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3"/>
  </p:notesMasterIdLst>
  <p:sldIdLst>
    <p:sldId id="326" r:id="rId2"/>
    <p:sldId id="327" r:id="rId3"/>
    <p:sldId id="334" r:id="rId4"/>
    <p:sldId id="328" r:id="rId5"/>
    <p:sldId id="329" r:id="rId6"/>
    <p:sldId id="330" r:id="rId7"/>
    <p:sldId id="332" r:id="rId8"/>
    <p:sldId id="336" r:id="rId9"/>
    <p:sldId id="337" r:id="rId10"/>
    <p:sldId id="339" r:id="rId11"/>
    <p:sldId id="340" r:id="rId12"/>
    <p:sldId id="341" r:id="rId13"/>
    <p:sldId id="342" r:id="rId14"/>
    <p:sldId id="343" r:id="rId15"/>
    <p:sldId id="338" r:id="rId16"/>
    <p:sldId id="345" r:id="rId17"/>
    <p:sldId id="346" r:id="rId18"/>
    <p:sldId id="347" r:id="rId19"/>
    <p:sldId id="348" r:id="rId20"/>
    <p:sldId id="349"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BA8DF383-0F28-49A7-ACC4-4CB24F3B4032}" type="slidenum">
              <a:rPr lang="en-US" smtClean="0"/>
              <a:t>16</a:t>
            </a:fld>
            <a:endParaRPr lang="en-US"/>
          </a:p>
        </p:txBody>
      </p:sp>
    </p:spTree>
    <p:extLst>
      <p:ext uri="{BB962C8B-B14F-4D97-AF65-F5344CB8AC3E}">
        <p14:creationId xmlns:p14="http://schemas.microsoft.com/office/powerpoint/2010/main" val="61040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10/7/2023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10/7/2023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10/7/2023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10/7/2023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a:t>
            </a:r>
            <a:r>
              <a:rPr lang="en-US" sz="2400" b="1" i="1" dirty="0" smtClean="0"/>
              <a:t>3</a:t>
            </a:r>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14553" y="190372"/>
            <a:ext cx="3495240" cy="646331"/>
          </a:xfrm>
          <a:prstGeom prst="rect">
            <a:avLst/>
          </a:prstGeom>
        </p:spPr>
        <p:txBody>
          <a:bodyPr wrap="square">
            <a:spAutoFit/>
          </a:bodyPr>
          <a:lstStyle/>
          <a:p>
            <a:pPr algn="ctr"/>
            <a:r>
              <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498" y="994357"/>
            <a:ext cx="9771178" cy="5359145"/>
          </a:xfrm>
          <a:prstGeom prst="rect">
            <a:avLst/>
          </a:prstGeom>
        </p:spPr>
      </p:pic>
    </p:spTree>
    <p:extLst>
      <p:ext uri="{BB962C8B-B14F-4D97-AF65-F5344CB8AC3E}">
        <p14:creationId xmlns:p14="http://schemas.microsoft.com/office/powerpoint/2010/main" val="4230557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29711" y="221901"/>
            <a:ext cx="9412013" cy="646331"/>
          </a:xfrm>
          <a:prstGeom prst="rect">
            <a:avLst/>
          </a:prstGeom>
        </p:spPr>
        <p:txBody>
          <a:bodyPr wrap="square">
            <a:spAutoFit/>
          </a:bodyPr>
          <a:lstStyle/>
          <a:p>
            <a:pPr algn="ctr" fontAlgn="base"/>
            <a:r>
              <a:rPr lang="en-US" sz="3600" b="1" dirty="0">
                <a:solidFill>
                  <a:srgbClr val="0070C0"/>
                </a:solidFill>
              </a:rPr>
              <a:t>The Transducer</a:t>
            </a:r>
          </a:p>
        </p:txBody>
      </p:sp>
      <p:sp>
        <p:nvSpPr>
          <p:cNvPr id="3" name="مستطيل 2"/>
          <p:cNvSpPr/>
          <p:nvPr/>
        </p:nvSpPr>
        <p:spPr>
          <a:xfrm>
            <a:off x="1072054" y="910073"/>
            <a:ext cx="9569669" cy="2308324"/>
          </a:xfrm>
          <a:prstGeom prst="rect">
            <a:avLst/>
          </a:prstGeom>
        </p:spPr>
        <p:txBody>
          <a:bodyPr wrap="square">
            <a:spAutoFit/>
          </a:bodyPr>
          <a:lstStyle/>
          <a:p>
            <a:r>
              <a:rPr lang="en-US" sz="2400" dirty="0"/>
              <a:t>Diagnostic transducers are made from piezoelectric materials </a:t>
            </a:r>
            <a:r>
              <a:rPr lang="en-US" sz="2400" dirty="0" smtClean="0"/>
              <a:t>and</a:t>
            </a:r>
            <a:r>
              <a:rPr lang="en-US" sz="2400" dirty="0"/>
              <a:t> are able to convert electrical energy into ultrasound </a:t>
            </a:r>
            <a:r>
              <a:rPr lang="en-US" sz="2400" dirty="0" smtClean="0"/>
              <a:t>energy. </a:t>
            </a:r>
            <a:r>
              <a:rPr lang="en-US" sz="2400" dirty="0"/>
              <a:t>As a consequence of this they can act as a transmitter and receiver of ultrasound. They are able to produce beams which can be directed in various ways which are controlled by the ultrasound machine to improve image quality.</a:t>
            </a:r>
            <a:endParaRPr lang="ar-IQ"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55" y="3428999"/>
            <a:ext cx="9569669" cy="3145221"/>
          </a:xfrm>
          <a:prstGeom prst="rect">
            <a:avLst/>
          </a:prstGeom>
        </p:spPr>
      </p:pic>
    </p:spTree>
    <p:extLst>
      <p:ext uri="{BB962C8B-B14F-4D97-AF65-F5344CB8AC3E}">
        <p14:creationId xmlns:p14="http://schemas.microsoft.com/office/powerpoint/2010/main" val="13623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229709" y="1103615"/>
            <a:ext cx="9412013" cy="1569660"/>
          </a:xfrm>
          <a:prstGeom prst="rect">
            <a:avLst/>
          </a:prstGeom>
        </p:spPr>
        <p:txBody>
          <a:bodyPr wrap="square">
            <a:spAutoFit/>
          </a:bodyPr>
          <a:lstStyle/>
          <a:p>
            <a:r>
              <a:rPr lang="en-US" sz="2400" dirty="0"/>
              <a:t>The </a:t>
            </a:r>
            <a:r>
              <a:rPr lang="en-US" sz="2400" dirty="0" err="1"/>
              <a:t>pulser</a:t>
            </a:r>
            <a:r>
              <a:rPr lang="en-US" sz="2400" dirty="0"/>
              <a:t> produces the electric voltage that drives the </a:t>
            </a:r>
            <a:r>
              <a:rPr lang="en-US" sz="2400" dirty="0" smtClean="0"/>
              <a:t>transducer.</a:t>
            </a:r>
            <a:r>
              <a:rPr lang="en-US" sz="2400" dirty="0"/>
              <a:t> This driving voltage governs the output power of the ultrasound machine and can be adjusted by the operator through the power or output control</a:t>
            </a:r>
            <a:endParaRPr lang="ar-IQ" sz="2400" dirty="0"/>
          </a:p>
        </p:txBody>
      </p:sp>
      <p:sp>
        <p:nvSpPr>
          <p:cNvPr id="3" name="مستطيل 2"/>
          <p:cNvSpPr/>
          <p:nvPr/>
        </p:nvSpPr>
        <p:spPr>
          <a:xfrm>
            <a:off x="1229711" y="221901"/>
            <a:ext cx="9412013" cy="646331"/>
          </a:xfrm>
          <a:prstGeom prst="rect">
            <a:avLst/>
          </a:prstGeom>
        </p:spPr>
        <p:txBody>
          <a:bodyPr wrap="square">
            <a:spAutoFit/>
          </a:bodyPr>
          <a:lstStyle/>
          <a:p>
            <a:pPr algn="ctr" fontAlgn="base"/>
            <a:r>
              <a:rPr lang="en-US" sz="3600" b="1" dirty="0">
                <a:solidFill>
                  <a:srgbClr val="0070C0"/>
                </a:solidFill>
              </a:rPr>
              <a:t>The </a:t>
            </a:r>
            <a:r>
              <a:rPr lang="en-US" sz="3600" b="1" dirty="0" err="1">
                <a:solidFill>
                  <a:srgbClr val="0070C0"/>
                </a:solidFill>
              </a:rPr>
              <a:t>p</a:t>
            </a:r>
            <a:r>
              <a:rPr lang="en-US" sz="3600" b="1" dirty="0" err="1" smtClean="0">
                <a:solidFill>
                  <a:srgbClr val="0070C0"/>
                </a:solidFill>
              </a:rPr>
              <a:t>ulser</a:t>
            </a:r>
            <a:endParaRPr lang="en-US" sz="3600" b="1"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7" y="2961767"/>
            <a:ext cx="9049405" cy="3423267"/>
          </a:xfrm>
          <a:prstGeom prst="rect">
            <a:avLst/>
          </a:prstGeom>
        </p:spPr>
      </p:pic>
    </p:spTree>
    <p:extLst>
      <p:ext uri="{BB962C8B-B14F-4D97-AF65-F5344CB8AC3E}">
        <p14:creationId xmlns:p14="http://schemas.microsoft.com/office/powerpoint/2010/main" val="16645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49973" y="253433"/>
            <a:ext cx="7993117" cy="2308324"/>
          </a:xfrm>
          <a:prstGeom prst="rect">
            <a:avLst/>
          </a:prstGeom>
        </p:spPr>
        <p:txBody>
          <a:bodyPr wrap="square">
            <a:spAutoFit/>
          </a:bodyPr>
          <a:lstStyle/>
          <a:p>
            <a:pPr algn="ctr" fontAlgn="base"/>
            <a:r>
              <a:rPr lang="en-US" sz="3600" b="1" dirty="0"/>
              <a:t>Beam </a:t>
            </a:r>
            <a:r>
              <a:rPr lang="en-US" sz="3600" b="1" dirty="0" smtClean="0"/>
              <a:t>Former, Receiver and </a:t>
            </a:r>
            <a:r>
              <a:rPr lang="en-US" sz="3600" b="1" dirty="0"/>
              <a:t>Processor</a:t>
            </a:r>
          </a:p>
          <a:p>
            <a:pPr algn="ctr" fontAlgn="base"/>
            <a:endParaRPr lang="en-US" sz="3600" b="1" dirty="0"/>
          </a:p>
          <a:p>
            <a:pPr algn="ctr" fontAlgn="base"/>
            <a:endParaRPr lang="en-US" sz="3600" b="1" dirty="0"/>
          </a:p>
        </p:txBody>
      </p:sp>
      <p:sp>
        <p:nvSpPr>
          <p:cNvPr id="3" name="مستطيل 2"/>
          <p:cNvSpPr/>
          <p:nvPr/>
        </p:nvSpPr>
        <p:spPr>
          <a:xfrm>
            <a:off x="1008993" y="1407595"/>
            <a:ext cx="9774621" cy="2554545"/>
          </a:xfrm>
          <a:prstGeom prst="rect">
            <a:avLst/>
          </a:prstGeom>
        </p:spPr>
        <p:txBody>
          <a:bodyPr wrap="square">
            <a:spAutoFit/>
          </a:bodyPr>
          <a:lstStyle/>
          <a:p>
            <a:pPr marL="342900" indent="-342900" fontAlgn="base">
              <a:buFont typeface="Wingdings" pitchFamily="2" charset="2"/>
              <a:buChar char="q"/>
            </a:pPr>
            <a:r>
              <a:rPr lang="en-US" sz="2000" dirty="0"/>
              <a:t>The beam former controls the shape and direction of the ultrasound beam and the scanning patterns used to form the images that we see</a:t>
            </a:r>
            <a:r>
              <a:rPr lang="en-US" sz="2000" dirty="0" smtClean="0"/>
              <a:t>.</a:t>
            </a:r>
          </a:p>
          <a:p>
            <a:pPr marL="342900" indent="-342900" fontAlgn="base">
              <a:buFont typeface="Wingdings" pitchFamily="2" charset="2"/>
              <a:buChar char="q"/>
            </a:pPr>
            <a:r>
              <a:rPr lang="en-US" sz="2000" dirty="0" smtClean="0"/>
              <a:t>The </a:t>
            </a:r>
            <a:r>
              <a:rPr lang="en-US" sz="2000" dirty="0"/>
              <a:t>job of the receiver is to combat </a:t>
            </a:r>
            <a:r>
              <a:rPr lang="en-US" sz="2000" dirty="0" smtClean="0"/>
              <a:t>attenuation.</a:t>
            </a:r>
          </a:p>
          <a:p>
            <a:pPr marL="342900" indent="-342900" fontAlgn="base">
              <a:buFont typeface="Wingdings" pitchFamily="2" charset="2"/>
              <a:buChar char="q"/>
            </a:pPr>
            <a:r>
              <a:rPr lang="en-US" sz="2000" dirty="0"/>
              <a:t>The processor can be divided into two individual </a:t>
            </a:r>
            <a:r>
              <a:rPr lang="en-US" sz="2000" dirty="0" smtClean="0"/>
              <a:t>parts:</a:t>
            </a:r>
          </a:p>
          <a:p>
            <a:pPr fontAlgn="base"/>
            <a:endParaRPr lang="en-US" sz="2000" dirty="0" smtClean="0"/>
          </a:p>
          <a:p>
            <a:pPr fontAlgn="base"/>
            <a:r>
              <a:rPr lang="en-US" sz="2000" dirty="0" smtClean="0"/>
              <a:t>•</a:t>
            </a:r>
            <a:r>
              <a:rPr lang="en-US" sz="2000" dirty="0"/>
              <a:t> </a:t>
            </a:r>
            <a:r>
              <a:rPr lang="en-US" sz="2000" dirty="0" smtClean="0"/>
              <a:t>A </a:t>
            </a:r>
            <a:r>
              <a:rPr lang="en-US" sz="2000" dirty="0"/>
              <a:t>signal processor – converts echo voltages to video signals</a:t>
            </a:r>
          </a:p>
          <a:p>
            <a:pPr fontAlgn="base"/>
            <a:r>
              <a:rPr lang="en-US" sz="2000" dirty="0"/>
              <a:t>• </a:t>
            </a:r>
            <a:r>
              <a:rPr lang="en-US" sz="2000" dirty="0" smtClean="0"/>
              <a:t>An </a:t>
            </a:r>
            <a:r>
              <a:rPr lang="en-US" sz="2000" dirty="0"/>
              <a:t>image processor – formats the many scan line data into image form.</a:t>
            </a:r>
          </a:p>
          <a:p>
            <a:pPr fontAlgn="base"/>
            <a:endParaRPr lang="en-US"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083" y="4162240"/>
            <a:ext cx="8544910" cy="2506574"/>
          </a:xfrm>
          <a:prstGeom prst="rect">
            <a:avLst/>
          </a:prstGeom>
        </p:spPr>
      </p:pic>
    </p:spTree>
    <p:extLst>
      <p:ext uri="{BB962C8B-B14F-4D97-AF65-F5344CB8AC3E}">
        <p14:creationId xmlns:p14="http://schemas.microsoft.com/office/powerpoint/2010/main" val="396338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809957" y="206136"/>
            <a:ext cx="8135753" cy="646331"/>
          </a:xfrm>
          <a:prstGeom prst="rect">
            <a:avLst/>
          </a:prstGeom>
        </p:spPr>
        <p:txBody>
          <a:bodyPr wrap="none">
            <a:spAutoFit/>
          </a:bodyPr>
          <a:lstStyle/>
          <a:p>
            <a:pPr algn="ctr"/>
            <a:r>
              <a:rPr lang="en-US" sz="3600" b="1" dirty="0">
                <a:solidFill>
                  <a:srgbClr val="0070C0"/>
                </a:solidFill>
              </a:rPr>
              <a:t>B</a:t>
            </a:r>
            <a:r>
              <a:rPr lang="en-US" sz="3600" b="1" dirty="0" smtClean="0">
                <a:solidFill>
                  <a:srgbClr val="0070C0"/>
                </a:solidFill>
              </a:rPr>
              <a:t>lock </a:t>
            </a:r>
            <a:r>
              <a:rPr lang="en-US" sz="3600" b="1" dirty="0">
                <a:solidFill>
                  <a:srgbClr val="0070C0"/>
                </a:solidFill>
              </a:rPr>
              <a:t>diagram of the signal processor</a:t>
            </a:r>
            <a:endParaRPr lang="ar-IQ" sz="3600" b="1"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553" y="1341072"/>
            <a:ext cx="8860220" cy="4271452"/>
          </a:xfrm>
          <a:prstGeom prst="rect">
            <a:avLst/>
          </a:prstGeom>
        </p:spPr>
      </p:pic>
    </p:spTree>
    <p:extLst>
      <p:ext uri="{BB962C8B-B14F-4D97-AF65-F5344CB8AC3E}">
        <p14:creationId xmlns:p14="http://schemas.microsoft.com/office/powerpoint/2010/main" val="170572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8" y="440796"/>
            <a:ext cx="10557661" cy="673629"/>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rotWithShape="1">
          <a:blip r:embed="rId2"/>
          <a:srcRect t="11673" b="6871"/>
          <a:stretch/>
        </p:blipFill>
        <p:spPr>
          <a:xfrm>
            <a:off x="6371475" y="3695232"/>
            <a:ext cx="4408673" cy="2394070"/>
          </a:xfrm>
          <a:prstGeom prst="rect">
            <a:avLst/>
          </a:prstGeom>
        </p:spPr>
      </p:pic>
      <p:pic>
        <p:nvPicPr>
          <p:cNvPr id="4" name="Afbeelding 3"/>
          <p:cNvPicPr>
            <a:picLocks noChangeAspect="1"/>
          </p:cNvPicPr>
          <p:nvPr/>
        </p:nvPicPr>
        <p:blipFill>
          <a:blip r:embed="rId3"/>
          <a:stretch>
            <a:fillRect/>
          </a:stretch>
        </p:blipFill>
        <p:spPr>
          <a:xfrm>
            <a:off x="930165" y="1468801"/>
            <a:ext cx="5328745" cy="4620501"/>
          </a:xfrm>
          <a:prstGeom prst="rect">
            <a:avLst/>
          </a:prstGeom>
        </p:spPr>
      </p:pic>
      <p:sp>
        <p:nvSpPr>
          <p:cNvPr id="5" name="Tekstvak 4"/>
          <p:cNvSpPr txBox="1"/>
          <p:nvPr/>
        </p:nvSpPr>
        <p:spPr>
          <a:xfrm>
            <a:off x="6371475" y="1468801"/>
            <a:ext cx="4662435" cy="2246769"/>
          </a:xfrm>
          <a:prstGeom prst="rect">
            <a:avLst/>
          </a:prstGeom>
          <a:noFill/>
        </p:spPr>
        <p:txBody>
          <a:bodyPr wrap="square" rtlCol="0">
            <a:spAutoFit/>
          </a:bodyPr>
          <a:lstStyle/>
          <a:p>
            <a:r>
              <a:rPr lang="en-GB" sz="2000" dirty="0" smtClean="0">
                <a:latin typeface="+mj-lt"/>
              </a:rPr>
              <a:t>A high end ultrasound system contains a lot of electronics. Repair cannot be undertaken without guidance of a service manual. The most common problem, next to user and power issues, is poor connections of the PCBs in their connectors/slots. </a:t>
            </a:r>
            <a:endParaRPr lang="en-GB" sz="2000" dirty="0">
              <a:latin typeface="+mj-lt"/>
            </a:endParaRPr>
          </a:p>
        </p:txBody>
      </p:sp>
    </p:spTree>
    <p:extLst>
      <p:ext uri="{BB962C8B-B14F-4D97-AF65-F5344CB8AC3E}">
        <p14:creationId xmlns:p14="http://schemas.microsoft.com/office/powerpoint/2010/main" val="14081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544531" y="0"/>
            <a:ext cx="9091084" cy="673629"/>
          </a:xfrm>
        </p:spPr>
        <p:txBody>
          <a:bodyPr>
            <a:normAutofit/>
          </a:bodyPr>
          <a:lstStyle/>
          <a:p>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Corrective Maintenance Highlights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961697" y="649699"/>
            <a:ext cx="9995338" cy="6186309"/>
          </a:xfrm>
          <a:prstGeom prst="rect">
            <a:avLst/>
          </a:prstGeom>
        </p:spPr>
        <p:txBody>
          <a:bodyPr wrap="square">
            <a:spAutoFit/>
          </a:bodyPr>
          <a:lstStyle/>
          <a:p>
            <a:pPr lvl="0"/>
            <a:r>
              <a:rPr lang="en-GB" sz="2000" b="1" u="sng" dirty="0" smtClean="0">
                <a:solidFill>
                  <a:srgbClr val="7030A0"/>
                </a:solidFill>
              </a:rPr>
              <a:t>User Error</a:t>
            </a:r>
            <a:r>
              <a:rPr lang="en-GB" sz="2000" dirty="0" smtClean="0">
                <a:solidFill>
                  <a:srgbClr val="000000"/>
                </a:solidFill>
              </a:rPr>
              <a:t>	Is enough of the proper ultrasound gel used? </a:t>
            </a:r>
          </a:p>
          <a:p>
            <a:pPr lvl="0"/>
            <a:r>
              <a:rPr lang="en-GB" sz="2000" dirty="0">
                <a:solidFill>
                  <a:srgbClr val="000000"/>
                </a:solidFill>
              </a:rPr>
              <a:t>	</a:t>
            </a:r>
            <a:r>
              <a:rPr lang="en-GB" sz="2000" dirty="0" smtClean="0">
                <a:solidFill>
                  <a:srgbClr val="000000"/>
                </a:solidFill>
              </a:rPr>
              <a:t>	Are the controls set </a:t>
            </a:r>
            <a:r>
              <a:rPr lang="en-GB" sz="2000" dirty="0">
                <a:solidFill>
                  <a:srgbClr val="000000"/>
                </a:solidFill>
              </a:rPr>
              <a:t>correctly? </a:t>
            </a:r>
            <a:r>
              <a:rPr lang="en-GB" sz="2000" dirty="0" smtClean="0">
                <a:solidFill>
                  <a:srgbClr val="000000"/>
                </a:solidFill>
              </a:rPr>
              <a:t>In particular the contrast and brightness                       buttons! </a:t>
            </a:r>
            <a:endParaRPr lang="en-GB" sz="800" b="1" dirty="0" smtClean="0">
              <a:solidFill>
                <a:srgbClr val="7030A0"/>
              </a:solidFill>
            </a:endParaRPr>
          </a:p>
          <a:p>
            <a:pPr lvl="0"/>
            <a:r>
              <a:rPr lang="en-GB" sz="2000" b="1" u="sng" dirty="0" smtClean="0">
                <a:solidFill>
                  <a:srgbClr val="7030A0"/>
                </a:solidFill>
              </a:rPr>
              <a:t>Transducer</a:t>
            </a:r>
            <a:r>
              <a:rPr lang="en-GB" sz="2000" dirty="0" smtClean="0">
                <a:solidFill>
                  <a:srgbClr val="000000"/>
                </a:solidFill>
              </a:rPr>
              <a:t> 	Ensure that the transducer is properly connected and undamaged </a:t>
            </a:r>
          </a:p>
          <a:p>
            <a:pPr lvl="0"/>
            <a:r>
              <a:rPr lang="en-GB" sz="2000" dirty="0">
                <a:solidFill>
                  <a:srgbClr val="000000"/>
                </a:solidFill>
              </a:rPr>
              <a:t>	</a:t>
            </a:r>
            <a:r>
              <a:rPr lang="en-GB" sz="2000" dirty="0" smtClean="0">
                <a:solidFill>
                  <a:srgbClr val="000000"/>
                </a:solidFill>
              </a:rPr>
              <a:t>	The transducer is sensitive to shocks! If </a:t>
            </a:r>
            <a:r>
              <a:rPr lang="en-GB" sz="2000" dirty="0">
                <a:solidFill>
                  <a:srgbClr val="000000"/>
                </a:solidFill>
              </a:rPr>
              <a:t>there is defective element, you </a:t>
            </a:r>
            <a:r>
              <a:rPr lang="en-GB" sz="2000" dirty="0" smtClean="0">
                <a:solidFill>
                  <a:srgbClr val="000000"/>
                </a:solidFill>
              </a:rPr>
              <a:t>often see a black line on the image. Transducer cracks cannot be repaired: exchange the transducer. Gently pull on the cable at different points to see when the image flickers. This is where the cable is broken. </a:t>
            </a:r>
            <a:r>
              <a:rPr lang="en-GB" sz="2000" dirty="0">
                <a:solidFill>
                  <a:srgbClr val="000000"/>
                </a:solidFill>
              </a:rPr>
              <a:t>If cable/connections are broken: fix by </a:t>
            </a:r>
            <a:r>
              <a:rPr lang="en-GB" sz="2000" dirty="0" smtClean="0">
                <a:solidFill>
                  <a:srgbClr val="000000"/>
                </a:solidFill>
              </a:rPr>
              <a:t>soldering</a:t>
            </a:r>
          </a:p>
          <a:p>
            <a:pPr lvl="0"/>
            <a:endParaRPr lang="en-GB" sz="800" b="1" dirty="0" smtClean="0">
              <a:solidFill>
                <a:srgbClr val="7030A0"/>
              </a:solidFill>
            </a:endParaRPr>
          </a:p>
          <a:p>
            <a:pPr lvl="0"/>
            <a:r>
              <a:rPr lang="en-GB" sz="2000" b="1" dirty="0" smtClean="0">
                <a:solidFill>
                  <a:srgbClr val="7030A0"/>
                </a:solidFill>
              </a:rPr>
              <a:t>Dials/buttons</a:t>
            </a:r>
            <a:r>
              <a:rPr lang="en-GB" sz="2000" dirty="0" smtClean="0">
                <a:solidFill>
                  <a:srgbClr val="000000"/>
                </a:solidFill>
              </a:rPr>
              <a:t>	If buttons don’t function properly: replace or use anti-corrosive contact spray on dials. </a:t>
            </a:r>
          </a:p>
          <a:p>
            <a:pPr lvl="0"/>
            <a:endParaRPr lang="en-GB" sz="800" b="1" dirty="0" smtClean="0">
              <a:solidFill>
                <a:srgbClr val="7030A0"/>
              </a:solidFill>
            </a:endParaRPr>
          </a:p>
          <a:p>
            <a:pPr lvl="0"/>
            <a:r>
              <a:rPr lang="en-GB" sz="2000" b="1" dirty="0" smtClean="0">
                <a:solidFill>
                  <a:srgbClr val="7030A0"/>
                </a:solidFill>
              </a:rPr>
              <a:t>Deteriorating </a:t>
            </a:r>
            <a:r>
              <a:rPr lang="en-GB" sz="2000" b="1" dirty="0">
                <a:solidFill>
                  <a:srgbClr val="7030A0"/>
                </a:solidFill>
              </a:rPr>
              <a:t>	</a:t>
            </a:r>
            <a:r>
              <a:rPr lang="en-GB" sz="2000" dirty="0">
                <a:solidFill>
                  <a:srgbClr val="000000"/>
                </a:solidFill>
              </a:rPr>
              <a:t>Check </a:t>
            </a:r>
            <a:r>
              <a:rPr lang="en-GB" sz="2000" dirty="0" smtClean="0">
                <a:solidFill>
                  <a:srgbClr val="000000"/>
                </a:solidFill>
              </a:rPr>
              <a:t>mains </a:t>
            </a:r>
            <a:r>
              <a:rPr lang="en-GB" sz="2000" dirty="0">
                <a:solidFill>
                  <a:srgbClr val="000000"/>
                </a:solidFill>
              </a:rPr>
              <a:t>voltage, check pre-amplifiers, check probe </a:t>
            </a:r>
            <a:r>
              <a:rPr lang="en-GB" sz="2000" dirty="0" smtClean="0">
                <a:solidFill>
                  <a:srgbClr val="000000"/>
                </a:solidFill>
              </a:rPr>
              <a:t>connection, fuses. </a:t>
            </a:r>
            <a:endParaRPr lang="en-GB" sz="2000" dirty="0">
              <a:solidFill>
                <a:srgbClr val="000000"/>
              </a:solidFill>
            </a:endParaRPr>
          </a:p>
          <a:p>
            <a:pPr lvl="0"/>
            <a:r>
              <a:rPr lang="en-GB" sz="2000" b="1" dirty="0" smtClean="0">
                <a:solidFill>
                  <a:srgbClr val="7030A0"/>
                </a:solidFill>
              </a:rPr>
              <a:t>image quality	</a:t>
            </a:r>
            <a:r>
              <a:rPr lang="en-GB" sz="2000" dirty="0">
                <a:solidFill>
                  <a:srgbClr val="000000"/>
                </a:solidFill>
              </a:rPr>
              <a:t>Is the machine calibrated </a:t>
            </a:r>
            <a:r>
              <a:rPr lang="en-GB" sz="2000" dirty="0" smtClean="0">
                <a:solidFill>
                  <a:srgbClr val="000000"/>
                </a:solidFill>
              </a:rPr>
              <a:t>correctly?</a:t>
            </a:r>
          </a:p>
          <a:p>
            <a:pPr lvl="0"/>
            <a:r>
              <a:rPr lang="en-GB" sz="2000" dirty="0">
                <a:solidFill>
                  <a:srgbClr val="000000"/>
                </a:solidFill>
              </a:rPr>
              <a:t>		</a:t>
            </a:r>
            <a:r>
              <a:rPr lang="en-GB" sz="2000" dirty="0" smtClean="0">
                <a:solidFill>
                  <a:srgbClr val="000000"/>
                </a:solidFill>
              </a:rPr>
              <a:t>the </a:t>
            </a:r>
            <a:r>
              <a:rPr lang="en-GB" sz="2000" dirty="0">
                <a:solidFill>
                  <a:srgbClr val="000000"/>
                </a:solidFill>
              </a:rPr>
              <a:t>CRT (Cathode Ray Tube) </a:t>
            </a:r>
            <a:r>
              <a:rPr lang="en-GB" sz="2000" dirty="0" smtClean="0">
                <a:solidFill>
                  <a:srgbClr val="000000"/>
                </a:solidFill>
              </a:rPr>
              <a:t>monitor may be worn out after a few years.  Replace! A voltage stabilizer may be required in case of varying mains voltage (more than 10%)</a:t>
            </a:r>
            <a:endParaRPr lang="en-GB" sz="800" dirty="0">
              <a:solidFill>
                <a:srgbClr val="000000"/>
              </a:solidFill>
            </a:endParaRPr>
          </a:p>
          <a:p>
            <a:pPr lvl="0"/>
            <a:r>
              <a:rPr lang="en-GB" sz="2000" b="1" dirty="0" smtClean="0">
                <a:solidFill>
                  <a:srgbClr val="7030A0"/>
                </a:solidFill>
              </a:rPr>
              <a:t>Electric contact</a:t>
            </a:r>
            <a:r>
              <a:rPr lang="en-GB" sz="2000" dirty="0" smtClean="0">
                <a:solidFill>
                  <a:srgbClr val="000000"/>
                </a:solidFill>
              </a:rPr>
              <a:t>     Poor electric contacts is a major problem in all electronics devices. </a:t>
            </a:r>
          </a:p>
        </p:txBody>
      </p:sp>
    </p:spTree>
    <p:extLst>
      <p:ext uri="{BB962C8B-B14F-4D97-AF65-F5344CB8AC3E}">
        <p14:creationId xmlns:p14="http://schemas.microsoft.com/office/powerpoint/2010/main" val="428611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33903" y="440796"/>
            <a:ext cx="10480785" cy="673629"/>
          </a:xfrm>
        </p:spPr>
        <p:txBody>
          <a:bodyPr>
            <a:normAutofit fontScale="90000"/>
          </a:bodyPr>
          <a:lstStyle/>
          <a:p>
            <a:pPr algn="ctr"/>
            <a:r>
              <a:rPr lang="en-GB" sz="4400" b="1" kern="0" dirty="0" smtClean="0">
                <a:solidFill>
                  <a:srgbClr val="2E74B5"/>
                </a:solidFill>
                <a:latin typeface="+mn-lt"/>
                <a:ea typeface="Times New Roman" panose="02020603050405020304" pitchFamily="18" charset="0"/>
                <a:cs typeface="Times New Roman" panose="02020603050405020304" pitchFamily="18" charset="0"/>
              </a:rPr>
              <a:t>Preventive</a:t>
            </a:r>
            <a:r>
              <a:rPr lang="en-GB" sz="4000" b="1" kern="0" dirty="0" smtClean="0">
                <a:solidFill>
                  <a:srgbClr val="2E74B5"/>
                </a:solidFill>
                <a:latin typeface="+mn-lt"/>
                <a:ea typeface="Times New Roman" panose="02020603050405020304" pitchFamily="18" charset="0"/>
                <a:cs typeface="Times New Roman" panose="02020603050405020304" pitchFamily="18" charset="0"/>
              </a:rPr>
              <a:t> Maintenance: Daily &amp; Weekly care</a:t>
            </a:r>
            <a:endParaRPr lang="en-GB" sz="4000" b="1" kern="0" dirty="0">
              <a:solidFill>
                <a:srgbClr val="2E74B5"/>
              </a:solidFill>
              <a:latin typeface="+mn-lt"/>
              <a:ea typeface="Times New Roman" panose="02020603050405020304" pitchFamily="18" charset="0"/>
              <a:cs typeface="Times New Roman" panose="02020603050405020304" pitchFamily="18" charset="0"/>
            </a:endParaRPr>
          </a:p>
        </p:txBody>
      </p:sp>
      <p:sp>
        <p:nvSpPr>
          <p:cNvPr id="9" name="Rechthoek 8"/>
          <p:cNvSpPr/>
          <p:nvPr/>
        </p:nvSpPr>
        <p:spPr>
          <a:xfrm>
            <a:off x="1024758" y="1684143"/>
            <a:ext cx="5155325" cy="3708708"/>
          </a:xfrm>
          <a:prstGeom prst="rect">
            <a:avLst/>
          </a:prstGeom>
          <a:ln>
            <a:solidFill>
              <a:srgbClr val="7030A0"/>
            </a:solidFill>
          </a:ln>
        </p:spPr>
        <p:txBody>
          <a:bodyPr wrap="square">
            <a:spAutoFit/>
          </a:bodyPr>
          <a:lstStyle/>
          <a:p>
            <a:pPr lvl="0" algn="ctr"/>
            <a:r>
              <a:rPr lang="en-GB" sz="2000" b="1" dirty="0">
                <a:solidFill>
                  <a:srgbClr val="000000"/>
                </a:solidFill>
                <a:latin typeface="Calibri Light" panose="020F0302020204030204"/>
              </a:rPr>
              <a:t>Daily Care: </a:t>
            </a:r>
            <a:endParaRPr lang="en-GB" sz="2000" b="1" dirty="0" smtClean="0">
              <a:solidFill>
                <a:srgbClr val="000000"/>
              </a:solidFill>
              <a:latin typeface="Calibri Light" panose="020F0302020204030204"/>
            </a:endParaRPr>
          </a:p>
          <a:p>
            <a:pPr lvl="0"/>
            <a:r>
              <a:rPr lang="en-GB" sz="1100" b="1" dirty="0" smtClean="0">
                <a:solidFill>
                  <a:srgbClr val="000000"/>
                </a:solidFill>
                <a:latin typeface="Calibri Light" panose="020F0302020204030204"/>
              </a:rPr>
              <a:t> </a:t>
            </a:r>
            <a:endParaRPr lang="en-GB" sz="1100" b="1" dirty="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Clean</a:t>
            </a:r>
            <a:r>
              <a:rPr lang="en-GB" sz="2000" dirty="0" smtClean="0">
                <a:solidFill>
                  <a:srgbClr val="000000"/>
                </a:solidFill>
                <a:latin typeface="Calibri Light" panose="020F0302020204030204"/>
              </a:rPr>
              <a:t>	Wipe dust of exterior and cover wipe probe with alcohol-free tissue or cloth</a:t>
            </a:r>
          </a:p>
          <a:p>
            <a:pPr lvl="0"/>
            <a:endParaRPr lang="en-GB" sz="1200" dirty="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Visual Check</a:t>
            </a:r>
            <a:r>
              <a:rPr lang="en-GB" sz="2000" dirty="0" smtClean="0">
                <a:solidFill>
                  <a:srgbClr val="000000"/>
                </a:solidFill>
                <a:latin typeface="Calibri Light" panose="020F0302020204030204"/>
              </a:rPr>
              <a:t>	Check all fittings and accessories are mounted correctly.  Check that cables are not twisted and the probe is safely stored.</a:t>
            </a:r>
          </a:p>
          <a:p>
            <a:pPr lvl="0"/>
            <a:endParaRPr lang="en-GB" sz="1200" dirty="0" smtClean="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Function Check</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If in use that day, run a brief function check before patients arrive.</a:t>
            </a:r>
          </a:p>
          <a:p>
            <a:pPr lvl="0"/>
            <a:r>
              <a:rPr lang="en-GB" sz="2000" dirty="0" smtClean="0">
                <a:solidFill>
                  <a:srgbClr val="000000"/>
                </a:solidFill>
                <a:latin typeface="Calibri Light" panose="020F0302020204030204"/>
              </a:rPr>
              <a:t> </a:t>
            </a:r>
            <a:endParaRPr lang="en-GB" sz="2000" dirty="0">
              <a:solidFill>
                <a:srgbClr val="000000"/>
              </a:solidFill>
              <a:latin typeface="Calibri Light" panose="020F0302020204030204"/>
            </a:endParaRPr>
          </a:p>
        </p:txBody>
      </p:sp>
      <p:sp>
        <p:nvSpPr>
          <p:cNvPr id="8" name="Rechthoek 7"/>
          <p:cNvSpPr/>
          <p:nvPr/>
        </p:nvSpPr>
        <p:spPr>
          <a:xfrm>
            <a:off x="6339437" y="1702855"/>
            <a:ext cx="5254317" cy="3677930"/>
          </a:xfrm>
          <a:prstGeom prst="rect">
            <a:avLst/>
          </a:prstGeom>
          <a:ln>
            <a:solidFill>
              <a:srgbClr val="7030A0"/>
            </a:solidFill>
          </a:ln>
        </p:spPr>
        <p:txBody>
          <a:bodyPr wrap="square">
            <a:spAutoFit/>
          </a:bodyPr>
          <a:lstStyle/>
          <a:p>
            <a:pPr lvl="0" algn="ctr"/>
            <a:r>
              <a:rPr lang="en-GB" sz="2000" b="1" dirty="0" smtClean="0">
                <a:solidFill>
                  <a:srgbClr val="000000"/>
                </a:solidFill>
                <a:latin typeface="Calibri Light" panose="020F0302020204030204"/>
              </a:rPr>
              <a:t>Weekly </a:t>
            </a:r>
            <a:r>
              <a:rPr lang="en-GB" sz="2000" b="1" dirty="0">
                <a:solidFill>
                  <a:srgbClr val="000000"/>
                </a:solidFill>
                <a:latin typeface="Calibri Light" panose="020F0302020204030204"/>
              </a:rPr>
              <a:t>Care: </a:t>
            </a:r>
            <a:endParaRPr lang="en-GB" sz="2000" b="1" dirty="0" smtClean="0">
              <a:solidFill>
                <a:srgbClr val="000000"/>
              </a:solidFill>
              <a:latin typeface="Calibri Light" panose="020F0302020204030204"/>
            </a:endParaRPr>
          </a:p>
          <a:p>
            <a:pPr lvl="0"/>
            <a:endParaRPr lang="en-GB" sz="1100" b="1" dirty="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Clean</a:t>
            </a:r>
            <a:r>
              <a:rPr lang="en-GB" sz="2000" dirty="0" smtClean="0">
                <a:solidFill>
                  <a:srgbClr val="000000"/>
                </a:solidFill>
                <a:latin typeface="Calibri Light" panose="020F0302020204030204"/>
              </a:rPr>
              <a:t>	Unplug, clean outside / wheels / rear with damp cloth, dry off</a:t>
            </a:r>
          </a:p>
          <a:p>
            <a:pPr lvl="0"/>
            <a:r>
              <a:rPr lang="en-GB" sz="2200" dirty="0">
                <a:solidFill>
                  <a:srgbClr val="000000"/>
                </a:solidFill>
                <a:latin typeface="Calibri Light" panose="020F0302020204030204"/>
              </a:rPr>
              <a:t>	</a:t>
            </a:r>
            <a:r>
              <a:rPr lang="en-GB" sz="2200" dirty="0" smtClean="0">
                <a:solidFill>
                  <a:srgbClr val="000000"/>
                </a:solidFill>
                <a:latin typeface="Calibri Light" panose="020F0302020204030204"/>
              </a:rPr>
              <a:t>	</a:t>
            </a:r>
            <a:endParaRPr lang="en-GB" sz="2200" dirty="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Visual Check</a:t>
            </a:r>
            <a:r>
              <a:rPr lang="en-GB" sz="2000" dirty="0" smtClean="0">
                <a:solidFill>
                  <a:srgbClr val="000000"/>
                </a:solidFill>
                <a:latin typeface="Calibri Light" panose="020F0302020204030204"/>
              </a:rPr>
              <a:t>	Check that mains plug screws are tight. Check that mains cable has no bare wire and is not damaged.</a:t>
            </a:r>
          </a:p>
          <a:p>
            <a:pPr lvl="0"/>
            <a:endParaRPr lang="en-GB" sz="2000" dirty="0" smtClean="0">
              <a:solidFill>
                <a:srgbClr val="000000"/>
              </a:solidFill>
              <a:latin typeface="Calibri Light" panose="020F0302020204030204"/>
            </a:endParaRPr>
          </a:p>
          <a:p>
            <a:pPr lvl="0"/>
            <a:r>
              <a:rPr lang="en-GB" sz="2000" b="1" u="sng" dirty="0" smtClean="0">
                <a:solidFill>
                  <a:srgbClr val="7030A0"/>
                </a:solidFill>
                <a:latin typeface="Calibri Light" panose="020F0302020204030204"/>
              </a:rPr>
              <a:t>Function Check</a:t>
            </a:r>
            <a:r>
              <a:rPr lang="en-GB" sz="2000" dirty="0">
                <a:solidFill>
                  <a:srgbClr val="000000"/>
                </a:solidFill>
                <a:latin typeface="Calibri Light" panose="020F0302020204030204"/>
              </a:rPr>
              <a:t> </a:t>
            </a:r>
            <a:r>
              <a:rPr lang="en-GB" sz="2000" dirty="0" smtClean="0">
                <a:solidFill>
                  <a:srgbClr val="000000"/>
                </a:solidFill>
                <a:latin typeface="Calibri Light" panose="020F0302020204030204"/>
              </a:rPr>
              <a:t> If machine has not been in use, run and test briefly. </a:t>
            </a:r>
            <a:endParaRPr lang="en-GB" sz="2000" dirty="0">
              <a:solidFill>
                <a:srgbClr val="000000"/>
              </a:solidFill>
              <a:latin typeface="Calibri Light" panose="020F0302020204030204"/>
            </a:endParaRPr>
          </a:p>
          <a:p>
            <a:pPr lvl="0"/>
            <a:endParaRPr lang="en-GB" sz="2000" dirty="0" smtClean="0">
              <a:solidFill>
                <a:srgbClr val="000000"/>
              </a:solidFill>
              <a:latin typeface="Calibri Light" panose="020F0302020204030204"/>
            </a:endParaRPr>
          </a:p>
        </p:txBody>
      </p:sp>
      <p:sp>
        <p:nvSpPr>
          <p:cNvPr id="3" name="Rechthoek 2"/>
          <p:cNvSpPr/>
          <p:nvPr/>
        </p:nvSpPr>
        <p:spPr>
          <a:xfrm>
            <a:off x="4085422" y="5864248"/>
            <a:ext cx="4508029" cy="461665"/>
          </a:xfrm>
          <a:prstGeom prst="rect">
            <a:avLst/>
          </a:prstGeom>
          <a:solidFill>
            <a:schemeClr val="bg2"/>
          </a:solidFill>
          <a:ln>
            <a:solidFill>
              <a:srgbClr val="7030A0"/>
            </a:solidFill>
          </a:ln>
        </p:spPr>
        <p:txBody>
          <a:bodyPr wrap="none">
            <a:spAutoFit/>
          </a:bodyPr>
          <a:lstStyle/>
          <a:p>
            <a:r>
              <a:rPr lang="en-GB" sz="2400" b="1" dirty="0" smtClean="0">
                <a:latin typeface="+mj-lt"/>
              </a:rPr>
              <a:t>Do not soak the cable with gel!</a:t>
            </a:r>
            <a:endParaRPr lang="en-GB" sz="2400" b="1" dirty="0">
              <a:latin typeface="+mj-lt"/>
            </a:endParaRPr>
          </a:p>
        </p:txBody>
      </p:sp>
    </p:spTree>
    <p:extLst>
      <p:ext uri="{BB962C8B-B14F-4D97-AF65-F5344CB8AC3E}">
        <p14:creationId xmlns:p14="http://schemas.microsoft.com/office/powerpoint/2010/main" val="95901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336203" y="377734"/>
            <a:ext cx="9091084" cy="673629"/>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 Checklist: BMET</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hthoek 6"/>
          <p:cNvSpPr/>
          <p:nvPr/>
        </p:nvSpPr>
        <p:spPr>
          <a:xfrm>
            <a:off x="837988" y="1436256"/>
            <a:ext cx="10087515" cy="5262979"/>
          </a:xfrm>
          <a:prstGeom prst="rect">
            <a:avLst/>
          </a:prstGeom>
          <a:ln>
            <a:solidFill>
              <a:srgbClr val="7030A0"/>
            </a:solidFill>
          </a:ln>
        </p:spPr>
        <p:txBody>
          <a:bodyPr wrap="square">
            <a:spAutoFit/>
          </a:bodyPr>
          <a:lstStyle/>
          <a:p>
            <a:pPr lvl="0" algn="ctr"/>
            <a:r>
              <a:rPr lang="en-GB" sz="2400" b="1" dirty="0" smtClean="0">
                <a:solidFill>
                  <a:srgbClr val="000000"/>
                </a:solidFill>
                <a:latin typeface="Calibri Light" panose="020F0302020204030204"/>
              </a:rPr>
              <a:t>Preventive maintenance (BMET, every six months): </a:t>
            </a:r>
          </a:p>
          <a:p>
            <a:pPr lvl="0"/>
            <a:r>
              <a:rPr lang="en-GB" sz="2400" b="1" dirty="0" smtClean="0">
                <a:solidFill>
                  <a:srgbClr val="000000"/>
                </a:solidFill>
                <a:latin typeface="Calibri Light" panose="020F0302020204030204"/>
              </a:rPr>
              <a:t> </a:t>
            </a:r>
            <a:endParaRPr lang="en-GB" sz="2400" b="1" dirty="0">
              <a:solidFill>
                <a:srgbClr val="000000"/>
              </a:solidFill>
              <a:latin typeface="Calibri Light" panose="020F0302020204030204"/>
            </a:endParaRPr>
          </a:p>
          <a:p>
            <a:pPr lvl="0"/>
            <a:r>
              <a:rPr lang="en-GB" sz="2400" b="1" u="sng" dirty="0" smtClean="0">
                <a:solidFill>
                  <a:srgbClr val="7030A0"/>
                </a:solidFill>
                <a:latin typeface="Calibri Light" panose="020F0302020204030204"/>
              </a:rPr>
              <a:t>Clean outside</a:t>
            </a:r>
            <a:r>
              <a:rPr lang="en-GB" sz="2400" dirty="0" smtClean="0">
                <a:solidFill>
                  <a:srgbClr val="000000"/>
                </a:solidFill>
                <a:latin typeface="Calibri Light" panose="020F0302020204030204"/>
              </a:rPr>
              <a:t>	(if necessary)</a:t>
            </a:r>
          </a:p>
          <a:p>
            <a:pPr lvl="0"/>
            <a:endParaRPr lang="en-GB" sz="2400" dirty="0">
              <a:solidFill>
                <a:srgbClr val="000000"/>
              </a:solidFill>
              <a:latin typeface="Calibri Light" panose="020F0302020204030204"/>
            </a:endParaRPr>
          </a:p>
          <a:p>
            <a:pPr lvl="0"/>
            <a:r>
              <a:rPr lang="en-GB" sz="2400" b="1" u="sng" dirty="0" smtClean="0">
                <a:solidFill>
                  <a:srgbClr val="7030A0"/>
                </a:solidFill>
                <a:latin typeface="Calibri Light" panose="020F0302020204030204"/>
              </a:rPr>
              <a:t>Visual Check</a:t>
            </a:r>
            <a:r>
              <a:rPr lang="en-GB" sz="2400" dirty="0" smtClean="0">
                <a:solidFill>
                  <a:srgbClr val="000000"/>
                </a:solidFill>
                <a:latin typeface="Calibri Light" panose="020F0302020204030204"/>
              </a:rPr>
              <a:t>	Check if all accessories are mounted correctly. Check cables, power &amp; connections. Open system and perform visual check inside the system. </a:t>
            </a:r>
          </a:p>
          <a:p>
            <a:pPr lvl="0"/>
            <a:endParaRPr lang="en-GB" sz="2400" dirty="0" smtClean="0">
              <a:solidFill>
                <a:srgbClr val="000000"/>
              </a:solidFill>
              <a:latin typeface="Calibri Light" panose="020F0302020204030204"/>
            </a:endParaRPr>
          </a:p>
          <a:p>
            <a:pPr lvl="0"/>
            <a:r>
              <a:rPr lang="en-GB" sz="2400" b="1" u="sng" dirty="0" smtClean="0">
                <a:solidFill>
                  <a:srgbClr val="7030A0"/>
                </a:solidFill>
                <a:latin typeface="Calibri Light" panose="020F0302020204030204"/>
              </a:rPr>
              <a:t>Grease &amp; filters</a:t>
            </a:r>
            <a:r>
              <a:rPr lang="en-GB" sz="2400" b="1" u="sng" dirty="0">
                <a:solidFill>
                  <a:srgbClr val="7030A0"/>
                </a:solidFill>
                <a:latin typeface="Calibri Light" panose="020F0302020204030204"/>
              </a:rPr>
              <a:t> </a:t>
            </a:r>
            <a:r>
              <a:rPr lang="en-GB" sz="2400" u="sng" dirty="0" smtClean="0">
                <a:solidFill>
                  <a:srgbClr val="000000"/>
                </a:solidFill>
                <a:latin typeface="Calibri Light" panose="020F0302020204030204"/>
              </a:rPr>
              <a:t> </a:t>
            </a:r>
            <a:r>
              <a:rPr lang="en-GB" sz="2400" dirty="0">
                <a:solidFill>
                  <a:srgbClr val="000000"/>
                </a:solidFill>
                <a:latin typeface="Calibri Light" panose="020F0302020204030204"/>
              </a:rPr>
              <a:t>Clean grease wheels, </a:t>
            </a:r>
            <a:r>
              <a:rPr lang="en-GB" sz="2400" dirty="0" smtClean="0">
                <a:solidFill>
                  <a:srgbClr val="000000"/>
                </a:solidFill>
                <a:latin typeface="Calibri Light" panose="020F0302020204030204"/>
              </a:rPr>
              <a:t>replace air filters.</a:t>
            </a:r>
          </a:p>
          <a:p>
            <a:pPr lvl="0"/>
            <a:endParaRPr lang="en-GB" sz="2400" b="1" dirty="0">
              <a:solidFill>
                <a:srgbClr val="7030A0"/>
              </a:solidFill>
              <a:latin typeface="Calibri Light" panose="020F0302020204030204"/>
            </a:endParaRPr>
          </a:p>
          <a:p>
            <a:pPr lvl="0"/>
            <a:r>
              <a:rPr lang="en-GB" sz="2400" b="1" u="sng" dirty="0" smtClean="0">
                <a:solidFill>
                  <a:srgbClr val="7030A0"/>
                </a:solidFill>
                <a:latin typeface="Calibri Light" panose="020F0302020204030204"/>
              </a:rPr>
              <a:t>Function Check</a:t>
            </a:r>
            <a:r>
              <a:rPr lang="en-GB" sz="2400" dirty="0">
                <a:solidFill>
                  <a:srgbClr val="000000"/>
                </a:solidFill>
                <a:latin typeface="Calibri Light" panose="020F0302020204030204"/>
              </a:rPr>
              <a:t> </a:t>
            </a:r>
            <a:r>
              <a:rPr lang="en-GB" sz="2400" dirty="0" smtClean="0">
                <a:solidFill>
                  <a:srgbClr val="000000"/>
                </a:solidFill>
                <a:latin typeface="Calibri Light" panose="020F0302020204030204"/>
              </a:rPr>
              <a:t> </a:t>
            </a:r>
            <a:r>
              <a:rPr lang="en-GB" sz="2400" dirty="0" err="1" smtClean="0">
                <a:solidFill>
                  <a:srgbClr val="000000"/>
                </a:solidFill>
                <a:latin typeface="Calibri Light" panose="020F0302020204030204"/>
              </a:rPr>
              <a:t>Check</a:t>
            </a:r>
            <a:r>
              <a:rPr lang="en-GB" sz="2400" dirty="0" smtClean="0">
                <a:solidFill>
                  <a:srgbClr val="000000"/>
                </a:solidFill>
                <a:latin typeface="Calibri Light" panose="020F0302020204030204"/>
              </a:rPr>
              <a:t> imaging quality with </a:t>
            </a:r>
          </a:p>
          <a:p>
            <a:pPr lvl="0"/>
            <a:r>
              <a:rPr lang="en-GB" sz="2400" dirty="0">
                <a:solidFill>
                  <a:srgbClr val="000000"/>
                </a:solidFill>
                <a:latin typeface="Calibri Light" panose="020F0302020204030204"/>
              </a:rPr>
              <a:t>	</a:t>
            </a:r>
            <a:r>
              <a:rPr lang="en-GB" sz="2400" dirty="0" smtClean="0">
                <a:solidFill>
                  <a:srgbClr val="000000"/>
                </a:solidFill>
                <a:latin typeface="Calibri Light" panose="020F0302020204030204"/>
              </a:rPr>
              <a:t>	different transducers Calibrate system with phantoms</a:t>
            </a:r>
          </a:p>
          <a:p>
            <a:pPr lvl="0"/>
            <a:endParaRPr lang="en-GB" sz="2400" dirty="0">
              <a:solidFill>
                <a:srgbClr val="000000"/>
              </a:solidFill>
              <a:latin typeface="Calibri Light" panose="020F0302020204030204"/>
            </a:endParaRPr>
          </a:p>
          <a:p>
            <a:pPr lvl="0"/>
            <a:r>
              <a:rPr lang="en-GB" sz="2400" b="1" u="sng" dirty="0" smtClean="0">
                <a:solidFill>
                  <a:srgbClr val="7030A0"/>
                </a:solidFill>
                <a:latin typeface="Calibri Light" panose="020F0302020204030204"/>
              </a:rPr>
              <a:t>Safety Check</a:t>
            </a:r>
            <a:r>
              <a:rPr lang="en-GB" sz="2400" dirty="0">
                <a:solidFill>
                  <a:srgbClr val="000000"/>
                </a:solidFill>
                <a:latin typeface="Calibri Light" panose="020F0302020204030204"/>
              </a:rPr>
              <a:t> </a:t>
            </a:r>
            <a:r>
              <a:rPr lang="en-GB" sz="2400" dirty="0" err="1" smtClean="0">
                <a:solidFill>
                  <a:srgbClr val="000000"/>
                </a:solidFill>
                <a:latin typeface="Calibri Light" panose="020F0302020204030204"/>
              </a:rPr>
              <a:t>Check</a:t>
            </a:r>
            <a:r>
              <a:rPr lang="en-GB" sz="2400" dirty="0" smtClean="0">
                <a:solidFill>
                  <a:srgbClr val="000000"/>
                </a:solidFill>
                <a:latin typeface="Calibri Light" panose="020F0302020204030204"/>
              </a:rPr>
              <a:t> electrical safety </a:t>
            </a:r>
            <a:endParaRPr lang="en-GB" sz="2400" dirty="0">
              <a:solidFill>
                <a:srgbClr val="000000"/>
              </a:solidFill>
              <a:latin typeface="Calibri Light" panose="020F0302020204030204"/>
            </a:endParaRPr>
          </a:p>
        </p:txBody>
      </p:sp>
    </p:spTree>
    <p:extLst>
      <p:ext uri="{BB962C8B-B14F-4D97-AF65-F5344CB8AC3E}">
        <p14:creationId xmlns:p14="http://schemas.microsoft.com/office/powerpoint/2010/main" val="1429363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196586" y="251610"/>
            <a:ext cx="9091084" cy="673629"/>
          </a:xfrm>
        </p:spPr>
        <p:txBody>
          <a:bodyPr>
            <a:normAutofit/>
          </a:bodyPr>
          <a:lstStyle/>
          <a:p>
            <a:pPr algn="ctr"/>
            <a:r>
              <a:rPr lang="en-GB" sz="4000" b="1" kern="0" dirty="0" smtClean="0">
                <a:solidFill>
                  <a:srgbClr val="2E74B5"/>
                </a:solidFill>
                <a:ea typeface="Times New Roman" panose="02020603050405020304" pitchFamily="18" charset="0"/>
                <a:cs typeface="Times New Roman" panose="02020603050405020304" pitchFamily="18" charset="0"/>
              </a:rPr>
              <a:t>Calibration</a:t>
            </a:r>
            <a:endParaRPr lang="en-GB" sz="4000" b="1" kern="0" dirty="0">
              <a:solidFill>
                <a:srgbClr val="2E74B5"/>
              </a:solidFill>
              <a:ea typeface="Times New Roman" panose="02020603050405020304" pitchFamily="18" charset="0"/>
              <a:cs typeface="Times New Roman" panose="02020603050405020304" pitchFamily="18" charset="0"/>
            </a:endParaRPr>
          </a:p>
        </p:txBody>
      </p:sp>
      <p:sp>
        <p:nvSpPr>
          <p:cNvPr id="7" name="Rechthoek 6"/>
          <p:cNvSpPr/>
          <p:nvPr/>
        </p:nvSpPr>
        <p:spPr>
          <a:xfrm>
            <a:off x="473330" y="961070"/>
            <a:ext cx="11233485" cy="1631216"/>
          </a:xfrm>
          <a:prstGeom prst="rect">
            <a:avLst/>
          </a:prstGeom>
        </p:spPr>
        <p:txBody>
          <a:bodyPr wrap="square">
            <a:spAutoFit/>
          </a:bodyPr>
          <a:lstStyle/>
          <a:p>
            <a:pPr lvl="0"/>
            <a:r>
              <a:rPr lang="en-GB" sz="2000" dirty="0" smtClean="0">
                <a:solidFill>
                  <a:srgbClr val="000000"/>
                </a:solidFill>
              </a:rPr>
              <a:t>Calibration </a:t>
            </a:r>
            <a:r>
              <a:rPr lang="en-GB" sz="2000" dirty="0">
                <a:solidFill>
                  <a:srgbClr val="000000"/>
                </a:solidFill>
              </a:rPr>
              <a:t>is performed by </a:t>
            </a:r>
            <a:r>
              <a:rPr lang="en-GB" sz="2000" dirty="0" smtClean="0">
                <a:solidFill>
                  <a:srgbClr val="000000"/>
                </a:solidFill>
              </a:rPr>
              <a:t>means of </a:t>
            </a:r>
            <a:r>
              <a:rPr lang="en-GB" sz="2000" b="1" dirty="0" smtClean="0">
                <a:solidFill>
                  <a:srgbClr val="7030A0"/>
                </a:solidFill>
              </a:rPr>
              <a:t>phantoms</a:t>
            </a:r>
            <a:r>
              <a:rPr lang="en-GB" sz="2000" dirty="0" smtClean="0">
                <a:solidFill>
                  <a:srgbClr val="000000"/>
                </a:solidFill>
              </a:rPr>
              <a:t>. Different phantoms are used to test different performance features such as lateral and axial resolution, and correctness of distance measurements. Based </a:t>
            </a:r>
            <a:r>
              <a:rPr lang="en-GB" sz="2000" dirty="0">
                <a:solidFill>
                  <a:srgbClr val="000000"/>
                </a:solidFill>
              </a:rPr>
              <a:t>of </a:t>
            </a:r>
            <a:r>
              <a:rPr lang="en-GB" sz="2000" dirty="0" smtClean="0">
                <a:solidFill>
                  <a:srgbClr val="000000"/>
                </a:solidFill>
              </a:rPr>
              <a:t>the ultrasound image </a:t>
            </a:r>
            <a:r>
              <a:rPr lang="en-GB" sz="2000" dirty="0">
                <a:solidFill>
                  <a:srgbClr val="000000"/>
                </a:solidFill>
              </a:rPr>
              <a:t>of </a:t>
            </a:r>
            <a:r>
              <a:rPr lang="en-GB" sz="2000" dirty="0" smtClean="0">
                <a:solidFill>
                  <a:srgbClr val="000000"/>
                </a:solidFill>
              </a:rPr>
              <a:t>the phantom, the good performance of the system can be confirmed. Transducers </a:t>
            </a:r>
            <a:r>
              <a:rPr lang="en-GB" sz="2000" dirty="0">
                <a:solidFill>
                  <a:srgbClr val="000000"/>
                </a:solidFill>
              </a:rPr>
              <a:t>cannot </a:t>
            </a:r>
            <a:r>
              <a:rPr lang="en-GB" sz="2000" dirty="0" smtClean="0">
                <a:solidFill>
                  <a:srgbClr val="000000"/>
                </a:solidFill>
              </a:rPr>
              <a:t>be adjusted with respect to their </a:t>
            </a:r>
            <a:r>
              <a:rPr lang="en-GB" sz="2000" dirty="0">
                <a:solidFill>
                  <a:srgbClr val="000000"/>
                </a:solidFill>
              </a:rPr>
              <a:t>image accuracy. If </a:t>
            </a:r>
            <a:r>
              <a:rPr lang="en-GB" sz="2000" dirty="0" smtClean="0">
                <a:solidFill>
                  <a:srgbClr val="000000"/>
                </a:solidFill>
              </a:rPr>
              <a:t>the test </a:t>
            </a:r>
            <a:r>
              <a:rPr lang="en-GB" sz="2000" dirty="0">
                <a:solidFill>
                  <a:srgbClr val="000000"/>
                </a:solidFill>
              </a:rPr>
              <a:t>result is not acceptable, the </a:t>
            </a:r>
            <a:r>
              <a:rPr lang="en-GB" sz="2000" dirty="0" smtClean="0">
                <a:solidFill>
                  <a:srgbClr val="000000"/>
                </a:solidFill>
              </a:rPr>
              <a:t>transducer should be </a:t>
            </a:r>
            <a:r>
              <a:rPr lang="en-GB" sz="2000" dirty="0">
                <a:solidFill>
                  <a:srgbClr val="000000"/>
                </a:solidFill>
              </a:rPr>
              <a:t>replaced</a:t>
            </a:r>
            <a:r>
              <a:rPr lang="en-GB" sz="2000" dirty="0" smtClean="0">
                <a:solidFill>
                  <a:srgbClr val="000000"/>
                </a:solidFill>
              </a:rPr>
              <a:t>.</a:t>
            </a:r>
          </a:p>
        </p:txBody>
      </p:sp>
      <p:sp>
        <p:nvSpPr>
          <p:cNvPr id="8" name="Rechthoek 7"/>
          <p:cNvSpPr/>
          <p:nvPr/>
        </p:nvSpPr>
        <p:spPr>
          <a:xfrm>
            <a:off x="691967" y="5668963"/>
            <a:ext cx="1948803" cy="369332"/>
          </a:xfrm>
          <a:prstGeom prst="rect">
            <a:avLst/>
          </a:prstGeom>
        </p:spPr>
        <p:txBody>
          <a:bodyPr wrap="none">
            <a:spAutoFit/>
          </a:bodyPr>
          <a:lstStyle/>
          <a:p>
            <a:r>
              <a:rPr lang="en-GB" b="1" i="1" dirty="0" smtClean="0">
                <a:solidFill>
                  <a:srgbClr val="000000"/>
                </a:solidFill>
                <a:latin typeface="Calibri Light" panose="020F0302020204030204"/>
              </a:rPr>
              <a:t>Phantom (example)</a:t>
            </a:r>
            <a:endParaRPr lang="en-GB" b="1" i="1" dirty="0"/>
          </a:p>
        </p:txBody>
      </p:sp>
      <p:sp>
        <p:nvSpPr>
          <p:cNvPr id="12" name="Rechthoek 11"/>
          <p:cNvSpPr/>
          <p:nvPr/>
        </p:nvSpPr>
        <p:spPr>
          <a:xfrm>
            <a:off x="3454838" y="5668963"/>
            <a:ext cx="2480216" cy="646331"/>
          </a:xfrm>
          <a:prstGeom prst="rect">
            <a:avLst/>
          </a:prstGeom>
        </p:spPr>
        <p:txBody>
          <a:bodyPr wrap="square">
            <a:spAutoFit/>
          </a:bodyPr>
          <a:lstStyle/>
          <a:p>
            <a:pPr algn="ctr"/>
            <a:r>
              <a:rPr lang="en-GB" b="1" i="1" dirty="0" smtClean="0">
                <a:solidFill>
                  <a:srgbClr val="000000"/>
                </a:solidFill>
                <a:latin typeface="Calibri Light" panose="020F0302020204030204"/>
              </a:rPr>
              <a:t>Example of ultrasound image of phantom</a:t>
            </a:r>
          </a:p>
        </p:txBody>
      </p:sp>
      <p:sp>
        <p:nvSpPr>
          <p:cNvPr id="5" name="Rechthoek 4"/>
          <p:cNvSpPr/>
          <p:nvPr/>
        </p:nvSpPr>
        <p:spPr>
          <a:xfrm>
            <a:off x="5899465" y="3007973"/>
            <a:ext cx="5947542" cy="1631216"/>
          </a:xfrm>
          <a:prstGeom prst="rect">
            <a:avLst/>
          </a:prstGeom>
        </p:spPr>
        <p:txBody>
          <a:bodyPr wrap="square">
            <a:spAutoFit/>
          </a:bodyPr>
          <a:lstStyle/>
          <a:p>
            <a:pPr lvl="0"/>
            <a:r>
              <a:rPr lang="en-GB" sz="2000" dirty="0" smtClean="0">
                <a:solidFill>
                  <a:srgbClr val="000000"/>
                </a:solidFill>
              </a:rPr>
              <a:t>The </a:t>
            </a:r>
            <a:r>
              <a:rPr lang="en-GB" sz="2000" dirty="0">
                <a:solidFill>
                  <a:srgbClr val="000000"/>
                </a:solidFill>
              </a:rPr>
              <a:t>white </a:t>
            </a:r>
            <a:r>
              <a:rPr lang="en-GB" sz="2000" dirty="0" smtClean="0">
                <a:solidFill>
                  <a:srgbClr val="000000"/>
                </a:solidFill>
              </a:rPr>
              <a:t>dots in the image </a:t>
            </a:r>
            <a:r>
              <a:rPr lang="en-GB" sz="2000" dirty="0">
                <a:solidFill>
                  <a:srgbClr val="000000"/>
                </a:solidFill>
              </a:rPr>
              <a:t>indicate reflectors at these locations in the phantom. </a:t>
            </a:r>
            <a:endParaRPr lang="en-GB" sz="2000" dirty="0" smtClean="0">
              <a:solidFill>
                <a:srgbClr val="000000"/>
              </a:solidFill>
            </a:endParaRPr>
          </a:p>
          <a:p>
            <a:pPr lvl="0"/>
            <a:r>
              <a:rPr lang="en-GB" sz="2000" dirty="0" smtClean="0">
                <a:solidFill>
                  <a:srgbClr val="000000"/>
                </a:solidFill>
              </a:rPr>
              <a:t>If the </a:t>
            </a:r>
            <a:r>
              <a:rPr lang="en-GB" sz="2000" dirty="0">
                <a:solidFill>
                  <a:srgbClr val="000000"/>
                </a:solidFill>
              </a:rPr>
              <a:t>reflections do not show up at the correct </a:t>
            </a:r>
            <a:r>
              <a:rPr lang="en-GB" sz="2000" dirty="0" smtClean="0">
                <a:solidFill>
                  <a:srgbClr val="000000"/>
                </a:solidFill>
              </a:rPr>
              <a:t>locations in the image, </a:t>
            </a:r>
            <a:r>
              <a:rPr lang="en-GB" sz="2000" dirty="0">
                <a:solidFill>
                  <a:srgbClr val="000000"/>
                </a:solidFill>
              </a:rPr>
              <a:t>something is </a:t>
            </a:r>
            <a:r>
              <a:rPr lang="en-GB" sz="2000" dirty="0" smtClean="0">
                <a:solidFill>
                  <a:srgbClr val="000000"/>
                </a:solidFill>
              </a:rPr>
              <a:t>probably wrong with </a:t>
            </a:r>
            <a:r>
              <a:rPr lang="en-GB" sz="2000" dirty="0">
                <a:solidFill>
                  <a:srgbClr val="000000"/>
                </a:solidFill>
              </a:rPr>
              <a:t>the </a:t>
            </a:r>
            <a:r>
              <a:rPr lang="en-GB" sz="2000" dirty="0" smtClean="0">
                <a:solidFill>
                  <a:srgbClr val="000000"/>
                </a:solidFill>
              </a:rPr>
              <a:t>transducer. </a:t>
            </a:r>
            <a:endParaRPr lang="en-GB" sz="2000" dirty="0">
              <a:solidFill>
                <a:srgbClr val="000000"/>
              </a:solidFill>
            </a:endParaRPr>
          </a:p>
        </p:txBody>
      </p:sp>
      <p:sp>
        <p:nvSpPr>
          <p:cNvPr id="13" name="Rechthoek 12"/>
          <p:cNvSpPr/>
          <p:nvPr/>
        </p:nvSpPr>
        <p:spPr>
          <a:xfrm>
            <a:off x="5935054" y="4653300"/>
            <a:ext cx="5437037" cy="1323439"/>
          </a:xfrm>
          <a:prstGeom prst="rect">
            <a:avLst/>
          </a:prstGeom>
          <a:solidFill>
            <a:schemeClr val="bg2"/>
          </a:solidFill>
          <a:ln>
            <a:solidFill>
              <a:srgbClr val="7030A0"/>
            </a:solidFill>
          </a:ln>
        </p:spPr>
        <p:txBody>
          <a:bodyPr wrap="square">
            <a:spAutoFit/>
          </a:bodyPr>
          <a:lstStyle/>
          <a:p>
            <a:pPr lvl="0" algn="ctr"/>
            <a:r>
              <a:rPr lang="en-GB" sz="2000" dirty="0" smtClean="0">
                <a:solidFill>
                  <a:srgbClr val="000000"/>
                </a:solidFill>
              </a:rPr>
              <a:t>Full calibration requires using a range of phantoms to test different aspects of the equipment. </a:t>
            </a:r>
          </a:p>
          <a:p>
            <a:pPr lvl="0" algn="ctr"/>
            <a:r>
              <a:rPr lang="en-GB" sz="2000" dirty="0" smtClean="0">
                <a:solidFill>
                  <a:srgbClr val="000000"/>
                </a:solidFill>
              </a:rPr>
              <a:t>Follow the instructions in the service manual. </a:t>
            </a:r>
            <a:endParaRPr lang="en-GB" sz="2000" dirty="0">
              <a:solidFill>
                <a:srgbClr val="000000"/>
              </a:solidFill>
            </a:endParaRPr>
          </a:p>
        </p:txBody>
      </p:sp>
      <p:pic>
        <p:nvPicPr>
          <p:cNvPr id="10" name="Afbeelding 2"/>
          <p:cNvPicPr>
            <a:picLocks noChangeAspect="1"/>
          </p:cNvPicPr>
          <p:nvPr/>
        </p:nvPicPr>
        <p:blipFill rotWithShape="1">
          <a:blip r:embed="rId2" cstate="screen">
            <a:extLst>
              <a:ext uri="{28A0092B-C50C-407E-A947-70E740481C1C}">
                <a14:useLocalDpi xmlns:a14="http://schemas.microsoft.com/office/drawing/2010/main"/>
              </a:ext>
            </a:extLst>
          </a:blip>
          <a:srcRect l="11670" t="10187" r="19390" b="14221"/>
          <a:stretch/>
        </p:blipFill>
        <p:spPr>
          <a:xfrm>
            <a:off x="997325" y="3104147"/>
            <a:ext cx="2457513" cy="2424812"/>
          </a:xfrm>
          <a:prstGeom prst="rect">
            <a:avLst/>
          </a:prstGeom>
        </p:spPr>
      </p:pic>
      <p:pic>
        <p:nvPicPr>
          <p:cNvPr id="11" name="Afbeelding 3"/>
          <p:cNvPicPr>
            <a:picLocks noChangeAspect="1"/>
          </p:cNvPicPr>
          <p:nvPr/>
        </p:nvPicPr>
        <p:blipFill>
          <a:blip r:embed="rId3"/>
          <a:stretch>
            <a:fillRect/>
          </a:stretch>
        </p:blipFill>
        <p:spPr>
          <a:xfrm>
            <a:off x="3647763" y="3104147"/>
            <a:ext cx="2094365" cy="2521153"/>
          </a:xfrm>
          <a:prstGeom prst="rect">
            <a:avLst/>
          </a:prstGeom>
        </p:spPr>
      </p:pic>
    </p:spTree>
    <p:extLst>
      <p:ext uri="{BB962C8B-B14F-4D97-AF65-F5344CB8AC3E}">
        <p14:creationId xmlns:p14="http://schemas.microsoft.com/office/powerpoint/2010/main" val="21825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720833"/>
          </a:xfrm>
        </p:spPr>
        <p:txBody>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machine</a:t>
            </a:r>
            <a:endParaRPr lang="ar-IQ" dirty="0"/>
          </a:p>
        </p:txBody>
      </p:sp>
      <p:sp>
        <p:nvSpPr>
          <p:cNvPr id="3" name="عنصر نائب للمحتوى 2"/>
          <p:cNvSpPr>
            <a:spLocks noGrp="1"/>
          </p:cNvSpPr>
          <p:nvPr>
            <p:ph idx="1"/>
          </p:nvPr>
        </p:nvSpPr>
        <p:spPr>
          <a:xfrm>
            <a:off x="1261241" y="993228"/>
            <a:ext cx="10547131" cy="5864772"/>
          </a:xfrm>
        </p:spPr>
        <p:txBody>
          <a:bodyPr/>
          <a:lstStyle/>
          <a:p>
            <a:pPr marL="0" indent="0">
              <a:lnSpc>
                <a:spcPct val="150000"/>
              </a:lnSpc>
              <a:buNone/>
            </a:pPr>
            <a:r>
              <a:rPr lang="en-US" dirty="0"/>
              <a:t>An ultrasound is an imaging test that uses sound waves to make pictures of organs, tissues, and other structures inside your body. It allows your health care provider to see into your body without surgery. </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3784" y="3389586"/>
            <a:ext cx="5438775" cy="2900855"/>
          </a:xfrm>
          <a:prstGeom prst="rect">
            <a:avLst/>
          </a:prstGeom>
        </p:spPr>
      </p:pic>
    </p:spTree>
    <p:extLst>
      <p:ext uri="{BB962C8B-B14F-4D97-AF65-F5344CB8AC3E}">
        <p14:creationId xmlns:p14="http://schemas.microsoft.com/office/powerpoint/2010/main" val="137807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80291" y="220079"/>
            <a:ext cx="9091084" cy="673629"/>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13" name="Rechthoek 12"/>
          <p:cNvSpPr/>
          <p:nvPr/>
        </p:nvSpPr>
        <p:spPr>
          <a:xfrm>
            <a:off x="996145" y="1346289"/>
            <a:ext cx="5473176" cy="5262979"/>
          </a:xfrm>
          <a:prstGeom prst="rect">
            <a:avLst/>
          </a:prstGeom>
        </p:spPr>
        <p:txBody>
          <a:bodyPr wrap="square">
            <a:spAutoFit/>
          </a:bodyPr>
          <a:lstStyle/>
          <a:p>
            <a:r>
              <a:rPr lang="en-GB" sz="2400" dirty="0">
                <a:latin typeface="+mj-lt"/>
              </a:rPr>
              <a:t>Ultrasound diagnostic imaging appears to be risk-free when </a:t>
            </a:r>
            <a:r>
              <a:rPr lang="en-GB" sz="2400" dirty="0" smtClean="0">
                <a:latin typeface="+mj-lt"/>
              </a:rPr>
              <a:t>used properly</a:t>
            </a:r>
            <a:r>
              <a:rPr lang="en-GB" sz="2400" dirty="0">
                <a:latin typeface="+mj-lt"/>
              </a:rPr>
              <a:t>. </a:t>
            </a:r>
            <a:endParaRPr lang="en-GB" sz="2400" dirty="0" smtClean="0">
              <a:latin typeface="+mj-lt"/>
            </a:endParaRPr>
          </a:p>
          <a:p>
            <a:endParaRPr lang="en-GB" sz="2400" dirty="0">
              <a:latin typeface="+mj-lt"/>
            </a:endParaRPr>
          </a:p>
          <a:p>
            <a:r>
              <a:rPr lang="en-GB" sz="2400" dirty="0" smtClean="0">
                <a:latin typeface="+mj-lt"/>
              </a:rPr>
              <a:t>Ultrasound </a:t>
            </a:r>
            <a:r>
              <a:rPr lang="en-GB" sz="2400" b="1" dirty="0">
                <a:solidFill>
                  <a:srgbClr val="7030A0"/>
                </a:solidFill>
                <a:latin typeface="+mj-lt"/>
              </a:rPr>
              <a:t>transducers</a:t>
            </a:r>
            <a:r>
              <a:rPr lang="en-GB" sz="2400" dirty="0">
                <a:latin typeface="+mj-lt"/>
              </a:rPr>
              <a:t> should be handled </a:t>
            </a:r>
            <a:r>
              <a:rPr lang="en-GB" sz="2400" dirty="0" smtClean="0">
                <a:latin typeface="+mj-lt"/>
              </a:rPr>
              <a:t>carefully to </a:t>
            </a:r>
            <a:r>
              <a:rPr lang="en-GB" sz="2400" dirty="0">
                <a:latin typeface="+mj-lt"/>
              </a:rPr>
              <a:t>avoid damage. Electromechanical problems, such as </a:t>
            </a:r>
            <a:r>
              <a:rPr lang="en-GB" sz="2400" dirty="0" smtClean="0">
                <a:latin typeface="+mj-lt"/>
              </a:rPr>
              <a:t>cracks in </a:t>
            </a:r>
            <a:r>
              <a:rPr lang="en-GB" sz="2400" dirty="0">
                <a:latin typeface="+mj-lt"/>
              </a:rPr>
              <a:t>piezoelectric elements, can alter beam width </a:t>
            </a:r>
            <a:r>
              <a:rPr lang="en-GB" sz="2400" dirty="0" smtClean="0">
                <a:latin typeface="+mj-lt"/>
              </a:rPr>
              <a:t>or sound pulses, </a:t>
            </a:r>
            <a:r>
              <a:rPr lang="en-GB" sz="2400" dirty="0">
                <a:latin typeface="+mj-lt"/>
              </a:rPr>
              <a:t>thereby affecting </a:t>
            </a:r>
            <a:r>
              <a:rPr lang="en-GB" sz="2400" dirty="0" smtClean="0">
                <a:latin typeface="+mj-lt"/>
              </a:rPr>
              <a:t>resolution</a:t>
            </a:r>
            <a:r>
              <a:rPr lang="en-GB" sz="2400" dirty="0">
                <a:latin typeface="+mj-lt"/>
              </a:rPr>
              <a:t>. </a:t>
            </a:r>
            <a:r>
              <a:rPr lang="en-GB" sz="2400" dirty="0" smtClean="0">
                <a:latin typeface="+mj-lt"/>
              </a:rPr>
              <a:t>Errors in </a:t>
            </a:r>
            <a:r>
              <a:rPr lang="en-GB" sz="2400" dirty="0">
                <a:latin typeface="+mj-lt"/>
              </a:rPr>
              <a:t>distance measurements </a:t>
            </a:r>
            <a:r>
              <a:rPr lang="en-GB" sz="2400" dirty="0" smtClean="0">
                <a:latin typeface="+mj-lt"/>
              </a:rPr>
              <a:t>from the images can </a:t>
            </a:r>
            <a:r>
              <a:rPr lang="en-GB" sz="2400" dirty="0">
                <a:latin typeface="+mj-lt"/>
              </a:rPr>
              <a:t>cause incorrect </a:t>
            </a:r>
            <a:r>
              <a:rPr lang="en-GB" sz="2400" dirty="0" smtClean="0">
                <a:latin typeface="+mj-lt"/>
              </a:rPr>
              <a:t>calculations and thus an incorrect diagnosis.</a:t>
            </a:r>
            <a:endParaRPr lang="en-GB" sz="2400" dirty="0">
              <a:latin typeface="+mj-lt"/>
            </a:endParaRPr>
          </a:p>
        </p:txBody>
      </p:sp>
      <p:pic>
        <p:nvPicPr>
          <p:cNvPr id="3" name="Afbeelding 2"/>
          <p:cNvPicPr>
            <a:picLocks noChangeAspect="1"/>
          </p:cNvPicPr>
          <p:nvPr/>
        </p:nvPicPr>
        <p:blipFill>
          <a:blip r:embed="rId2"/>
          <a:stretch>
            <a:fillRect/>
          </a:stretch>
        </p:blipFill>
        <p:spPr>
          <a:xfrm>
            <a:off x="6621517" y="1346289"/>
            <a:ext cx="4181797" cy="3779714"/>
          </a:xfrm>
          <a:prstGeom prst="rect">
            <a:avLst/>
          </a:prstGeom>
        </p:spPr>
      </p:pic>
    </p:spTree>
    <p:extLst>
      <p:ext uri="{BB962C8B-B14F-4D97-AF65-F5344CB8AC3E}">
        <p14:creationId xmlns:p14="http://schemas.microsoft.com/office/powerpoint/2010/main" val="260175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76249" y="0"/>
            <a:ext cx="9091084" cy="754232"/>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applications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99968" y="160627"/>
            <a:ext cx="2078239" cy="3532872"/>
          </a:xfrm>
          <a:prstGeom prst="rect">
            <a:avLst/>
          </a:prstGeom>
        </p:spPr>
      </p:pic>
      <p:sp>
        <p:nvSpPr>
          <p:cNvPr id="9" name="Rechthoek 8"/>
          <p:cNvSpPr/>
          <p:nvPr/>
        </p:nvSpPr>
        <p:spPr>
          <a:xfrm>
            <a:off x="925378" y="754232"/>
            <a:ext cx="8090361" cy="2246769"/>
          </a:xfrm>
          <a:prstGeom prst="rect">
            <a:avLst/>
          </a:prstGeom>
        </p:spPr>
        <p:txBody>
          <a:bodyPr wrap="square">
            <a:spAutoFit/>
          </a:bodyPr>
          <a:lstStyle/>
          <a:p>
            <a:pPr marL="285750" lvl="0" indent="-285750">
              <a:spcAft>
                <a:spcPts val="600"/>
              </a:spcAft>
              <a:buFont typeface="Arial" panose="020B0604020202020204" pitchFamily="34" charset="0"/>
              <a:buChar char="•"/>
            </a:pPr>
            <a:r>
              <a:rPr lang="en-GB" sz="2000" dirty="0" smtClean="0">
                <a:solidFill>
                  <a:srgbClr val="000000"/>
                </a:solidFill>
              </a:rPr>
              <a:t>Gynaecology </a:t>
            </a:r>
            <a:r>
              <a:rPr lang="en-GB" sz="2000" dirty="0" smtClean="0">
                <a:solidFill>
                  <a:srgbClr val="000000"/>
                </a:solidFill>
              </a:rPr>
              <a:t>and neonatology</a:t>
            </a:r>
          </a:p>
          <a:p>
            <a:pPr marL="285750" lvl="0" indent="-285750">
              <a:spcAft>
                <a:spcPts val="600"/>
              </a:spcAft>
              <a:buFont typeface="Arial" panose="020B0604020202020204" pitchFamily="34" charset="0"/>
              <a:buChar char="•"/>
            </a:pPr>
            <a:r>
              <a:rPr lang="en-GB" sz="2000" dirty="0">
                <a:solidFill>
                  <a:srgbClr val="000000"/>
                </a:solidFill>
              </a:rPr>
              <a:t>C</a:t>
            </a:r>
            <a:r>
              <a:rPr lang="en-GB" sz="2000" dirty="0" smtClean="0">
                <a:solidFill>
                  <a:srgbClr val="000000"/>
                </a:solidFill>
              </a:rPr>
              <a:t>ardiology</a:t>
            </a:r>
            <a:r>
              <a:rPr lang="en-GB" sz="2000" dirty="0">
                <a:solidFill>
                  <a:srgbClr val="000000"/>
                </a:solidFill>
              </a:rPr>
              <a:t>, to detect ventricular size and heart valve anomalies</a:t>
            </a:r>
          </a:p>
          <a:p>
            <a:pPr marL="285750" lvl="0" indent="-285750">
              <a:spcAft>
                <a:spcPts val="600"/>
              </a:spcAft>
              <a:buFont typeface="Arial" panose="020B0604020202020204" pitchFamily="34" charset="0"/>
              <a:buChar char="•"/>
            </a:pPr>
            <a:r>
              <a:rPr lang="en-GB" sz="2000" dirty="0">
                <a:solidFill>
                  <a:srgbClr val="000000"/>
                </a:solidFill>
              </a:rPr>
              <a:t>N</a:t>
            </a:r>
            <a:r>
              <a:rPr lang="en-GB" sz="2000" dirty="0" smtClean="0">
                <a:solidFill>
                  <a:srgbClr val="000000"/>
                </a:solidFill>
              </a:rPr>
              <a:t>eurology </a:t>
            </a:r>
            <a:r>
              <a:rPr lang="en-GB" sz="2000" dirty="0" smtClean="0">
                <a:solidFill>
                  <a:srgbClr val="000000"/>
                </a:solidFill>
              </a:rPr>
              <a:t>for blood flow assessment</a:t>
            </a:r>
          </a:p>
          <a:p>
            <a:pPr marL="285750" lvl="0" indent="-285750">
              <a:spcAft>
                <a:spcPts val="600"/>
              </a:spcAft>
              <a:buFont typeface="Arial" panose="020B0604020202020204" pitchFamily="34" charset="0"/>
              <a:buChar char="•"/>
            </a:pPr>
            <a:r>
              <a:rPr lang="en-GB" sz="2000" dirty="0">
                <a:solidFill>
                  <a:srgbClr val="000000"/>
                </a:solidFill>
              </a:rPr>
              <a:t>N</a:t>
            </a:r>
            <a:r>
              <a:rPr lang="en-GB" sz="2000" dirty="0" smtClean="0">
                <a:solidFill>
                  <a:srgbClr val="000000"/>
                </a:solidFill>
              </a:rPr>
              <a:t>ephrology </a:t>
            </a:r>
            <a:r>
              <a:rPr lang="en-GB" sz="2000" dirty="0" smtClean="0">
                <a:solidFill>
                  <a:srgbClr val="000000"/>
                </a:solidFill>
              </a:rPr>
              <a:t>(kidney, bladder)</a:t>
            </a:r>
          </a:p>
          <a:p>
            <a:pPr lvl="0">
              <a:spcAft>
                <a:spcPts val="600"/>
              </a:spcAft>
            </a:pPr>
            <a:r>
              <a:rPr lang="en-GB" sz="2000" dirty="0" smtClean="0">
                <a:solidFill>
                  <a:srgbClr val="000000"/>
                </a:solidFill>
              </a:rPr>
              <a:t>Ultrasound systems can deliver static or dynamic images (e.g. heart valves)</a:t>
            </a:r>
            <a:endParaRPr lang="en-GB" sz="2000" dirty="0">
              <a:solidFill>
                <a:srgbClr val="000000"/>
              </a:solidFill>
            </a:endParaRP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7490" y="4001275"/>
            <a:ext cx="1574800" cy="1670413"/>
          </a:xfrm>
          <a:prstGeom prst="rect">
            <a:avLst/>
          </a:prstGeom>
        </p:spPr>
      </p:pic>
      <p:sp>
        <p:nvSpPr>
          <p:cNvPr id="12" name="Rechthoek 11"/>
          <p:cNvSpPr/>
          <p:nvPr/>
        </p:nvSpPr>
        <p:spPr>
          <a:xfrm>
            <a:off x="925378" y="5985967"/>
            <a:ext cx="1555759" cy="646331"/>
          </a:xfrm>
          <a:prstGeom prst="rect">
            <a:avLst/>
          </a:prstGeom>
        </p:spPr>
        <p:txBody>
          <a:bodyPr wrap="square">
            <a:spAutoFit/>
          </a:bodyPr>
          <a:lstStyle/>
          <a:p>
            <a:pPr lvl="0" algn="ctr"/>
            <a:r>
              <a:rPr lang="en-GB" b="1" i="1" dirty="0" smtClean="0">
                <a:solidFill>
                  <a:srgbClr val="000000"/>
                </a:solidFill>
                <a:latin typeface="+mj-lt"/>
              </a:rPr>
              <a:t>bladder with </a:t>
            </a:r>
          </a:p>
          <a:p>
            <a:pPr lvl="0" algn="ctr"/>
            <a:r>
              <a:rPr lang="en-GB" b="1" i="1" dirty="0" smtClean="0">
                <a:solidFill>
                  <a:srgbClr val="000000"/>
                </a:solidFill>
                <a:latin typeface="+mj-lt"/>
              </a:rPr>
              <a:t>cancer</a:t>
            </a:r>
            <a:endParaRPr lang="en-GB" b="1" i="1" dirty="0">
              <a:solidFill>
                <a:srgbClr val="000000"/>
              </a:solidFill>
              <a:latin typeface="+mj-lt"/>
            </a:endParaRPr>
          </a:p>
        </p:txBody>
      </p:sp>
      <p:pic>
        <p:nvPicPr>
          <p:cNvPr id="7" name="Afbeelding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06655" y="4036696"/>
            <a:ext cx="2215436" cy="1634992"/>
          </a:xfrm>
          <a:prstGeom prst="rect">
            <a:avLst/>
          </a:prstGeom>
        </p:spPr>
      </p:pic>
      <p:sp>
        <p:nvSpPr>
          <p:cNvPr id="13" name="Rechthoek 12"/>
          <p:cNvSpPr/>
          <p:nvPr/>
        </p:nvSpPr>
        <p:spPr>
          <a:xfrm>
            <a:off x="2907948" y="6016787"/>
            <a:ext cx="2214143" cy="369332"/>
          </a:xfrm>
          <a:prstGeom prst="rect">
            <a:avLst/>
          </a:prstGeom>
        </p:spPr>
        <p:txBody>
          <a:bodyPr wrap="square">
            <a:spAutoFit/>
          </a:bodyPr>
          <a:lstStyle/>
          <a:p>
            <a:pPr lvl="0" algn="ctr"/>
            <a:r>
              <a:rPr lang="en-GB" b="1" i="1" dirty="0" smtClean="0">
                <a:solidFill>
                  <a:srgbClr val="000000"/>
                </a:solidFill>
                <a:latin typeface="+mj-lt"/>
              </a:rPr>
              <a:t>kidney  with cancer</a:t>
            </a:r>
            <a:endParaRPr lang="en-GB" b="1" i="1" dirty="0">
              <a:solidFill>
                <a:srgbClr val="000000"/>
              </a:solidFill>
              <a:latin typeface="+mj-lt"/>
            </a:endParaRPr>
          </a:p>
        </p:txBody>
      </p:sp>
      <p:pic>
        <p:nvPicPr>
          <p:cNvPr id="8" name="Afbeelding 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2575" y="4001275"/>
            <a:ext cx="1459235" cy="1632356"/>
          </a:xfrm>
          <a:prstGeom prst="rect">
            <a:avLst/>
          </a:prstGeom>
        </p:spPr>
      </p:pic>
      <p:sp>
        <p:nvSpPr>
          <p:cNvPr id="16" name="Rechthoek 15"/>
          <p:cNvSpPr/>
          <p:nvPr/>
        </p:nvSpPr>
        <p:spPr>
          <a:xfrm>
            <a:off x="5862574" y="5985967"/>
            <a:ext cx="1459235" cy="369332"/>
          </a:xfrm>
          <a:prstGeom prst="rect">
            <a:avLst/>
          </a:prstGeom>
        </p:spPr>
        <p:txBody>
          <a:bodyPr wrap="square">
            <a:spAutoFit/>
          </a:bodyPr>
          <a:lstStyle/>
          <a:p>
            <a:pPr lvl="0" algn="ctr"/>
            <a:r>
              <a:rPr lang="en-GB" b="1" i="1" dirty="0" smtClean="0">
                <a:solidFill>
                  <a:srgbClr val="000000"/>
                </a:solidFill>
                <a:latin typeface="+mj-lt"/>
              </a:rPr>
              <a:t>blood vessels</a:t>
            </a:r>
            <a:endParaRPr lang="en-GB" b="1" i="1" dirty="0">
              <a:solidFill>
                <a:srgbClr val="000000"/>
              </a:solidFill>
              <a:latin typeface="+mj-lt"/>
            </a:endParaRPr>
          </a:p>
        </p:txBody>
      </p:sp>
      <p:grpSp>
        <p:nvGrpSpPr>
          <p:cNvPr id="19" name="Groep 18"/>
          <p:cNvGrpSpPr/>
          <p:nvPr/>
        </p:nvGrpSpPr>
        <p:grpSpPr>
          <a:xfrm>
            <a:off x="7565337" y="4013341"/>
            <a:ext cx="2469261" cy="2480457"/>
            <a:chOff x="8196770" y="3968224"/>
            <a:chExt cx="2469261" cy="2480457"/>
          </a:xfrm>
        </p:grpSpPr>
        <p:pic>
          <p:nvPicPr>
            <p:cNvPr id="20" name="Afbeelding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15310" y="3968224"/>
              <a:ext cx="1835210" cy="1647076"/>
            </a:xfrm>
            <a:prstGeom prst="rect">
              <a:avLst/>
            </a:prstGeom>
          </p:spPr>
        </p:pic>
        <p:sp>
          <p:nvSpPr>
            <p:cNvPr id="21" name="Rechthoek 20"/>
            <p:cNvSpPr/>
            <p:nvPr/>
          </p:nvSpPr>
          <p:spPr>
            <a:xfrm>
              <a:off x="8196770" y="5802350"/>
              <a:ext cx="2469261" cy="646331"/>
            </a:xfrm>
            <a:prstGeom prst="rect">
              <a:avLst/>
            </a:prstGeom>
          </p:spPr>
          <p:txBody>
            <a:bodyPr wrap="square">
              <a:spAutoFit/>
            </a:bodyPr>
            <a:lstStyle/>
            <a:p>
              <a:pPr lvl="0" algn="ctr"/>
              <a:r>
                <a:rPr lang="en-GB" b="1" i="1" dirty="0" smtClean="0">
                  <a:solidFill>
                    <a:srgbClr val="000000"/>
                  </a:solidFill>
                  <a:latin typeface="+mj-lt"/>
                </a:rPr>
                <a:t>liver with cirrhosis </a:t>
              </a:r>
            </a:p>
            <a:p>
              <a:pPr lvl="0" algn="ctr"/>
              <a:r>
                <a:rPr lang="en-GB" b="1" i="1" dirty="0" smtClean="0">
                  <a:solidFill>
                    <a:srgbClr val="000000"/>
                  </a:solidFill>
                  <a:latin typeface="+mj-lt"/>
                </a:rPr>
                <a:t>(too much alcohol)</a:t>
              </a:r>
              <a:endParaRPr lang="en-GB" b="1" i="1" dirty="0">
                <a:solidFill>
                  <a:srgbClr val="000000"/>
                </a:solidFill>
                <a:latin typeface="+mj-lt"/>
              </a:endParaRPr>
            </a:p>
          </p:txBody>
        </p:sp>
      </p:grpSp>
    </p:spTree>
    <p:extLst>
      <p:ext uri="{BB962C8B-B14F-4D97-AF65-F5344CB8AC3E}">
        <p14:creationId xmlns:p14="http://schemas.microsoft.com/office/powerpoint/2010/main" val="36395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89302"/>
          </a:xfrm>
        </p:spPr>
        <p:txBody>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machine</a:t>
            </a:r>
            <a:endParaRPr lang="ar-IQ" dirty="0"/>
          </a:p>
        </p:txBody>
      </p:sp>
      <p:sp>
        <p:nvSpPr>
          <p:cNvPr id="3" name="عنصر نائب للمحتوى 2"/>
          <p:cNvSpPr>
            <a:spLocks noGrp="1"/>
          </p:cNvSpPr>
          <p:nvPr>
            <p:ph idx="1"/>
          </p:nvPr>
        </p:nvSpPr>
        <p:spPr>
          <a:xfrm>
            <a:off x="1277008" y="898634"/>
            <a:ext cx="10547130" cy="5959366"/>
          </a:xfrm>
        </p:spPr>
        <p:txBody>
          <a:bodyPr>
            <a:normAutofit/>
          </a:bodyPr>
          <a:lstStyle/>
          <a:p>
            <a:pPr marL="457200" lvl="1" indent="0">
              <a:buNone/>
            </a:pPr>
            <a:r>
              <a:rPr lang="en-GB" b="1" dirty="0"/>
              <a:t>Advantages </a:t>
            </a:r>
            <a:r>
              <a:rPr lang="en-GB" b="1" dirty="0" smtClean="0"/>
              <a:t>include:</a:t>
            </a:r>
          </a:p>
          <a:p>
            <a:pPr marL="800100" lvl="1" indent="-342900">
              <a:buFont typeface="Arial" panose="020B0604020202020204" pitchFamily="34" charset="0"/>
              <a:buChar char="•"/>
            </a:pPr>
            <a:r>
              <a:rPr lang="en-GB" dirty="0" smtClean="0"/>
              <a:t>It </a:t>
            </a:r>
            <a:r>
              <a:rPr lang="en-GB" dirty="0"/>
              <a:t>provides images in real-time (still and video</a:t>
            </a:r>
            <a:r>
              <a:rPr lang="en-GB" dirty="0" smtClean="0"/>
              <a:t>).</a:t>
            </a:r>
            <a:endParaRPr lang="en-GB" dirty="0"/>
          </a:p>
          <a:p>
            <a:pPr marL="800100" lvl="1" indent="-342900">
              <a:buFont typeface="Arial" panose="020B0604020202020204" pitchFamily="34" charset="0"/>
              <a:buChar char="•"/>
            </a:pPr>
            <a:r>
              <a:rPr lang="en-GB" dirty="0"/>
              <a:t>it is portable and can be brought to the </a:t>
            </a:r>
            <a:r>
              <a:rPr lang="en-GB" dirty="0" smtClean="0"/>
              <a:t>bedside</a:t>
            </a:r>
            <a:r>
              <a:rPr lang="en-GB" dirty="0"/>
              <a:t>.</a:t>
            </a:r>
            <a:endParaRPr lang="en-GB" dirty="0"/>
          </a:p>
          <a:p>
            <a:pPr marL="800100" lvl="1" indent="-342900">
              <a:buFont typeface="Arial" panose="020B0604020202020204" pitchFamily="34" charset="0"/>
              <a:buChar char="•"/>
            </a:pPr>
            <a:r>
              <a:rPr lang="en-GB" dirty="0"/>
              <a:t>it is substantially lower in </a:t>
            </a:r>
            <a:r>
              <a:rPr lang="en-GB" dirty="0" smtClean="0"/>
              <a:t>cost</a:t>
            </a:r>
            <a:r>
              <a:rPr lang="en-GB" dirty="0"/>
              <a:t>.</a:t>
            </a:r>
            <a:endParaRPr lang="en-GB" dirty="0"/>
          </a:p>
          <a:p>
            <a:pPr marL="800100" lvl="1" indent="-342900">
              <a:buFont typeface="Arial" panose="020B0604020202020204" pitchFamily="34" charset="0"/>
              <a:buChar char="•"/>
            </a:pPr>
            <a:r>
              <a:rPr lang="en-GB" dirty="0"/>
              <a:t>it </a:t>
            </a:r>
            <a:r>
              <a:rPr lang="en-GB" dirty="0" smtClean="0"/>
              <a:t>does </a:t>
            </a:r>
            <a:r>
              <a:rPr lang="en-GB" dirty="0"/>
              <a:t>not use harmful ionizing </a:t>
            </a:r>
            <a:r>
              <a:rPr lang="en-GB" dirty="0" smtClean="0"/>
              <a:t>radiation.</a:t>
            </a:r>
          </a:p>
          <a:p>
            <a:pPr marL="457200" lvl="1" indent="0">
              <a:buNone/>
            </a:pPr>
            <a:endParaRPr lang="en-GB" dirty="0" smtClean="0"/>
          </a:p>
          <a:p>
            <a:pPr marL="0" lvl="0" indent="0">
              <a:buNone/>
            </a:pPr>
            <a:r>
              <a:rPr lang="en-GB" sz="2400" dirty="0" smtClean="0"/>
              <a:t>   </a:t>
            </a:r>
            <a:r>
              <a:rPr lang="en-GB" sz="2400" b="1" dirty="0" smtClean="0"/>
              <a:t>Drawbacks </a:t>
            </a:r>
            <a:r>
              <a:rPr lang="en-GB" sz="2400" b="1" dirty="0"/>
              <a:t>include: </a:t>
            </a:r>
          </a:p>
          <a:p>
            <a:pPr marL="800100" lvl="1" indent="-342900">
              <a:buFont typeface="Arial" panose="020B0604020202020204" pitchFamily="34" charset="0"/>
              <a:buChar char="•"/>
            </a:pPr>
            <a:r>
              <a:rPr lang="en-GB" dirty="0"/>
              <a:t>various limits on its field of view including </a:t>
            </a:r>
          </a:p>
          <a:p>
            <a:pPr marL="1257300" lvl="2" indent="-342900">
              <a:buFont typeface="Courier New" panose="02070309020205020404" pitchFamily="49" charset="0"/>
              <a:buChar char="o"/>
            </a:pPr>
            <a:r>
              <a:rPr lang="en-GB" sz="2400" dirty="0"/>
              <a:t>patient cooperation and physique (obese</a:t>
            </a:r>
            <a:r>
              <a:rPr lang="en-GB" sz="2400" dirty="0" smtClean="0"/>
              <a:t>).</a:t>
            </a:r>
            <a:endParaRPr lang="en-GB" sz="2400" dirty="0"/>
          </a:p>
          <a:p>
            <a:pPr marL="1257300" lvl="2" indent="-342900">
              <a:buFont typeface="Courier New" panose="02070309020205020404" pitchFamily="49" charset="0"/>
              <a:buChar char="o"/>
            </a:pPr>
            <a:r>
              <a:rPr lang="en-GB" sz="2400" dirty="0"/>
              <a:t>difficulty imaging structures behind </a:t>
            </a:r>
            <a:r>
              <a:rPr lang="en-GB" sz="2400" dirty="0" smtClean="0"/>
              <a:t>bone.</a:t>
            </a:r>
            <a:endParaRPr lang="en-GB" sz="2400" dirty="0"/>
          </a:p>
          <a:p>
            <a:pPr marL="800100" lvl="1" indent="-342900">
              <a:buFont typeface="Arial" panose="020B0604020202020204" pitchFamily="34" charset="0"/>
              <a:buChar char="•"/>
            </a:pPr>
            <a:r>
              <a:rPr lang="en-GB" dirty="0"/>
              <a:t>and its dependence on a skilled operator</a:t>
            </a:r>
            <a:endParaRPr lang="ar-IQ" dirty="0"/>
          </a:p>
        </p:txBody>
      </p:sp>
      <p:pic>
        <p:nvPicPr>
          <p:cNvPr id="4" name="Afbeelding 2"/>
          <p:cNvPicPr>
            <a:picLocks noChangeAspect="1"/>
          </p:cNvPicPr>
          <p:nvPr/>
        </p:nvPicPr>
        <p:blipFill>
          <a:blip r:embed="rId2"/>
          <a:stretch>
            <a:fillRect/>
          </a:stretch>
        </p:blipFill>
        <p:spPr>
          <a:xfrm>
            <a:off x="9522373" y="1040525"/>
            <a:ext cx="2258868" cy="5312978"/>
          </a:xfrm>
          <a:prstGeom prst="rect">
            <a:avLst/>
          </a:prstGeom>
        </p:spPr>
      </p:pic>
    </p:spTree>
    <p:extLst>
      <p:ext uri="{BB962C8B-B14F-4D97-AF65-F5344CB8AC3E}">
        <p14:creationId xmlns:p14="http://schemas.microsoft.com/office/powerpoint/2010/main" val="75506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578944"/>
          </a:xfrm>
        </p:spPr>
        <p:txBody>
          <a:bodyPr>
            <a:normAutofit fontScale="90000"/>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Systems</a:t>
            </a:r>
            <a:endParaRPr lang="ar-IQ" dirty="0"/>
          </a:p>
        </p:txBody>
      </p:sp>
      <p:sp>
        <p:nvSpPr>
          <p:cNvPr id="3" name="عنصر نائب للمحتوى 2"/>
          <p:cNvSpPr>
            <a:spLocks noGrp="1"/>
          </p:cNvSpPr>
          <p:nvPr>
            <p:ph idx="1"/>
          </p:nvPr>
        </p:nvSpPr>
        <p:spPr>
          <a:xfrm>
            <a:off x="1277008" y="1324302"/>
            <a:ext cx="10547130" cy="5533697"/>
          </a:xfrm>
        </p:spPr>
        <p:txBody>
          <a:bodyPr>
            <a:normAutofit/>
          </a:bodyPr>
          <a:lstStyle/>
          <a:p>
            <a:pPr>
              <a:spcAft>
                <a:spcPts val="600"/>
              </a:spcAft>
            </a:pPr>
            <a:r>
              <a:rPr lang="en-GB" b="1" dirty="0" smtClean="0">
                <a:solidFill>
                  <a:srgbClr val="7030A0"/>
                </a:solidFill>
              </a:rPr>
              <a:t>Specialized</a:t>
            </a:r>
            <a:r>
              <a:rPr lang="en-GB" dirty="0" smtClean="0"/>
              <a:t> </a:t>
            </a:r>
            <a:r>
              <a:rPr lang="en-GB" dirty="0"/>
              <a:t>ultrasound systems are available per application domain, e.g. </a:t>
            </a:r>
            <a:r>
              <a:rPr lang="en-GB" dirty="0" smtClean="0"/>
              <a:t>cardiovascular. </a:t>
            </a:r>
            <a:endParaRPr lang="en-GB" sz="1800" dirty="0"/>
          </a:p>
          <a:p>
            <a:r>
              <a:rPr lang="en-GB" b="1" dirty="0">
                <a:solidFill>
                  <a:srgbClr val="7030A0"/>
                </a:solidFill>
              </a:rPr>
              <a:t>General purpose </a:t>
            </a:r>
            <a:r>
              <a:rPr lang="en-GB" dirty="0"/>
              <a:t>ultrasound systems may differ in:  </a:t>
            </a:r>
          </a:p>
          <a:p>
            <a:pPr marL="461963" indent="-342900">
              <a:buFont typeface="Arial" panose="020B0604020202020204" pitchFamily="34" charset="0"/>
              <a:buChar char="•"/>
            </a:pPr>
            <a:r>
              <a:rPr lang="en-GB" dirty="0"/>
              <a:t>different transducers</a:t>
            </a:r>
          </a:p>
          <a:p>
            <a:pPr marL="461963" indent="-342900">
              <a:buFont typeface="Arial" panose="020B0604020202020204" pitchFamily="34" charset="0"/>
              <a:buChar char="•"/>
            </a:pPr>
            <a:r>
              <a:rPr lang="en-GB" dirty="0" err="1"/>
              <a:t>color</a:t>
            </a:r>
            <a:r>
              <a:rPr lang="en-GB" dirty="0"/>
              <a:t> Doppler ultrasound</a:t>
            </a:r>
          </a:p>
          <a:p>
            <a:pPr marL="461963" indent="-342900">
              <a:buFont typeface="Arial" panose="020B0604020202020204" pitchFamily="34" charset="0"/>
              <a:buChar char="•"/>
            </a:pPr>
            <a:r>
              <a:rPr lang="en-GB" dirty="0"/>
              <a:t>3D-imaging capability</a:t>
            </a:r>
          </a:p>
          <a:p>
            <a:pPr marL="461963" indent="-342900">
              <a:buFont typeface="Arial" panose="020B0604020202020204" pitchFamily="34" charset="0"/>
              <a:buChar char="•"/>
            </a:pPr>
            <a:r>
              <a:rPr lang="en-GB" dirty="0"/>
              <a:t>portability</a:t>
            </a:r>
          </a:p>
          <a:p>
            <a:pPr marL="0" indent="0">
              <a:buNone/>
            </a:pPr>
            <a:endParaRPr lang="ar-IQ" dirty="0"/>
          </a:p>
        </p:txBody>
      </p:sp>
    </p:spTree>
    <p:extLst>
      <p:ext uri="{BB962C8B-B14F-4D97-AF65-F5344CB8AC3E}">
        <p14:creationId xmlns:p14="http://schemas.microsoft.com/office/powerpoint/2010/main" val="48480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2"/>
            <a:ext cx="9785349" cy="689302"/>
          </a:xfrm>
        </p:spPr>
        <p:txBody>
          <a:bodyPr/>
          <a:lstStyle/>
          <a:p>
            <a:pPr algn="ctr"/>
            <a:r>
              <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Ultrasound Systems</a:t>
            </a:r>
            <a:endParaRPr lang="ar-IQ" dirty="0"/>
          </a:p>
        </p:txBody>
      </p:sp>
      <p:pic>
        <p:nvPicPr>
          <p:cNvPr id="4" name="Afbeelding 2"/>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2342" t="26578" r="54541" b="26307"/>
          <a:stretch/>
        </p:blipFill>
        <p:spPr>
          <a:xfrm>
            <a:off x="1229710" y="974109"/>
            <a:ext cx="5920534" cy="4307339"/>
          </a:xfrm>
          <a:prstGeom prst="rect">
            <a:avLst/>
          </a:prstGeom>
        </p:spPr>
      </p:pic>
      <p:pic>
        <p:nvPicPr>
          <p:cNvPr id="5" name="Afbeelding 7"/>
          <p:cNvPicPr>
            <a:picLocks noChangeAspect="1"/>
          </p:cNvPicPr>
          <p:nvPr/>
        </p:nvPicPr>
        <p:blipFill rotWithShape="1">
          <a:blip r:embed="rId3"/>
          <a:srcRect l="68704" t="25541"/>
          <a:stretch/>
        </p:blipFill>
        <p:spPr>
          <a:xfrm>
            <a:off x="8827177" y="1592318"/>
            <a:ext cx="2325812" cy="3196692"/>
          </a:xfrm>
          <a:prstGeom prst="rect">
            <a:avLst/>
          </a:prstGeom>
        </p:spPr>
      </p:pic>
      <p:sp>
        <p:nvSpPr>
          <p:cNvPr id="6" name="Rechthoek 9"/>
          <p:cNvSpPr/>
          <p:nvPr/>
        </p:nvSpPr>
        <p:spPr>
          <a:xfrm>
            <a:off x="1642100" y="5199634"/>
            <a:ext cx="1813317"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i="1" dirty="0" smtClean="0">
                <a:solidFill>
                  <a:srgbClr val="000000"/>
                </a:solidFill>
                <a:latin typeface="Calibri Light" panose="020F0302020204030204"/>
              </a:rPr>
              <a:t>High end model</a:t>
            </a:r>
            <a:endParaRPr lang="en-GB" b="1" i="1" dirty="0"/>
          </a:p>
        </p:txBody>
      </p:sp>
      <p:sp>
        <p:nvSpPr>
          <p:cNvPr id="7" name="Rechthoek 16"/>
          <p:cNvSpPr/>
          <p:nvPr/>
        </p:nvSpPr>
        <p:spPr>
          <a:xfrm>
            <a:off x="4943247" y="5199634"/>
            <a:ext cx="2305503"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i="1" dirty="0" smtClean="0">
                <a:solidFill>
                  <a:srgbClr val="000000"/>
                </a:solidFill>
                <a:latin typeface="Calibri Light" panose="020F0302020204030204"/>
              </a:rPr>
              <a:t>Black &amp; white model</a:t>
            </a:r>
            <a:endParaRPr lang="en-GB" b="1" i="1" dirty="0"/>
          </a:p>
        </p:txBody>
      </p:sp>
      <p:sp>
        <p:nvSpPr>
          <p:cNvPr id="8" name="Rechthoek 15"/>
          <p:cNvSpPr/>
          <p:nvPr/>
        </p:nvSpPr>
        <p:spPr>
          <a:xfrm>
            <a:off x="8943835" y="5196648"/>
            <a:ext cx="1714124"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i="1" dirty="0" smtClean="0">
                <a:solidFill>
                  <a:srgbClr val="000000"/>
                </a:solidFill>
                <a:latin typeface="Calibri Light" panose="020F0302020204030204"/>
              </a:rPr>
              <a:t>Portable model</a:t>
            </a:r>
            <a:endParaRPr lang="en-GB" b="1" i="1" dirty="0"/>
          </a:p>
        </p:txBody>
      </p:sp>
    </p:spTree>
    <p:extLst>
      <p:ext uri="{BB962C8B-B14F-4D97-AF65-F5344CB8AC3E}">
        <p14:creationId xmlns:p14="http://schemas.microsoft.com/office/powerpoint/2010/main" val="3593532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01463" y="314672"/>
            <a:ext cx="9091084" cy="673629"/>
          </a:xfrm>
        </p:spPr>
        <p:txBody>
          <a:bodyPr>
            <a:normAutofit/>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Afbeelding 6"/>
          <p:cNvPicPr>
            <a:picLocks noChangeAspect="1"/>
          </p:cNvPicPr>
          <p:nvPr/>
        </p:nvPicPr>
        <p:blipFill rotWithShape="1">
          <a:blip r:embed="rId2"/>
          <a:srcRect l="14174" t="7745" r="11748" b="8124"/>
          <a:stretch/>
        </p:blipFill>
        <p:spPr>
          <a:xfrm>
            <a:off x="2727520" y="1365808"/>
            <a:ext cx="5827026" cy="4968580"/>
          </a:xfrm>
          <a:prstGeom prst="rect">
            <a:avLst/>
          </a:prstGeom>
        </p:spPr>
      </p:pic>
    </p:spTree>
    <p:extLst>
      <p:ext uri="{BB962C8B-B14F-4D97-AF65-F5344CB8AC3E}">
        <p14:creationId xmlns:p14="http://schemas.microsoft.com/office/powerpoint/2010/main" val="96055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389512" y="204315"/>
            <a:ext cx="9091084" cy="673629"/>
          </a:xfrm>
        </p:spPr>
        <p:txBody>
          <a:bodyPr>
            <a:normAutofit fontScale="90000"/>
          </a:body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Portable ultrasound system (examples)</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kstvak 4"/>
          <p:cNvSpPr txBox="1"/>
          <p:nvPr/>
        </p:nvSpPr>
        <p:spPr>
          <a:xfrm>
            <a:off x="1481084" y="5434674"/>
            <a:ext cx="3589646" cy="1015663"/>
          </a:xfrm>
          <a:prstGeom prst="rect">
            <a:avLst/>
          </a:prstGeom>
          <a:noFill/>
        </p:spPr>
        <p:txBody>
          <a:bodyPr wrap="square" rtlCol="0">
            <a:spAutoFit/>
          </a:bodyPr>
          <a:lstStyle/>
          <a:p>
            <a:pPr algn="ctr">
              <a:spcAft>
                <a:spcPts val="600"/>
              </a:spcAft>
            </a:pPr>
            <a:r>
              <a:rPr lang="en-GB" sz="2000" b="1" dirty="0" smtClean="0"/>
              <a:t>portable </a:t>
            </a:r>
            <a:r>
              <a:rPr lang="en-GB" sz="2000" b="1" dirty="0"/>
              <a:t> </a:t>
            </a:r>
            <a:r>
              <a:rPr lang="en-GB" sz="2000" b="1" dirty="0" smtClean="0"/>
              <a:t>ultrasound  system with four  transducers </a:t>
            </a:r>
            <a:endParaRPr lang="en-GB" sz="2000" b="1" dirty="0"/>
          </a:p>
        </p:txBody>
      </p:sp>
      <p:pic>
        <p:nvPicPr>
          <p:cNvPr id="4" name="Afbeelding 3"/>
          <p:cNvPicPr>
            <a:picLocks noChangeAspect="1"/>
          </p:cNvPicPr>
          <p:nvPr/>
        </p:nvPicPr>
        <p:blipFill rotWithShape="1">
          <a:blip r:embed="rId2"/>
          <a:srcRect l="7838" t="4859" r="1604" b="14430"/>
          <a:stretch/>
        </p:blipFill>
        <p:spPr>
          <a:xfrm>
            <a:off x="1086946" y="1433118"/>
            <a:ext cx="5636112" cy="3767454"/>
          </a:xfrm>
          <a:prstGeom prst="rect">
            <a:avLst/>
          </a:prstGeom>
        </p:spPr>
      </p:pic>
      <p:pic>
        <p:nvPicPr>
          <p:cNvPr id="7" name="Afbeelding 6"/>
          <p:cNvPicPr>
            <a:picLocks noChangeAspect="1"/>
          </p:cNvPicPr>
          <p:nvPr/>
        </p:nvPicPr>
        <p:blipFill>
          <a:blip r:embed="rId3"/>
          <a:stretch>
            <a:fillRect/>
          </a:stretch>
        </p:blipFill>
        <p:spPr>
          <a:xfrm>
            <a:off x="7179066" y="1433118"/>
            <a:ext cx="3414149" cy="3726299"/>
          </a:xfrm>
          <a:prstGeom prst="rect">
            <a:avLst/>
          </a:prstGeom>
        </p:spPr>
      </p:pic>
      <p:sp>
        <p:nvSpPr>
          <p:cNvPr id="12" name="Tekstvak 11"/>
          <p:cNvSpPr txBox="1"/>
          <p:nvPr/>
        </p:nvSpPr>
        <p:spPr>
          <a:xfrm>
            <a:off x="7446689" y="5430245"/>
            <a:ext cx="2878901" cy="707886"/>
          </a:xfrm>
          <a:prstGeom prst="rect">
            <a:avLst/>
          </a:prstGeom>
          <a:noFill/>
        </p:spPr>
        <p:txBody>
          <a:bodyPr wrap="square" rtlCol="0">
            <a:spAutoFit/>
          </a:bodyPr>
          <a:lstStyle/>
          <a:p>
            <a:pPr algn="ctr">
              <a:spcAft>
                <a:spcPts val="600"/>
              </a:spcAft>
            </a:pPr>
            <a:r>
              <a:rPr lang="en-GB" sz="2000" b="1" dirty="0" smtClean="0">
                <a:latin typeface="+mj-lt"/>
              </a:rPr>
              <a:t>ultrasound  system on smart phone</a:t>
            </a:r>
            <a:endParaRPr lang="en-GB" sz="2000" b="1" dirty="0">
              <a:latin typeface="+mj-lt"/>
            </a:endParaRPr>
          </a:p>
        </p:txBody>
      </p:sp>
    </p:spTree>
    <p:extLst>
      <p:ext uri="{BB962C8B-B14F-4D97-AF65-F5344CB8AC3E}">
        <p14:creationId xmlns:p14="http://schemas.microsoft.com/office/powerpoint/2010/main" val="124982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1201463" y="0"/>
            <a:ext cx="9091084" cy="6514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a:lstStyle>
          <a:p>
            <a:pPr algn="ctr"/>
            <a:r>
              <a:rPr lang="en-GB" sz="4000"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Construction</a:t>
            </a:r>
            <a:endParaRPr lang="en-GB" sz="4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مستطيل 4"/>
          <p:cNvSpPr/>
          <p:nvPr/>
        </p:nvSpPr>
        <p:spPr>
          <a:xfrm>
            <a:off x="977461" y="651487"/>
            <a:ext cx="10184525" cy="6001643"/>
          </a:xfrm>
          <a:prstGeom prst="rect">
            <a:avLst/>
          </a:prstGeom>
        </p:spPr>
        <p:txBody>
          <a:bodyPr wrap="square">
            <a:spAutoFit/>
          </a:bodyPr>
          <a:lstStyle/>
          <a:p>
            <a:r>
              <a:rPr lang="en-US" sz="2400" dirty="0"/>
              <a:t>A diagnostic ultrasound machine consists of many components, each of which has a separate operation to perform. This starts with transmitting and receiving ultrasound signals which are then processed to form the images that we see on screen. </a:t>
            </a:r>
            <a:endParaRPr lang="en-US" sz="2400" dirty="0" smtClean="0"/>
          </a:p>
          <a:p>
            <a:endParaRPr lang="en-US" sz="2400" dirty="0" smtClean="0"/>
          </a:p>
          <a:p>
            <a:r>
              <a:rPr lang="en-US" sz="2400" dirty="0" smtClean="0"/>
              <a:t>The </a:t>
            </a:r>
            <a:r>
              <a:rPr lang="en-US" sz="2400" dirty="0"/>
              <a:t>internal components that make up a typical ultrasound machine are listed </a:t>
            </a:r>
            <a:r>
              <a:rPr lang="en-US" sz="2400" dirty="0" smtClean="0"/>
              <a:t>below</a:t>
            </a:r>
            <a:r>
              <a:rPr lang="en-US" sz="2400" dirty="0" smtClean="0"/>
              <a:t>:</a:t>
            </a:r>
            <a:endParaRPr lang="en-US" sz="2400" dirty="0" smtClean="0"/>
          </a:p>
          <a:p>
            <a:pPr marL="342900" indent="-342900" fontAlgn="base">
              <a:buFont typeface="Wingdings" pitchFamily="2" charset="2"/>
              <a:buChar char="v"/>
            </a:pPr>
            <a:r>
              <a:rPr lang="en-US" sz="2400" dirty="0"/>
              <a:t>Transducer</a:t>
            </a:r>
          </a:p>
          <a:p>
            <a:pPr marL="342900" indent="-342900" fontAlgn="base">
              <a:buFont typeface="Wingdings" pitchFamily="2" charset="2"/>
              <a:buChar char="v"/>
            </a:pPr>
            <a:r>
              <a:rPr lang="en-US" sz="2400" dirty="0" err="1" smtClean="0"/>
              <a:t>Pulser</a:t>
            </a:r>
            <a:endParaRPr lang="en-US" sz="2400" dirty="0"/>
          </a:p>
          <a:p>
            <a:pPr marL="342900" indent="-342900" fontAlgn="base">
              <a:buFont typeface="Wingdings" pitchFamily="2" charset="2"/>
              <a:buChar char="v"/>
            </a:pPr>
            <a:r>
              <a:rPr lang="en-US" sz="2400" dirty="0" smtClean="0"/>
              <a:t>Beam </a:t>
            </a:r>
            <a:r>
              <a:rPr lang="en-US" sz="2400" dirty="0"/>
              <a:t>former</a:t>
            </a:r>
          </a:p>
          <a:p>
            <a:pPr marL="342900" indent="-342900" fontAlgn="base">
              <a:buFont typeface="Wingdings" pitchFamily="2" charset="2"/>
              <a:buChar char="v"/>
            </a:pPr>
            <a:r>
              <a:rPr lang="en-US" sz="2400" dirty="0" smtClean="0"/>
              <a:t>Receiver</a:t>
            </a:r>
            <a:endParaRPr lang="en-US" sz="2400" dirty="0"/>
          </a:p>
          <a:p>
            <a:pPr marL="342900" indent="-342900" fontAlgn="base">
              <a:buFont typeface="Wingdings" pitchFamily="2" charset="2"/>
              <a:buChar char="v"/>
            </a:pPr>
            <a:r>
              <a:rPr lang="en-US" sz="2400" dirty="0" smtClean="0"/>
              <a:t>Processor</a:t>
            </a:r>
            <a:endParaRPr lang="en-US" sz="2400" dirty="0"/>
          </a:p>
          <a:p>
            <a:pPr marL="342900" indent="-342900" fontAlgn="base">
              <a:buFont typeface="Wingdings" pitchFamily="2" charset="2"/>
              <a:buChar char="v"/>
            </a:pPr>
            <a:r>
              <a:rPr lang="en-US" sz="2400" dirty="0" smtClean="0"/>
              <a:t>Display</a:t>
            </a:r>
            <a:endParaRPr lang="en-US" sz="2400" dirty="0"/>
          </a:p>
          <a:p>
            <a:pPr marL="342900" indent="-342900" fontAlgn="base">
              <a:buFont typeface="Wingdings" pitchFamily="2" charset="2"/>
              <a:buChar char="v"/>
            </a:pPr>
            <a:r>
              <a:rPr lang="en-US" sz="2400" dirty="0" smtClean="0"/>
              <a:t>Digital </a:t>
            </a:r>
            <a:r>
              <a:rPr lang="en-US" sz="2400" dirty="0"/>
              <a:t>storage</a:t>
            </a:r>
          </a:p>
          <a:p>
            <a:pPr marL="342900" indent="-342900" fontAlgn="base">
              <a:buFont typeface="Wingdings" pitchFamily="2" charset="2"/>
              <a:buChar char="v"/>
            </a:pPr>
            <a:r>
              <a:rPr lang="en-US" sz="2400" dirty="0" smtClean="0"/>
              <a:t>Hard </a:t>
            </a:r>
            <a:r>
              <a:rPr lang="en-US" sz="2400" dirty="0"/>
              <a:t>copy printer devices.</a:t>
            </a:r>
          </a:p>
          <a:p>
            <a:endParaRPr lang="ar-IQ" sz="2400" dirty="0"/>
          </a:p>
        </p:txBody>
      </p:sp>
    </p:spTree>
    <p:extLst>
      <p:ext uri="{BB962C8B-B14F-4D97-AF65-F5344CB8AC3E}">
        <p14:creationId xmlns:p14="http://schemas.microsoft.com/office/powerpoint/2010/main" val="19356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698</Words>
  <Application>Microsoft Office PowerPoint</Application>
  <PresentationFormat>مخصص</PresentationFormat>
  <Paragraphs>136</Paragraphs>
  <Slides>21</Slides>
  <Notes>1</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Theme1</vt:lpstr>
      <vt:lpstr>Al-Mustaqbal University. College of Engineering and Engineering Technologies. Biomedical Engineering Department.</vt:lpstr>
      <vt:lpstr>Ultrasound machine</vt:lpstr>
      <vt:lpstr>Ultrasound applications</vt:lpstr>
      <vt:lpstr>Ultrasound machine</vt:lpstr>
      <vt:lpstr>Ultrasound Systems</vt:lpstr>
      <vt:lpstr>Ultrasound Systems</vt:lpstr>
      <vt:lpstr>Construction</vt:lpstr>
      <vt:lpstr>Portable ultrasound system (examples)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Construction</vt:lpstr>
      <vt:lpstr>Corrective Maintenance Highlights</vt:lpstr>
      <vt:lpstr>Preventive Maintenance: Daily &amp; Weekly care</vt:lpstr>
      <vt:lpstr>Preventive Maintenance Checklist: BMET</vt:lpstr>
      <vt:lpstr>Calibration</vt:lpstr>
      <vt:lpstr>Safety</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Alsayed</cp:lastModifiedBy>
  <cp:revision>150</cp:revision>
  <dcterms:created xsi:type="dcterms:W3CDTF">2021-10-31T09:31:15Z</dcterms:created>
  <dcterms:modified xsi:type="dcterms:W3CDTF">2023-10-07T11:31:36Z</dcterms:modified>
</cp:coreProperties>
</file>