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3"/>
  </p:notesMasterIdLst>
  <p:sldIdLst>
    <p:sldId id="326" r:id="rId2"/>
    <p:sldId id="327" r:id="rId3"/>
    <p:sldId id="328" r:id="rId4"/>
    <p:sldId id="329" r:id="rId5"/>
    <p:sldId id="330" r:id="rId6"/>
    <p:sldId id="331" r:id="rId7"/>
    <p:sldId id="332" r:id="rId8"/>
    <p:sldId id="333" r:id="rId9"/>
    <p:sldId id="334" r:id="rId10"/>
    <p:sldId id="335" r:id="rId11"/>
    <p:sldId id="28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080"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A141B-CB36-4A1E-BC0C-239ACED83F3F}" type="datetimeFigureOut">
              <a:rPr lang="en-US" smtClean="0"/>
              <a:t>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F383-0F28-49A7-ACC4-4CB24F3B4032}" type="slidenum">
              <a:rPr lang="en-US" smtClean="0"/>
              <a:t>‹#›</a:t>
            </a:fld>
            <a:endParaRPr lang="en-US"/>
          </a:p>
        </p:txBody>
      </p:sp>
    </p:spTree>
    <p:extLst>
      <p:ext uri="{BB962C8B-B14F-4D97-AF65-F5344CB8AC3E}">
        <p14:creationId xmlns:p14="http://schemas.microsoft.com/office/powerpoint/2010/main" val="346410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ltGray">
          <a:xfrm>
            <a:off x="1219201"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1" name="Rectangle 10"/>
          <p:cNvSpPr/>
          <p:nvPr/>
        </p:nvSpPr>
        <p:spPr bwMode="gray">
          <a:xfrm>
            <a:off x="0" y="0"/>
            <a:ext cx="12192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2" name="Rectangle 11"/>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3" name="Straight Connector 12"/>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5" name="Straight Connector 14"/>
          <p:cNvCxnSpPr/>
          <p:nvPr/>
        </p:nvCxnSpPr>
        <p:spPr bwMode="white">
          <a:xfrm>
            <a:off x="121920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1" y="5631204"/>
            <a:ext cx="18288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sp>
        <p:nvSpPr>
          <p:cNvPr id="2" name="Title 1"/>
          <p:cNvSpPr>
            <a:spLocks noGrp="1"/>
          </p:cNvSpPr>
          <p:nvPr>
            <p:ph type="ctrTitle"/>
          </p:nvPr>
        </p:nvSpPr>
        <p:spPr>
          <a:xfrm>
            <a:off x="2429302" y="1600201"/>
            <a:ext cx="833120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9302" y="4344916"/>
            <a:ext cx="75184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11/5/2023</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191"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1950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42142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1" name="Straight Connector 10"/>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336" y="898064"/>
            <a:ext cx="336023" cy="294174"/>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4" name="Straight Connector 13"/>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602112" y="685800"/>
            <a:ext cx="178799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9030" y="685800"/>
            <a:ext cx="785064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1703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B6E5C-962E-4CF2-8B86-B5F2696988B4}"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58267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0" name="Rectangle 19"/>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4" name="Rectangle 23"/>
          <p:cNvSpPr/>
          <p:nvPr/>
        </p:nvSpPr>
        <p:spPr bwMode="gray">
          <a:xfrm>
            <a:off x="1216469"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1" name="Rectangle 20"/>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22" name="Straight Connector 21"/>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8"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cxnSp>
        <p:nvCxnSpPr>
          <p:cNvPr id="23" name="Straight Connector 22"/>
          <p:cNvCxnSpPr/>
          <p:nvPr/>
        </p:nvCxnSpPr>
        <p:spPr bwMode="white">
          <a:xfrm>
            <a:off x="121646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824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7" name="Rectangle 26"/>
          <p:cNvSpPr/>
          <p:nvPr/>
        </p:nvSpPr>
        <p:spPr bwMode="gray">
          <a:xfrm>
            <a:off x="11277601" y="0"/>
            <a:ext cx="3048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8" name="Rectangle 27"/>
          <p:cNvSpPr/>
          <p:nvPr/>
        </p:nvSpPr>
        <p:spPr bwMode="gray">
          <a:xfrm>
            <a:off x="12192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9" name="Rectangle 28"/>
          <p:cNvSpPr/>
          <p:nvPr/>
        </p:nvSpPr>
        <p:spPr>
          <a:xfrm>
            <a:off x="-2" y="0"/>
            <a:ext cx="121920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0" name="Rectangle 29"/>
          <p:cNvSpPr/>
          <p:nvPr/>
        </p:nvSpPr>
        <p:spPr bwMode="ltGray">
          <a:xfrm>
            <a:off x="1" y="0"/>
            <a:ext cx="12192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1" name="Straight Connector 30"/>
          <p:cNvCxnSpPr/>
          <p:nvPr/>
        </p:nvCxnSpPr>
        <p:spPr bwMode="white">
          <a:xfrm>
            <a:off x="11576308"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469"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3" name="Straight Connector 32"/>
          <p:cNvCxnSpPr/>
          <p:nvPr/>
        </p:nvCxnSpPr>
        <p:spPr bwMode="white">
          <a:xfrm>
            <a:off x="1219202"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9029" y="1600201"/>
            <a:ext cx="8285430"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9030" y="4259997"/>
            <a:ext cx="7266515"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11/5/2023</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350"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83949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BEB6E5C-962E-4CF2-8B86-B5F2696988B4}"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6467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851"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851" y="2514707"/>
            <a:ext cx="481584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9057"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9057" y="2514600"/>
            <a:ext cx="4820143"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BEB6E5C-962E-4CF2-8B86-B5F2696988B4}" type="datetimeFigureOut">
              <a:rPr lang="en-US" smtClean="0"/>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78063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BEB6E5C-962E-4CF2-8B86-B5F2696988B4}" type="datetimeFigureOut">
              <a:rPr lang="en-US" smtClean="0"/>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8940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403" y="0"/>
            <a:ext cx="30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6" name="Rectangle 5"/>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7" name="Straight Connector 6"/>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72800" y="0"/>
            <a:ext cx="92286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black">
          <a:xfrm>
            <a:off x="11895662"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Date Placeholder 1"/>
          <p:cNvSpPr>
            <a:spLocks noGrp="1"/>
          </p:cNvSpPr>
          <p:nvPr>
            <p:ph type="dt" sz="half" idx="10"/>
          </p:nvPr>
        </p:nvSpPr>
        <p:spPr/>
        <p:txBody>
          <a:bodyPr/>
          <a:lstStyle/>
          <a:p>
            <a:fld id="{ABEB6E5C-962E-4CF2-8B86-B5F2696988B4}" type="datetimeFigureOut">
              <a:rPr lang="en-US" smtClean="0"/>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39723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955" y="0"/>
            <a:ext cx="4148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10" name="Straight Connector 9"/>
          <p:cNvCxnSpPr/>
          <p:nvPr/>
        </p:nvCxnSpPr>
        <p:spPr bwMode="white">
          <a:xfrm>
            <a:off x="62195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bwMode="white">
          <a:xfrm>
            <a:off x="1074520" y="381000"/>
            <a:ext cx="3294280"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1600" y="482600"/>
            <a:ext cx="619760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520" y="1828800"/>
            <a:ext cx="3294280"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B6E5C-962E-4CF2-8B86-B5F2696988B4}"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3145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black">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4876800" y="0"/>
            <a:ext cx="7018862"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a:xfrm>
            <a:off x="1074520" y="381000"/>
            <a:ext cx="3294280"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1600" y="482600"/>
            <a:ext cx="6197600"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520"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11/5/2023</a:t>
            </a:fld>
            <a:endParaRPr lang="en-US"/>
          </a:p>
        </p:txBody>
      </p:sp>
      <p:sp>
        <p:nvSpPr>
          <p:cNvPr id="6" name="Footer Placeholder 5"/>
          <p:cNvSpPr>
            <a:spLocks noGrp="1"/>
          </p:cNvSpPr>
          <p:nvPr>
            <p:ph type="ftr" sz="quarter" idx="11"/>
          </p:nvPr>
        </p:nvSpPr>
        <p:spPr/>
        <p:txBody>
          <a:bodyPr/>
          <a:lstStyle>
            <a:lvl1pPr>
              <a:defRPr baseline="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A8E4F1CF-F213-459E-92F5-2910829C24EB}" type="slidenum">
              <a:rPr lang="en-US" smtClean="0"/>
              <a:t>‹#›</a:t>
            </a:fld>
            <a:endParaRPr lang="en-US"/>
          </a:p>
        </p:txBody>
      </p:sp>
      <p:cxnSp>
        <p:nvCxnSpPr>
          <p:cNvPr id="10" name="Straight Connector 9"/>
          <p:cNvCxnSpPr/>
          <p:nvPr/>
        </p:nvCxnSpPr>
        <p:spPr bwMode="white">
          <a:xfrm>
            <a:off x="1188296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292" y="898103"/>
            <a:ext cx="336111"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6" name="Straight Connector 15"/>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852" y="177801"/>
            <a:ext cx="9785349"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a:defRPr sz="1200" cap="all" baseline="0">
                <a:solidFill>
                  <a:schemeClr val="tx1"/>
                </a:solidFill>
              </a:defRPr>
            </a:lvl1pPr>
          </a:lstStyle>
          <a:p>
            <a:fld id="{ABEB6E5C-962E-4CF2-8B86-B5F2696988B4}" type="datetimeFigureOut">
              <a:rPr lang="en-US" smtClean="0"/>
              <a:t>11/5/2023</a:t>
            </a:fld>
            <a:endParaRPr lang="en-US"/>
          </a:p>
        </p:txBody>
      </p:sp>
      <p:sp>
        <p:nvSpPr>
          <p:cNvPr id="5" name="Footer Placeholder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a:defRPr sz="12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a:defRPr sz="1200" cap="all" baseline="0">
                <a:solidFill>
                  <a:schemeClr val="tx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8460560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B0B9980A-54DD-4728-8A8C-ECAE606031AA}"/>
              </a:ext>
            </a:extLst>
          </p:cNvPr>
          <p:cNvSpPr>
            <a:spLocks noGrp="1"/>
          </p:cNvSpPr>
          <p:nvPr>
            <p:ph type="ctrTitle"/>
          </p:nvPr>
        </p:nvSpPr>
        <p:spPr>
          <a:xfrm>
            <a:off x="1905001" y="689548"/>
            <a:ext cx="8329031" cy="2053652"/>
          </a:xfrm>
        </p:spPr>
        <p:txBody>
          <a:bodyPr/>
          <a:lstStyle/>
          <a:p>
            <a:pPr>
              <a:lnSpc>
                <a:spcPct val="200000"/>
              </a:lnSpc>
            </a:pPr>
            <a:r>
              <a:rPr lang="en-US" sz="2400" dirty="0">
                <a:solidFill>
                  <a:schemeClr val="tx1"/>
                </a:solidFill>
                <a:latin typeface="+mn-lt"/>
                <a:ea typeface="+mn-ea"/>
                <a:cs typeface="+mn-cs"/>
              </a:rPr>
              <a:t>Al-</a:t>
            </a:r>
            <a:r>
              <a:rPr lang="en-US" sz="2400" dirty="0" err="1">
                <a:solidFill>
                  <a:schemeClr val="tx1"/>
                </a:solidFill>
                <a:latin typeface="+mn-lt"/>
                <a:ea typeface="+mn-ea"/>
                <a:cs typeface="+mn-cs"/>
              </a:rPr>
              <a:t>Mustaqbal</a:t>
            </a:r>
            <a:r>
              <a:rPr lang="en-US" sz="2400" dirty="0">
                <a:solidFill>
                  <a:schemeClr val="tx1"/>
                </a:solidFill>
                <a:latin typeface="+mn-lt"/>
                <a:ea typeface="+mn-ea"/>
                <a:cs typeface="+mn-cs"/>
              </a:rPr>
              <a:t> University.</a:t>
            </a:r>
            <a:br>
              <a:rPr lang="en-US" sz="2400" dirty="0">
                <a:solidFill>
                  <a:schemeClr val="tx1"/>
                </a:solidFill>
                <a:latin typeface="+mn-lt"/>
                <a:ea typeface="+mn-ea"/>
                <a:cs typeface="+mn-cs"/>
              </a:rPr>
            </a:br>
            <a:r>
              <a:rPr lang="en-US" sz="2400" dirty="0">
                <a:solidFill>
                  <a:schemeClr val="tx1"/>
                </a:solidFill>
                <a:latin typeface="+mn-lt"/>
                <a:ea typeface="+mn-ea"/>
                <a:cs typeface="+mn-cs"/>
              </a:rPr>
              <a:t>College of Engineering and Engineering Technologies.</a:t>
            </a:r>
            <a:br>
              <a:rPr lang="en-US" sz="2400" dirty="0">
                <a:solidFill>
                  <a:schemeClr val="tx1"/>
                </a:solidFill>
                <a:latin typeface="+mn-lt"/>
                <a:ea typeface="+mn-ea"/>
                <a:cs typeface="+mn-cs"/>
              </a:rPr>
            </a:br>
            <a:r>
              <a:rPr lang="en-US" sz="2400" dirty="0">
                <a:solidFill>
                  <a:schemeClr val="tx1"/>
                </a:solidFill>
                <a:latin typeface="+mn-lt"/>
                <a:ea typeface="+mn-ea"/>
                <a:cs typeface="+mn-cs"/>
              </a:rPr>
              <a:t>Biomedical Engineering Department.</a:t>
            </a:r>
          </a:p>
        </p:txBody>
      </p:sp>
      <p:sp>
        <p:nvSpPr>
          <p:cNvPr id="3" name="Subtitle 2"/>
          <p:cNvSpPr>
            <a:spLocks noGrp="1"/>
          </p:cNvSpPr>
          <p:nvPr>
            <p:ph type="subTitle" idx="1"/>
          </p:nvPr>
        </p:nvSpPr>
        <p:spPr>
          <a:xfrm>
            <a:off x="1946099" y="2678935"/>
            <a:ext cx="7516442" cy="2854762"/>
          </a:xfrm>
        </p:spPr>
        <p:txBody>
          <a:bodyPr>
            <a:normAutofit fontScale="92500"/>
          </a:bodyPr>
          <a:lstStyle/>
          <a:p>
            <a:pPr algn="just">
              <a:lnSpc>
                <a:spcPct val="200000"/>
              </a:lnSpc>
            </a:pPr>
            <a:r>
              <a:rPr lang="en-US" sz="2400" b="1" i="1" u="sng" dirty="0"/>
              <a:t>Subject: </a:t>
            </a:r>
            <a:r>
              <a:rPr lang="en-US" sz="2400" b="1" dirty="0"/>
              <a:t> </a:t>
            </a:r>
            <a:r>
              <a:rPr lang="en-US" sz="2400" dirty="0"/>
              <a:t>Biomedical Instrumentation Lab.</a:t>
            </a:r>
          </a:p>
          <a:p>
            <a:pPr algn="just">
              <a:lnSpc>
                <a:spcPct val="200000"/>
              </a:lnSpc>
            </a:pPr>
            <a:r>
              <a:rPr lang="en-US" sz="2400" b="1" i="1" u="sng" dirty="0"/>
              <a:t>Class (code): </a:t>
            </a:r>
            <a:r>
              <a:rPr lang="en-US" sz="2400" dirty="0"/>
              <a:t> </a:t>
            </a:r>
            <a:r>
              <a:rPr lang="en-US" sz="2400" dirty="0" smtClean="0"/>
              <a:t>5</a:t>
            </a:r>
            <a:r>
              <a:rPr lang="en-US" sz="2400" baseline="30000" dirty="0" smtClean="0"/>
              <a:t>th</a:t>
            </a:r>
            <a:endParaRPr lang="en-US" sz="2400" dirty="0"/>
          </a:p>
          <a:p>
            <a:pPr algn="just">
              <a:lnSpc>
                <a:spcPct val="200000"/>
              </a:lnSpc>
            </a:pPr>
            <a:r>
              <a:rPr lang="en-US" sz="2400" b="1" i="1" u="sng" dirty="0"/>
              <a:t>Lecture: </a:t>
            </a:r>
            <a:r>
              <a:rPr lang="en-US" sz="2400" b="1" i="1" dirty="0"/>
              <a:t> </a:t>
            </a:r>
            <a:r>
              <a:rPr lang="en-US" sz="2400" b="1" i="1" dirty="0" smtClean="0"/>
              <a:t>6</a:t>
            </a:r>
            <a:endParaRPr lang="en-US" sz="2400" b="1" i="1" dirty="0" smtClean="0"/>
          </a:p>
          <a:p>
            <a:pPr algn="just">
              <a:lnSpc>
                <a:spcPct val="200000"/>
              </a:lnSpc>
            </a:pPr>
            <a:r>
              <a:rPr lang="en-US" sz="2400" b="1" i="1" dirty="0" smtClean="0"/>
              <a:t>By: </a:t>
            </a:r>
            <a:r>
              <a:rPr lang="en-US" sz="2400" b="1" i="1" dirty="0" err="1" smtClean="0"/>
              <a:t>Zainab</a:t>
            </a:r>
            <a:r>
              <a:rPr lang="en-US" sz="2400" b="1" i="1" dirty="0" smtClean="0"/>
              <a:t>  </a:t>
            </a:r>
            <a:r>
              <a:rPr lang="en-US" sz="2400" b="1" i="1" dirty="0" err="1"/>
              <a:t>S</a:t>
            </a:r>
            <a:r>
              <a:rPr lang="en-US" sz="2400" b="1" i="1" dirty="0" err="1" smtClean="0"/>
              <a:t>attar</a:t>
            </a:r>
            <a:r>
              <a:rPr lang="en-US" sz="2400" b="1" i="1" dirty="0" smtClean="0"/>
              <a:t>  </a:t>
            </a:r>
            <a:r>
              <a:rPr lang="en-US" sz="2400" b="1" i="1" dirty="0" err="1"/>
              <a:t>Jabbar</a:t>
            </a:r>
            <a:r>
              <a:rPr lang="en-US" sz="2400" b="1" i="1" dirty="0"/>
              <a:t> </a:t>
            </a:r>
            <a:r>
              <a:rPr lang="en-US" sz="2400" b="1" i="1" dirty="0" smtClean="0"/>
              <a:t>   M.SC. IN BME</a:t>
            </a:r>
          </a:p>
          <a:p>
            <a:pPr algn="just">
              <a:lnSpc>
                <a:spcPct val="200000"/>
              </a:lnSpc>
            </a:pPr>
            <a:endParaRPr lang="en-US" sz="2400" dirty="0"/>
          </a:p>
        </p:txBody>
      </p:sp>
      <p:sp>
        <p:nvSpPr>
          <p:cNvPr id="7" name="Rectangle 6">
            <a:extLst>
              <a:ext uri="{FF2B5EF4-FFF2-40B4-BE49-F238E27FC236}">
                <a16:creationId xmlns="" xmlns:a16="http://schemas.microsoft.com/office/drawing/2014/main" id="{208789C5-A71C-4D6F-BD71-B5BBFF919DE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pic>
        <p:nvPicPr>
          <p:cNvPr id="10" name="Picture 9">
            <a:extLst>
              <a:ext uri="{FF2B5EF4-FFF2-40B4-BE49-F238E27FC236}">
                <a16:creationId xmlns="" xmlns:a16="http://schemas.microsoft.com/office/drawing/2014/main" id="{0A648731-0209-7C1D-9CAF-6553BB5CFCE9}"/>
              </a:ext>
            </a:extLst>
          </p:cNvPr>
          <p:cNvPicPr>
            <a:picLocks noChangeAspect="1"/>
          </p:cNvPicPr>
          <p:nvPr/>
        </p:nvPicPr>
        <p:blipFill>
          <a:blip r:embed="rId2"/>
          <a:stretch>
            <a:fillRect/>
          </a:stretch>
        </p:blipFill>
        <p:spPr>
          <a:xfrm>
            <a:off x="10414376" y="1828800"/>
            <a:ext cx="1586260" cy="1586260"/>
          </a:xfrm>
          <a:prstGeom prst="rect">
            <a:avLst/>
          </a:prstGeom>
        </p:spPr>
      </p:pic>
      <p:pic>
        <p:nvPicPr>
          <p:cNvPr id="4" name="Picture 3">
            <a:extLst>
              <a:ext uri="{FF2B5EF4-FFF2-40B4-BE49-F238E27FC236}">
                <a16:creationId xmlns="" xmlns:a16="http://schemas.microsoft.com/office/drawing/2014/main" id="{ED665016-A26D-4968-B006-458900420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7866" y="104606"/>
            <a:ext cx="1641750" cy="1641750"/>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12130" y="220079"/>
            <a:ext cx="11010900" cy="673629"/>
          </a:xfrm>
        </p:spPr>
        <p:txBody>
          <a:bodyPr>
            <a:normAutofit/>
          </a:bodyPr>
          <a:lstStyle/>
          <a:p>
            <a:pPr algn="ct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Safety and testing considerations</a:t>
            </a:r>
          </a:p>
        </p:txBody>
      </p:sp>
      <p:sp>
        <p:nvSpPr>
          <p:cNvPr id="5" name="Rechthoek 4"/>
          <p:cNvSpPr/>
          <p:nvPr/>
        </p:nvSpPr>
        <p:spPr>
          <a:xfrm>
            <a:off x="740201" y="1920719"/>
            <a:ext cx="10232599" cy="3046988"/>
          </a:xfrm>
          <a:prstGeom prst="rect">
            <a:avLst/>
          </a:prstGeom>
        </p:spPr>
        <p:txBody>
          <a:bodyPr wrap="square">
            <a:spAutoFit/>
          </a:bodyPr>
          <a:lstStyle/>
          <a:p>
            <a:pPr algn="ctr"/>
            <a:r>
              <a:rPr lang="en-GB" sz="2400" dirty="0">
                <a:latin typeface="+mj-lt"/>
                <a:ea typeface="Calibri" panose="020F0502020204030204" pitchFamily="34" charset="0"/>
                <a:cs typeface="Times New Roman" panose="02020603050405020304" pitchFamily="18" charset="0"/>
              </a:rPr>
              <a:t>A pulse oximeter can be easily tested on yourself. </a:t>
            </a:r>
            <a:endParaRPr lang="en-GB" sz="2400" dirty="0" smtClean="0">
              <a:latin typeface="+mj-lt"/>
              <a:ea typeface="Calibri" panose="020F0502020204030204" pitchFamily="34" charset="0"/>
              <a:cs typeface="Times New Roman" panose="02020603050405020304" pitchFamily="18" charset="0"/>
            </a:endParaRPr>
          </a:p>
          <a:p>
            <a:pPr algn="ctr"/>
            <a:endParaRPr lang="en-GB" sz="2400" dirty="0">
              <a:latin typeface="+mj-lt"/>
              <a:ea typeface="Calibri" panose="020F0502020204030204" pitchFamily="34" charset="0"/>
              <a:cs typeface="Times New Roman" panose="02020603050405020304" pitchFamily="18" charset="0"/>
            </a:endParaRPr>
          </a:p>
          <a:p>
            <a:pPr algn="ctr"/>
            <a:r>
              <a:rPr lang="en-GB" sz="2400" dirty="0" smtClean="0">
                <a:latin typeface="+mj-lt"/>
                <a:ea typeface="Calibri" panose="020F0502020204030204" pitchFamily="34" charset="0"/>
                <a:cs typeface="Times New Roman" panose="02020603050405020304" pitchFamily="18" charset="0"/>
              </a:rPr>
              <a:t>Your </a:t>
            </a:r>
            <a:r>
              <a:rPr lang="en-GB" sz="2400" dirty="0">
                <a:latin typeface="+mj-lt"/>
                <a:ea typeface="Calibri" panose="020F0502020204030204" pitchFamily="34" charset="0"/>
                <a:cs typeface="Times New Roman" panose="02020603050405020304" pitchFamily="18" charset="0"/>
              </a:rPr>
              <a:t>heart rate should be accurately reflected (to within 1 bpm) on the display as compared to a standard stop-watch/neck-artery technique. </a:t>
            </a:r>
            <a:endParaRPr lang="en-GB" sz="2400" dirty="0" smtClean="0">
              <a:latin typeface="+mj-lt"/>
              <a:ea typeface="Calibri" panose="020F0502020204030204" pitchFamily="34" charset="0"/>
              <a:cs typeface="Times New Roman" panose="02020603050405020304" pitchFamily="18" charset="0"/>
            </a:endParaRPr>
          </a:p>
          <a:p>
            <a:pPr algn="ctr"/>
            <a:endParaRPr lang="en-GB" sz="2400" dirty="0" smtClean="0">
              <a:latin typeface="+mj-lt"/>
              <a:ea typeface="Calibri" panose="020F0502020204030204" pitchFamily="34" charset="0"/>
              <a:cs typeface="Times New Roman" panose="02020603050405020304" pitchFamily="18" charset="0"/>
            </a:endParaRPr>
          </a:p>
          <a:p>
            <a:pPr algn="ctr"/>
            <a:endParaRPr lang="en-GB" sz="2400" dirty="0">
              <a:latin typeface="+mj-lt"/>
              <a:ea typeface="Calibri" panose="020F0502020204030204" pitchFamily="34" charset="0"/>
              <a:cs typeface="Times New Roman" panose="02020603050405020304" pitchFamily="18" charset="0"/>
            </a:endParaRPr>
          </a:p>
          <a:p>
            <a:pPr algn="ctr"/>
            <a:r>
              <a:rPr lang="en-GB" sz="2400" dirty="0" smtClean="0">
                <a:latin typeface="+mj-lt"/>
                <a:ea typeface="Calibri" panose="020F0502020204030204" pitchFamily="34" charset="0"/>
                <a:cs typeface="Times New Roman" panose="02020603050405020304" pitchFamily="18" charset="0"/>
              </a:rPr>
              <a:t>Also</a:t>
            </a:r>
            <a:r>
              <a:rPr lang="en-GB" sz="2400" dirty="0">
                <a:latin typeface="+mj-lt"/>
                <a:ea typeface="Calibri" panose="020F0502020204030204" pitchFamily="34" charset="0"/>
                <a:cs typeface="Times New Roman" panose="02020603050405020304" pitchFamily="18" charset="0"/>
              </a:rPr>
              <a:t>, check the alarms to assure that when your heart rate is outside of the set range, the alarms sound. </a:t>
            </a:r>
          </a:p>
        </p:txBody>
      </p:sp>
    </p:spTree>
    <p:extLst>
      <p:ext uri="{BB962C8B-B14F-4D97-AF65-F5344CB8AC3E}">
        <p14:creationId xmlns:p14="http://schemas.microsoft.com/office/powerpoint/2010/main" val="2214211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ctr">
              <a:buNone/>
            </a:pPr>
            <a:r>
              <a:rPr lang="en-US" dirty="0"/>
              <a:t>THANK  YOU</a:t>
            </a:r>
          </a:p>
          <a:p>
            <a:pPr marL="0" indent="0" algn="ctr">
              <a:buNone/>
            </a:pPr>
            <a:endParaRPr lang="en-US" dirty="0"/>
          </a:p>
          <a:p>
            <a:pPr marL="0" indent="0" algn="ctr">
              <a:buNone/>
            </a:pPr>
            <a:endParaRPr lang="en-US" dirty="0"/>
          </a:p>
          <a:p>
            <a:pPr marL="0" indent="0" algn="ctr">
              <a:buNone/>
            </a:pPr>
            <a:r>
              <a:rPr lang="en-US" dirty="0"/>
              <a:t> </a:t>
            </a:r>
            <a:endParaRPr lang="ar-IQ" dirty="0"/>
          </a:p>
          <a:p>
            <a:pPr marL="0" indent="0" algn="ctr">
              <a:buNone/>
            </a:pPr>
            <a:endParaRPr lang="ar-IQ"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ar-IQ" dirty="0"/>
          </a:p>
        </p:txBody>
      </p:sp>
    </p:spTree>
    <p:extLst>
      <p:ext uri="{BB962C8B-B14F-4D97-AF65-F5344CB8AC3E}">
        <p14:creationId xmlns:p14="http://schemas.microsoft.com/office/powerpoint/2010/main" val="180034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a:bodyPr>
          <a:lstStyle/>
          <a:p>
            <a:pPr lvl="0" algn="ct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Pulse Oximeter</a:t>
            </a:r>
            <a:endParaRPr lang="en-GB" sz="4400" dirty="0"/>
          </a:p>
        </p:txBody>
      </p:sp>
      <p:sp>
        <p:nvSpPr>
          <p:cNvPr id="12" name="Tekstvak 1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3" name="Rechthoek 21"/>
          <p:cNvSpPr/>
          <p:nvPr/>
        </p:nvSpPr>
        <p:spPr>
          <a:xfrm>
            <a:off x="1008993" y="1376946"/>
            <a:ext cx="9900745" cy="2308324"/>
          </a:xfrm>
          <a:prstGeom prst="rect">
            <a:avLst/>
          </a:prstGeom>
        </p:spPr>
        <p:txBody>
          <a:bodyPr wrap="square">
            <a:spAutoFit/>
          </a:bodyPr>
          <a:lstStyle/>
          <a:p>
            <a:pPr algn="just"/>
            <a:r>
              <a:rPr lang="en-GB" sz="2400" dirty="0" smtClean="0">
                <a:solidFill>
                  <a:srgbClr val="222222"/>
                </a:solidFill>
                <a:latin typeface="+mj-lt"/>
              </a:rPr>
              <a:t>Oximetry </a:t>
            </a:r>
            <a:r>
              <a:rPr lang="en-GB" sz="2400" dirty="0">
                <a:solidFill>
                  <a:srgbClr val="222222"/>
                </a:solidFill>
                <a:latin typeface="+mj-lt"/>
              </a:rPr>
              <a:t>is a non-invasive method of measuring the oxygen saturation of the </a:t>
            </a:r>
            <a:r>
              <a:rPr lang="en-GB" sz="2400" dirty="0" smtClean="0">
                <a:solidFill>
                  <a:srgbClr val="222222"/>
                </a:solidFill>
                <a:latin typeface="+mj-lt"/>
              </a:rPr>
              <a:t>(hemoglobin </a:t>
            </a:r>
            <a:r>
              <a:rPr lang="en-GB" sz="2400" dirty="0">
                <a:solidFill>
                  <a:srgbClr val="222222"/>
                </a:solidFill>
                <a:latin typeface="+mj-lt"/>
              </a:rPr>
              <a:t>in </a:t>
            </a:r>
            <a:r>
              <a:rPr lang="en-GB" sz="2400" dirty="0" smtClean="0">
                <a:solidFill>
                  <a:srgbClr val="222222"/>
                </a:solidFill>
                <a:latin typeface="+mj-lt"/>
              </a:rPr>
              <a:t>the) </a:t>
            </a:r>
            <a:r>
              <a:rPr lang="en-GB" sz="2400" dirty="0">
                <a:solidFill>
                  <a:srgbClr val="222222"/>
                </a:solidFill>
                <a:latin typeface="+mj-lt"/>
              </a:rPr>
              <a:t>blood. </a:t>
            </a:r>
            <a:r>
              <a:rPr lang="en-GB" sz="2400" dirty="0" smtClean="0">
                <a:solidFill>
                  <a:srgbClr val="222222"/>
                </a:solidFill>
                <a:latin typeface="+mj-lt"/>
              </a:rPr>
              <a:t>This is </a:t>
            </a:r>
            <a:r>
              <a:rPr lang="en-GB" sz="2400" dirty="0">
                <a:solidFill>
                  <a:srgbClr val="222222"/>
                </a:solidFill>
                <a:latin typeface="+mj-lt"/>
              </a:rPr>
              <a:t>a good indicator of the oxygen carrying capacity of the blood. </a:t>
            </a:r>
            <a:r>
              <a:rPr lang="en-GB" sz="2400" dirty="0" smtClean="0">
                <a:solidFill>
                  <a:srgbClr val="222222"/>
                </a:solidFill>
                <a:latin typeface="+mj-lt"/>
              </a:rPr>
              <a:t>A </a:t>
            </a:r>
            <a:r>
              <a:rPr lang="en-GB" sz="2400" dirty="0">
                <a:solidFill>
                  <a:srgbClr val="222222"/>
                </a:solidFill>
                <a:latin typeface="+mj-lt"/>
              </a:rPr>
              <a:t>blood-oxygen monitor displays the </a:t>
            </a:r>
            <a:r>
              <a:rPr lang="en-GB" sz="2400" b="1" dirty="0">
                <a:solidFill>
                  <a:srgbClr val="7030A0"/>
                </a:solidFill>
                <a:latin typeface="+mj-lt"/>
              </a:rPr>
              <a:t>percentage of blood that is loaded with oxygen</a:t>
            </a:r>
            <a:r>
              <a:rPr lang="en-GB" sz="2400" dirty="0">
                <a:solidFill>
                  <a:srgbClr val="222222"/>
                </a:solidFill>
                <a:latin typeface="+mj-lt"/>
              </a:rPr>
              <a:t>. More specifically, it measures what percentage </a:t>
            </a:r>
            <a:r>
              <a:rPr lang="en-GB" sz="2400" dirty="0" smtClean="0">
                <a:solidFill>
                  <a:srgbClr val="222222"/>
                </a:solidFill>
                <a:latin typeface="+mj-lt"/>
              </a:rPr>
              <a:t>of hemoglobin, </a:t>
            </a:r>
            <a:r>
              <a:rPr lang="en-GB" sz="2400" dirty="0">
                <a:solidFill>
                  <a:srgbClr val="222222"/>
                </a:solidFill>
                <a:latin typeface="+mj-lt"/>
              </a:rPr>
              <a:t>the protein in blood that carries oxygen, is loaded. </a:t>
            </a:r>
            <a:endParaRPr lang="en-GB" sz="2400" dirty="0" smtClean="0">
              <a:solidFill>
                <a:srgbClr val="222222"/>
              </a:solidFill>
              <a:latin typeface="+mj-lt"/>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820" y="3654603"/>
            <a:ext cx="7457090" cy="3172730"/>
          </a:xfrm>
          <a:prstGeom prst="rect">
            <a:avLst/>
          </a:prstGeom>
        </p:spPr>
      </p:pic>
    </p:spTree>
    <p:extLst>
      <p:ext uri="{BB962C8B-B14F-4D97-AF65-F5344CB8AC3E}">
        <p14:creationId xmlns:p14="http://schemas.microsoft.com/office/powerpoint/2010/main" val="5511460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Autofit/>
          </a:bodyPr>
          <a:lstStyle/>
          <a:p>
            <a:pPr algn="ct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Function: measure oxygen saturation of the blood</a:t>
            </a:r>
          </a:p>
        </p:txBody>
      </p:sp>
      <p:sp>
        <p:nvSpPr>
          <p:cNvPr id="16" name="Rechthoek 15"/>
          <p:cNvSpPr/>
          <p:nvPr/>
        </p:nvSpPr>
        <p:spPr>
          <a:xfrm>
            <a:off x="855897" y="1533728"/>
            <a:ext cx="2222987" cy="830997"/>
          </a:xfrm>
          <a:prstGeom prst="rect">
            <a:avLst/>
          </a:prstGeom>
        </p:spPr>
        <p:txBody>
          <a:bodyPr wrap="square">
            <a:spAutoFit/>
          </a:bodyPr>
          <a:lstStyle/>
          <a:p>
            <a:pPr algn="ctr"/>
            <a:r>
              <a:rPr lang="en-GB" sz="2400" b="1" dirty="0">
                <a:latin typeface="+mj-lt"/>
              </a:rPr>
              <a:t>Why is it important </a:t>
            </a:r>
            <a:r>
              <a:rPr lang="en-GB" sz="2400" b="1" dirty="0" smtClean="0">
                <a:latin typeface="+mj-lt"/>
              </a:rPr>
              <a:t>?</a:t>
            </a:r>
            <a:endParaRPr lang="en-GB" sz="2400" b="1" dirty="0">
              <a:latin typeface="+mj-lt"/>
            </a:endParaRPr>
          </a:p>
        </p:txBody>
      </p:sp>
      <p:sp>
        <p:nvSpPr>
          <p:cNvPr id="17" name="Rechthoek 16"/>
          <p:cNvSpPr/>
          <p:nvPr/>
        </p:nvSpPr>
        <p:spPr>
          <a:xfrm>
            <a:off x="855897" y="3710586"/>
            <a:ext cx="2174099" cy="1938992"/>
          </a:xfrm>
          <a:prstGeom prst="rect">
            <a:avLst/>
          </a:prstGeom>
          <a:noFill/>
        </p:spPr>
        <p:txBody>
          <a:bodyPr wrap="square" rtlCol="0">
            <a:spAutoFit/>
          </a:bodyPr>
          <a:lstStyle/>
          <a:p>
            <a:pPr algn="ctr"/>
            <a:r>
              <a:rPr lang="en-GB" sz="2400" b="1" dirty="0">
                <a:latin typeface="+mj-lt"/>
              </a:rPr>
              <a:t>What </a:t>
            </a:r>
            <a:r>
              <a:rPr lang="en-GB" sz="2400" b="1" dirty="0" smtClean="0">
                <a:latin typeface="+mj-lt"/>
              </a:rPr>
              <a:t> are  normal </a:t>
            </a:r>
            <a:r>
              <a:rPr lang="en-GB" sz="2400" b="1" dirty="0">
                <a:latin typeface="+mj-lt"/>
              </a:rPr>
              <a:t>values for </a:t>
            </a:r>
            <a:r>
              <a:rPr lang="en-GB" sz="2400" b="1" dirty="0" smtClean="0">
                <a:latin typeface="+mj-lt"/>
              </a:rPr>
              <a:t>the blood oxygen content ?</a:t>
            </a:r>
            <a:endParaRPr lang="en-GB" sz="2400" b="1" dirty="0">
              <a:latin typeface="+mj-lt"/>
            </a:endParaRPr>
          </a:p>
        </p:txBody>
      </p:sp>
      <p:sp>
        <p:nvSpPr>
          <p:cNvPr id="24" name="Rechthoek 23"/>
          <p:cNvSpPr/>
          <p:nvPr/>
        </p:nvSpPr>
        <p:spPr>
          <a:xfrm>
            <a:off x="3144165" y="1402262"/>
            <a:ext cx="7623045" cy="2308324"/>
          </a:xfrm>
          <a:prstGeom prst="rect">
            <a:avLst/>
          </a:prstGeom>
        </p:spPr>
        <p:txBody>
          <a:bodyPr wrap="square">
            <a:spAutoFit/>
          </a:bodyPr>
          <a:lstStyle/>
          <a:p>
            <a:r>
              <a:rPr lang="en-GB" sz="2400" dirty="0" smtClean="0">
                <a:solidFill>
                  <a:srgbClr val="222222"/>
                </a:solidFill>
                <a:latin typeface="+mj-lt"/>
              </a:rPr>
              <a:t>All </a:t>
            </a:r>
            <a:r>
              <a:rPr lang="en-GB" sz="2400" dirty="0">
                <a:solidFill>
                  <a:srgbClr val="222222"/>
                </a:solidFill>
                <a:latin typeface="+mj-lt"/>
              </a:rPr>
              <a:t>tissues in the body depend on oxygen for </a:t>
            </a:r>
            <a:r>
              <a:rPr lang="en-GB" sz="2400" dirty="0" smtClean="0">
                <a:solidFill>
                  <a:srgbClr val="222222"/>
                </a:solidFill>
                <a:latin typeface="+mj-lt"/>
              </a:rPr>
              <a:t>survival. A </a:t>
            </a:r>
            <a:r>
              <a:rPr lang="en-GB" sz="2400" dirty="0">
                <a:solidFill>
                  <a:srgbClr val="222222"/>
                </a:solidFill>
                <a:latin typeface="+mj-lt"/>
              </a:rPr>
              <a:t>shortage of oxygen in the tissues is called </a:t>
            </a:r>
            <a:r>
              <a:rPr lang="en-GB" sz="2400" dirty="0">
                <a:solidFill>
                  <a:srgbClr val="7030A0"/>
                </a:solidFill>
                <a:latin typeface="+mj-lt"/>
              </a:rPr>
              <a:t>hypoxia</a:t>
            </a:r>
            <a:r>
              <a:rPr lang="en-GB" sz="2400" dirty="0">
                <a:solidFill>
                  <a:srgbClr val="222222"/>
                </a:solidFill>
                <a:latin typeface="+mj-lt"/>
              </a:rPr>
              <a:t>. </a:t>
            </a:r>
            <a:r>
              <a:rPr lang="en-GB" sz="2400" dirty="0" smtClean="0">
                <a:solidFill>
                  <a:srgbClr val="222222"/>
                </a:solidFill>
                <a:latin typeface="+mj-lt"/>
              </a:rPr>
              <a:t>When </a:t>
            </a:r>
            <a:r>
              <a:rPr lang="en-GB" sz="2400" dirty="0">
                <a:solidFill>
                  <a:srgbClr val="222222"/>
                </a:solidFill>
                <a:latin typeface="+mj-lt"/>
              </a:rPr>
              <a:t>a patient is hypoxic their tissues lose the </a:t>
            </a:r>
            <a:r>
              <a:rPr lang="en-GB" sz="2400" dirty="0">
                <a:solidFill>
                  <a:srgbClr val="7030A0"/>
                </a:solidFill>
                <a:latin typeface="+mj-lt"/>
              </a:rPr>
              <a:t>bright red </a:t>
            </a:r>
            <a:r>
              <a:rPr lang="en-GB" sz="2400" dirty="0">
                <a:solidFill>
                  <a:srgbClr val="222222"/>
                </a:solidFill>
                <a:latin typeface="+mj-lt"/>
              </a:rPr>
              <a:t>appearance of being well oxygenated and become </a:t>
            </a:r>
            <a:r>
              <a:rPr lang="en-GB" sz="2400" dirty="0">
                <a:solidFill>
                  <a:srgbClr val="7030A0"/>
                </a:solidFill>
                <a:latin typeface="+mj-lt"/>
              </a:rPr>
              <a:t>dark </a:t>
            </a:r>
            <a:r>
              <a:rPr lang="en-GB" sz="2400" dirty="0" smtClean="0">
                <a:solidFill>
                  <a:srgbClr val="7030A0"/>
                </a:solidFill>
                <a:latin typeface="+mj-lt"/>
              </a:rPr>
              <a:t>red</a:t>
            </a:r>
            <a:r>
              <a:rPr lang="en-GB" sz="2400" dirty="0" smtClean="0">
                <a:solidFill>
                  <a:srgbClr val="222222"/>
                </a:solidFill>
                <a:latin typeface="+mj-lt"/>
              </a:rPr>
              <a:t>. The </a:t>
            </a:r>
            <a:r>
              <a:rPr lang="en-GB" sz="2400" dirty="0">
                <a:solidFill>
                  <a:srgbClr val="222222"/>
                </a:solidFill>
                <a:latin typeface="+mj-lt"/>
              </a:rPr>
              <a:t>brain is damaged very quickly if the supply of oxygen to the tissues is interrupted. </a:t>
            </a:r>
          </a:p>
        </p:txBody>
      </p:sp>
      <p:sp>
        <p:nvSpPr>
          <p:cNvPr id="30" name="Rechthoek 29"/>
          <p:cNvSpPr/>
          <p:nvPr/>
        </p:nvSpPr>
        <p:spPr>
          <a:xfrm>
            <a:off x="3144165" y="3861426"/>
            <a:ext cx="7765573" cy="1569660"/>
          </a:xfrm>
          <a:prstGeom prst="rect">
            <a:avLst/>
          </a:prstGeom>
        </p:spPr>
        <p:txBody>
          <a:bodyPr wrap="square">
            <a:spAutoFit/>
          </a:bodyPr>
          <a:lstStyle/>
          <a:p>
            <a:pPr lvl="0"/>
            <a:r>
              <a:rPr lang="en-GB" sz="2400" dirty="0">
                <a:solidFill>
                  <a:srgbClr val="222222"/>
                </a:solidFill>
              </a:rPr>
              <a:t>In a healthy human, nearly 100% of the hemoglobin is saturated all of the time in the arteries. Acceptable normal ranges for patients without pulmonary pathology are from </a:t>
            </a:r>
            <a:r>
              <a:rPr lang="en-GB" sz="2400" b="1" dirty="0">
                <a:solidFill>
                  <a:srgbClr val="7030A0"/>
                </a:solidFill>
              </a:rPr>
              <a:t>95 to 99 percent</a:t>
            </a:r>
            <a:r>
              <a:rPr lang="en-GB" sz="2400" dirty="0" smtClean="0">
                <a:solidFill>
                  <a:srgbClr val="222222"/>
                </a:solidFill>
              </a:rPr>
              <a:t>.  </a:t>
            </a:r>
            <a:endParaRPr lang="en-GB" sz="2400" dirty="0"/>
          </a:p>
        </p:txBody>
      </p:sp>
      <p:sp>
        <p:nvSpPr>
          <p:cNvPr id="18" name="Tekstvak 1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850795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4"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67102" y="440796"/>
            <a:ext cx="10074167" cy="673629"/>
          </a:xfrm>
        </p:spPr>
        <p:txBody>
          <a:bodyPr>
            <a:normAutofit fontScale="90000"/>
          </a:bodyPr>
          <a:lstStyle/>
          <a:p>
            <a:pPr algn="ctr"/>
            <a:r>
              <a:rPr lang="en-GB" b="1" kern="0" dirty="0">
                <a:solidFill>
                  <a:srgbClr val="2E74B5"/>
                </a:solidFill>
                <a:ea typeface="Times New Roman" panose="02020603050405020304" pitchFamily="18" charset="0"/>
                <a:cs typeface="Times New Roman" panose="02020603050405020304" pitchFamily="18" charset="0"/>
              </a:rPr>
              <a:t>Use: many places in the hospital and at home</a:t>
            </a:r>
          </a:p>
        </p:txBody>
      </p:sp>
      <p:sp>
        <p:nvSpPr>
          <p:cNvPr id="10" name="Rechthoek 9"/>
          <p:cNvSpPr/>
          <p:nvPr/>
        </p:nvSpPr>
        <p:spPr>
          <a:xfrm>
            <a:off x="1008993" y="1282211"/>
            <a:ext cx="5265683" cy="2677656"/>
          </a:xfrm>
          <a:prstGeom prst="rect">
            <a:avLst/>
          </a:prstGeom>
        </p:spPr>
        <p:txBody>
          <a:bodyPr wrap="square">
            <a:spAutoFit/>
          </a:bodyPr>
          <a:lstStyle/>
          <a:p>
            <a:r>
              <a:rPr lang="en-GB" sz="2400" dirty="0" smtClean="0">
                <a:latin typeface="+mj-lt"/>
                <a:ea typeface="Calibri" panose="020F0502020204030204" pitchFamily="34" charset="0"/>
                <a:cs typeface="Times New Roman" panose="02020603050405020304" pitchFamily="18" charset="0"/>
              </a:rPr>
              <a:t>The probe can </a:t>
            </a:r>
            <a:r>
              <a:rPr lang="en-GB" sz="2400" dirty="0">
                <a:latin typeface="+mj-lt"/>
                <a:ea typeface="Calibri" panose="020F0502020204030204" pitchFamily="34" charset="0"/>
                <a:cs typeface="Times New Roman" panose="02020603050405020304" pitchFamily="18" charset="0"/>
              </a:rPr>
              <a:t>be placed on a finger, ear lobe, toe or forehead depending upon its design. Some probes are single use while others are multi-use. Multi-use probes are preferred in the developing world. However, disposable probes are often reused. </a:t>
            </a:r>
          </a:p>
        </p:txBody>
      </p:sp>
      <p:grpSp>
        <p:nvGrpSpPr>
          <p:cNvPr id="29" name="Groep 28"/>
          <p:cNvGrpSpPr/>
          <p:nvPr/>
        </p:nvGrpSpPr>
        <p:grpSpPr>
          <a:xfrm>
            <a:off x="6274676" y="1491071"/>
            <a:ext cx="4698124" cy="2767084"/>
            <a:chOff x="7945478" y="4427267"/>
            <a:chExt cx="3856879" cy="1594622"/>
          </a:xfrm>
        </p:grpSpPr>
        <p:pic>
          <p:nvPicPr>
            <p:cNvPr id="12" name="Afbeelding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45478" y="4427267"/>
              <a:ext cx="3856879" cy="1242062"/>
            </a:xfrm>
            <a:prstGeom prst="rect">
              <a:avLst/>
            </a:prstGeom>
          </p:spPr>
        </p:pic>
        <p:sp>
          <p:nvSpPr>
            <p:cNvPr id="21" name="Rechthoek 20"/>
            <p:cNvSpPr/>
            <p:nvPr/>
          </p:nvSpPr>
          <p:spPr>
            <a:xfrm>
              <a:off x="7945478" y="5649420"/>
              <a:ext cx="3856879" cy="372469"/>
            </a:xfrm>
            <a:prstGeom prst="rect">
              <a:avLst/>
            </a:prstGeom>
          </p:spPr>
          <p:txBody>
            <a:bodyPr wrap="square">
              <a:spAutoFit/>
            </a:bodyPr>
            <a:lstStyle/>
            <a:p>
              <a:pPr marR="74350" algn="ctr"/>
              <a:r>
                <a:rPr lang="en-GB" dirty="0" smtClean="0">
                  <a:solidFill>
                    <a:srgbClr val="000000"/>
                  </a:solidFill>
                  <a:latin typeface="+mj-lt"/>
                </a:rPr>
                <a:t>The </a:t>
              </a:r>
              <a:r>
                <a:rPr lang="en-GB" dirty="0">
                  <a:solidFill>
                    <a:srgbClr val="000000"/>
                  </a:solidFill>
                  <a:latin typeface="+mj-lt"/>
                </a:rPr>
                <a:t>P</a:t>
              </a:r>
              <a:r>
                <a:rPr lang="en-GB" dirty="0" smtClean="0">
                  <a:solidFill>
                    <a:srgbClr val="000000"/>
                  </a:solidFill>
                  <a:latin typeface="+mj-lt"/>
                </a:rPr>
                <a:t>ulse (Heart) </a:t>
              </a:r>
              <a:r>
                <a:rPr lang="en-GB" dirty="0">
                  <a:solidFill>
                    <a:srgbClr val="000000"/>
                  </a:solidFill>
                  <a:latin typeface="+mj-lt"/>
                </a:rPr>
                <a:t>R</a:t>
              </a:r>
              <a:r>
                <a:rPr lang="en-GB" dirty="0" smtClean="0">
                  <a:solidFill>
                    <a:srgbClr val="000000"/>
                  </a:solidFill>
                  <a:latin typeface="+mj-lt"/>
                </a:rPr>
                <a:t>ate </a:t>
              </a:r>
              <a:r>
                <a:rPr lang="en-GB" dirty="0">
                  <a:solidFill>
                    <a:srgbClr val="000000"/>
                  </a:solidFill>
                  <a:latin typeface="+mj-lt"/>
                </a:rPr>
                <a:t>is 72 beats per minute</a:t>
              </a:r>
            </a:p>
            <a:p>
              <a:pPr marR="77270" algn="ctr"/>
              <a:r>
                <a:rPr lang="en-GB" dirty="0">
                  <a:solidFill>
                    <a:srgbClr val="000000"/>
                  </a:solidFill>
                  <a:latin typeface="+mj-lt"/>
                </a:rPr>
                <a:t>The oxygen saturation is 98%</a:t>
              </a:r>
              <a:endParaRPr lang="en-GB" dirty="0">
                <a:latin typeface="+mj-lt"/>
              </a:endParaRPr>
            </a:p>
          </p:txBody>
        </p:sp>
      </p:grpSp>
      <p:sp>
        <p:nvSpPr>
          <p:cNvPr id="26" name="Rechthoek 25"/>
          <p:cNvSpPr/>
          <p:nvPr/>
        </p:nvSpPr>
        <p:spPr>
          <a:xfrm>
            <a:off x="1008993" y="4626561"/>
            <a:ext cx="9963807" cy="1938992"/>
          </a:xfrm>
          <a:prstGeom prst="rect">
            <a:avLst/>
          </a:prstGeom>
        </p:spPr>
        <p:txBody>
          <a:bodyPr wrap="square">
            <a:spAutoFit/>
          </a:bodyPr>
          <a:lstStyle/>
          <a:p>
            <a:r>
              <a:rPr lang="en-GB" sz="2400" dirty="0">
                <a:latin typeface="+mj-lt"/>
                <a:ea typeface="Calibri" panose="020F0502020204030204" pitchFamily="34" charset="0"/>
                <a:cs typeface="Times New Roman" panose="02020603050405020304" pitchFamily="18" charset="0"/>
              </a:rPr>
              <a:t>Pulse oximetry is </a:t>
            </a:r>
            <a:r>
              <a:rPr lang="en-GB" sz="2400" dirty="0" smtClean="0">
                <a:latin typeface="+mj-lt"/>
                <a:ea typeface="Calibri" panose="020F0502020204030204" pitchFamily="34" charset="0"/>
                <a:cs typeface="Times New Roman" panose="02020603050405020304" pitchFamily="18" charset="0"/>
              </a:rPr>
              <a:t>very convenient for non-invasive</a:t>
            </a:r>
            <a:r>
              <a:rPr lang="en-GB" sz="2400" dirty="0">
                <a:latin typeface="+mj-lt"/>
                <a:ea typeface="Calibri" panose="020F0502020204030204" pitchFamily="34" charset="0"/>
                <a:cs typeface="Times New Roman" panose="02020603050405020304" pitchFamily="18" charset="0"/>
              </a:rPr>
              <a:t> continuous measurement of blood oxygen </a:t>
            </a:r>
            <a:r>
              <a:rPr lang="en-GB" sz="2400" dirty="0" smtClean="0">
                <a:latin typeface="+mj-lt"/>
                <a:ea typeface="Calibri" panose="020F0502020204030204" pitchFamily="34" charset="0"/>
                <a:cs typeface="Times New Roman" panose="02020603050405020304" pitchFamily="18" charset="0"/>
              </a:rPr>
              <a:t>saturation. Pulse </a:t>
            </a:r>
            <a:r>
              <a:rPr lang="en-GB" sz="2400" dirty="0">
                <a:latin typeface="+mj-lt"/>
                <a:ea typeface="Calibri" panose="020F0502020204030204" pitchFamily="34" charset="0"/>
                <a:cs typeface="Times New Roman" panose="02020603050405020304" pitchFamily="18" charset="0"/>
              </a:rPr>
              <a:t>oximetry is useful in any setting where a </a:t>
            </a:r>
            <a:r>
              <a:rPr lang="en-GB" sz="2400" dirty="0" smtClean="0">
                <a:latin typeface="+mj-lt"/>
                <a:ea typeface="Calibri" panose="020F0502020204030204" pitchFamily="34" charset="0"/>
                <a:cs typeface="Times New Roman" panose="02020603050405020304" pitchFamily="18" charset="0"/>
              </a:rPr>
              <a:t>patient's oxygenation is </a:t>
            </a:r>
            <a:r>
              <a:rPr lang="en-GB" sz="2400" dirty="0">
                <a:latin typeface="+mj-lt"/>
                <a:ea typeface="Calibri" panose="020F0502020204030204" pitchFamily="34" charset="0"/>
                <a:cs typeface="Times New Roman" panose="02020603050405020304" pitchFamily="18" charset="0"/>
              </a:rPr>
              <a:t>unstable, including </a:t>
            </a:r>
            <a:r>
              <a:rPr lang="en-GB" sz="2400" dirty="0" smtClean="0">
                <a:latin typeface="+mj-lt"/>
                <a:ea typeface="Calibri" panose="020F0502020204030204" pitchFamily="34" charset="0"/>
                <a:cs typeface="Times New Roman" panose="02020603050405020304" pitchFamily="18" charset="0"/>
              </a:rPr>
              <a:t>intensive care, </a:t>
            </a:r>
            <a:r>
              <a:rPr lang="en-GB" sz="2400" dirty="0">
                <a:latin typeface="+mj-lt"/>
                <a:ea typeface="Calibri" panose="020F0502020204030204" pitchFamily="34" charset="0"/>
                <a:cs typeface="Times New Roman" panose="02020603050405020304" pitchFamily="18" charset="0"/>
              </a:rPr>
              <a:t>operating, recovery, emergency and hospital ward settings, </a:t>
            </a:r>
            <a:r>
              <a:rPr lang="en-GB" sz="2400" dirty="0" smtClean="0">
                <a:latin typeface="+mj-lt"/>
                <a:ea typeface="Calibri" panose="020F0502020204030204" pitchFamily="34" charset="0"/>
                <a:cs typeface="Times New Roman" panose="02020603050405020304" pitchFamily="18" charset="0"/>
              </a:rPr>
              <a:t>and neonatal unit. </a:t>
            </a:r>
            <a:endParaRPr lang="en-GB" sz="24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47594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914400" y="220079"/>
            <a:ext cx="10026869" cy="673629"/>
          </a:xfrm>
        </p:spPr>
        <p:txBody>
          <a:bodyPr>
            <a:normAutofit fontScale="90000"/>
          </a:bodyPr>
          <a:lstStyle/>
          <a:p>
            <a:pPr algn="ctr"/>
            <a:r>
              <a:rPr lang="en-GB" b="1" kern="0" dirty="0">
                <a:solidFill>
                  <a:srgbClr val="2E74B5"/>
                </a:solidFill>
                <a:ea typeface="Times New Roman" panose="02020603050405020304" pitchFamily="18" charset="0"/>
                <a:cs typeface="Times New Roman" panose="02020603050405020304" pitchFamily="18" charset="0"/>
              </a:rPr>
              <a:t>Use: many places in the hospital and at home</a:t>
            </a:r>
          </a:p>
        </p:txBody>
      </p:sp>
      <p:sp>
        <p:nvSpPr>
          <p:cNvPr id="28" name="Rechthoek 27"/>
          <p:cNvSpPr/>
          <p:nvPr/>
        </p:nvSpPr>
        <p:spPr>
          <a:xfrm>
            <a:off x="945932" y="1224406"/>
            <a:ext cx="9979572" cy="3785652"/>
          </a:xfrm>
          <a:prstGeom prst="rect">
            <a:avLst/>
          </a:prstGeom>
        </p:spPr>
        <p:txBody>
          <a:bodyPr wrap="square">
            <a:spAutoFit/>
          </a:bodyPr>
          <a:lstStyle/>
          <a:p>
            <a:r>
              <a:rPr lang="en-GB" sz="2400" dirty="0">
                <a:latin typeface="+mj-lt"/>
              </a:rPr>
              <a:t>Two sites commonly used for transmittance pulse oximetry are the ear and the finger. The finger is the </a:t>
            </a:r>
            <a:r>
              <a:rPr lang="en-GB" sz="2400" dirty="0" smtClean="0">
                <a:latin typeface="+mj-lt"/>
              </a:rPr>
              <a:t>most </a:t>
            </a:r>
            <a:r>
              <a:rPr lang="en-GB" sz="2400" dirty="0">
                <a:latin typeface="+mj-lt"/>
              </a:rPr>
              <a:t>convenient site, and is often the most comfortable for the patient. </a:t>
            </a:r>
            <a:r>
              <a:rPr lang="en-GB" sz="2400" dirty="0" smtClean="0">
                <a:latin typeface="+mj-lt"/>
              </a:rPr>
              <a:t>There are some situations </a:t>
            </a:r>
            <a:r>
              <a:rPr lang="en-GB" sz="2400" dirty="0">
                <a:latin typeface="+mj-lt"/>
              </a:rPr>
              <a:t>in which it is inappropriate, including </a:t>
            </a:r>
            <a:r>
              <a:rPr lang="en-GB" sz="2400" dirty="0" smtClean="0">
                <a:latin typeface="+mj-lt"/>
              </a:rPr>
              <a:t>:</a:t>
            </a:r>
            <a:endParaRPr lang="en-GB" sz="2400" dirty="0" smtClean="0">
              <a:latin typeface="+mj-lt"/>
            </a:endParaRPr>
          </a:p>
          <a:p>
            <a:pPr marL="742950" lvl="1" indent="-285750">
              <a:buFont typeface="Arial" panose="020B0604020202020204" pitchFamily="34" charset="0"/>
              <a:buChar char="•"/>
            </a:pPr>
            <a:r>
              <a:rPr lang="en-GB" sz="2400" dirty="0" smtClean="0">
                <a:latin typeface="+mj-lt"/>
              </a:rPr>
              <a:t>In </a:t>
            </a:r>
            <a:r>
              <a:rPr lang="en-GB" sz="2400" dirty="0">
                <a:latin typeface="+mj-lt"/>
              </a:rPr>
              <a:t>patients wearing </a:t>
            </a:r>
            <a:r>
              <a:rPr lang="en-GB" sz="2400" b="1" dirty="0" smtClean="0">
                <a:solidFill>
                  <a:srgbClr val="7030A0"/>
                </a:solidFill>
                <a:latin typeface="+mj-lt"/>
              </a:rPr>
              <a:t>finger nail </a:t>
            </a:r>
            <a:r>
              <a:rPr lang="en-GB" sz="2400" b="1" dirty="0">
                <a:solidFill>
                  <a:srgbClr val="7030A0"/>
                </a:solidFill>
                <a:latin typeface="+mj-lt"/>
              </a:rPr>
              <a:t>polish</a:t>
            </a:r>
            <a:r>
              <a:rPr lang="en-GB" sz="2400" dirty="0">
                <a:latin typeface="+mj-lt"/>
              </a:rPr>
              <a:t>, light transmission through the finger is </a:t>
            </a:r>
            <a:r>
              <a:rPr lang="en-GB" sz="2400" dirty="0" smtClean="0">
                <a:latin typeface="+mj-lt"/>
              </a:rPr>
              <a:t>blocked.</a:t>
            </a:r>
          </a:p>
          <a:p>
            <a:pPr marL="742950" lvl="1" indent="-285750">
              <a:buFont typeface="Arial" panose="020B0604020202020204" pitchFamily="34" charset="0"/>
              <a:buChar char="•"/>
            </a:pPr>
            <a:r>
              <a:rPr lang="en-GB" sz="2400" dirty="0" smtClean="0">
                <a:latin typeface="+mj-lt"/>
              </a:rPr>
              <a:t>The </a:t>
            </a:r>
            <a:r>
              <a:rPr lang="en-GB" sz="2400" dirty="0">
                <a:latin typeface="+mj-lt"/>
              </a:rPr>
              <a:t>fingers and toes of </a:t>
            </a:r>
            <a:r>
              <a:rPr lang="en-GB" sz="2400" b="1" dirty="0">
                <a:solidFill>
                  <a:srgbClr val="7030A0"/>
                </a:solidFill>
                <a:latin typeface="+mj-lt"/>
              </a:rPr>
              <a:t>neonates</a:t>
            </a:r>
            <a:r>
              <a:rPr lang="en-GB" sz="2400" dirty="0">
                <a:latin typeface="+mj-lt"/>
              </a:rPr>
              <a:t> are sometimes </a:t>
            </a:r>
            <a:r>
              <a:rPr lang="en-GB" sz="2400" dirty="0" smtClean="0">
                <a:latin typeface="+mj-lt"/>
              </a:rPr>
              <a:t>too </a:t>
            </a:r>
            <a:r>
              <a:rPr lang="en-GB" sz="2400" dirty="0">
                <a:latin typeface="+mj-lt"/>
              </a:rPr>
              <a:t>small </a:t>
            </a:r>
            <a:r>
              <a:rPr lang="en-GB" sz="2400" dirty="0" smtClean="0">
                <a:latin typeface="+mj-lt"/>
              </a:rPr>
              <a:t>for adult </a:t>
            </a:r>
            <a:r>
              <a:rPr lang="en-GB" sz="2400" dirty="0">
                <a:latin typeface="+mj-lt"/>
              </a:rPr>
              <a:t>finger </a:t>
            </a:r>
            <a:r>
              <a:rPr lang="en-GB" sz="2400" dirty="0" smtClean="0">
                <a:latin typeface="+mj-lt"/>
              </a:rPr>
              <a:t>probes.</a:t>
            </a:r>
          </a:p>
          <a:p>
            <a:pPr marL="742950" lvl="1" indent="-285750">
              <a:buFont typeface="Arial" panose="020B0604020202020204" pitchFamily="34" charset="0"/>
              <a:buChar char="•"/>
            </a:pPr>
            <a:r>
              <a:rPr lang="en-GB" sz="2400" dirty="0" smtClean="0">
                <a:latin typeface="+mj-lt"/>
              </a:rPr>
              <a:t>In </a:t>
            </a:r>
            <a:r>
              <a:rPr lang="en-GB" sz="2400" dirty="0">
                <a:latin typeface="+mj-lt"/>
              </a:rPr>
              <a:t>patients with </a:t>
            </a:r>
            <a:r>
              <a:rPr lang="en-GB" sz="2400" b="1" dirty="0" smtClean="0">
                <a:solidFill>
                  <a:srgbClr val="7030A0"/>
                </a:solidFill>
                <a:latin typeface="+mj-lt"/>
              </a:rPr>
              <a:t>poor perfusion</a:t>
            </a:r>
            <a:r>
              <a:rPr lang="en-GB" sz="2400" dirty="0" smtClean="0">
                <a:latin typeface="+mj-lt"/>
              </a:rPr>
              <a:t>, the </a:t>
            </a:r>
            <a:r>
              <a:rPr lang="en-GB" sz="2400" dirty="0">
                <a:latin typeface="+mj-lt"/>
              </a:rPr>
              <a:t>blood flow through the finger may be too </a:t>
            </a:r>
            <a:r>
              <a:rPr lang="en-GB" sz="2400" dirty="0" smtClean="0">
                <a:latin typeface="+mj-lt"/>
              </a:rPr>
              <a:t>low.</a:t>
            </a:r>
          </a:p>
        </p:txBody>
      </p:sp>
      <p:pic>
        <p:nvPicPr>
          <p:cNvPr id="30" name="Afbeelding 2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83129" y="4713070"/>
            <a:ext cx="3407341" cy="1955743"/>
          </a:xfrm>
          <a:prstGeom prst="rect">
            <a:avLst/>
          </a:prstGeom>
        </p:spPr>
      </p:pic>
    </p:spTree>
    <p:extLst>
      <p:ext uri="{BB962C8B-B14F-4D97-AF65-F5344CB8AC3E}">
        <p14:creationId xmlns:p14="http://schemas.microsoft.com/office/powerpoint/2010/main" val="2109724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228600"/>
            <a:ext cx="11010900" cy="528145"/>
          </a:xfrm>
        </p:spPr>
        <p:txBody>
          <a:bodyPr>
            <a:normAutofit fontScale="90000"/>
          </a:bodyPr>
          <a:lstStyle/>
          <a:p>
            <a:pPr algn="ctr"/>
            <a:r>
              <a:rPr lang="en-GB" b="1" kern="0" dirty="0">
                <a:solidFill>
                  <a:srgbClr val="2E74B5"/>
                </a:solidFill>
                <a:ea typeface="Times New Roman" panose="02020603050405020304" pitchFamily="18" charset="0"/>
                <a:cs typeface="Times New Roman" panose="02020603050405020304" pitchFamily="18" charset="0"/>
              </a:rPr>
              <a:t>Scientific principles: oxygen and blood</a:t>
            </a:r>
          </a:p>
        </p:txBody>
      </p:sp>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1" name="Rechthoek 30"/>
          <p:cNvSpPr/>
          <p:nvPr/>
        </p:nvSpPr>
        <p:spPr>
          <a:xfrm>
            <a:off x="930166" y="836497"/>
            <a:ext cx="9959438" cy="4797852"/>
          </a:xfrm>
          <a:prstGeom prst="rect">
            <a:avLst/>
          </a:prstGeom>
        </p:spPr>
        <p:txBody>
          <a:bodyPr wrap="square">
            <a:spAutoFit/>
          </a:bodyPr>
          <a:lstStyle/>
          <a:p>
            <a:pPr marL="285750" indent="-285750">
              <a:lnSpc>
                <a:spcPct val="107000"/>
              </a:lnSpc>
              <a:buFont typeface="Wingdings" pitchFamily="2" charset="2"/>
              <a:buChar char="Ø"/>
            </a:pPr>
            <a:r>
              <a:rPr lang="en-GB" sz="2400" dirty="0" smtClean="0">
                <a:latin typeface="+mj-lt"/>
                <a:ea typeface="Calibri" panose="020F0502020204030204" pitchFamily="34" charset="0"/>
                <a:cs typeface="Times New Roman" panose="02020603050405020304" pitchFamily="18" charset="0"/>
              </a:rPr>
              <a:t>The </a:t>
            </a:r>
            <a:r>
              <a:rPr lang="en-GB" sz="2400" dirty="0">
                <a:latin typeface="+mj-lt"/>
                <a:ea typeface="Calibri" panose="020F0502020204030204" pitchFamily="34" charset="0"/>
                <a:cs typeface="Times New Roman" panose="02020603050405020304" pitchFamily="18" charset="0"/>
              </a:rPr>
              <a:t>colour of blood depends how much haemoglobin is saturated with oxygen. Arterial blood is fully saturated and is bright red; venous blood has less oxygen and is dark red</a:t>
            </a:r>
            <a:r>
              <a:rPr lang="en-GB" sz="2400" dirty="0" smtClean="0">
                <a:latin typeface="+mj-lt"/>
                <a:ea typeface="Calibri" panose="020F0502020204030204" pitchFamily="34" charset="0"/>
                <a:cs typeface="Times New Roman" panose="02020603050405020304" pitchFamily="18" charset="0"/>
              </a:rPr>
              <a:t>.</a:t>
            </a:r>
          </a:p>
          <a:p>
            <a:pPr marL="285750" indent="-285750">
              <a:lnSpc>
                <a:spcPct val="107000"/>
              </a:lnSpc>
              <a:buFont typeface="Wingdings" pitchFamily="2" charset="2"/>
              <a:buChar char="Ø"/>
            </a:pPr>
            <a:r>
              <a:rPr lang="en-GB" sz="2400" dirty="0">
                <a:ea typeface="Calibri" panose="020F0502020204030204" pitchFamily="34" charset="0"/>
                <a:cs typeface="Times New Roman" panose="02020603050405020304" pitchFamily="18" charset="0"/>
              </a:rPr>
              <a:t>Blood is oxygenated in the lungs and is then pumped by the heart to the tissues. In arterial blood some </a:t>
            </a:r>
            <a:r>
              <a:rPr lang="en-GB" sz="2400" b="1" dirty="0">
                <a:solidFill>
                  <a:srgbClr val="7030A0"/>
                </a:solidFill>
                <a:ea typeface="Calibri" panose="020F0502020204030204" pitchFamily="34" charset="0"/>
                <a:cs typeface="Times New Roman" panose="02020603050405020304" pitchFamily="18" charset="0"/>
              </a:rPr>
              <a:t>98%</a:t>
            </a:r>
            <a:r>
              <a:rPr lang="en-GB" sz="2400" dirty="0">
                <a:ea typeface="Calibri" panose="020F0502020204030204" pitchFamily="34" charset="0"/>
                <a:cs typeface="Times New Roman" panose="02020603050405020304" pitchFamily="18" charset="0"/>
              </a:rPr>
              <a:t> of haemoglobin is saturated with oxygen</a:t>
            </a:r>
            <a:r>
              <a:rPr lang="en-GB" sz="2400" dirty="0" smtClean="0">
                <a:ea typeface="Calibri" panose="020F0502020204030204" pitchFamily="34" charset="0"/>
                <a:cs typeface="Times New Roman" panose="02020603050405020304" pitchFamily="18" charset="0"/>
              </a:rPr>
              <a:t>.</a:t>
            </a:r>
          </a:p>
          <a:p>
            <a:pPr marL="285750" indent="-285750">
              <a:lnSpc>
                <a:spcPct val="107000"/>
              </a:lnSpc>
              <a:buFont typeface="Wingdings" pitchFamily="2" charset="2"/>
              <a:buChar char="Ø"/>
            </a:pPr>
            <a:r>
              <a:rPr lang="en-GB" sz="2400" dirty="0">
                <a:ea typeface="Calibri" panose="020F0502020204030204" pitchFamily="34" charset="0"/>
                <a:cs typeface="Times New Roman" panose="02020603050405020304" pitchFamily="18" charset="0"/>
              </a:rPr>
              <a:t>Venous blood from the tissues has delivered some of its oxygen to the tissues. Normally only </a:t>
            </a:r>
            <a:r>
              <a:rPr lang="en-GB" sz="2400" b="1" dirty="0">
                <a:solidFill>
                  <a:srgbClr val="7030A0"/>
                </a:solidFill>
                <a:ea typeface="Calibri" panose="020F0502020204030204" pitchFamily="34" charset="0"/>
                <a:cs typeface="Times New Roman" panose="02020603050405020304" pitchFamily="18" charset="0"/>
              </a:rPr>
              <a:t>75%</a:t>
            </a:r>
            <a:r>
              <a:rPr lang="en-GB" sz="2400" dirty="0">
                <a:ea typeface="Calibri" panose="020F0502020204030204" pitchFamily="34" charset="0"/>
                <a:cs typeface="Times New Roman" panose="02020603050405020304" pitchFamily="18" charset="0"/>
              </a:rPr>
              <a:t> of the haemoglobin of venous blood is saturated with oxygen</a:t>
            </a:r>
            <a:r>
              <a:rPr lang="en-GB" sz="2400" dirty="0" smtClean="0">
                <a:ea typeface="Calibri" panose="020F0502020204030204" pitchFamily="34" charset="0"/>
                <a:cs typeface="Times New Roman" panose="02020603050405020304" pitchFamily="18" charset="0"/>
              </a:rPr>
              <a:t>.</a:t>
            </a:r>
          </a:p>
          <a:p>
            <a:pPr marL="285750" indent="-285750">
              <a:lnSpc>
                <a:spcPct val="107000"/>
              </a:lnSpc>
              <a:buFont typeface="Wingdings" pitchFamily="2" charset="2"/>
              <a:buChar char="Ø"/>
            </a:pPr>
            <a:r>
              <a:rPr lang="en-GB" sz="2400" dirty="0">
                <a:ea typeface="Calibri" panose="020F0502020204030204" pitchFamily="34" charset="0"/>
                <a:cs typeface="Times New Roman" panose="02020603050405020304" pitchFamily="18" charset="0"/>
              </a:rPr>
              <a:t>This </a:t>
            </a:r>
            <a:r>
              <a:rPr lang="en-GB" sz="2400" dirty="0" err="1">
                <a:ea typeface="Calibri" panose="020F0502020204030204" pitchFamily="34" charset="0"/>
                <a:cs typeface="Times New Roman" panose="02020603050405020304" pitchFamily="18" charset="0"/>
              </a:rPr>
              <a:t>color</a:t>
            </a:r>
            <a:r>
              <a:rPr lang="en-GB" sz="2400" dirty="0">
                <a:ea typeface="Calibri" panose="020F0502020204030204" pitchFamily="34" charset="0"/>
                <a:cs typeface="Times New Roman" panose="02020603050405020304" pitchFamily="18" charset="0"/>
              </a:rPr>
              <a:t> difference is the basis for pulse </a:t>
            </a:r>
            <a:r>
              <a:rPr lang="en-GB" sz="2400" dirty="0" err="1">
                <a:ea typeface="Calibri" panose="020F0502020204030204" pitchFamily="34" charset="0"/>
                <a:cs typeface="Times New Roman" panose="02020603050405020304" pitchFamily="18" charset="0"/>
              </a:rPr>
              <a:t>oximetry</a:t>
            </a:r>
            <a:r>
              <a:rPr lang="en-GB" sz="2400" dirty="0">
                <a:ea typeface="Calibri" panose="020F0502020204030204" pitchFamily="34" charset="0"/>
                <a:cs typeface="Times New Roman" panose="02020603050405020304" pitchFamily="18" charset="0"/>
              </a:rPr>
              <a:t>. </a:t>
            </a:r>
          </a:p>
          <a:p>
            <a:pPr marL="285750" indent="-285750">
              <a:lnSpc>
                <a:spcPct val="107000"/>
              </a:lnSpc>
              <a:buFont typeface="Wingdings" pitchFamily="2" charset="2"/>
              <a:buChar char="Ø"/>
            </a:pPr>
            <a:endParaRPr lang="en-GB" sz="2400" dirty="0">
              <a:ea typeface="Calibri" panose="020F0502020204030204" pitchFamily="34" charset="0"/>
              <a:cs typeface="Times New Roman" panose="02020603050405020304" pitchFamily="18" charset="0"/>
            </a:endParaRPr>
          </a:p>
          <a:p>
            <a:pPr marL="285750" indent="-285750">
              <a:lnSpc>
                <a:spcPct val="107000"/>
              </a:lnSpc>
              <a:buFont typeface="Wingdings" pitchFamily="2" charset="2"/>
              <a:buChar char="Ø"/>
            </a:pPr>
            <a:endParaRPr lang="en-GB" sz="2400" dirty="0">
              <a:latin typeface="+mj-lt"/>
              <a:ea typeface="Calibri" panose="020F0502020204030204" pitchFamily="34" charset="0"/>
              <a:cs typeface="Times New Roman" panose="02020603050405020304" pitchFamily="18" charset="0"/>
            </a:endParaRPr>
          </a:p>
        </p:txBody>
      </p:sp>
      <p:pic>
        <p:nvPicPr>
          <p:cNvPr id="2051" name="Afbeelding 205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6372" y="4792717"/>
            <a:ext cx="3342289" cy="2009144"/>
          </a:xfrm>
          <a:prstGeom prst="rect">
            <a:avLst/>
          </a:prstGeom>
        </p:spPr>
      </p:pic>
      <p:sp>
        <p:nvSpPr>
          <p:cNvPr id="14" name="Tekstvak 13"/>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406103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586733" y="120385"/>
            <a:ext cx="11010900" cy="673629"/>
          </a:xfrm>
        </p:spPr>
        <p:txBody>
          <a:bodyPr>
            <a:normAutofit/>
          </a:bodyPr>
          <a:lstStyle/>
          <a:p>
            <a:pPr algn="ctr"/>
            <a:r>
              <a:rPr lang="en-GB" b="1" kern="0" dirty="0">
                <a:solidFill>
                  <a:srgbClr val="2E74B5"/>
                </a:solidFill>
                <a:ea typeface="Times New Roman" panose="02020603050405020304" pitchFamily="18" charset="0"/>
                <a:cs typeface="Times New Roman" panose="02020603050405020304" pitchFamily="18" charset="0"/>
              </a:rPr>
              <a:t>Scientific principles: the pulse oximeter</a:t>
            </a:r>
          </a:p>
        </p:txBody>
      </p:sp>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hthoek 23"/>
          <p:cNvSpPr/>
          <p:nvPr/>
        </p:nvSpPr>
        <p:spPr>
          <a:xfrm>
            <a:off x="921985" y="860173"/>
            <a:ext cx="7859407" cy="6863417"/>
          </a:xfrm>
          <a:prstGeom prst="rect">
            <a:avLst/>
          </a:prstGeom>
        </p:spPr>
        <p:txBody>
          <a:bodyPr wrap="square">
            <a:spAutoFit/>
          </a:bodyPr>
          <a:lstStyle/>
          <a:p>
            <a:pPr marL="342900" lvl="0" indent="-342900">
              <a:buFont typeface="Wingdings" pitchFamily="2" charset="2"/>
              <a:buChar char="Ø"/>
            </a:pPr>
            <a:r>
              <a:rPr lang="en-GB" sz="2000" dirty="0">
                <a:solidFill>
                  <a:schemeClr val="bg2">
                    <a:lumMod val="10000"/>
                  </a:schemeClr>
                </a:solidFill>
                <a:latin typeface="+mj-lt"/>
                <a:ea typeface="Calibri" panose="020F0502020204030204" pitchFamily="34" charset="0"/>
                <a:cs typeface="Times New Roman" panose="02020603050405020304" pitchFamily="18" charset="0"/>
              </a:rPr>
              <a:t>A typical pulse oximeter utilizes </a:t>
            </a:r>
            <a:r>
              <a:rPr lang="en-GB" sz="2000" dirty="0" smtClean="0">
                <a:solidFill>
                  <a:schemeClr val="bg2">
                    <a:lumMod val="10000"/>
                  </a:schemeClr>
                </a:solidFill>
                <a:latin typeface="+mj-lt"/>
                <a:ea typeface="Calibri" panose="020F0502020204030204" pitchFamily="34" charset="0"/>
                <a:cs typeface="Times New Roman" panose="02020603050405020304" pitchFamily="18" charset="0"/>
              </a:rPr>
              <a:t>a </a:t>
            </a:r>
            <a:r>
              <a:rPr lang="en-GB" sz="2000" dirty="0">
                <a:solidFill>
                  <a:schemeClr val="bg2">
                    <a:lumMod val="10000"/>
                  </a:schemeClr>
                </a:solidFill>
                <a:latin typeface="+mj-lt"/>
                <a:ea typeface="Calibri" panose="020F0502020204030204" pitchFamily="34" charset="0"/>
                <a:cs typeface="Times New Roman" panose="02020603050405020304" pitchFamily="18" charset="0"/>
              </a:rPr>
              <a:t>pair of </a:t>
            </a:r>
            <a:r>
              <a:rPr lang="en-GB" sz="2000" dirty="0" smtClean="0">
                <a:solidFill>
                  <a:schemeClr val="bg2">
                    <a:lumMod val="10000"/>
                  </a:schemeClr>
                </a:solidFill>
                <a:latin typeface="+mj-lt"/>
                <a:ea typeface="Calibri" panose="020F0502020204030204" pitchFamily="34" charset="0"/>
                <a:cs typeface="Times New Roman" panose="02020603050405020304" pitchFamily="18" charset="0"/>
              </a:rPr>
              <a:t>small light-emitting diodes</a:t>
            </a:r>
            <a:r>
              <a:rPr lang="en-GB" sz="2000" dirty="0">
                <a:solidFill>
                  <a:schemeClr val="bg2">
                    <a:lumMod val="10000"/>
                  </a:schemeClr>
                </a:solidFill>
                <a:latin typeface="+mj-lt"/>
                <a:ea typeface="Calibri" panose="020F0502020204030204" pitchFamily="34" charset="0"/>
                <a:cs typeface="Times New Roman" panose="02020603050405020304" pitchFamily="18" charset="0"/>
              </a:rPr>
              <a:t> (LEDs) facing </a:t>
            </a:r>
            <a:r>
              <a:rPr lang="en-GB" sz="2000" dirty="0" smtClean="0">
                <a:solidFill>
                  <a:schemeClr val="bg2">
                    <a:lumMod val="10000"/>
                  </a:schemeClr>
                </a:solidFill>
                <a:latin typeface="+mj-lt"/>
                <a:ea typeface="Calibri" panose="020F0502020204030204" pitchFamily="34" charset="0"/>
                <a:cs typeface="Times New Roman" panose="02020603050405020304" pitchFamily="18" charset="0"/>
              </a:rPr>
              <a:t>a photodiode</a:t>
            </a:r>
            <a:r>
              <a:rPr lang="en-GB" sz="2000" dirty="0">
                <a:solidFill>
                  <a:schemeClr val="bg2">
                    <a:lumMod val="10000"/>
                  </a:schemeClr>
                </a:solidFill>
                <a:latin typeface="+mj-lt"/>
                <a:ea typeface="Calibri" panose="020F0502020204030204" pitchFamily="34" charset="0"/>
                <a:cs typeface="Times New Roman" panose="02020603050405020304" pitchFamily="18" charset="0"/>
              </a:rPr>
              <a:t> through a translucent part of the patient's </a:t>
            </a:r>
            <a:r>
              <a:rPr lang="en-GB" sz="2000" dirty="0" smtClean="0">
                <a:solidFill>
                  <a:schemeClr val="bg2">
                    <a:lumMod val="10000"/>
                  </a:schemeClr>
                </a:solidFill>
                <a:latin typeface="+mj-lt"/>
                <a:ea typeface="Calibri" panose="020F0502020204030204" pitchFamily="34" charset="0"/>
                <a:cs typeface="Times New Roman" panose="02020603050405020304" pitchFamily="18" charset="0"/>
              </a:rPr>
              <a:t>body.</a:t>
            </a:r>
            <a:r>
              <a:rPr lang="en-GB" sz="2000" dirty="0">
                <a:solidFill>
                  <a:schemeClr val="bg2">
                    <a:lumMod val="10000"/>
                  </a:schemeClr>
                </a:solidFill>
                <a:latin typeface="Calibri Light" panose="020F0302020204030204"/>
                <a:ea typeface="Calibri" panose="020F0502020204030204" pitchFamily="34" charset="0"/>
                <a:cs typeface="Times New Roman" panose="02020603050405020304" pitchFamily="18" charset="0"/>
              </a:rPr>
              <a:t> </a:t>
            </a:r>
            <a:r>
              <a:rPr lang="en-GB" sz="2000" dirty="0">
                <a:solidFill>
                  <a:schemeClr val="bg2">
                    <a:lumMod val="10000"/>
                  </a:schemeClr>
                </a:solidFill>
                <a:ea typeface="Calibri" panose="020F0502020204030204" pitchFamily="34" charset="0"/>
                <a:cs typeface="Times New Roman" panose="02020603050405020304" pitchFamily="18" charset="0"/>
              </a:rPr>
              <a:t>One LED is red, with a wavelength of 660 nm, and the other is infrared with a wavelength of 940 nm. </a:t>
            </a:r>
            <a:endParaRPr lang="en-GB" sz="2000" dirty="0" smtClean="0">
              <a:solidFill>
                <a:schemeClr val="bg2">
                  <a:lumMod val="10000"/>
                </a:schemeClr>
              </a:solidFill>
              <a:ea typeface="Calibri" panose="020F0502020204030204" pitchFamily="34" charset="0"/>
              <a:cs typeface="Times New Roman" panose="02020603050405020304" pitchFamily="18" charset="0"/>
            </a:endParaRPr>
          </a:p>
          <a:p>
            <a:pPr marL="342900" indent="-342900">
              <a:buFont typeface="Wingdings" pitchFamily="2" charset="2"/>
              <a:buChar char="Ø"/>
            </a:pPr>
            <a:r>
              <a:rPr lang="en-GB" sz="2000" dirty="0">
                <a:solidFill>
                  <a:schemeClr val="bg2">
                    <a:lumMod val="10000"/>
                  </a:schemeClr>
                </a:solidFill>
                <a:ea typeface="Calibri" panose="020F0502020204030204" pitchFamily="34" charset="0"/>
                <a:cs typeface="Times New Roman" panose="02020603050405020304" pitchFamily="18" charset="0"/>
              </a:rPr>
              <a:t>Absorption of light at these wavelengths differs significantly between blood loaded with oxygen and blood lacking oxygen. Oxygenated </a:t>
            </a:r>
            <a:r>
              <a:rPr lang="en-GB" sz="2000" dirty="0" err="1">
                <a:solidFill>
                  <a:schemeClr val="bg2">
                    <a:lumMod val="10000"/>
                  </a:schemeClr>
                </a:solidFill>
                <a:ea typeface="Calibri" panose="020F0502020204030204" pitchFamily="34" charset="0"/>
                <a:cs typeface="Times New Roman" panose="02020603050405020304" pitchFamily="18" charset="0"/>
              </a:rPr>
              <a:t>hemoglobin</a:t>
            </a:r>
            <a:r>
              <a:rPr lang="en-GB" sz="2000" dirty="0">
                <a:solidFill>
                  <a:schemeClr val="bg2">
                    <a:lumMod val="10000"/>
                  </a:schemeClr>
                </a:solidFill>
                <a:ea typeface="Calibri" panose="020F0502020204030204" pitchFamily="34" charset="0"/>
                <a:cs typeface="Times New Roman" panose="02020603050405020304" pitchFamily="18" charset="0"/>
              </a:rPr>
              <a:t> absorbs more infrared light and allows more red light to pass through. Deoxygenated </a:t>
            </a:r>
            <a:r>
              <a:rPr lang="en-GB" sz="2000" dirty="0" err="1">
                <a:solidFill>
                  <a:schemeClr val="bg2">
                    <a:lumMod val="10000"/>
                  </a:schemeClr>
                </a:solidFill>
                <a:ea typeface="Calibri" panose="020F0502020204030204" pitchFamily="34" charset="0"/>
                <a:cs typeface="Times New Roman" panose="02020603050405020304" pitchFamily="18" charset="0"/>
              </a:rPr>
              <a:t>hemoglobin</a:t>
            </a:r>
            <a:r>
              <a:rPr lang="en-GB" sz="2000" dirty="0">
                <a:solidFill>
                  <a:schemeClr val="bg2">
                    <a:lumMod val="10000"/>
                  </a:schemeClr>
                </a:solidFill>
                <a:ea typeface="Calibri" panose="020F0502020204030204" pitchFamily="34" charset="0"/>
                <a:cs typeface="Times New Roman" panose="02020603050405020304" pitchFamily="18" charset="0"/>
              </a:rPr>
              <a:t> allows more infrared light to pass through and absorbs more red light</a:t>
            </a:r>
            <a:r>
              <a:rPr lang="en-GB" sz="2000" dirty="0" smtClean="0">
                <a:solidFill>
                  <a:schemeClr val="bg2">
                    <a:lumMod val="10000"/>
                  </a:schemeClr>
                </a:solidFill>
                <a:latin typeface="Calibri Light" panose="020F0302020204030204"/>
                <a:ea typeface="Calibri" panose="020F0502020204030204" pitchFamily="34" charset="0"/>
                <a:cs typeface="Times New Roman" panose="02020603050405020304" pitchFamily="18" charset="0"/>
              </a:rPr>
              <a:t>.</a:t>
            </a:r>
          </a:p>
          <a:p>
            <a:pPr marL="342900" indent="-342900">
              <a:buFont typeface="Wingdings" pitchFamily="2" charset="2"/>
              <a:buChar char="Ø"/>
            </a:pPr>
            <a:r>
              <a:rPr lang="en-GB" sz="2000" dirty="0">
                <a:solidFill>
                  <a:schemeClr val="bg2">
                    <a:lumMod val="10000"/>
                  </a:schemeClr>
                </a:solidFill>
                <a:latin typeface="Calibri Light" panose="020F0302020204030204"/>
                <a:ea typeface="Calibri" panose="020F0502020204030204" pitchFamily="34" charset="0"/>
                <a:cs typeface="Times New Roman" panose="02020603050405020304" pitchFamily="18" charset="0"/>
              </a:rPr>
              <a:t>The LEDs flash about thirty times per second which allows the photodiode to respond to the red and infrared light separately. The amount of light that is transmitted (in other words, that is not absorbed) is measured. These signals fluctuate in time because the amount of arterial blood that is present increases (literally pulses) with each heartbeat. The </a:t>
            </a:r>
            <a:r>
              <a:rPr lang="en-GB" sz="2000" b="1" dirty="0">
                <a:solidFill>
                  <a:schemeClr val="bg2">
                    <a:lumMod val="10000"/>
                  </a:schemeClr>
                </a:solidFill>
                <a:latin typeface="Calibri Light" panose="020F0302020204030204"/>
                <a:ea typeface="Calibri" panose="020F0502020204030204" pitchFamily="34" charset="0"/>
                <a:cs typeface="Times New Roman" panose="02020603050405020304" pitchFamily="18" charset="0"/>
              </a:rPr>
              <a:t>SpO2</a:t>
            </a:r>
            <a:r>
              <a:rPr lang="en-GB" sz="2000" dirty="0">
                <a:solidFill>
                  <a:schemeClr val="bg2">
                    <a:lumMod val="10000"/>
                  </a:schemeClr>
                </a:solidFill>
                <a:latin typeface="Calibri Light" panose="020F0302020204030204"/>
                <a:ea typeface="Calibri" panose="020F0502020204030204" pitchFamily="34" charset="0"/>
                <a:cs typeface="Times New Roman" panose="02020603050405020304" pitchFamily="18" charset="0"/>
              </a:rPr>
              <a:t> is calculated from this. Detecting a pulse (in the diode signal &amp; blood flow) is essential to the operation of a pulse </a:t>
            </a:r>
            <a:r>
              <a:rPr lang="en-GB" sz="2000" dirty="0" err="1">
                <a:solidFill>
                  <a:schemeClr val="bg2">
                    <a:lumMod val="10000"/>
                  </a:schemeClr>
                </a:solidFill>
                <a:latin typeface="Calibri Light" panose="020F0302020204030204"/>
                <a:ea typeface="Calibri" panose="020F0502020204030204" pitchFamily="34" charset="0"/>
                <a:cs typeface="Times New Roman" panose="02020603050405020304" pitchFamily="18" charset="0"/>
              </a:rPr>
              <a:t>oximeter</a:t>
            </a:r>
            <a:r>
              <a:rPr lang="en-GB" sz="2000" dirty="0">
                <a:solidFill>
                  <a:schemeClr val="bg2">
                    <a:lumMod val="10000"/>
                  </a:schemeClr>
                </a:solidFill>
                <a:latin typeface="Calibri Light" panose="020F0302020204030204"/>
                <a:ea typeface="Calibri" panose="020F0502020204030204" pitchFamily="34" charset="0"/>
                <a:cs typeface="Times New Roman" panose="02020603050405020304" pitchFamily="18" charset="0"/>
              </a:rPr>
              <a:t>; it will not function if there is none.</a:t>
            </a:r>
          </a:p>
          <a:p>
            <a:pPr marL="342900" indent="-342900">
              <a:buFont typeface="Wingdings" pitchFamily="2" charset="2"/>
              <a:buChar char="Ø"/>
            </a:pPr>
            <a:endParaRPr lang="en-GB" sz="2000" dirty="0">
              <a:solidFill>
                <a:schemeClr val="bg2">
                  <a:lumMod val="10000"/>
                </a:schemeClr>
              </a:solidFill>
              <a:latin typeface="Calibri Light" panose="020F0302020204030204"/>
              <a:ea typeface="Calibri" panose="020F0502020204030204" pitchFamily="34" charset="0"/>
              <a:cs typeface="Times New Roman" panose="02020603050405020304" pitchFamily="18" charset="0"/>
            </a:endParaRPr>
          </a:p>
          <a:p>
            <a:pPr lvl="0"/>
            <a:endParaRPr lang="en-GB" sz="2000" dirty="0" smtClean="0">
              <a:solidFill>
                <a:schemeClr val="bg2">
                  <a:lumMod val="10000"/>
                </a:schemeClr>
              </a:solidFill>
              <a:latin typeface="Calibri Light" panose="020F0302020204030204"/>
              <a:ea typeface="Calibri" panose="020F0502020204030204" pitchFamily="34" charset="0"/>
              <a:cs typeface="Times New Roman" panose="02020603050405020304" pitchFamily="18" charset="0"/>
            </a:endParaRPr>
          </a:p>
          <a:p>
            <a:pPr lvl="0"/>
            <a:r>
              <a:rPr lang="en-GB" sz="2000" dirty="0" smtClean="0">
                <a:solidFill>
                  <a:schemeClr val="bg2">
                    <a:lumMod val="10000"/>
                  </a:schemeClr>
                </a:solidFill>
                <a:latin typeface="+mj-lt"/>
                <a:ea typeface="Calibri" panose="020F0502020204030204" pitchFamily="34" charset="0"/>
                <a:cs typeface="Times New Roman" panose="02020603050405020304" pitchFamily="18" charset="0"/>
              </a:rPr>
              <a:t> </a:t>
            </a:r>
            <a:endParaRPr lang="en-GB" sz="2000" dirty="0" smtClean="0">
              <a:solidFill>
                <a:schemeClr val="bg2">
                  <a:lumMod val="10000"/>
                </a:schemeClr>
              </a:solidFill>
              <a:latin typeface="+mj-lt"/>
              <a:ea typeface="Calibri" panose="020F0502020204030204" pitchFamily="34" charset="0"/>
              <a:cs typeface="Times New Roman" panose="02020603050405020304" pitchFamily="18" charset="0"/>
            </a:endParaRPr>
          </a:p>
        </p:txBody>
      </p:sp>
      <p:pic>
        <p:nvPicPr>
          <p:cNvPr id="30" name="Afbeelding 29"/>
          <p:cNvPicPr>
            <a:picLocks noChangeAspect="1"/>
          </p:cNvPicPr>
          <p:nvPr/>
        </p:nvPicPr>
        <p:blipFill rotWithShape="1">
          <a:blip r:embed="rId2"/>
          <a:srcRect t="4097" b="4860"/>
          <a:stretch/>
        </p:blipFill>
        <p:spPr>
          <a:xfrm>
            <a:off x="8611380" y="860173"/>
            <a:ext cx="3291586" cy="2655537"/>
          </a:xfrm>
          <a:prstGeom prst="rect">
            <a:avLst/>
          </a:prstGeom>
        </p:spPr>
      </p:pic>
      <p:sp>
        <p:nvSpPr>
          <p:cNvPr id="13" name="Tekstvak 1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2135035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96967"/>
            <a:ext cx="11010900" cy="673629"/>
          </a:xfrm>
        </p:spPr>
        <p:txBody>
          <a:bodyPr>
            <a:normAutofit/>
          </a:bodyPr>
          <a:lstStyle/>
          <a:p>
            <a:pPr algn="ctr"/>
            <a:r>
              <a:rPr lang="en-GB" b="1" kern="0" dirty="0" smtClean="0">
                <a:solidFill>
                  <a:srgbClr val="2E74B5"/>
                </a:solidFill>
                <a:ea typeface="Times New Roman" panose="02020603050405020304" pitchFamily="18" charset="0"/>
                <a:cs typeface="Times New Roman" panose="02020603050405020304" pitchFamily="18" charset="0"/>
              </a:rPr>
              <a:t>Construction of pulse oximeter</a:t>
            </a:r>
            <a:endParaRPr lang="en-GB" b="1" kern="0" dirty="0">
              <a:solidFill>
                <a:srgbClr val="2E74B5"/>
              </a:solidFill>
              <a:ea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180232" y="5419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3" name="Afbeelding 22"/>
          <p:cNvPicPr>
            <a:picLocks noChangeAspect="1"/>
          </p:cNvPicPr>
          <p:nvPr/>
        </p:nvPicPr>
        <p:blipFill rotWithShape="1">
          <a:blip r:embed="rId2" cstate="email">
            <a:extLst>
              <a:ext uri="{28A0092B-C50C-407E-A947-70E740481C1C}">
                <a14:useLocalDpi xmlns:a14="http://schemas.microsoft.com/office/drawing/2010/main"/>
              </a:ext>
            </a:extLst>
          </a:blip>
          <a:srcRect t="8303" b="10734"/>
          <a:stretch/>
        </p:blipFill>
        <p:spPr>
          <a:xfrm>
            <a:off x="1182414" y="999196"/>
            <a:ext cx="8844455" cy="5133590"/>
          </a:xfrm>
          <a:prstGeom prst="rect">
            <a:avLst/>
          </a:prstGeom>
        </p:spPr>
      </p:pic>
      <p:sp>
        <p:nvSpPr>
          <p:cNvPr id="12" name="Tekstvak 1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985683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98567" y="125486"/>
            <a:ext cx="11010900" cy="673629"/>
          </a:xfrm>
        </p:spPr>
        <p:txBody>
          <a:bodyPr>
            <a:normAutofit/>
          </a:bodyPr>
          <a:lstStyle/>
          <a:p>
            <a:pPr algn="ctr"/>
            <a:r>
              <a:rPr lang="en-GB" b="1" kern="0" dirty="0">
                <a:solidFill>
                  <a:srgbClr val="2E74B5"/>
                </a:solidFill>
                <a:ea typeface="Times New Roman" panose="02020603050405020304" pitchFamily="18" charset="0"/>
                <a:cs typeface="Times New Roman" panose="02020603050405020304" pitchFamily="18" charset="0"/>
              </a:rPr>
              <a:t>Trouble shooting</a:t>
            </a:r>
          </a:p>
        </p:txBody>
      </p:sp>
      <p:pic>
        <p:nvPicPr>
          <p:cNvPr id="10" name="Afbeelding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19241" y="1132820"/>
            <a:ext cx="3701971" cy="3000821"/>
          </a:xfrm>
          <a:prstGeom prst="rect">
            <a:avLst/>
          </a:prstGeom>
        </p:spPr>
      </p:pic>
      <p:sp>
        <p:nvSpPr>
          <p:cNvPr id="22" name="Rechthoek 21"/>
          <p:cNvSpPr/>
          <p:nvPr/>
        </p:nvSpPr>
        <p:spPr>
          <a:xfrm>
            <a:off x="977462" y="1132820"/>
            <a:ext cx="7450101" cy="6001643"/>
          </a:xfrm>
          <a:prstGeom prst="rect">
            <a:avLst/>
          </a:prstGeom>
        </p:spPr>
        <p:txBody>
          <a:bodyPr wrap="square">
            <a:spAutoFit/>
          </a:bodyPr>
          <a:lstStyle/>
          <a:p>
            <a:pPr marL="285750" indent="-285750">
              <a:buFont typeface="Wingdings" pitchFamily="2" charset="2"/>
              <a:buChar char="Ø"/>
            </a:pPr>
            <a:r>
              <a:rPr lang="en-GB" sz="2400" b="1" dirty="0" smtClean="0">
                <a:solidFill>
                  <a:srgbClr val="7030A0"/>
                </a:solidFill>
                <a:latin typeface="+mj-lt"/>
                <a:ea typeface="Calibri" panose="020F0502020204030204" pitchFamily="34" charset="0"/>
                <a:cs typeface="Times New Roman" panose="02020603050405020304" pitchFamily="18" charset="0"/>
              </a:rPr>
              <a:t>Broken </a:t>
            </a:r>
            <a:r>
              <a:rPr lang="en-GB" sz="2400" b="1" dirty="0" smtClean="0">
                <a:solidFill>
                  <a:srgbClr val="7030A0"/>
                </a:solidFill>
                <a:latin typeface="+mj-lt"/>
                <a:ea typeface="Calibri" panose="020F0502020204030204" pitchFamily="34" charset="0"/>
                <a:cs typeface="Times New Roman" panose="02020603050405020304" pitchFamily="18" charset="0"/>
              </a:rPr>
              <a:t> wires</a:t>
            </a:r>
            <a:r>
              <a:rPr lang="en-GB" sz="2400" b="1" dirty="0">
                <a:solidFill>
                  <a:srgbClr val="7030A0"/>
                </a:solidFill>
                <a:latin typeface="+mj-lt"/>
                <a:ea typeface="Calibri" panose="020F0502020204030204" pitchFamily="34" charset="0"/>
                <a:cs typeface="Times New Roman" panose="02020603050405020304" pitchFamily="18" charset="0"/>
              </a:rPr>
              <a:t>, springs </a:t>
            </a:r>
            <a:r>
              <a:rPr lang="en-GB" sz="2400" b="1" dirty="0" smtClean="0">
                <a:solidFill>
                  <a:srgbClr val="7030A0"/>
                </a:solidFill>
                <a:latin typeface="+mj-lt"/>
                <a:ea typeface="Calibri" panose="020F0502020204030204" pitchFamily="34" charset="0"/>
                <a:cs typeface="Times New Roman" panose="02020603050405020304" pitchFamily="18" charset="0"/>
              </a:rPr>
              <a:t> and  plastic </a:t>
            </a:r>
            <a:r>
              <a:rPr lang="en-GB" sz="2400" b="1" dirty="0">
                <a:solidFill>
                  <a:srgbClr val="7030A0"/>
                </a:solidFill>
                <a:latin typeface="+mj-lt"/>
                <a:ea typeface="Calibri" panose="020F0502020204030204" pitchFamily="34" charset="0"/>
                <a:cs typeface="Times New Roman" panose="02020603050405020304" pitchFamily="18" charset="0"/>
              </a:rPr>
              <a:t>cases </a:t>
            </a:r>
            <a:r>
              <a:rPr lang="en-GB" sz="2400" dirty="0">
                <a:latin typeface="+mj-lt"/>
                <a:ea typeface="Calibri" panose="020F0502020204030204" pitchFamily="34" charset="0"/>
                <a:cs typeface="Times New Roman" panose="02020603050405020304" pitchFamily="18" charset="0"/>
              </a:rPr>
              <a:t>are common problems that can be fixed in the field</a:t>
            </a:r>
            <a:r>
              <a:rPr lang="en-GB" sz="2400" dirty="0" smtClean="0">
                <a:latin typeface="+mj-lt"/>
                <a:ea typeface="Calibri" panose="020F0502020204030204" pitchFamily="34" charset="0"/>
                <a:cs typeface="Times New Roman" panose="02020603050405020304" pitchFamily="18" charset="0"/>
              </a:rPr>
              <a:t>.</a:t>
            </a:r>
          </a:p>
          <a:p>
            <a:pPr marL="285750" indent="-285750">
              <a:buFont typeface="Wingdings" pitchFamily="2" charset="2"/>
              <a:buChar char="Ø"/>
            </a:pPr>
            <a:r>
              <a:rPr lang="en-GB" sz="2400" dirty="0">
                <a:ea typeface="Calibri" panose="020F0502020204030204" pitchFamily="34" charset="0"/>
                <a:cs typeface="Times New Roman" panose="02020603050405020304" pitchFamily="18" charset="0"/>
              </a:rPr>
              <a:t>The most common problems with the pulse </a:t>
            </a:r>
            <a:r>
              <a:rPr lang="en-GB" sz="2400" dirty="0" err="1">
                <a:ea typeface="Calibri" panose="020F0502020204030204" pitchFamily="34" charset="0"/>
                <a:cs typeface="Times New Roman" panose="02020603050405020304" pitchFamily="18" charset="0"/>
              </a:rPr>
              <a:t>oximeter</a:t>
            </a:r>
            <a:r>
              <a:rPr lang="en-GB" sz="2400" dirty="0">
                <a:ea typeface="Calibri" panose="020F0502020204030204" pitchFamily="34" charset="0"/>
                <a:cs typeface="Times New Roman" panose="02020603050405020304" pitchFamily="18" charset="0"/>
              </a:rPr>
              <a:t> are related to the probe. The constant reuse of </a:t>
            </a:r>
            <a:r>
              <a:rPr lang="en-GB" sz="2400" dirty="0">
                <a:solidFill>
                  <a:srgbClr val="7030A0"/>
                </a:solidFill>
                <a:ea typeface="Calibri" panose="020F0502020204030204" pitchFamily="34" charset="0"/>
                <a:cs typeface="Times New Roman" panose="02020603050405020304" pitchFamily="18" charset="0"/>
              </a:rPr>
              <a:t>disposable</a:t>
            </a:r>
            <a:r>
              <a:rPr lang="en-GB" sz="2400" dirty="0">
                <a:ea typeface="Calibri" panose="020F0502020204030204" pitchFamily="34" charset="0"/>
                <a:cs typeface="Times New Roman" panose="02020603050405020304" pitchFamily="18" charset="0"/>
              </a:rPr>
              <a:t> probes eventually results in lead breakage. These can often be repaired, if only a single wire is broken.</a:t>
            </a:r>
          </a:p>
          <a:p>
            <a:pPr marL="342900" indent="-342900">
              <a:buFont typeface="Wingdings" pitchFamily="2" charset="2"/>
              <a:buChar char="Ø"/>
            </a:pPr>
            <a:r>
              <a:rPr lang="en-GB" sz="2400" dirty="0">
                <a:ea typeface="Calibri" panose="020F0502020204030204" pitchFamily="34" charset="0"/>
                <a:cs typeface="Times New Roman" panose="02020603050405020304" pitchFamily="18" charset="0"/>
              </a:rPr>
              <a:t>There are a few areas of </a:t>
            </a:r>
            <a:r>
              <a:rPr lang="en-GB" sz="2400" b="1" dirty="0">
                <a:solidFill>
                  <a:srgbClr val="7030A0"/>
                </a:solidFill>
                <a:ea typeface="Calibri" panose="020F0502020204030204" pitchFamily="34" charset="0"/>
                <a:cs typeface="Times New Roman" panose="02020603050405020304" pitchFamily="18" charset="0"/>
              </a:rPr>
              <a:t>user error </a:t>
            </a:r>
            <a:r>
              <a:rPr lang="en-GB" sz="2400" dirty="0">
                <a:ea typeface="Calibri" panose="020F0502020204030204" pitchFamily="34" charset="0"/>
                <a:cs typeface="Times New Roman" panose="02020603050405020304" pitchFamily="18" charset="0"/>
              </a:rPr>
              <a:t>which are common. </a:t>
            </a:r>
            <a:r>
              <a:rPr lang="en-GB" sz="2400" b="1" dirty="0">
                <a:solidFill>
                  <a:srgbClr val="7030A0"/>
                </a:solidFill>
                <a:ea typeface="Calibri" panose="020F0502020204030204" pitchFamily="34" charset="0"/>
                <a:cs typeface="Times New Roman" panose="02020603050405020304" pitchFamily="18" charset="0"/>
              </a:rPr>
              <a:t>Sensor placement </a:t>
            </a:r>
            <a:r>
              <a:rPr lang="en-GB" sz="2400" dirty="0">
                <a:ea typeface="Calibri" panose="020F0502020204030204" pitchFamily="34" charset="0"/>
                <a:cs typeface="Times New Roman" panose="02020603050405020304" pitchFamily="18" charset="0"/>
              </a:rPr>
              <a:t>is the most common. The sensor should be positioned to avoid letting ambient light enter the tissue or the sensor. Some nail polish will block light transmission. If the patient is cold the blood vessels may constrict making detection of blood flow difficult. </a:t>
            </a:r>
          </a:p>
          <a:p>
            <a:r>
              <a:rPr lang="en-GB" sz="2400" dirty="0" smtClean="0">
                <a:latin typeface="+mj-lt"/>
                <a:ea typeface="Calibri" panose="020F0502020204030204" pitchFamily="34" charset="0"/>
                <a:cs typeface="Times New Roman" panose="02020603050405020304" pitchFamily="18" charset="0"/>
              </a:rPr>
              <a:t> </a:t>
            </a:r>
            <a:endParaRPr lang="en-GB" sz="24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93136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heme1" id="{292AC011-4411-4F60-8706-EAC95FE14156}" vid="{51809D84-66A1-4103-8759-D1485B966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1346</TotalTime>
  <Words>720</Words>
  <Application>Microsoft Office PowerPoint</Application>
  <PresentationFormat>مخصص</PresentationFormat>
  <Paragraphs>60</Paragraphs>
  <Slides>11</Slides>
  <Notes>0</Notes>
  <HiddenSlides>0</HiddenSlides>
  <MMClips>0</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Theme1</vt:lpstr>
      <vt:lpstr>Al-Mustaqbal University. College of Engineering and Engineering Technologies. Biomedical Engineering Department.</vt:lpstr>
      <vt:lpstr>Pulse Oximeter</vt:lpstr>
      <vt:lpstr>Function: measure oxygen saturation of the blood</vt:lpstr>
      <vt:lpstr>Use: many places in the hospital and at home</vt:lpstr>
      <vt:lpstr>Use: many places in the hospital and at home</vt:lpstr>
      <vt:lpstr>Scientific principles: oxygen and blood</vt:lpstr>
      <vt:lpstr>Scientific principles: the pulse oximeter</vt:lpstr>
      <vt:lpstr>Construction of pulse oximeter</vt:lpstr>
      <vt:lpstr>Trouble shooting</vt:lpstr>
      <vt:lpstr>Safety and testing considerations</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BMID_II First semester</dc:title>
  <dc:creator>MAHİR RAHMAN AL-HAJAJ</dc:creator>
  <cp:lastModifiedBy>DR.Ahmed Saker 2O11</cp:lastModifiedBy>
  <cp:revision>196</cp:revision>
  <dcterms:created xsi:type="dcterms:W3CDTF">2021-10-31T09:31:15Z</dcterms:created>
  <dcterms:modified xsi:type="dcterms:W3CDTF">2023-11-04T23:29:05Z</dcterms:modified>
</cp:coreProperties>
</file>