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2"/>
  </p:notesMasterIdLst>
  <p:sldIdLst>
    <p:sldId id="326" r:id="rId2"/>
    <p:sldId id="330" r:id="rId3"/>
    <p:sldId id="335" r:id="rId4"/>
    <p:sldId id="327" r:id="rId5"/>
    <p:sldId id="328" r:id="rId6"/>
    <p:sldId id="329" r:id="rId7"/>
    <p:sldId id="331" r:id="rId8"/>
    <p:sldId id="332" r:id="rId9"/>
    <p:sldId id="333" r:id="rId10"/>
    <p:sldId id="336" r:id="rId11"/>
    <p:sldId id="334" r:id="rId12"/>
    <p:sldId id="337" r:id="rId13"/>
    <p:sldId id="338" r:id="rId14"/>
    <p:sldId id="339" r:id="rId15"/>
    <p:sldId id="340" r:id="rId16"/>
    <p:sldId id="341" r:id="rId17"/>
    <p:sldId id="342" r:id="rId18"/>
    <p:sldId id="343" r:id="rId19"/>
    <p:sldId id="344"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80"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11/25/2023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11/25/2023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11/25/2023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11/25/2023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11/25/2023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11/25/2023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11/25/2023</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11/25/2023</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1"/>
                </a:solidFill>
                <a:latin typeface="+mn-lt"/>
                <a:ea typeface="+mn-ea"/>
                <a:cs typeface="+mn-cs"/>
              </a:rPr>
              <a:t>Al-</a:t>
            </a:r>
            <a:r>
              <a:rPr lang="en-US" sz="2400" dirty="0" err="1">
                <a:solidFill>
                  <a:schemeClr val="tx1"/>
                </a:solidFill>
                <a:latin typeface="+mn-lt"/>
                <a:ea typeface="+mn-ea"/>
                <a:cs typeface="+mn-cs"/>
              </a:rPr>
              <a:t>Mustaqbal</a:t>
            </a:r>
            <a:r>
              <a:rPr lang="en-US" sz="2400" dirty="0">
                <a:solidFill>
                  <a:schemeClr val="tx1"/>
                </a:solidFill>
                <a:latin typeface="+mn-lt"/>
                <a:ea typeface="+mn-ea"/>
                <a:cs typeface="+mn-cs"/>
              </a:rPr>
              <a:t> University.</a:t>
            </a:r>
            <a:br>
              <a:rPr lang="en-US" sz="2400" dirty="0">
                <a:solidFill>
                  <a:schemeClr val="tx1"/>
                </a:solidFill>
                <a:latin typeface="+mn-lt"/>
                <a:ea typeface="+mn-ea"/>
                <a:cs typeface="+mn-cs"/>
              </a:rPr>
            </a:br>
            <a:r>
              <a:rPr lang="en-US" sz="2400" dirty="0">
                <a:solidFill>
                  <a:schemeClr val="tx1"/>
                </a:solidFill>
                <a:latin typeface="+mn-lt"/>
                <a:ea typeface="+mn-ea"/>
                <a:cs typeface="+mn-cs"/>
              </a:rPr>
              <a:t>College of Engineering and Engineering Technologies.</a:t>
            </a:r>
            <a:br>
              <a:rPr lang="en-US" sz="2400" dirty="0">
                <a:solidFill>
                  <a:schemeClr val="tx1"/>
                </a:solidFill>
                <a:latin typeface="+mn-lt"/>
                <a:ea typeface="+mn-ea"/>
                <a:cs typeface="+mn-cs"/>
              </a:rPr>
            </a:br>
            <a:r>
              <a:rPr lang="en-US" sz="2400" dirty="0">
                <a:solidFill>
                  <a:schemeClr val="tx1"/>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t>Subject: </a:t>
            </a:r>
            <a:r>
              <a:rPr lang="en-US" sz="2400" b="1" dirty="0"/>
              <a:t> </a:t>
            </a:r>
            <a:r>
              <a:rPr lang="en-US" sz="2400" dirty="0"/>
              <a:t>Biomedical Instrumentation Lab.</a:t>
            </a:r>
          </a:p>
          <a:p>
            <a:pPr algn="just">
              <a:lnSpc>
                <a:spcPct val="200000"/>
              </a:lnSpc>
            </a:pPr>
            <a:r>
              <a:rPr lang="en-US" sz="2400" b="1" i="1" u="sng" dirty="0"/>
              <a:t>Class (code): </a:t>
            </a:r>
            <a:r>
              <a:rPr lang="en-US" sz="2400" dirty="0"/>
              <a:t> </a:t>
            </a:r>
            <a:r>
              <a:rPr lang="en-US" sz="2400" dirty="0" smtClean="0"/>
              <a:t>5</a:t>
            </a:r>
            <a:r>
              <a:rPr lang="en-US" sz="2400" baseline="30000" dirty="0" smtClean="0"/>
              <a:t>th</a:t>
            </a:r>
            <a:endParaRPr lang="en-US" sz="2400" dirty="0"/>
          </a:p>
          <a:p>
            <a:pPr algn="just">
              <a:lnSpc>
                <a:spcPct val="200000"/>
              </a:lnSpc>
            </a:pPr>
            <a:r>
              <a:rPr lang="en-US" sz="2400" b="1" i="1" u="sng" dirty="0"/>
              <a:t>Lecture: </a:t>
            </a:r>
            <a:r>
              <a:rPr lang="en-US" sz="2400" b="1" i="1" dirty="0"/>
              <a:t> </a:t>
            </a:r>
            <a:r>
              <a:rPr lang="en-US" sz="2400" b="1" i="1" dirty="0" smtClean="0"/>
              <a:t>8</a:t>
            </a:r>
          </a:p>
          <a:p>
            <a:pPr algn="just">
              <a:lnSpc>
                <a:spcPct val="200000"/>
              </a:lnSpc>
            </a:pPr>
            <a:r>
              <a:rPr lang="en-US" sz="2400" b="1" i="1" dirty="0" smtClean="0"/>
              <a:t>By: </a:t>
            </a:r>
            <a:r>
              <a:rPr lang="en-US" sz="2400" b="1" i="1" dirty="0" err="1" smtClean="0"/>
              <a:t>Zainab</a:t>
            </a:r>
            <a:r>
              <a:rPr lang="en-US" sz="2400" b="1" i="1" dirty="0" smtClean="0"/>
              <a:t>  </a:t>
            </a:r>
            <a:r>
              <a:rPr lang="en-US" sz="2400" b="1" i="1" dirty="0" err="1"/>
              <a:t>S</a:t>
            </a:r>
            <a:r>
              <a:rPr lang="en-US" sz="2400" b="1" i="1" dirty="0" err="1" smtClean="0"/>
              <a:t>attar</a:t>
            </a:r>
            <a:r>
              <a:rPr lang="en-US" sz="2400" b="1" i="1" dirty="0" smtClean="0"/>
              <a:t>  </a:t>
            </a:r>
            <a:r>
              <a:rPr lang="en-US" sz="2400" b="1" i="1" dirty="0" err="1"/>
              <a:t>Jabbar</a:t>
            </a:r>
            <a:r>
              <a:rPr lang="en-US" sz="2400" b="1" i="1" dirty="0"/>
              <a:t> </a:t>
            </a:r>
            <a:r>
              <a:rPr lang="en-US" sz="2400" b="1" i="1" dirty="0" smtClean="0"/>
              <a:t>   M.SC. IN BME</a:t>
            </a:r>
          </a:p>
          <a:p>
            <a:pPr algn="just">
              <a:lnSpc>
                <a:spcPct val="200000"/>
              </a:lnSpc>
            </a:pPr>
            <a:endParaRPr lang="en-US" sz="2400" dirty="0"/>
          </a:p>
        </p:txBody>
      </p:sp>
      <p:sp>
        <p:nvSpPr>
          <p:cNvPr id="7" name="Rectangle 6">
            <a:extLst>
              <a:ext uri="{FF2B5EF4-FFF2-40B4-BE49-F238E27FC236}">
                <a16:creationId xmlns=""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52365"/>
          </a:xfrm>
        </p:spPr>
        <p:txBody>
          <a:bodyPr/>
          <a:lstStyle/>
          <a:p>
            <a:pPr algn="ctr"/>
            <a:r>
              <a:rPr lang="sv-SE" b="1" dirty="0" smtClean="0">
                <a:solidFill>
                  <a:srgbClr val="0070C0"/>
                </a:solidFill>
              </a:rPr>
              <a:t>Infusion </a:t>
            </a:r>
            <a:r>
              <a:rPr lang="sv-SE" b="1" dirty="0">
                <a:solidFill>
                  <a:srgbClr val="0070C0"/>
                </a:solidFill>
              </a:rPr>
              <a:t>pump vs </a:t>
            </a:r>
            <a:r>
              <a:rPr lang="sv-SE" b="1" dirty="0" smtClean="0">
                <a:solidFill>
                  <a:srgbClr val="0070C0"/>
                </a:solidFill>
              </a:rPr>
              <a:t>Syringe </a:t>
            </a:r>
            <a:r>
              <a:rPr lang="sv-SE" b="1" dirty="0">
                <a:solidFill>
                  <a:srgbClr val="0070C0"/>
                </a:solidFill>
              </a:rPr>
              <a:t>pump</a:t>
            </a:r>
            <a:endParaRPr lang="ar-IQ" b="1" dirty="0">
              <a:solidFill>
                <a:srgbClr val="0070C0"/>
              </a:solidFill>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8013" y="3766808"/>
            <a:ext cx="4128923" cy="2688021"/>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132" y="3330988"/>
            <a:ext cx="4362450" cy="3182335"/>
          </a:xfrm>
          <a:prstGeom prst="rect">
            <a:avLst/>
          </a:prstGeom>
        </p:spPr>
      </p:pic>
      <p:sp>
        <p:nvSpPr>
          <p:cNvPr id="6" name="Rechthoek 6"/>
          <p:cNvSpPr/>
          <p:nvPr/>
        </p:nvSpPr>
        <p:spPr>
          <a:xfrm>
            <a:off x="7736971" y="6051658"/>
            <a:ext cx="2319866" cy="461665"/>
          </a:xfrm>
          <a:prstGeom prst="rect">
            <a:avLst/>
          </a:prstGeom>
        </p:spPr>
        <p:txBody>
          <a:bodyPr wrap="none">
            <a:spAutoFit/>
          </a:bodyPr>
          <a:lstStyle/>
          <a:p>
            <a:r>
              <a:rPr lang="en-GB" sz="2400" b="1" dirty="0" smtClean="0">
                <a:solidFill>
                  <a:srgbClr val="222222"/>
                </a:solidFill>
                <a:latin typeface="Calibri Light" panose="020F0302020204030204"/>
              </a:rPr>
              <a:t>Syringe </a:t>
            </a:r>
            <a:r>
              <a:rPr lang="en-GB" sz="2400" b="1" dirty="0">
                <a:solidFill>
                  <a:srgbClr val="222222"/>
                </a:solidFill>
                <a:latin typeface="Calibri Light" panose="020F0302020204030204"/>
              </a:rPr>
              <a:t>pump </a:t>
            </a:r>
            <a:endParaRPr lang="en-GB" sz="2400" b="1" dirty="0"/>
          </a:p>
        </p:txBody>
      </p:sp>
      <p:sp>
        <p:nvSpPr>
          <p:cNvPr id="7" name="Rechthoek 6"/>
          <p:cNvSpPr/>
          <p:nvPr/>
        </p:nvSpPr>
        <p:spPr>
          <a:xfrm>
            <a:off x="2758438" y="6051659"/>
            <a:ext cx="2385589" cy="461665"/>
          </a:xfrm>
          <a:prstGeom prst="rect">
            <a:avLst/>
          </a:prstGeom>
        </p:spPr>
        <p:txBody>
          <a:bodyPr wrap="none">
            <a:spAutoFit/>
          </a:bodyPr>
          <a:lstStyle/>
          <a:p>
            <a:r>
              <a:rPr lang="en-GB" sz="2400" b="1" dirty="0">
                <a:solidFill>
                  <a:srgbClr val="222222"/>
                </a:solidFill>
                <a:latin typeface="Calibri Light" panose="020F0302020204030204"/>
              </a:rPr>
              <a:t>I</a:t>
            </a:r>
            <a:r>
              <a:rPr lang="en-GB" sz="2400" b="1" dirty="0" smtClean="0">
                <a:solidFill>
                  <a:srgbClr val="222222"/>
                </a:solidFill>
                <a:latin typeface="Calibri Light" panose="020F0302020204030204"/>
              </a:rPr>
              <a:t>nfusion pump </a:t>
            </a:r>
            <a:endParaRPr lang="en-GB" sz="2400" b="1" dirty="0"/>
          </a:p>
        </p:txBody>
      </p:sp>
      <p:sp>
        <p:nvSpPr>
          <p:cNvPr id="8" name="مستطيل 7"/>
          <p:cNvSpPr/>
          <p:nvPr/>
        </p:nvSpPr>
        <p:spPr>
          <a:xfrm>
            <a:off x="1197850" y="1233129"/>
            <a:ext cx="10610194" cy="1938992"/>
          </a:xfrm>
          <a:prstGeom prst="rect">
            <a:avLst/>
          </a:prstGeom>
        </p:spPr>
        <p:txBody>
          <a:bodyPr wrap="square">
            <a:spAutoFit/>
          </a:bodyPr>
          <a:lstStyle/>
          <a:p>
            <a:pPr marL="342900" indent="-342900">
              <a:buFont typeface="Wingdings" pitchFamily="2" charset="2"/>
              <a:buChar char="Ø"/>
            </a:pPr>
            <a:r>
              <a:rPr lang="en-US" sz="2400" dirty="0">
                <a:solidFill>
                  <a:schemeClr val="tx2"/>
                </a:solidFill>
              </a:rPr>
              <a:t>An infusion pump will provide the patient with a more substantial capacity, while a syringe pump will provide a small dose with </a:t>
            </a:r>
            <a:r>
              <a:rPr lang="en-US" sz="2400" dirty="0" smtClean="0">
                <a:solidFill>
                  <a:schemeClr val="tx2"/>
                </a:solidFill>
              </a:rPr>
              <a:t>precision.</a:t>
            </a:r>
          </a:p>
          <a:p>
            <a:pPr marL="342900" indent="-342900">
              <a:buFont typeface="Wingdings" pitchFamily="2" charset="2"/>
              <a:buChar char="Ø"/>
            </a:pPr>
            <a:r>
              <a:rPr lang="en-US" sz="2400" dirty="0" smtClean="0">
                <a:solidFill>
                  <a:schemeClr val="tx2"/>
                </a:solidFill>
              </a:rPr>
              <a:t>Syringe </a:t>
            </a:r>
            <a:r>
              <a:rPr lang="en-US" sz="2400" dirty="0">
                <a:solidFill>
                  <a:schemeClr val="tx2"/>
                </a:solidFill>
              </a:rPr>
              <a:t>pumps are more compact and take up less space than infusion pumps. This becomes important when the patient is on many different </a:t>
            </a:r>
            <a:r>
              <a:rPr lang="en-US" sz="2400" dirty="0" smtClean="0">
                <a:solidFill>
                  <a:schemeClr val="tx2"/>
                </a:solidFill>
              </a:rPr>
              <a:t>infusions.</a:t>
            </a:r>
            <a:endParaRPr lang="ar-IQ" sz="2400" dirty="0">
              <a:solidFill>
                <a:schemeClr val="tx2"/>
              </a:solidFill>
            </a:endParaRPr>
          </a:p>
        </p:txBody>
      </p:sp>
    </p:spTree>
    <p:extLst>
      <p:ext uri="{BB962C8B-B14F-4D97-AF65-F5344CB8AC3E}">
        <p14:creationId xmlns:p14="http://schemas.microsoft.com/office/powerpoint/2010/main" val="28687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78489"/>
          </a:xfrm>
        </p:spPr>
        <p:txBody>
          <a:bodyPr/>
          <a:lstStyle/>
          <a:p>
            <a:pPr algn="ctr"/>
            <a:r>
              <a:rPr lang="en-US" b="1" dirty="0" smtClean="0">
                <a:solidFill>
                  <a:srgbClr val="0070C0"/>
                </a:solidFill>
              </a:rPr>
              <a:t>Infusion </a:t>
            </a:r>
            <a:r>
              <a:rPr lang="en-US" b="1" dirty="0">
                <a:solidFill>
                  <a:srgbClr val="0070C0"/>
                </a:solidFill>
              </a:rPr>
              <a:t>pump design</a:t>
            </a:r>
            <a:endParaRPr lang="ar-IQ" b="1" dirty="0">
              <a:solidFill>
                <a:srgbClr val="0070C0"/>
              </a:solidFill>
            </a:endParaRPr>
          </a:p>
        </p:txBody>
      </p:sp>
      <p:sp>
        <p:nvSpPr>
          <p:cNvPr id="3" name="عنصر نائب للمحتوى 2"/>
          <p:cNvSpPr>
            <a:spLocks noGrp="1"/>
          </p:cNvSpPr>
          <p:nvPr>
            <p:ph idx="1"/>
          </p:nvPr>
        </p:nvSpPr>
        <p:spPr>
          <a:xfrm>
            <a:off x="1229710" y="1135117"/>
            <a:ext cx="10625959" cy="5722883"/>
          </a:xfrm>
        </p:spPr>
        <p:txBody>
          <a:bodyPr>
            <a:normAutofit/>
          </a:bodyPr>
          <a:lstStyle/>
          <a:p>
            <a:pPr algn="just">
              <a:lnSpc>
                <a:spcPct val="107000"/>
              </a:lnSpc>
              <a:buFont typeface="Wingdings" pitchFamily="2" charset="2"/>
              <a:buChar char="Ø"/>
            </a:pPr>
            <a:r>
              <a:rPr lang="en-GB" sz="2400" dirty="0" smtClean="0">
                <a:solidFill>
                  <a:schemeClr val="tx2"/>
                </a:solidFill>
                <a:ea typeface="Times New Roman" panose="02020603050405020304" pitchFamily="18" charset="0"/>
                <a:cs typeface="Times New Roman" panose="02020603050405020304" pitchFamily="18" charset="0"/>
              </a:rPr>
              <a:t> Some </a:t>
            </a:r>
            <a:r>
              <a:rPr lang="en-GB" sz="2400" dirty="0">
                <a:solidFill>
                  <a:schemeClr val="tx2"/>
                </a:solidFill>
                <a:ea typeface="Times New Roman" panose="02020603050405020304" pitchFamily="18" charset="0"/>
                <a:cs typeface="Times New Roman" panose="02020603050405020304" pitchFamily="18" charset="0"/>
              </a:rPr>
              <a:t>infusion pumps are designed mainly for </a:t>
            </a:r>
            <a:r>
              <a:rPr lang="en-GB" sz="2400" b="1" dirty="0">
                <a:solidFill>
                  <a:srgbClr val="FF0000"/>
                </a:solidFill>
                <a:ea typeface="Times New Roman" panose="02020603050405020304" pitchFamily="18" charset="0"/>
                <a:cs typeface="Times New Roman" panose="02020603050405020304" pitchFamily="18" charset="0"/>
              </a:rPr>
              <a:t>stationary use </a:t>
            </a:r>
            <a:r>
              <a:rPr lang="en-GB" sz="2400" dirty="0">
                <a:solidFill>
                  <a:schemeClr val="tx2"/>
                </a:solidFill>
                <a:ea typeface="Times New Roman" panose="02020603050405020304" pitchFamily="18" charset="0"/>
                <a:cs typeface="Times New Roman" panose="02020603050405020304" pitchFamily="18" charset="0"/>
              </a:rPr>
              <a:t>at a patient’s bedside. </a:t>
            </a:r>
          </a:p>
          <a:p>
            <a:pPr algn="just">
              <a:lnSpc>
                <a:spcPct val="107000"/>
              </a:lnSpc>
              <a:buFont typeface="Wingdings" pitchFamily="2" charset="2"/>
              <a:buChar char="Ø"/>
            </a:pPr>
            <a:r>
              <a:rPr lang="en-GB" sz="2400" dirty="0" smtClean="0">
                <a:solidFill>
                  <a:schemeClr val="tx2"/>
                </a:solidFill>
                <a:ea typeface="Times New Roman" panose="02020603050405020304" pitchFamily="18" charset="0"/>
                <a:cs typeface="Times New Roman" panose="02020603050405020304" pitchFamily="18" charset="0"/>
              </a:rPr>
              <a:t> Others</a:t>
            </a:r>
            <a:r>
              <a:rPr lang="en-GB" sz="2400" dirty="0">
                <a:solidFill>
                  <a:schemeClr val="tx2"/>
                </a:solidFill>
                <a:ea typeface="Times New Roman" panose="02020603050405020304" pitchFamily="18" charset="0"/>
                <a:cs typeface="Times New Roman" panose="02020603050405020304" pitchFamily="18" charset="0"/>
              </a:rPr>
              <a:t>, called </a:t>
            </a:r>
            <a:r>
              <a:rPr lang="en-GB" sz="2400" b="1" dirty="0">
                <a:solidFill>
                  <a:srgbClr val="FF0000"/>
                </a:solidFill>
                <a:ea typeface="Times New Roman" panose="02020603050405020304" pitchFamily="18" charset="0"/>
                <a:cs typeface="Times New Roman" panose="02020603050405020304" pitchFamily="18" charset="0"/>
              </a:rPr>
              <a:t>ambulatory infusion pumps</a:t>
            </a:r>
            <a:r>
              <a:rPr lang="en-GB" sz="2400" dirty="0">
                <a:solidFill>
                  <a:schemeClr val="tx2"/>
                </a:solidFill>
                <a:ea typeface="Times New Roman" panose="02020603050405020304" pitchFamily="18" charset="0"/>
                <a:cs typeface="Times New Roman" panose="02020603050405020304" pitchFamily="18" charset="0"/>
              </a:rPr>
              <a:t>, are designed to be portable or wearable.</a:t>
            </a:r>
          </a:p>
          <a:p>
            <a:pPr algn="just"/>
            <a:endParaRPr lang="ar-IQ" sz="2400" dirty="0">
              <a:solidFill>
                <a:schemeClr val="tx2"/>
              </a:solidFill>
            </a:endParaRPr>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535036" y="3676352"/>
            <a:ext cx="1763960" cy="1957671"/>
          </a:xfrm>
          <a:prstGeom prst="rect">
            <a:avLst/>
          </a:prstGeom>
        </p:spPr>
      </p:pic>
      <p:sp>
        <p:nvSpPr>
          <p:cNvPr id="5" name="Tekstvak 6"/>
          <p:cNvSpPr txBox="1"/>
          <p:nvPr/>
        </p:nvSpPr>
        <p:spPr>
          <a:xfrm>
            <a:off x="9651614" y="5857335"/>
            <a:ext cx="1122679" cy="923330"/>
          </a:xfrm>
          <a:prstGeom prst="rect">
            <a:avLst/>
          </a:prstGeom>
          <a:noFill/>
        </p:spPr>
        <p:txBody>
          <a:bodyPr wrap="square" rtlCol="0">
            <a:spAutoFit/>
          </a:bodyPr>
          <a:lstStyle/>
          <a:p>
            <a:pPr algn="ctr"/>
            <a:r>
              <a:rPr lang="en-GB" b="1" dirty="0">
                <a:solidFill>
                  <a:schemeClr val="tx2"/>
                </a:solidFill>
                <a:latin typeface="+mj-lt"/>
              </a:rPr>
              <a:t>W</a:t>
            </a:r>
            <a:r>
              <a:rPr lang="en-GB" b="1" dirty="0" smtClean="0">
                <a:solidFill>
                  <a:schemeClr val="tx2"/>
                </a:solidFill>
                <a:latin typeface="+mj-lt"/>
              </a:rPr>
              <a:t>earable injector</a:t>
            </a:r>
            <a:endParaRPr lang="en-GB" b="1" dirty="0">
              <a:solidFill>
                <a:schemeClr val="tx2"/>
              </a:solidFill>
              <a:latin typeface="+mj-lt"/>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148" y="3582224"/>
            <a:ext cx="5715000" cy="2275111"/>
          </a:xfrm>
          <a:prstGeom prst="rect">
            <a:avLst/>
          </a:prstGeom>
        </p:spPr>
      </p:pic>
      <p:sp>
        <p:nvSpPr>
          <p:cNvPr id="7" name="Tekstvak 6"/>
          <p:cNvSpPr txBox="1"/>
          <p:nvPr/>
        </p:nvSpPr>
        <p:spPr>
          <a:xfrm>
            <a:off x="4415308" y="6009735"/>
            <a:ext cx="1122679" cy="646331"/>
          </a:xfrm>
          <a:prstGeom prst="rect">
            <a:avLst/>
          </a:prstGeom>
          <a:noFill/>
        </p:spPr>
        <p:txBody>
          <a:bodyPr wrap="square" rtlCol="0">
            <a:spAutoFit/>
          </a:bodyPr>
          <a:lstStyle/>
          <a:p>
            <a:pPr algn="ctr"/>
            <a:r>
              <a:rPr lang="en-GB" b="1" dirty="0" smtClean="0">
                <a:solidFill>
                  <a:schemeClr val="tx2"/>
                </a:solidFill>
                <a:ea typeface="Times New Roman" panose="02020603050405020304" pitchFamily="18" charset="0"/>
                <a:cs typeface="Times New Roman" panose="02020603050405020304" pitchFamily="18" charset="0"/>
              </a:rPr>
              <a:t>Bedside</a:t>
            </a:r>
            <a:r>
              <a:rPr lang="en-GB" b="1" dirty="0" smtClean="0">
                <a:solidFill>
                  <a:schemeClr val="tx2"/>
                </a:solidFill>
                <a:latin typeface="+mj-lt"/>
              </a:rPr>
              <a:t> injector</a:t>
            </a:r>
            <a:endParaRPr lang="en-GB" b="1" dirty="0">
              <a:solidFill>
                <a:schemeClr val="tx2"/>
              </a:solidFill>
              <a:latin typeface="+mj-lt"/>
            </a:endParaRPr>
          </a:p>
        </p:txBody>
      </p:sp>
    </p:spTree>
    <p:extLst>
      <p:ext uri="{BB962C8B-B14F-4D97-AF65-F5344CB8AC3E}">
        <p14:creationId xmlns:p14="http://schemas.microsoft.com/office/powerpoint/2010/main" val="334166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36599"/>
          </a:xfrm>
        </p:spPr>
        <p:txBody>
          <a:bodyPr/>
          <a:lstStyle/>
          <a:p>
            <a:pPr algn="ctr"/>
            <a:r>
              <a:rPr lang="en-GB" b="1" kern="0" dirty="0">
                <a:solidFill>
                  <a:srgbClr val="2E74B5"/>
                </a:solidFill>
                <a:ea typeface="Times New Roman" panose="02020603050405020304" pitchFamily="18" charset="0"/>
                <a:cs typeface="Times New Roman" panose="02020603050405020304" pitchFamily="18" charset="0"/>
              </a:rPr>
              <a:t>Construction</a:t>
            </a:r>
            <a:endParaRPr lang="ar-IQ" dirty="0"/>
          </a:p>
        </p:txBody>
      </p:sp>
      <p:sp>
        <p:nvSpPr>
          <p:cNvPr id="3" name="عنصر نائب للمحتوى 2"/>
          <p:cNvSpPr>
            <a:spLocks noGrp="1"/>
          </p:cNvSpPr>
          <p:nvPr>
            <p:ph idx="1"/>
          </p:nvPr>
        </p:nvSpPr>
        <p:spPr>
          <a:xfrm>
            <a:off x="1261241" y="1466192"/>
            <a:ext cx="10673256" cy="5391807"/>
          </a:xfrm>
        </p:spPr>
        <p:txBody>
          <a:bodyPr/>
          <a:lstStyle/>
          <a:p>
            <a:pPr>
              <a:buFont typeface="Wingdings" pitchFamily="2" charset="2"/>
              <a:buChar char="Ø"/>
            </a:pPr>
            <a:r>
              <a:rPr lang="en-GB" dirty="0" smtClean="0">
                <a:solidFill>
                  <a:srgbClr val="252525"/>
                </a:solidFill>
                <a:ea typeface="Times New Roman" panose="02020603050405020304" pitchFamily="18" charset="0"/>
                <a:cs typeface="Times New Roman" panose="02020603050405020304" pitchFamily="18" charset="0"/>
              </a:rPr>
              <a:t> All </a:t>
            </a:r>
            <a:r>
              <a:rPr lang="en-GB" dirty="0">
                <a:solidFill>
                  <a:srgbClr val="252525"/>
                </a:solidFill>
                <a:ea typeface="Times New Roman" panose="02020603050405020304" pitchFamily="18" charset="0"/>
                <a:cs typeface="Times New Roman" panose="02020603050405020304" pitchFamily="18" charset="0"/>
              </a:rPr>
              <a:t>fluid pumps work on one of three </a:t>
            </a:r>
            <a:r>
              <a:rPr lang="en-GB" dirty="0" smtClean="0">
                <a:solidFill>
                  <a:srgbClr val="252525"/>
                </a:solidFill>
                <a:ea typeface="Times New Roman" panose="02020603050405020304" pitchFamily="18" charset="0"/>
                <a:cs typeface="Times New Roman" panose="02020603050405020304" pitchFamily="18" charset="0"/>
              </a:rPr>
              <a:t>principles</a:t>
            </a:r>
            <a:r>
              <a:rPr lang="en-GB" dirty="0">
                <a:solidFill>
                  <a:srgbClr val="252525"/>
                </a:solidFill>
                <a:ea typeface="Times New Roman" panose="02020603050405020304" pitchFamily="18" charset="0"/>
                <a:cs typeface="Times New Roman" panose="02020603050405020304" pitchFamily="18" charset="0"/>
              </a:rPr>
              <a:t>:</a:t>
            </a:r>
            <a:endParaRPr lang="en-GB" dirty="0" smtClean="0">
              <a:solidFill>
                <a:srgbClr val="252525"/>
              </a:solidFill>
              <a:ea typeface="Times New Roman" panose="02020603050405020304" pitchFamily="18" charset="0"/>
              <a:cs typeface="Times New Roman" panose="02020603050405020304" pitchFamily="18" charset="0"/>
            </a:endParaRPr>
          </a:p>
          <a:p>
            <a:pPr marL="514350" indent="-514350">
              <a:buFont typeface="+mj-lt"/>
              <a:buAutoNum type="arabicPeriod"/>
            </a:pPr>
            <a:r>
              <a:rPr lang="en-GB" b="1" dirty="0">
                <a:solidFill>
                  <a:srgbClr val="7030A0"/>
                </a:solidFill>
                <a:ea typeface="Times New Roman" panose="02020603050405020304" pitchFamily="18" charset="0"/>
                <a:cs typeface="Times New Roman" panose="02020603050405020304" pitchFamily="18" charset="0"/>
              </a:rPr>
              <a:t>V</a:t>
            </a:r>
            <a:r>
              <a:rPr lang="en-GB" b="1" dirty="0" smtClean="0">
                <a:solidFill>
                  <a:srgbClr val="7030A0"/>
                </a:solidFill>
                <a:ea typeface="Times New Roman" panose="02020603050405020304" pitchFamily="18" charset="0"/>
                <a:cs typeface="Times New Roman" panose="02020603050405020304" pitchFamily="18" charset="0"/>
              </a:rPr>
              <a:t>olume displacement</a:t>
            </a:r>
            <a:r>
              <a:rPr lang="en-GB" dirty="0">
                <a:solidFill>
                  <a:srgbClr val="252525"/>
                </a:solidFill>
                <a:ea typeface="Times New Roman" panose="02020603050405020304" pitchFamily="18" charset="0"/>
                <a:cs typeface="Times New Roman" panose="02020603050405020304" pitchFamily="18" charset="0"/>
              </a:rPr>
              <a:t> </a:t>
            </a:r>
            <a:r>
              <a:rPr lang="en-GB" dirty="0" smtClean="0">
                <a:solidFill>
                  <a:srgbClr val="252525"/>
                </a:solidFill>
                <a:ea typeface="Times New Roman" panose="02020603050405020304" pitchFamily="18" charset="0"/>
                <a:cs typeface="Times New Roman" panose="02020603050405020304" pitchFamily="18" charset="0"/>
              </a:rPr>
              <a:t>.</a:t>
            </a:r>
          </a:p>
          <a:p>
            <a:pPr marL="514350" indent="-514350">
              <a:buFont typeface="+mj-lt"/>
              <a:buAutoNum type="arabicPeriod"/>
            </a:pPr>
            <a:r>
              <a:rPr lang="en-GB" b="1" dirty="0">
                <a:solidFill>
                  <a:srgbClr val="7030A0"/>
                </a:solidFill>
                <a:ea typeface="Times New Roman" panose="02020603050405020304" pitchFamily="18" charset="0"/>
                <a:cs typeface="Times New Roman" panose="02020603050405020304" pitchFamily="18" charset="0"/>
              </a:rPr>
              <a:t>R</a:t>
            </a:r>
            <a:r>
              <a:rPr lang="en-GB" b="1" dirty="0" smtClean="0">
                <a:solidFill>
                  <a:srgbClr val="7030A0"/>
                </a:solidFill>
                <a:ea typeface="Times New Roman" panose="02020603050405020304" pitchFamily="18" charset="0"/>
                <a:cs typeface="Times New Roman" panose="02020603050405020304" pitchFamily="18" charset="0"/>
              </a:rPr>
              <a:t>oller </a:t>
            </a:r>
            <a:r>
              <a:rPr lang="en-GB" b="1" dirty="0">
                <a:solidFill>
                  <a:srgbClr val="7030A0"/>
                </a:solidFill>
                <a:ea typeface="Times New Roman" panose="02020603050405020304" pitchFamily="18" charset="0"/>
                <a:cs typeface="Times New Roman" panose="02020603050405020304" pitchFamily="18" charset="0"/>
              </a:rPr>
              <a:t>peristaltic </a:t>
            </a:r>
            <a:r>
              <a:rPr lang="en-GB" b="1" dirty="0" smtClean="0">
                <a:solidFill>
                  <a:srgbClr val="7030A0"/>
                </a:solidFill>
                <a:ea typeface="Times New Roman" panose="02020603050405020304" pitchFamily="18" charset="0"/>
                <a:cs typeface="Times New Roman" panose="02020603050405020304" pitchFamily="18" charset="0"/>
              </a:rPr>
              <a:t>.</a:t>
            </a:r>
          </a:p>
          <a:p>
            <a:pPr marL="0" indent="0">
              <a:buNone/>
            </a:pPr>
            <a:endParaRPr lang="ar-IQ" dirty="0"/>
          </a:p>
        </p:txBody>
      </p:sp>
    </p:spTree>
    <p:extLst>
      <p:ext uri="{BB962C8B-B14F-4D97-AF65-F5344CB8AC3E}">
        <p14:creationId xmlns:p14="http://schemas.microsoft.com/office/powerpoint/2010/main" val="120693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973082"/>
          </a:xfrm>
        </p:spPr>
        <p:txBody>
          <a:bodyPr/>
          <a:lstStyle/>
          <a:p>
            <a:pPr algn="ctr"/>
            <a:r>
              <a:rPr lang="en-GB" b="1" kern="0" dirty="0" smtClean="0">
                <a:solidFill>
                  <a:srgbClr val="2E74B5"/>
                </a:solidFill>
                <a:ea typeface="Times New Roman" panose="02020603050405020304" pitchFamily="18" charset="0"/>
                <a:cs typeface="Times New Roman" panose="02020603050405020304" pitchFamily="18" charset="0"/>
              </a:rPr>
              <a:t>Volume Displacement Pump</a:t>
            </a:r>
            <a:endParaRPr lang="ar-IQ" dirty="0"/>
          </a:p>
        </p:txBody>
      </p:sp>
      <p:sp>
        <p:nvSpPr>
          <p:cNvPr id="3" name="عنصر نائب للمحتوى 2"/>
          <p:cNvSpPr>
            <a:spLocks noGrp="1"/>
          </p:cNvSpPr>
          <p:nvPr>
            <p:ph idx="1"/>
          </p:nvPr>
        </p:nvSpPr>
        <p:spPr>
          <a:xfrm>
            <a:off x="1292772" y="1466193"/>
            <a:ext cx="6053959" cy="5218385"/>
          </a:xfrm>
        </p:spPr>
        <p:txBody>
          <a:bodyPr>
            <a:normAutofit fontScale="92500"/>
          </a:bodyPr>
          <a:lstStyle/>
          <a:p>
            <a:pPr algn="just">
              <a:buFont typeface="Wingdings" pitchFamily="2" charset="2"/>
              <a:buChar char="Ø"/>
            </a:pPr>
            <a:r>
              <a:rPr lang="en-GB" sz="2400" dirty="0" smtClean="0">
                <a:solidFill>
                  <a:schemeClr val="tx2"/>
                </a:solidFill>
                <a:ea typeface="Times New Roman" panose="02020603050405020304" pitchFamily="18" charset="0"/>
                <a:cs typeface="Times New Roman" panose="02020603050405020304" pitchFamily="18" charset="0"/>
              </a:rPr>
              <a:t> The </a:t>
            </a:r>
            <a:r>
              <a:rPr lang="en-GB" sz="2400" b="1" dirty="0">
                <a:solidFill>
                  <a:srgbClr val="7030A0"/>
                </a:solidFill>
                <a:ea typeface="Times New Roman" panose="02020603050405020304" pitchFamily="18" charset="0"/>
                <a:cs typeface="Times New Roman" panose="02020603050405020304" pitchFamily="18" charset="0"/>
              </a:rPr>
              <a:t>volume displacement pump </a:t>
            </a:r>
            <a:r>
              <a:rPr lang="en-GB" sz="2400" dirty="0">
                <a:solidFill>
                  <a:schemeClr val="tx2"/>
                </a:solidFill>
                <a:ea typeface="Times New Roman" panose="02020603050405020304" pitchFamily="18" charset="0"/>
                <a:cs typeface="Times New Roman" panose="02020603050405020304" pitchFamily="18" charset="0"/>
              </a:rPr>
              <a:t>operates by filling a cavity (syringe) and then displacing a given volume of liquid. The positive displacement pump delivers a </a:t>
            </a:r>
            <a:r>
              <a:rPr lang="en-GB" sz="2400" b="1" dirty="0">
                <a:solidFill>
                  <a:srgbClr val="7030A0"/>
                </a:solidFill>
                <a:ea typeface="Times New Roman" panose="02020603050405020304" pitchFamily="18" charset="0"/>
                <a:cs typeface="Times New Roman" panose="02020603050405020304" pitchFamily="18" charset="0"/>
              </a:rPr>
              <a:t>constant volume</a:t>
            </a:r>
            <a:r>
              <a:rPr lang="en-GB" sz="2400" dirty="0">
                <a:solidFill>
                  <a:srgbClr val="7030A0"/>
                </a:solidFill>
                <a:ea typeface="Times New Roman" panose="02020603050405020304" pitchFamily="18" charset="0"/>
                <a:cs typeface="Times New Roman" panose="02020603050405020304" pitchFamily="18" charset="0"/>
              </a:rPr>
              <a:t> </a:t>
            </a:r>
            <a:r>
              <a:rPr lang="en-GB" sz="2400" dirty="0">
                <a:solidFill>
                  <a:schemeClr val="tx2"/>
                </a:solidFill>
                <a:ea typeface="Times New Roman" panose="02020603050405020304" pitchFamily="18" charset="0"/>
                <a:cs typeface="Times New Roman" panose="02020603050405020304" pitchFamily="18" charset="0"/>
              </a:rPr>
              <a:t>of liquid independent of the discharge pressure</a:t>
            </a:r>
            <a:r>
              <a:rPr lang="en-GB" sz="2400" dirty="0" smtClean="0">
                <a:solidFill>
                  <a:schemeClr val="tx2"/>
                </a:solidFill>
                <a:ea typeface="Times New Roman" panose="02020603050405020304" pitchFamily="18" charset="0"/>
                <a:cs typeface="Times New Roman" panose="02020603050405020304" pitchFamily="18" charset="0"/>
              </a:rPr>
              <a:t>.</a:t>
            </a:r>
          </a:p>
          <a:p>
            <a:pPr algn="just">
              <a:buFont typeface="Wingdings" pitchFamily="2" charset="2"/>
              <a:buChar char="Ø"/>
            </a:pPr>
            <a:r>
              <a:rPr lang="en-GB" sz="2400" dirty="0" smtClean="0">
                <a:solidFill>
                  <a:schemeClr val="tx2"/>
                </a:solidFill>
                <a:ea typeface="Times New Roman" panose="02020603050405020304" pitchFamily="18" charset="0"/>
                <a:cs typeface="Times New Roman" panose="02020603050405020304" pitchFamily="18" charset="0"/>
              </a:rPr>
              <a:t> A </a:t>
            </a:r>
            <a:r>
              <a:rPr lang="en-GB" sz="2400" dirty="0">
                <a:solidFill>
                  <a:schemeClr val="tx2"/>
                </a:solidFill>
                <a:ea typeface="Times New Roman" panose="02020603050405020304" pitchFamily="18" charset="0"/>
                <a:cs typeface="Times New Roman" panose="02020603050405020304" pitchFamily="18" charset="0"/>
              </a:rPr>
              <a:t>volume displacement pump can require a dedicated (meaning: applicable to only one type of pump) IV (intravenous) administration set, available only from the manufacturer</a:t>
            </a:r>
            <a:r>
              <a:rPr lang="en-GB" sz="2400" dirty="0" smtClean="0">
                <a:solidFill>
                  <a:schemeClr val="tx2"/>
                </a:solidFill>
                <a:ea typeface="Times New Roman" panose="02020603050405020304" pitchFamily="18" charset="0"/>
                <a:cs typeface="Times New Roman" panose="02020603050405020304" pitchFamily="18" charset="0"/>
              </a:rPr>
              <a:t>.</a:t>
            </a:r>
          </a:p>
          <a:p>
            <a:pPr algn="just">
              <a:buFont typeface="Wingdings" pitchFamily="2" charset="2"/>
              <a:buChar char="Ø"/>
            </a:pPr>
            <a:r>
              <a:rPr lang="en-GB" sz="2400" dirty="0" smtClean="0">
                <a:solidFill>
                  <a:schemeClr val="tx2"/>
                </a:solidFill>
                <a:ea typeface="Times New Roman" panose="02020603050405020304" pitchFamily="18" charset="0"/>
                <a:cs typeface="Times New Roman" panose="02020603050405020304" pitchFamily="18" charset="0"/>
              </a:rPr>
              <a:t> Small-volume </a:t>
            </a:r>
            <a:r>
              <a:rPr lang="en-GB" sz="2400" dirty="0">
                <a:solidFill>
                  <a:schemeClr val="tx2"/>
                </a:solidFill>
                <a:ea typeface="Times New Roman" panose="02020603050405020304" pitchFamily="18" charset="0"/>
                <a:cs typeface="Times New Roman" panose="02020603050405020304" pitchFamily="18" charset="0"/>
              </a:rPr>
              <a:t>pumps usually use a computer-controlled motor turning a screw that pushes the plunger on a syringe</a:t>
            </a:r>
            <a:r>
              <a:rPr lang="en-GB" sz="2400" dirty="0">
                <a:solidFill>
                  <a:srgbClr val="252525"/>
                </a:solidFill>
                <a:ea typeface="Times New Roman" panose="02020603050405020304" pitchFamily="18" charset="0"/>
                <a:cs typeface="Times New Roman" panose="02020603050405020304" pitchFamily="18" charset="0"/>
              </a:rPr>
              <a:t>.</a:t>
            </a:r>
          </a:p>
          <a:p>
            <a:pPr marL="0" indent="0" algn="just">
              <a:buNone/>
            </a:pPr>
            <a:r>
              <a:rPr lang="en-GB" sz="2400" dirty="0" smtClean="0">
                <a:solidFill>
                  <a:schemeClr val="tx2"/>
                </a:solidFill>
                <a:ea typeface="Times New Roman" panose="02020603050405020304" pitchFamily="18" charset="0"/>
                <a:cs typeface="Times New Roman" panose="02020603050405020304" pitchFamily="18" charset="0"/>
              </a:rPr>
              <a:t> </a:t>
            </a:r>
          </a:p>
          <a:p>
            <a:pPr marL="0" indent="0" algn="just">
              <a:buNone/>
            </a:pPr>
            <a:endParaRPr lang="en-GB" sz="2400" dirty="0">
              <a:solidFill>
                <a:schemeClr val="tx2"/>
              </a:solidFill>
              <a:ea typeface="Times New Roman" panose="02020603050405020304" pitchFamily="18" charset="0"/>
              <a:cs typeface="Times New Roman" panose="02020603050405020304" pitchFamily="18" charset="0"/>
            </a:endParaRPr>
          </a:p>
          <a:p>
            <a:pPr algn="just">
              <a:buFont typeface="Wingdings" pitchFamily="2" charset="2"/>
              <a:buChar char="Ø"/>
            </a:pPr>
            <a:endParaRPr lang="en-GB" sz="2400" dirty="0">
              <a:solidFill>
                <a:schemeClr val="tx2"/>
              </a:solidFill>
              <a:ea typeface="Times New Roman" panose="02020603050405020304" pitchFamily="18" charset="0"/>
              <a:cs typeface="Times New Roman" panose="02020603050405020304" pitchFamily="18" charset="0"/>
            </a:endParaRPr>
          </a:p>
          <a:p>
            <a:pPr algn="just"/>
            <a:endParaRPr lang="ar-IQ" sz="2400" dirty="0">
              <a:solidFill>
                <a:schemeClr val="tx2"/>
              </a:solidFill>
            </a:endParaRPr>
          </a:p>
        </p:txBody>
      </p:sp>
      <p:pic>
        <p:nvPicPr>
          <p:cNvPr id="4" name="Afbeelding 2"/>
          <p:cNvPicPr>
            <a:picLocks noChangeAspect="1"/>
          </p:cNvPicPr>
          <p:nvPr/>
        </p:nvPicPr>
        <p:blipFill rotWithShape="1">
          <a:blip r:embed="rId2"/>
          <a:srcRect b="7795"/>
          <a:stretch/>
        </p:blipFill>
        <p:spPr>
          <a:xfrm>
            <a:off x="7736144" y="1605031"/>
            <a:ext cx="2706977" cy="1717216"/>
          </a:xfrm>
          <a:prstGeom prst="rect">
            <a:avLst/>
          </a:prstGeom>
        </p:spPr>
      </p:pic>
      <p:pic>
        <p:nvPicPr>
          <p:cNvPr id="5" name="Afbeelding 4"/>
          <p:cNvPicPr>
            <a:picLocks noChangeAspect="1"/>
          </p:cNvPicPr>
          <p:nvPr/>
        </p:nvPicPr>
        <p:blipFill rotWithShape="1">
          <a:blip r:embed="rId3"/>
          <a:srcRect t="18000" b="22741"/>
          <a:stretch/>
        </p:blipFill>
        <p:spPr>
          <a:xfrm>
            <a:off x="7736144" y="4041561"/>
            <a:ext cx="2857500" cy="1693333"/>
          </a:xfrm>
          <a:prstGeom prst="rect">
            <a:avLst/>
          </a:prstGeom>
        </p:spPr>
      </p:pic>
    </p:spTree>
    <p:extLst>
      <p:ext uri="{BB962C8B-B14F-4D97-AF65-F5344CB8AC3E}">
        <p14:creationId xmlns:p14="http://schemas.microsoft.com/office/powerpoint/2010/main" val="371213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99661"/>
          </a:xfrm>
        </p:spPr>
        <p:txBody>
          <a:bodyPr/>
          <a:lstStyle/>
          <a:p>
            <a:pPr algn="ctr"/>
            <a:r>
              <a:rPr lang="en-GB" b="1" kern="0" dirty="0" smtClean="0">
                <a:solidFill>
                  <a:srgbClr val="2E74B5"/>
                </a:solidFill>
                <a:latin typeface="+mn-lt"/>
                <a:ea typeface="Times New Roman" panose="02020603050405020304" pitchFamily="18" charset="0"/>
                <a:cs typeface="Times New Roman" panose="02020603050405020304" pitchFamily="18" charset="0"/>
              </a:rPr>
              <a:t>Roller Peristaltic Pump</a:t>
            </a:r>
            <a:endParaRPr lang="ar-IQ" dirty="0">
              <a:latin typeface="+mn-lt"/>
            </a:endParaRPr>
          </a:p>
        </p:txBody>
      </p:sp>
      <p:sp>
        <p:nvSpPr>
          <p:cNvPr id="3" name="عنصر نائب للمحتوى 2"/>
          <p:cNvSpPr>
            <a:spLocks noGrp="1"/>
          </p:cNvSpPr>
          <p:nvPr>
            <p:ph idx="1"/>
          </p:nvPr>
        </p:nvSpPr>
        <p:spPr>
          <a:xfrm>
            <a:off x="1292772" y="1135117"/>
            <a:ext cx="10499835" cy="5344511"/>
          </a:xfrm>
        </p:spPr>
        <p:txBody>
          <a:bodyPr>
            <a:normAutofit/>
          </a:bodyPr>
          <a:lstStyle/>
          <a:p>
            <a:pPr algn="just">
              <a:buFont typeface="Wingdings" pitchFamily="2" charset="2"/>
              <a:buChar char="Ø"/>
            </a:pPr>
            <a:r>
              <a:rPr lang="en-GB" sz="2400" dirty="0" smtClean="0">
                <a:solidFill>
                  <a:schemeClr val="tx2"/>
                </a:solidFill>
                <a:ea typeface="Times New Roman" panose="02020603050405020304" pitchFamily="18" charset="0"/>
                <a:cs typeface="Times New Roman" panose="02020603050405020304" pitchFamily="18" charset="0"/>
              </a:rPr>
              <a:t> Large-volume </a:t>
            </a:r>
            <a:r>
              <a:rPr lang="en-GB" sz="2400" dirty="0">
                <a:solidFill>
                  <a:schemeClr val="tx2"/>
                </a:solidFill>
                <a:ea typeface="Times New Roman" panose="02020603050405020304" pitchFamily="18" charset="0"/>
                <a:cs typeface="Times New Roman" panose="02020603050405020304" pitchFamily="18" charset="0"/>
              </a:rPr>
              <a:t>pumps usually use some form of peristaltic pump. </a:t>
            </a:r>
            <a:endParaRPr lang="en-GB" sz="2400" dirty="0" smtClean="0">
              <a:solidFill>
                <a:schemeClr val="tx2"/>
              </a:solidFill>
              <a:ea typeface="Times New Roman" panose="02020603050405020304" pitchFamily="18" charset="0"/>
              <a:cs typeface="Times New Roman" panose="02020603050405020304" pitchFamily="18" charset="0"/>
            </a:endParaRPr>
          </a:p>
          <a:p>
            <a:pPr algn="just">
              <a:buFont typeface="Wingdings" pitchFamily="2" charset="2"/>
              <a:buChar char="Ø"/>
            </a:pPr>
            <a:r>
              <a:rPr lang="en-GB" sz="2400" dirty="0">
                <a:solidFill>
                  <a:schemeClr val="tx2"/>
                </a:solidFill>
                <a:ea typeface="Times New Roman" panose="02020603050405020304" pitchFamily="18" charset="0"/>
                <a:cs typeface="Times New Roman" panose="02020603050405020304" pitchFamily="18" charset="0"/>
              </a:rPr>
              <a:t> </a:t>
            </a:r>
            <a:r>
              <a:rPr lang="en-GB" sz="2400" dirty="0" smtClean="0">
                <a:solidFill>
                  <a:schemeClr val="tx2"/>
                </a:solidFill>
                <a:ea typeface="Times New Roman" panose="02020603050405020304" pitchFamily="18" charset="0"/>
                <a:cs typeface="Times New Roman" panose="02020603050405020304" pitchFamily="18" charset="0"/>
              </a:rPr>
              <a:t>Classically</a:t>
            </a:r>
            <a:r>
              <a:rPr lang="en-GB" sz="2400" dirty="0">
                <a:solidFill>
                  <a:schemeClr val="tx2"/>
                </a:solidFill>
                <a:ea typeface="Times New Roman" panose="02020603050405020304" pitchFamily="18" charset="0"/>
                <a:cs typeface="Times New Roman" panose="02020603050405020304" pitchFamily="18" charset="0"/>
              </a:rPr>
              <a:t>, they use computer-controlled rollers compressing a silicone-rubber tube through which the medicine flows. </a:t>
            </a:r>
            <a:endParaRPr lang="en-GB" sz="2400" dirty="0" smtClean="0">
              <a:solidFill>
                <a:schemeClr val="tx2"/>
              </a:solidFill>
              <a:ea typeface="Times New Roman" panose="02020603050405020304" pitchFamily="18" charset="0"/>
              <a:cs typeface="Times New Roman" panose="02020603050405020304" pitchFamily="18" charset="0"/>
            </a:endParaRPr>
          </a:p>
          <a:p>
            <a:pPr marL="0" indent="0" algn="just">
              <a:buNone/>
            </a:pPr>
            <a:endParaRPr lang="en-GB" sz="2400" dirty="0">
              <a:solidFill>
                <a:schemeClr val="tx2"/>
              </a:solidFill>
              <a:ea typeface="Times New Roman" panose="02020603050405020304" pitchFamily="18" charset="0"/>
              <a:cs typeface="Times New Roman" panose="02020603050405020304" pitchFamily="18" charset="0"/>
            </a:endParaRPr>
          </a:p>
          <a:p>
            <a:endParaRPr lang="ar-IQ" sz="2400" dirty="0">
              <a:solidFill>
                <a:schemeClr val="tx2"/>
              </a:solidFill>
            </a:endParaRPr>
          </a:p>
        </p:txBody>
      </p:sp>
      <p:pic>
        <p:nvPicPr>
          <p:cNvPr id="4" name="Afbeelding 19"/>
          <p:cNvPicPr>
            <a:picLocks noChangeAspect="1"/>
          </p:cNvPicPr>
          <p:nvPr/>
        </p:nvPicPr>
        <p:blipFill>
          <a:blip r:embed="rId4"/>
          <a:stretch>
            <a:fillRect/>
          </a:stretch>
        </p:blipFill>
        <p:spPr>
          <a:xfrm>
            <a:off x="6799044" y="3451894"/>
            <a:ext cx="4447667" cy="2447135"/>
          </a:xfrm>
          <a:prstGeom prst="rect">
            <a:avLst/>
          </a:prstGeom>
        </p:spPr>
      </p:pic>
      <p:pic>
        <p:nvPicPr>
          <p:cNvPr id="5" name="peristalticpump637e767fed2046b9af8ed34926d976d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02502" y="3287458"/>
            <a:ext cx="3344584" cy="2776005"/>
          </a:xfrm>
          <a:prstGeom prst="rect">
            <a:avLst/>
          </a:prstGeom>
        </p:spPr>
      </p:pic>
    </p:spTree>
    <p:extLst>
      <p:ext uri="{BB962C8B-B14F-4D97-AF65-F5344CB8AC3E}">
        <p14:creationId xmlns:p14="http://schemas.microsoft.com/office/powerpoint/2010/main" val="281840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941550"/>
          </a:xfrm>
        </p:spPr>
        <p:txBody>
          <a:bodyPr/>
          <a:lstStyle/>
          <a:p>
            <a:pPr algn="ctr"/>
            <a:r>
              <a:rPr lang="en-US" b="1" dirty="0" smtClean="0">
                <a:solidFill>
                  <a:srgbClr val="0070C0"/>
                </a:solidFill>
              </a:rPr>
              <a:t>Functional Block </a:t>
            </a:r>
            <a:r>
              <a:rPr lang="en-US" b="1" dirty="0">
                <a:solidFill>
                  <a:srgbClr val="0070C0"/>
                </a:solidFill>
              </a:rPr>
              <a:t>D</a:t>
            </a:r>
            <a:r>
              <a:rPr lang="en-US" b="1" dirty="0" smtClean="0">
                <a:solidFill>
                  <a:srgbClr val="0070C0"/>
                </a:solidFill>
              </a:rPr>
              <a:t>iagram</a:t>
            </a:r>
            <a:endParaRPr lang="ar-IQ" b="1" dirty="0">
              <a:solidFill>
                <a:srgbClr val="0070C0"/>
              </a:solidFill>
            </a:endParaRPr>
          </a:p>
        </p:txBody>
      </p:sp>
      <p:sp>
        <p:nvSpPr>
          <p:cNvPr id="3" name="عنصر نائب للمحتوى 2"/>
          <p:cNvSpPr>
            <a:spLocks noGrp="1"/>
          </p:cNvSpPr>
          <p:nvPr>
            <p:ph idx="1"/>
          </p:nvPr>
        </p:nvSpPr>
        <p:spPr>
          <a:xfrm>
            <a:off x="1593852" y="1119352"/>
            <a:ext cx="9785349" cy="5052848"/>
          </a:xfrm>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062" y="1450428"/>
            <a:ext cx="8103476" cy="452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23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768130"/>
          </a:xfrm>
        </p:spPr>
        <p:txBody>
          <a:bodyPr/>
          <a:lstStyle/>
          <a:p>
            <a:pPr algn="ctr"/>
            <a:r>
              <a:rPr lang="en-GB" b="1" kern="0" dirty="0">
                <a:solidFill>
                  <a:srgbClr val="2E74B5"/>
                </a:solidFill>
                <a:ea typeface="Times New Roman" panose="02020603050405020304" pitchFamily="18" charset="0"/>
                <a:cs typeface="Times New Roman" panose="02020603050405020304" pitchFamily="18" charset="0"/>
              </a:rPr>
              <a:t>Trouble shooting</a:t>
            </a:r>
            <a:endParaRPr lang="ar-IQ" dirty="0"/>
          </a:p>
        </p:txBody>
      </p:sp>
      <p:sp>
        <p:nvSpPr>
          <p:cNvPr id="3" name="عنصر نائب للمحتوى 2"/>
          <p:cNvSpPr>
            <a:spLocks noGrp="1"/>
          </p:cNvSpPr>
          <p:nvPr>
            <p:ph idx="1"/>
          </p:nvPr>
        </p:nvSpPr>
        <p:spPr>
          <a:xfrm>
            <a:off x="1229710" y="1198179"/>
            <a:ext cx="10610193" cy="5659821"/>
          </a:xfrm>
        </p:spPr>
        <p:txBody>
          <a:bodyPr>
            <a:normAutofit/>
          </a:bodyPr>
          <a:lstStyle/>
          <a:p>
            <a:pPr lvl="0">
              <a:buFont typeface="Wingdings" pitchFamily="2" charset="2"/>
              <a:buChar char="Ø"/>
            </a:pPr>
            <a:r>
              <a:rPr lang="en-GB" sz="2400" b="1" dirty="0" smtClean="0">
                <a:solidFill>
                  <a:srgbClr val="7030A0"/>
                </a:solidFill>
                <a:ea typeface="Calibri" panose="020F0502020204030204" pitchFamily="34" charset="0"/>
                <a:cs typeface="Times New Roman" panose="02020603050405020304" pitchFamily="18" charset="0"/>
              </a:rPr>
              <a:t> User </a:t>
            </a:r>
            <a:r>
              <a:rPr lang="en-GB" sz="2400" b="1" dirty="0">
                <a:solidFill>
                  <a:srgbClr val="7030A0"/>
                </a:solidFill>
                <a:ea typeface="Calibri" panose="020F0502020204030204" pitchFamily="34" charset="0"/>
                <a:cs typeface="Times New Roman" panose="02020603050405020304" pitchFamily="18" charset="0"/>
              </a:rPr>
              <a:t>error </a:t>
            </a:r>
            <a:r>
              <a:rPr lang="en-GB" sz="2400" dirty="0">
                <a:solidFill>
                  <a:srgbClr val="000000"/>
                </a:solidFill>
                <a:ea typeface="Calibri" panose="020F0502020204030204" pitchFamily="34" charset="0"/>
                <a:cs typeface="Times New Roman" panose="02020603050405020304" pitchFamily="18" charset="0"/>
              </a:rPr>
              <a:t>is common with pumps. While only the clinical staff should program the pump, </a:t>
            </a:r>
            <a:r>
              <a:rPr lang="en-GB" sz="2400" b="1" dirty="0">
                <a:solidFill>
                  <a:srgbClr val="7030A0"/>
                </a:solidFill>
                <a:ea typeface="Calibri" panose="020F0502020204030204" pitchFamily="34" charset="0"/>
                <a:cs typeface="Times New Roman" panose="02020603050405020304" pitchFamily="18" charset="0"/>
              </a:rPr>
              <a:t>the technician must know the programming procedure</a:t>
            </a:r>
            <a:r>
              <a:rPr lang="en-GB" sz="2400" dirty="0">
                <a:solidFill>
                  <a:srgbClr val="000000"/>
                </a:solidFill>
                <a:ea typeface="Calibri" panose="020F0502020204030204" pitchFamily="34" charset="0"/>
                <a:cs typeface="Times New Roman" panose="02020603050405020304" pitchFamily="18" charset="0"/>
              </a:rPr>
              <a:t> so they can troubleshoot or calibrate the units</a:t>
            </a:r>
            <a:r>
              <a:rPr lang="en-GB" sz="2400" dirty="0" smtClean="0">
                <a:solidFill>
                  <a:srgbClr val="000000"/>
                </a:solidFill>
                <a:ea typeface="Calibri" panose="020F0502020204030204" pitchFamily="34" charset="0"/>
                <a:cs typeface="Times New Roman" panose="02020603050405020304" pitchFamily="18" charset="0"/>
              </a:rPr>
              <a:t>.</a:t>
            </a:r>
          </a:p>
          <a:p>
            <a:pPr>
              <a:lnSpc>
                <a:spcPct val="107000"/>
              </a:lnSpc>
              <a:buFont typeface="Wingdings" pitchFamily="2" charset="2"/>
              <a:buChar char="Ø"/>
            </a:pPr>
            <a:r>
              <a:rPr lang="en-GB" sz="2400" dirty="0">
                <a:solidFill>
                  <a:srgbClr val="000000"/>
                </a:solidFill>
                <a:ea typeface="Calibri" panose="020F0502020204030204" pitchFamily="34" charset="0"/>
                <a:cs typeface="Times New Roman" panose="02020603050405020304" pitchFamily="18" charset="0"/>
              </a:rPr>
              <a:t> </a:t>
            </a:r>
            <a:r>
              <a:rPr lang="en-GB" sz="2400" dirty="0">
                <a:solidFill>
                  <a:schemeClr val="tx2"/>
                </a:solidFill>
                <a:ea typeface="Calibri" panose="020F0502020204030204" pitchFamily="34" charset="0"/>
                <a:cs typeface="Times New Roman" panose="02020603050405020304" pitchFamily="18" charset="0"/>
              </a:rPr>
              <a:t>Some of the most common problems with syringe pumps are: </a:t>
            </a:r>
          </a:p>
          <a:p>
            <a:pPr marL="742950" lvl="1" indent="-285750">
              <a:lnSpc>
                <a:spcPct val="107000"/>
              </a:lnSpc>
              <a:buFont typeface="Arial" panose="020B0604020202020204" pitchFamily="34" charset="0"/>
              <a:buChar char="•"/>
            </a:pPr>
            <a:r>
              <a:rPr lang="en-GB" b="1" dirty="0">
                <a:solidFill>
                  <a:srgbClr val="7030A0"/>
                </a:solidFill>
                <a:ea typeface="Calibri" panose="020F0502020204030204" pitchFamily="34" charset="0"/>
                <a:cs typeface="Times New Roman" panose="02020603050405020304" pitchFamily="18" charset="0"/>
              </a:rPr>
              <a:t>C</a:t>
            </a:r>
            <a:r>
              <a:rPr lang="en-GB" b="1" dirty="0" smtClean="0">
                <a:solidFill>
                  <a:srgbClr val="7030A0"/>
                </a:solidFill>
                <a:ea typeface="Calibri" panose="020F0502020204030204" pitchFamily="34" charset="0"/>
                <a:cs typeface="Times New Roman" panose="02020603050405020304" pitchFamily="18" charset="0"/>
              </a:rPr>
              <a:t>lutch </a:t>
            </a:r>
            <a:r>
              <a:rPr lang="en-GB" b="1" dirty="0">
                <a:solidFill>
                  <a:srgbClr val="7030A0"/>
                </a:solidFill>
                <a:ea typeface="Calibri" panose="020F0502020204030204" pitchFamily="34" charset="0"/>
                <a:cs typeface="Times New Roman" panose="02020603050405020304" pitchFamily="18" charset="0"/>
              </a:rPr>
              <a:t>slipping </a:t>
            </a:r>
            <a:r>
              <a:rPr lang="en-GB" b="1" dirty="0" smtClean="0">
                <a:solidFill>
                  <a:srgbClr val="7030A0"/>
                </a:solidFill>
                <a:ea typeface="Calibri" panose="020F0502020204030204" pitchFamily="34" charset="0"/>
                <a:cs typeface="Times New Roman" panose="02020603050405020304" pitchFamily="18" charset="0"/>
              </a:rPr>
              <a:t> </a:t>
            </a:r>
            <a:r>
              <a:rPr lang="en-GB" dirty="0" smtClean="0">
                <a:solidFill>
                  <a:schemeClr val="tx2"/>
                </a:solidFill>
                <a:ea typeface="Calibri" panose="020F0502020204030204" pitchFamily="34" charset="0"/>
                <a:cs typeface="Times New Roman" panose="02020603050405020304" pitchFamily="18" charset="0"/>
              </a:rPr>
              <a:t>which </a:t>
            </a:r>
            <a:r>
              <a:rPr lang="en-GB" dirty="0">
                <a:solidFill>
                  <a:schemeClr val="tx2"/>
                </a:solidFill>
                <a:ea typeface="Calibri" panose="020F0502020204030204" pitchFamily="34" charset="0"/>
                <a:cs typeface="Times New Roman" panose="02020603050405020304" pitchFamily="18" charset="0"/>
              </a:rPr>
              <a:t>causes under infusion of the </a:t>
            </a:r>
            <a:r>
              <a:rPr lang="en-GB" dirty="0" smtClean="0">
                <a:solidFill>
                  <a:schemeClr val="tx2"/>
                </a:solidFill>
                <a:ea typeface="Calibri" panose="020F0502020204030204" pitchFamily="34" charset="0"/>
                <a:cs typeface="Times New Roman" panose="02020603050405020304" pitchFamily="18" charset="0"/>
              </a:rPr>
              <a:t>drug</a:t>
            </a:r>
            <a:r>
              <a:rPr lang="en-GB" dirty="0">
                <a:ea typeface="Calibri" panose="020F0502020204030204" pitchFamily="34" charset="0"/>
                <a:cs typeface="Times New Roman" panose="02020603050405020304" pitchFamily="18" charset="0"/>
              </a:rPr>
              <a:t>.</a:t>
            </a:r>
          </a:p>
          <a:p>
            <a:pPr marL="742950" lvl="1" indent="-285750">
              <a:lnSpc>
                <a:spcPct val="107000"/>
              </a:lnSpc>
              <a:buFont typeface="Arial" panose="020B0604020202020204" pitchFamily="34" charset="0"/>
              <a:buChar char="•"/>
            </a:pPr>
            <a:r>
              <a:rPr lang="en-GB" b="1" dirty="0">
                <a:solidFill>
                  <a:srgbClr val="7030A0"/>
                </a:solidFill>
                <a:ea typeface="Calibri" panose="020F0502020204030204" pitchFamily="34" charset="0"/>
                <a:cs typeface="Times New Roman" panose="02020603050405020304" pitchFamily="18" charset="0"/>
              </a:rPr>
              <a:t>B</a:t>
            </a:r>
            <a:r>
              <a:rPr lang="en-GB" b="1" dirty="0" smtClean="0">
                <a:solidFill>
                  <a:srgbClr val="7030A0"/>
                </a:solidFill>
                <a:ea typeface="Calibri" panose="020F0502020204030204" pitchFamily="34" charset="0"/>
                <a:cs typeface="Times New Roman" panose="02020603050405020304" pitchFamily="18" charset="0"/>
              </a:rPr>
              <a:t>roken </a:t>
            </a:r>
            <a:r>
              <a:rPr lang="en-GB" b="1" dirty="0">
                <a:solidFill>
                  <a:srgbClr val="7030A0"/>
                </a:solidFill>
                <a:ea typeface="Calibri" panose="020F0502020204030204" pitchFamily="34" charset="0"/>
                <a:cs typeface="Times New Roman" panose="02020603050405020304" pitchFamily="18" charset="0"/>
              </a:rPr>
              <a:t>latches </a:t>
            </a:r>
            <a:r>
              <a:rPr lang="en-GB" b="1" dirty="0" smtClean="0">
                <a:solidFill>
                  <a:srgbClr val="7030A0"/>
                </a:solidFill>
                <a:ea typeface="Calibri" panose="020F0502020204030204" pitchFamily="34" charset="0"/>
                <a:cs typeface="Times New Roman" panose="02020603050405020304" pitchFamily="18" charset="0"/>
              </a:rPr>
              <a:t> </a:t>
            </a:r>
            <a:r>
              <a:rPr lang="en-GB" dirty="0" smtClean="0">
                <a:solidFill>
                  <a:schemeClr val="tx2"/>
                </a:solidFill>
                <a:ea typeface="Calibri" panose="020F0502020204030204" pitchFamily="34" charset="0"/>
                <a:cs typeface="Times New Roman" panose="02020603050405020304" pitchFamily="18" charset="0"/>
              </a:rPr>
              <a:t>so </a:t>
            </a:r>
            <a:r>
              <a:rPr lang="en-GB" dirty="0">
                <a:solidFill>
                  <a:schemeClr val="tx2"/>
                </a:solidFill>
                <a:ea typeface="Calibri" panose="020F0502020204030204" pitchFamily="34" charset="0"/>
                <a:cs typeface="Times New Roman" panose="02020603050405020304" pitchFamily="18" charset="0"/>
              </a:rPr>
              <a:t>the syringe does not fit securely onto the pump</a:t>
            </a:r>
          </a:p>
          <a:p>
            <a:pPr marL="742950" lvl="1" indent="-285750">
              <a:lnSpc>
                <a:spcPct val="107000"/>
              </a:lnSpc>
              <a:buFont typeface="Arial" panose="020B0604020202020204" pitchFamily="34" charset="0"/>
              <a:buChar char="•"/>
            </a:pPr>
            <a:r>
              <a:rPr lang="en-GB" b="1" dirty="0">
                <a:solidFill>
                  <a:srgbClr val="7030A0"/>
                </a:solidFill>
                <a:ea typeface="Calibri" panose="020F0502020204030204" pitchFamily="34" charset="0"/>
                <a:cs typeface="Times New Roman" panose="02020603050405020304" pitchFamily="18" charset="0"/>
              </a:rPr>
              <a:t>B</a:t>
            </a:r>
            <a:r>
              <a:rPr lang="en-GB" b="1" dirty="0" smtClean="0">
                <a:solidFill>
                  <a:srgbClr val="7030A0"/>
                </a:solidFill>
                <a:ea typeface="Calibri" panose="020F0502020204030204" pitchFamily="34" charset="0"/>
                <a:cs typeface="Times New Roman" panose="02020603050405020304" pitchFamily="18" charset="0"/>
              </a:rPr>
              <a:t>ad </a:t>
            </a:r>
            <a:r>
              <a:rPr lang="en-GB" b="1" dirty="0">
                <a:solidFill>
                  <a:srgbClr val="7030A0"/>
                </a:solidFill>
                <a:ea typeface="Calibri" panose="020F0502020204030204" pitchFamily="34" charset="0"/>
                <a:cs typeface="Times New Roman" panose="02020603050405020304" pitchFamily="18" charset="0"/>
              </a:rPr>
              <a:t>batteries</a:t>
            </a:r>
            <a:r>
              <a:rPr lang="en-GB" dirty="0">
                <a:ea typeface="Calibri" panose="020F0502020204030204" pitchFamily="34" charset="0"/>
                <a:cs typeface="Times New Roman" panose="02020603050405020304" pitchFamily="18" charset="0"/>
              </a:rPr>
              <a:t>. </a:t>
            </a:r>
          </a:p>
          <a:p>
            <a:pPr>
              <a:lnSpc>
                <a:spcPct val="107000"/>
              </a:lnSpc>
              <a:buFont typeface="Wingdings" pitchFamily="2" charset="2"/>
              <a:buChar char="Ø"/>
            </a:pPr>
            <a:r>
              <a:rPr lang="en-GB" sz="2400" b="1" dirty="0" smtClean="0">
                <a:solidFill>
                  <a:srgbClr val="7030A0"/>
                </a:solidFill>
                <a:ea typeface="Calibri" panose="020F0502020204030204" pitchFamily="34" charset="0"/>
                <a:cs typeface="Times New Roman" panose="02020603050405020304" pitchFamily="18" charset="0"/>
              </a:rPr>
              <a:t> User </a:t>
            </a:r>
            <a:r>
              <a:rPr lang="en-GB" sz="2400" b="1" dirty="0">
                <a:solidFill>
                  <a:srgbClr val="7030A0"/>
                </a:solidFill>
                <a:ea typeface="Calibri" panose="020F0502020204030204" pitchFamily="34" charset="0"/>
                <a:cs typeface="Times New Roman" panose="02020603050405020304" pitchFamily="18" charset="0"/>
              </a:rPr>
              <a:t>abuse </a:t>
            </a:r>
            <a:r>
              <a:rPr lang="en-GB" sz="2400" dirty="0" smtClean="0">
                <a:solidFill>
                  <a:schemeClr val="tx2"/>
                </a:solidFill>
                <a:ea typeface="Calibri" panose="020F0502020204030204" pitchFamily="34" charset="0"/>
                <a:cs typeface="Times New Roman" panose="02020603050405020304" pitchFamily="18" charset="0"/>
              </a:rPr>
              <a:t>is </a:t>
            </a:r>
            <a:r>
              <a:rPr lang="en-GB" sz="2400" dirty="0">
                <a:solidFill>
                  <a:schemeClr val="tx2"/>
                </a:solidFill>
                <a:ea typeface="Calibri" panose="020F0502020204030204" pitchFamily="34" charset="0"/>
                <a:cs typeface="Times New Roman" panose="02020603050405020304" pitchFamily="18" charset="0"/>
              </a:rPr>
              <a:t>very common as the pumps are dropped on a regular basis. </a:t>
            </a:r>
          </a:p>
          <a:p>
            <a:pPr marL="0" indent="0">
              <a:lnSpc>
                <a:spcPct val="107000"/>
              </a:lnSpc>
              <a:buNone/>
            </a:pPr>
            <a:r>
              <a:rPr lang="en-GB" sz="2400" dirty="0" smtClean="0">
                <a:solidFill>
                  <a:srgbClr val="000000"/>
                </a:solidFill>
                <a:ea typeface="Calibri" panose="020F0502020204030204" pitchFamily="34" charset="0"/>
                <a:cs typeface="Times New Roman" panose="02020603050405020304" pitchFamily="18" charset="0"/>
              </a:rPr>
              <a:t> </a:t>
            </a:r>
          </a:p>
          <a:p>
            <a:endParaRPr lang="ar-IQ" sz="2400" dirty="0"/>
          </a:p>
        </p:txBody>
      </p:sp>
    </p:spTree>
    <p:extLst>
      <p:ext uri="{BB962C8B-B14F-4D97-AF65-F5344CB8AC3E}">
        <p14:creationId xmlns:p14="http://schemas.microsoft.com/office/powerpoint/2010/main" val="422935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1004613"/>
          </a:xfrm>
        </p:spPr>
        <p:txBody>
          <a:bodyPr/>
          <a:lstStyle/>
          <a:p>
            <a:pPr algn="ctr"/>
            <a:r>
              <a:rPr lang="en-GB" b="1" kern="0" dirty="0">
                <a:solidFill>
                  <a:srgbClr val="2E74B5"/>
                </a:solidFill>
                <a:ea typeface="Times New Roman" panose="02020603050405020304" pitchFamily="18" charset="0"/>
                <a:cs typeface="Times New Roman" panose="02020603050405020304" pitchFamily="18" charset="0"/>
              </a:rPr>
              <a:t>Trouble shooting</a:t>
            </a:r>
            <a:endParaRPr lang="ar-IQ" dirty="0"/>
          </a:p>
        </p:txBody>
      </p:sp>
      <p:sp>
        <p:nvSpPr>
          <p:cNvPr id="3" name="عنصر نائب للمحتوى 2"/>
          <p:cNvSpPr>
            <a:spLocks noGrp="1"/>
          </p:cNvSpPr>
          <p:nvPr>
            <p:ph idx="1"/>
          </p:nvPr>
        </p:nvSpPr>
        <p:spPr/>
        <p:txBody>
          <a:bodyPr>
            <a:normAutofit/>
          </a:bodyPr>
          <a:lstStyle/>
          <a:p>
            <a:pPr marL="0" indent="0">
              <a:lnSpc>
                <a:spcPct val="107000"/>
              </a:lnSpc>
              <a:buNone/>
            </a:pPr>
            <a:r>
              <a:rPr lang="en-GB" sz="2400" dirty="0">
                <a:solidFill>
                  <a:schemeClr val="tx2"/>
                </a:solidFill>
                <a:ea typeface="Calibri" panose="020F0502020204030204" pitchFamily="34" charset="0"/>
                <a:cs typeface="Times New Roman" panose="02020603050405020304" pitchFamily="18" charset="0"/>
              </a:rPr>
              <a:t>With roller pumps, the </a:t>
            </a:r>
            <a:r>
              <a:rPr lang="en-GB" sz="2400" b="1" dirty="0">
                <a:solidFill>
                  <a:srgbClr val="7030A0"/>
                </a:solidFill>
                <a:ea typeface="Calibri" panose="020F0502020204030204" pitchFamily="34" charset="0"/>
                <a:cs typeface="Times New Roman" panose="02020603050405020304" pitchFamily="18" charset="0"/>
              </a:rPr>
              <a:t>rollers</a:t>
            </a:r>
            <a:r>
              <a:rPr lang="en-GB" sz="2400" dirty="0">
                <a:solidFill>
                  <a:schemeClr val="tx2"/>
                </a:solidFill>
                <a:ea typeface="Calibri" panose="020F0502020204030204" pitchFamily="34" charset="0"/>
                <a:cs typeface="Times New Roman" panose="02020603050405020304" pitchFamily="18" charset="0"/>
              </a:rPr>
              <a:t> may need </a:t>
            </a:r>
            <a:r>
              <a:rPr lang="en-GB" sz="2400" b="1" dirty="0">
                <a:solidFill>
                  <a:srgbClr val="7030A0"/>
                </a:solidFill>
                <a:ea typeface="Calibri" panose="020F0502020204030204" pitchFamily="34" charset="0"/>
                <a:cs typeface="Times New Roman" panose="02020603050405020304" pitchFamily="18" charset="0"/>
              </a:rPr>
              <a:t>adjustment</a:t>
            </a:r>
            <a:r>
              <a:rPr lang="en-GB" sz="2400" dirty="0">
                <a:solidFill>
                  <a:srgbClr val="7030A0"/>
                </a:solidFill>
                <a:ea typeface="Calibri" panose="020F0502020204030204" pitchFamily="34" charset="0"/>
                <a:cs typeface="Times New Roman" panose="02020603050405020304" pitchFamily="18" charset="0"/>
              </a:rPr>
              <a:t>.</a:t>
            </a:r>
            <a:r>
              <a:rPr lang="en-GB" sz="2400" dirty="0">
                <a:solidFill>
                  <a:schemeClr val="tx2"/>
                </a:solidFill>
                <a:ea typeface="Calibri" panose="020F0502020204030204" pitchFamily="34" charset="0"/>
                <a:cs typeface="Times New Roman" panose="02020603050405020304" pitchFamily="18" charset="0"/>
              </a:rPr>
              <a:t> </a:t>
            </a:r>
          </a:p>
          <a:p>
            <a:pPr marL="742950" lvl="1" indent="-285750">
              <a:lnSpc>
                <a:spcPct val="107000"/>
              </a:lnSpc>
              <a:buFont typeface="Arial" panose="020B0604020202020204" pitchFamily="34" charset="0"/>
              <a:buChar char="•"/>
            </a:pPr>
            <a:r>
              <a:rPr lang="en-GB" dirty="0">
                <a:solidFill>
                  <a:schemeClr val="tx2"/>
                </a:solidFill>
                <a:ea typeface="Calibri" panose="020F0502020204030204" pitchFamily="34" charset="0"/>
                <a:cs typeface="Times New Roman" panose="02020603050405020304" pitchFamily="18" charset="0"/>
              </a:rPr>
              <a:t>If the roller is too close to the tube, it causes high friction, low flow rates and premature wear of the tube and motor. </a:t>
            </a:r>
          </a:p>
          <a:p>
            <a:pPr marL="742950" lvl="1" indent="-285750">
              <a:lnSpc>
                <a:spcPct val="107000"/>
              </a:lnSpc>
              <a:buFont typeface="Arial" panose="020B0604020202020204" pitchFamily="34" charset="0"/>
              <a:buChar char="•"/>
            </a:pPr>
            <a:r>
              <a:rPr lang="en-GB" dirty="0">
                <a:solidFill>
                  <a:schemeClr val="tx2"/>
                </a:solidFill>
                <a:ea typeface="Calibri" panose="020F0502020204030204" pitchFamily="34" charset="0"/>
                <a:cs typeface="Times New Roman" panose="02020603050405020304" pitchFamily="18" charset="0"/>
              </a:rPr>
              <a:t>If the roller is too loose, there will be insufficient occlusion to move the required volume of liquid. Flow rates may drop as well, despite rapid motion of the rollers. </a:t>
            </a:r>
          </a:p>
          <a:p>
            <a:endParaRPr lang="ar-IQ" sz="2400" dirty="0">
              <a:solidFill>
                <a:schemeClr val="tx2"/>
              </a:solidFill>
            </a:endParaRPr>
          </a:p>
        </p:txBody>
      </p:sp>
      <p:pic>
        <p:nvPicPr>
          <p:cNvPr id="4" name="Afbeelding 19"/>
          <p:cNvPicPr>
            <a:picLocks noChangeAspect="1"/>
          </p:cNvPicPr>
          <p:nvPr/>
        </p:nvPicPr>
        <p:blipFill rotWithShape="1">
          <a:blip r:embed="rId2"/>
          <a:srcRect l="6388" t="17192" r="43478" b="22996"/>
          <a:stretch/>
        </p:blipFill>
        <p:spPr>
          <a:xfrm>
            <a:off x="8866116" y="4381026"/>
            <a:ext cx="1944582" cy="1922733"/>
          </a:xfrm>
          <a:prstGeom prst="rect">
            <a:avLst/>
          </a:prstGeom>
        </p:spPr>
      </p:pic>
      <p:sp>
        <p:nvSpPr>
          <p:cNvPr id="5" name="PIJL-OMHOOG en -OMLAAG 20"/>
          <p:cNvSpPr/>
          <p:nvPr/>
        </p:nvSpPr>
        <p:spPr>
          <a:xfrm rot="19813721">
            <a:off x="10098767" y="4365062"/>
            <a:ext cx="230760" cy="111003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Tree>
    <p:extLst>
      <p:ext uri="{BB962C8B-B14F-4D97-AF65-F5344CB8AC3E}">
        <p14:creationId xmlns:p14="http://schemas.microsoft.com/office/powerpoint/2010/main" val="39293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15427"/>
          </a:xfrm>
        </p:spPr>
        <p:txBody>
          <a:bodyPr/>
          <a:lstStyle/>
          <a:p>
            <a:pPr algn="ctr"/>
            <a:r>
              <a:rPr lang="en-GB" b="1" kern="0" dirty="0">
                <a:solidFill>
                  <a:srgbClr val="2E74B5"/>
                </a:solidFill>
                <a:ea typeface="Times New Roman" panose="02020603050405020304" pitchFamily="18" charset="0"/>
                <a:cs typeface="Times New Roman" panose="02020603050405020304" pitchFamily="18" charset="0"/>
              </a:rPr>
              <a:t>Safety and Testing considerations</a:t>
            </a:r>
            <a:endParaRPr lang="ar-IQ" dirty="0"/>
          </a:p>
        </p:txBody>
      </p:sp>
      <p:sp>
        <p:nvSpPr>
          <p:cNvPr id="3" name="عنصر نائب للمحتوى 2"/>
          <p:cNvSpPr>
            <a:spLocks noGrp="1"/>
          </p:cNvSpPr>
          <p:nvPr>
            <p:ph idx="1"/>
          </p:nvPr>
        </p:nvSpPr>
        <p:spPr>
          <a:xfrm>
            <a:off x="1308538" y="1135117"/>
            <a:ext cx="10452538" cy="5486400"/>
          </a:xfrm>
        </p:spPr>
        <p:txBody>
          <a:bodyPr>
            <a:normAutofit/>
          </a:bodyPr>
          <a:lstStyle/>
          <a:p>
            <a:pPr lvl="0">
              <a:buFont typeface="Wingdings" pitchFamily="2" charset="2"/>
              <a:buChar char="Ø"/>
            </a:pPr>
            <a:r>
              <a:rPr lang="en-GB" dirty="0" smtClean="0">
                <a:solidFill>
                  <a:schemeClr val="tx2"/>
                </a:solidFill>
                <a:ea typeface="Calibri" panose="020F0502020204030204" pitchFamily="34" charset="0"/>
                <a:cs typeface="Times New Roman" panose="02020603050405020304" pitchFamily="18" charset="0"/>
              </a:rPr>
              <a:t> Pumps </a:t>
            </a:r>
            <a:r>
              <a:rPr lang="en-GB" dirty="0">
                <a:solidFill>
                  <a:schemeClr val="tx2"/>
                </a:solidFill>
                <a:ea typeface="Calibri" panose="020F0502020204030204" pitchFamily="34" charset="0"/>
                <a:cs typeface="Times New Roman" panose="02020603050405020304" pitchFamily="18" charset="0"/>
              </a:rPr>
              <a:t>should be </a:t>
            </a:r>
            <a:r>
              <a:rPr lang="en-GB" b="1" dirty="0">
                <a:solidFill>
                  <a:srgbClr val="7030A0"/>
                </a:solidFill>
                <a:ea typeface="Calibri" panose="020F0502020204030204" pitchFamily="34" charset="0"/>
                <a:cs typeface="Times New Roman" panose="02020603050405020304" pitchFamily="18" charset="0"/>
              </a:rPr>
              <a:t>tested</a:t>
            </a:r>
            <a:r>
              <a:rPr lang="en-GB" dirty="0">
                <a:solidFill>
                  <a:schemeClr val="tx2"/>
                </a:solidFill>
                <a:ea typeface="Calibri" panose="020F0502020204030204" pitchFamily="34" charset="0"/>
                <a:cs typeface="Times New Roman" panose="02020603050405020304" pitchFamily="18" charset="0"/>
              </a:rPr>
              <a:t> for their delivered </a:t>
            </a:r>
            <a:r>
              <a:rPr lang="en-GB" b="1" dirty="0">
                <a:solidFill>
                  <a:srgbClr val="7030A0"/>
                </a:solidFill>
                <a:ea typeface="Calibri" panose="020F0502020204030204" pitchFamily="34" charset="0"/>
                <a:cs typeface="Times New Roman" panose="02020603050405020304" pitchFamily="18" charset="0"/>
              </a:rPr>
              <a:t>volume with time, or flow rate</a:t>
            </a:r>
            <a:r>
              <a:rPr lang="en-GB" dirty="0">
                <a:solidFill>
                  <a:srgbClr val="7030A0"/>
                </a:solidFill>
                <a:ea typeface="Calibri" panose="020F0502020204030204" pitchFamily="34" charset="0"/>
                <a:cs typeface="Times New Roman" panose="02020603050405020304" pitchFamily="18" charset="0"/>
              </a:rPr>
              <a:t>. </a:t>
            </a:r>
          </a:p>
          <a:p>
            <a:pPr>
              <a:buFont typeface="Wingdings" pitchFamily="2" charset="2"/>
              <a:buChar char="Ø"/>
            </a:pPr>
            <a:r>
              <a:rPr lang="en-GB" dirty="0" smtClean="0">
                <a:solidFill>
                  <a:schemeClr val="tx2"/>
                </a:solidFill>
                <a:ea typeface="Calibri" panose="020F0502020204030204" pitchFamily="34" charset="0"/>
                <a:cs typeface="Times New Roman" panose="02020603050405020304" pitchFamily="18" charset="0"/>
              </a:rPr>
              <a:t> </a:t>
            </a:r>
            <a:r>
              <a:rPr lang="en-GB" dirty="0">
                <a:solidFill>
                  <a:schemeClr val="tx2"/>
                </a:solidFill>
                <a:ea typeface="Calibri" panose="020F0502020204030204" pitchFamily="34" charset="0"/>
                <a:cs typeface="Times New Roman" panose="02020603050405020304" pitchFamily="18" charset="0"/>
              </a:rPr>
              <a:t>The </a:t>
            </a:r>
            <a:r>
              <a:rPr lang="en-GB" b="1" dirty="0">
                <a:solidFill>
                  <a:srgbClr val="7030A0"/>
                </a:solidFill>
                <a:ea typeface="Calibri" panose="020F0502020204030204" pitchFamily="34" charset="0"/>
                <a:cs typeface="Times New Roman" panose="02020603050405020304" pitchFamily="18" charset="0"/>
              </a:rPr>
              <a:t>occlusion (or high pressure) limit </a:t>
            </a:r>
            <a:r>
              <a:rPr lang="en-GB" dirty="0">
                <a:solidFill>
                  <a:schemeClr val="tx2"/>
                </a:solidFill>
                <a:ea typeface="Calibri" panose="020F0502020204030204" pitchFamily="34" charset="0"/>
                <a:cs typeface="Times New Roman" panose="02020603050405020304" pitchFamily="18" charset="0"/>
              </a:rPr>
              <a:t>should be tested. </a:t>
            </a:r>
            <a:endParaRPr lang="en-GB" dirty="0" smtClean="0">
              <a:solidFill>
                <a:schemeClr val="tx2"/>
              </a:solidFill>
              <a:ea typeface="Calibri" panose="020F0502020204030204" pitchFamily="34" charset="0"/>
              <a:cs typeface="Times New Roman" panose="02020603050405020304" pitchFamily="18" charset="0"/>
            </a:endParaRPr>
          </a:p>
          <a:p>
            <a:pPr>
              <a:buFont typeface="Wingdings" pitchFamily="2" charset="2"/>
              <a:buChar char="Ø"/>
            </a:pPr>
            <a:r>
              <a:rPr lang="en-GB" dirty="0">
                <a:solidFill>
                  <a:schemeClr val="tx2"/>
                </a:solidFill>
                <a:ea typeface="Calibri" panose="020F0502020204030204" pitchFamily="34" charset="0"/>
                <a:cs typeface="Times New Roman" panose="02020603050405020304" pitchFamily="18" charset="0"/>
              </a:rPr>
              <a:t> If the pump has </a:t>
            </a:r>
            <a:r>
              <a:rPr lang="en-GB" b="1" dirty="0">
                <a:solidFill>
                  <a:srgbClr val="7030A0"/>
                </a:solidFill>
                <a:ea typeface="Calibri" panose="020F0502020204030204" pitchFamily="34" charset="0"/>
                <a:cs typeface="Times New Roman" panose="02020603050405020304" pitchFamily="18" charset="0"/>
              </a:rPr>
              <a:t>batteries</a:t>
            </a:r>
            <a:r>
              <a:rPr lang="en-GB" dirty="0">
                <a:solidFill>
                  <a:schemeClr val="tx2"/>
                </a:solidFill>
                <a:ea typeface="Calibri" panose="020F0502020204030204" pitchFamily="34" charset="0"/>
                <a:cs typeface="Times New Roman" panose="02020603050405020304" pitchFamily="18" charset="0"/>
              </a:rPr>
              <a:t>, it is usually sufficient to simply test that the device runs on the batteries for a few minutes</a:t>
            </a:r>
          </a:p>
          <a:p>
            <a:pPr>
              <a:buFont typeface="Wingdings" pitchFamily="2" charset="2"/>
              <a:buChar char="Ø"/>
            </a:pPr>
            <a:r>
              <a:rPr lang="en-GB" dirty="0" smtClean="0">
                <a:solidFill>
                  <a:schemeClr val="tx2"/>
                </a:solidFill>
                <a:ea typeface="Calibri" panose="020F0502020204030204" pitchFamily="34" charset="0"/>
                <a:cs typeface="Times New Roman" panose="02020603050405020304" pitchFamily="18" charset="0"/>
              </a:rPr>
              <a:t> </a:t>
            </a:r>
            <a:r>
              <a:rPr lang="en-GB" dirty="0">
                <a:solidFill>
                  <a:schemeClr val="tx2"/>
                </a:solidFill>
                <a:ea typeface="Calibri" panose="020F0502020204030204" pitchFamily="34" charset="0"/>
                <a:cs typeface="Times New Roman" panose="02020603050405020304" pitchFamily="18" charset="0"/>
              </a:rPr>
              <a:t>An </a:t>
            </a:r>
            <a:r>
              <a:rPr lang="en-GB" b="1" dirty="0">
                <a:solidFill>
                  <a:srgbClr val="7030A0"/>
                </a:solidFill>
                <a:ea typeface="Calibri" panose="020F0502020204030204" pitchFamily="34" charset="0"/>
                <a:cs typeface="Times New Roman" panose="02020603050405020304" pitchFamily="18" charset="0"/>
              </a:rPr>
              <a:t>air filter </a:t>
            </a:r>
            <a:r>
              <a:rPr lang="en-GB" dirty="0">
                <a:solidFill>
                  <a:schemeClr val="tx2"/>
                </a:solidFill>
                <a:ea typeface="Calibri" panose="020F0502020204030204" pitchFamily="34" charset="0"/>
                <a:cs typeface="Times New Roman" panose="02020603050405020304" pitchFamily="18" charset="0"/>
              </a:rPr>
              <a:t>is an essential safety device in a pressure infuser, to keep air out of the patients' veins. The air filter is just a membrane that passes gas but not fluid or pathogens. When a large air bubble reaches it, it bleeds off.</a:t>
            </a:r>
          </a:p>
          <a:p>
            <a:pPr marL="0" indent="0">
              <a:buNone/>
            </a:pPr>
            <a:endParaRPr lang="en-GB" dirty="0">
              <a:solidFill>
                <a:schemeClr val="tx2"/>
              </a:solidFill>
              <a:ea typeface="Calibri" panose="020F0502020204030204" pitchFamily="34" charset="0"/>
              <a:cs typeface="Times New Roman" panose="02020603050405020304" pitchFamily="18" charset="0"/>
            </a:endParaRPr>
          </a:p>
          <a:p>
            <a:pPr marL="0" indent="0">
              <a:buNone/>
            </a:pPr>
            <a:endParaRPr lang="ar-IQ" dirty="0">
              <a:solidFill>
                <a:schemeClr val="tx2"/>
              </a:solidFill>
            </a:endParaRPr>
          </a:p>
        </p:txBody>
      </p:sp>
    </p:spTree>
    <p:extLst>
      <p:ext uri="{BB962C8B-B14F-4D97-AF65-F5344CB8AC3E}">
        <p14:creationId xmlns:p14="http://schemas.microsoft.com/office/powerpoint/2010/main" val="175053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846958"/>
          </a:xfrm>
        </p:spPr>
        <p:txBody>
          <a:bodyPr/>
          <a:lstStyle/>
          <a:p>
            <a:pPr algn="ctr"/>
            <a:r>
              <a:rPr lang="en-GB" b="1" kern="0" dirty="0">
                <a:solidFill>
                  <a:srgbClr val="2E74B5"/>
                </a:solidFill>
                <a:ea typeface="Times New Roman" panose="02020603050405020304" pitchFamily="18" charset="0"/>
                <a:cs typeface="Times New Roman" panose="02020603050405020304" pitchFamily="18" charset="0"/>
              </a:rPr>
              <a:t>Safety and Testing considerations</a:t>
            </a:r>
            <a:endParaRPr lang="ar-IQ" dirty="0"/>
          </a:p>
        </p:txBody>
      </p:sp>
      <p:sp>
        <p:nvSpPr>
          <p:cNvPr id="3" name="عنصر نائب للمحتوى 2"/>
          <p:cNvSpPr>
            <a:spLocks noGrp="1"/>
          </p:cNvSpPr>
          <p:nvPr>
            <p:ph idx="1"/>
          </p:nvPr>
        </p:nvSpPr>
        <p:spPr/>
        <p:txBody>
          <a:bodyPr>
            <a:normAutofit/>
          </a:bodyPr>
          <a:lstStyle/>
          <a:p>
            <a:pPr>
              <a:buFont typeface="Wingdings" pitchFamily="2" charset="2"/>
              <a:buChar char="Ø"/>
            </a:pPr>
            <a:r>
              <a:rPr lang="en-GB" dirty="0" smtClean="0">
                <a:solidFill>
                  <a:srgbClr val="252525"/>
                </a:solidFill>
                <a:ea typeface="Times New Roman" panose="02020603050405020304" pitchFamily="18" charset="0"/>
                <a:cs typeface="Times New Roman" panose="02020603050405020304" pitchFamily="18" charset="0"/>
              </a:rPr>
              <a:t> In </a:t>
            </a:r>
            <a:r>
              <a:rPr lang="en-GB" dirty="0">
                <a:solidFill>
                  <a:srgbClr val="252525"/>
                </a:solidFill>
                <a:ea typeface="Times New Roman" panose="02020603050405020304" pitchFamily="18" charset="0"/>
                <a:cs typeface="Times New Roman" panose="02020603050405020304" pitchFamily="18" charset="0"/>
              </a:rPr>
              <a:t>summary, the infusion-related safety risks are:  </a:t>
            </a:r>
          </a:p>
          <a:p>
            <a:pPr marL="742950" lvl="1" indent="-285750">
              <a:buFont typeface="Arial" panose="020B0604020202020204" pitchFamily="34" charset="0"/>
              <a:buChar char="•"/>
            </a:pPr>
            <a:r>
              <a:rPr lang="en-GB" sz="2800" b="1" dirty="0" smtClean="0">
                <a:solidFill>
                  <a:srgbClr val="7030A0"/>
                </a:solidFill>
                <a:ea typeface="Times New Roman" panose="02020603050405020304" pitchFamily="18" charset="0"/>
                <a:cs typeface="Times New Roman" panose="02020603050405020304" pitchFamily="18" charset="0"/>
              </a:rPr>
              <a:t>Uncontrolled </a:t>
            </a:r>
            <a:r>
              <a:rPr lang="en-GB" sz="2800" b="1" dirty="0">
                <a:solidFill>
                  <a:srgbClr val="7030A0"/>
                </a:solidFill>
                <a:ea typeface="Times New Roman" panose="02020603050405020304" pitchFamily="18" charset="0"/>
                <a:cs typeface="Times New Roman" panose="02020603050405020304" pitchFamily="18" charset="0"/>
              </a:rPr>
              <a:t>flow </a:t>
            </a:r>
            <a:r>
              <a:rPr lang="en-GB" sz="2800" dirty="0">
                <a:solidFill>
                  <a:srgbClr val="252525"/>
                </a:solidFill>
                <a:ea typeface="Times New Roman" panose="02020603050405020304" pitchFamily="18" charset="0"/>
                <a:cs typeface="Times New Roman" panose="02020603050405020304" pitchFamily="18" charset="0"/>
              </a:rPr>
              <a:t>causing an overdose, </a:t>
            </a:r>
          </a:p>
          <a:p>
            <a:pPr marL="742950" lvl="1" indent="-285750">
              <a:buFont typeface="Arial" panose="020B0604020202020204" pitchFamily="34" charset="0"/>
              <a:buChar char="•"/>
            </a:pPr>
            <a:r>
              <a:rPr lang="en-GB" sz="2800" b="1" dirty="0" smtClean="0">
                <a:solidFill>
                  <a:srgbClr val="7030A0"/>
                </a:solidFill>
                <a:ea typeface="Times New Roman" panose="02020603050405020304" pitchFamily="18" charset="0"/>
                <a:cs typeface="Times New Roman" panose="02020603050405020304" pitchFamily="18" charset="0"/>
              </a:rPr>
              <a:t>Uncontrolled </a:t>
            </a:r>
            <a:r>
              <a:rPr lang="en-GB" sz="2800" b="1" dirty="0">
                <a:solidFill>
                  <a:srgbClr val="7030A0"/>
                </a:solidFill>
                <a:ea typeface="Times New Roman" panose="02020603050405020304" pitchFamily="18" charset="0"/>
                <a:cs typeface="Times New Roman" panose="02020603050405020304" pitchFamily="18" charset="0"/>
              </a:rPr>
              <a:t>lack of flow</a:t>
            </a:r>
            <a:r>
              <a:rPr lang="en-GB" sz="2800" dirty="0">
                <a:solidFill>
                  <a:srgbClr val="252525"/>
                </a:solidFill>
                <a:ea typeface="Times New Roman" panose="02020603050405020304" pitchFamily="18" charset="0"/>
                <a:cs typeface="Times New Roman" panose="02020603050405020304" pitchFamily="18" charset="0"/>
              </a:rPr>
              <a:t>, causing an under-dose, </a:t>
            </a:r>
          </a:p>
          <a:p>
            <a:pPr marL="742950" lvl="1" indent="-285750">
              <a:buFont typeface="Arial" panose="020B0604020202020204" pitchFamily="34" charset="0"/>
              <a:buChar char="•"/>
            </a:pPr>
            <a:r>
              <a:rPr lang="en-GB" sz="2800" b="1" dirty="0" smtClean="0">
                <a:solidFill>
                  <a:srgbClr val="7030A0"/>
                </a:solidFill>
                <a:ea typeface="Times New Roman" panose="02020603050405020304" pitchFamily="18" charset="0"/>
                <a:cs typeface="Times New Roman" panose="02020603050405020304" pitchFamily="18" charset="0"/>
              </a:rPr>
              <a:t>Reverse </a:t>
            </a:r>
            <a:r>
              <a:rPr lang="en-GB" sz="2800" b="1" dirty="0">
                <a:solidFill>
                  <a:srgbClr val="7030A0"/>
                </a:solidFill>
                <a:ea typeface="Times New Roman" panose="02020603050405020304" pitchFamily="18" charset="0"/>
                <a:cs typeface="Times New Roman" panose="02020603050405020304" pitchFamily="18" charset="0"/>
              </a:rPr>
              <a:t>flow</a:t>
            </a:r>
            <a:r>
              <a:rPr lang="en-GB" sz="2800" dirty="0">
                <a:solidFill>
                  <a:srgbClr val="252525"/>
                </a:solidFill>
                <a:ea typeface="Times New Roman" panose="02020603050405020304" pitchFamily="18" charset="0"/>
                <a:cs typeface="Times New Roman" panose="02020603050405020304" pitchFamily="18" charset="0"/>
              </a:rPr>
              <a:t>, which can siphon blood from a patient, </a:t>
            </a:r>
          </a:p>
          <a:p>
            <a:pPr marL="742950" lvl="1" indent="-285750">
              <a:buFont typeface="Arial" panose="020B0604020202020204" pitchFamily="34" charset="0"/>
              <a:buChar char="•"/>
            </a:pPr>
            <a:r>
              <a:rPr lang="en-GB" sz="2800" b="1" dirty="0" smtClean="0">
                <a:solidFill>
                  <a:srgbClr val="7030A0"/>
                </a:solidFill>
                <a:ea typeface="Times New Roman" panose="02020603050405020304" pitchFamily="18" charset="0"/>
                <a:cs typeface="Times New Roman" panose="02020603050405020304" pitchFamily="18" charset="0"/>
              </a:rPr>
              <a:t>Air </a:t>
            </a:r>
            <a:r>
              <a:rPr lang="en-GB" sz="2800" b="1" dirty="0">
                <a:solidFill>
                  <a:srgbClr val="7030A0"/>
                </a:solidFill>
                <a:ea typeface="Times New Roman" panose="02020603050405020304" pitchFamily="18" charset="0"/>
                <a:cs typeface="Times New Roman" panose="02020603050405020304" pitchFamily="18" charset="0"/>
              </a:rPr>
              <a:t>in the line</a:t>
            </a:r>
            <a:r>
              <a:rPr lang="en-GB" sz="2800" dirty="0">
                <a:solidFill>
                  <a:srgbClr val="252525"/>
                </a:solidFill>
                <a:ea typeface="Times New Roman" panose="02020603050405020304" pitchFamily="18" charset="0"/>
                <a:cs typeface="Times New Roman" panose="02020603050405020304" pitchFamily="18" charset="0"/>
              </a:rPr>
              <a:t>, which can cause an air embolism</a:t>
            </a:r>
            <a:endParaRPr lang="ar-IQ" sz="2800" dirty="0"/>
          </a:p>
        </p:txBody>
      </p:sp>
    </p:spTree>
    <p:extLst>
      <p:ext uri="{BB962C8B-B14F-4D97-AF65-F5344CB8AC3E}">
        <p14:creationId xmlns:p14="http://schemas.microsoft.com/office/powerpoint/2010/main" val="230762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673537"/>
          </a:xfrm>
        </p:spPr>
        <p:txBody>
          <a:bodyPr/>
          <a:lstStyle/>
          <a:p>
            <a:pPr algn="ctr"/>
            <a:r>
              <a:rPr lang="en-GB" b="1" kern="0" dirty="0">
                <a:solidFill>
                  <a:srgbClr val="2E74B5"/>
                </a:solidFill>
                <a:ea typeface="Times New Roman" panose="02020603050405020304" pitchFamily="18" charset="0"/>
                <a:cs typeface="Times New Roman" panose="02020603050405020304" pitchFamily="18" charset="0"/>
              </a:rPr>
              <a:t>Infusion pumps</a:t>
            </a:r>
            <a:endParaRPr lang="ar-IQ" dirty="0"/>
          </a:p>
        </p:txBody>
      </p:sp>
      <p:pic>
        <p:nvPicPr>
          <p:cNvPr id="4" name="Afbeelding 2"/>
          <p:cNvPicPr>
            <a:picLocks noGrp="1" noChangeAspect="1"/>
          </p:cNvPicPr>
          <p:nvPr>
            <p:ph idx="1"/>
          </p:nvPr>
        </p:nvPicPr>
        <p:blipFill>
          <a:blip r:embed="rId2"/>
          <a:stretch>
            <a:fillRect/>
          </a:stretch>
        </p:blipFill>
        <p:spPr>
          <a:xfrm>
            <a:off x="1655381" y="1702675"/>
            <a:ext cx="4840012" cy="4587765"/>
          </a:xfrm>
          <a:prstGeom prst="rect">
            <a:avLst/>
          </a:prstGeom>
        </p:spPr>
      </p:pic>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593" y="1726324"/>
            <a:ext cx="4376245" cy="4556235"/>
          </a:xfrm>
          <a:prstGeom prst="rect">
            <a:avLst/>
          </a:prstGeom>
        </p:spPr>
      </p:pic>
    </p:spTree>
    <p:extLst>
      <p:ext uri="{BB962C8B-B14F-4D97-AF65-F5344CB8AC3E}">
        <p14:creationId xmlns:p14="http://schemas.microsoft.com/office/powerpoint/2010/main" val="16007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endParaRPr lang="en-US" dirty="0"/>
          </a:p>
          <a:p>
            <a:pPr marL="0" indent="0" algn="ctr">
              <a:buNone/>
            </a:pPr>
            <a:r>
              <a:rPr lang="en-US" dirty="0"/>
              <a:t> </a:t>
            </a:r>
            <a:endParaRPr lang="ar-IQ" dirty="0"/>
          </a:p>
          <a:p>
            <a:pPr marL="0" indent="0" algn="ctr">
              <a:buNone/>
            </a:pPr>
            <a:endParaRPr lang="ar-IQ"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ar-IQ"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52365"/>
          </a:xfrm>
        </p:spPr>
        <p:txBody>
          <a:bodyPr>
            <a:normAutofit/>
          </a:bodyPr>
          <a:lstStyle/>
          <a:p>
            <a:pPr algn="ctr"/>
            <a:r>
              <a:rPr lang="en-GB" b="1" kern="0" dirty="0">
                <a:solidFill>
                  <a:srgbClr val="2E74B5"/>
                </a:solidFill>
                <a:ea typeface="Times New Roman" panose="02020603050405020304" pitchFamily="18" charset="0"/>
                <a:cs typeface="Times New Roman" panose="02020603050405020304" pitchFamily="18" charset="0"/>
              </a:rPr>
              <a:t>Infusion pumps</a:t>
            </a:r>
            <a:endParaRPr lang="ar-IQ" dirty="0"/>
          </a:p>
        </p:txBody>
      </p:sp>
      <p:sp>
        <p:nvSpPr>
          <p:cNvPr id="3" name="عنصر نائب للمحتوى 2"/>
          <p:cNvSpPr>
            <a:spLocks noGrp="1"/>
          </p:cNvSpPr>
          <p:nvPr>
            <p:ph idx="1"/>
          </p:nvPr>
        </p:nvSpPr>
        <p:spPr>
          <a:xfrm>
            <a:off x="1593853" y="1229710"/>
            <a:ext cx="5495375" cy="4942490"/>
          </a:xfrm>
        </p:spPr>
        <p:txBody>
          <a:bodyPr/>
          <a:lstStyle/>
          <a:p>
            <a:pPr marL="0" indent="0" algn="just">
              <a:buNone/>
            </a:pPr>
            <a:r>
              <a:rPr lang="en-US" dirty="0">
                <a:solidFill>
                  <a:schemeClr val="tx2"/>
                </a:solidFill>
              </a:rPr>
              <a:t>An </a:t>
            </a:r>
            <a:r>
              <a:rPr lang="en-US" dirty="0">
                <a:solidFill>
                  <a:srgbClr val="FF0000"/>
                </a:solidFill>
              </a:rPr>
              <a:t>infusion pump </a:t>
            </a:r>
            <a:r>
              <a:rPr lang="en-US" dirty="0">
                <a:solidFill>
                  <a:schemeClr val="tx2"/>
                </a:solidFill>
              </a:rPr>
              <a:t>is a medical device that delivers fluids, such as nutrients and medications, into a patient's body in controlled </a:t>
            </a:r>
            <a:r>
              <a:rPr lang="en-US" dirty="0" smtClean="0">
                <a:solidFill>
                  <a:schemeClr val="tx2"/>
                </a:solidFill>
              </a:rPr>
              <a:t>amounts.</a:t>
            </a:r>
            <a:endParaRPr lang="ar-IQ" dirty="0">
              <a:solidFill>
                <a:schemeClr val="tx2"/>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132" y="1229710"/>
            <a:ext cx="4286250" cy="4067503"/>
          </a:xfrm>
          <a:prstGeom prst="rect">
            <a:avLst/>
          </a:prstGeom>
        </p:spPr>
      </p:pic>
    </p:spTree>
    <p:extLst>
      <p:ext uri="{BB962C8B-B14F-4D97-AF65-F5344CB8AC3E}">
        <p14:creationId xmlns:p14="http://schemas.microsoft.com/office/powerpoint/2010/main" val="277430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657770"/>
          </a:xfrm>
        </p:spPr>
        <p:txBody>
          <a:bodyPr>
            <a:normAutofit/>
          </a:bodyPr>
          <a:lstStyle/>
          <a:p>
            <a:pPr algn="ctr"/>
            <a:r>
              <a:rPr lang="en-GB" b="1" kern="0" dirty="0">
                <a:solidFill>
                  <a:srgbClr val="2E74B5"/>
                </a:solidFill>
                <a:ea typeface="Times New Roman" panose="02020603050405020304" pitchFamily="18" charset="0"/>
                <a:cs typeface="Times New Roman" panose="02020603050405020304" pitchFamily="18" charset="0"/>
              </a:rPr>
              <a:t>Function:   infuse fluids</a:t>
            </a:r>
            <a:endParaRPr lang="ar-IQ" dirty="0"/>
          </a:p>
        </p:txBody>
      </p:sp>
      <p:sp>
        <p:nvSpPr>
          <p:cNvPr id="3" name="عنصر نائب للمحتوى 2"/>
          <p:cNvSpPr>
            <a:spLocks noGrp="1"/>
          </p:cNvSpPr>
          <p:nvPr>
            <p:ph idx="1"/>
          </p:nvPr>
        </p:nvSpPr>
        <p:spPr>
          <a:xfrm>
            <a:off x="1261241" y="1214422"/>
            <a:ext cx="6700345" cy="5643578"/>
          </a:xfrm>
        </p:spPr>
        <p:txBody>
          <a:bodyPr>
            <a:normAutofit/>
          </a:bodyPr>
          <a:lstStyle/>
          <a:p>
            <a:pPr marL="0" indent="0" algn="just">
              <a:buNone/>
            </a:pPr>
            <a:r>
              <a:rPr lang="en-GB" dirty="0" smtClean="0">
                <a:solidFill>
                  <a:srgbClr val="FF0000"/>
                </a:solidFill>
              </a:rPr>
              <a:t>What is the function of an Infusion pump ?</a:t>
            </a:r>
          </a:p>
          <a:p>
            <a:pPr marL="0" indent="0" algn="just">
              <a:buNone/>
            </a:pPr>
            <a:r>
              <a:rPr lang="en-GB" dirty="0">
                <a:solidFill>
                  <a:srgbClr val="222222"/>
                </a:solidFill>
              </a:rPr>
              <a:t>An infusion pump infuses </a:t>
            </a:r>
            <a:r>
              <a:rPr lang="en-GB" b="1" dirty="0">
                <a:solidFill>
                  <a:srgbClr val="7030A0"/>
                </a:solidFill>
              </a:rPr>
              <a:t>fluids</a:t>
            </a:r>
            <a:r>
              <a:rPr lang="en-GB" dirty="0">
                <a:solidFill>
                  <a:srgbClr val="222222"/>
                </a:solidFill>
              </a:rPr>
              <a:t>, </a:t>
            </a:r>
            <a:r>
              <a:rPr lang="en-GB" b="1" dirty="0">
                <a:solidFill>
                  <a:srgbClr val="7030A0"/>
                </a:solidFill>
              </a:rPr>
              <a:t>medication</a:t>
            </a:r>
            <a:r>
              <a:rPr lang="en-GB" dirty="0">
                <a:solidFill>
                  <a:srgbClr val="222222"/>
                </a:solidFill>
              </a:rPr>
              <a:t> (antibiotics, pain medication) or </a:t>
            </a:r>
            <a:r>
              <a:rPr lang="en-GB" b="1" dirty="0">
                <a:solidFill>
                  <a:srgbClr val="7030A0"/>
                </a:solidFill>
              </a:rPr>
              <a:t>nutrients</a:t>
            </a:r>
            <a:r>
              <a:rPr lang="en-GB" dirty="0">
                <a:solidFill>
                  <a:srgbClr val="222222"/>
                </a:solidFill>
              </a:rPr>
              <a:t> into a patient’s circulatory system. It is generally used </a:t>
            </a:r>
            <a:r>
              <a:rPr lang="en-GB" b="1" dirty="0">
                <a:solidFill>
                  <a:srgbClr val="7030A0"/>
                </a:solidFill>
              </a:rPr>
              <a:t>intravenously</a:t>
            </a:r>
            <a:r>
              <a:rPr lang="en-GB" dirty="0">
                <a:solidFill>
                  <a:srgbClr val="222222"/>
                </a:solidFill>
              </a:rPr>
              <a:t>, although arterial and subcutaneous infusions are occasionally used.</a:t>
            </a:r>
          </a:p>
          <a:p>
            <a:pPr marL="0" indent="0" algn="just">
              <a:buNone/>
            </a:pPr>
            <a:endParaRPr lang="en-GB" dirty="0" smtClean="0">
              <a:solidFill>
                <a:schemeClr val="tx2"/>
              </a:solidFill>
            </a:endParaRPr>
          </a:p>
          <a:p>
            <a:pPr algn="just"/>
            <a:endParaRPr lang="ar-IQ" dirty="0">
              <a:solidFill>
                <a:schemeClr val="tx2"/>
              </a:solidFill>
            </a:endParaRPr>
          </a:p>
        </p:txBody>
      </p:sp>
      <p:pic>
        <p:nvPicPr>
          <p:cNvPr id="4" name="Afbeelding 4"/>
          <p:cNvPicPr>
            <a:picLocks noChangeAspect="1"/>
          </p:cNvPicPr>
          <p:nvPr/>
        </p:nvPicPr>
        <p:blipFill rotWithShape="1">
          <a:blip r:embed="rId2" cstate="print">
            <a:extLst>
              <a:ext uri="{28A0092B-C50C-407E-A947-70E740481C1C}">
                <a14:useLocalDpi xmlns:a14="http://schemas.microsoft.com/office/drawing/2010/main"/>
              </a:ext>
            </a:extLst>
          </a:blip>
          <a:srcRect t="-2"/>
          <a:stretch/>
        </p:blipFill>
        <p:spPr>
          <a:xfrm>
            <a:off x="4478119" y="4855778"/>
            <a:ext cx="3341578" cy="1860331"/>
          </a:xfrm>
          <a:prstGeom prst="rect">
            <a:avLst/>
          </a:prstGeom>
        </p:spPr>
      </p:pic>
      <p:pic>
        <p:nvPicPr>
          <p:cNvPr id="5" name="Afbeelding 3"/>
          <p:cNvPicPr>
            <a:picLocks noChangeAspect="1"/>
          </p:cNvPicPr>
          <p:nvPr/>
        </p:nvPicPr>
        <p:blipFill rotWithShape="1">
          <a:blip r:embed="rId3" cstate="print">
            <a:extLst>
              <a:ext uri="{28A0092B-C50C-407E-A947-70E740481C1C}">
                <a14:useLocalDpi xmlns:a14="http://schemas.microsoft.com/office/drawing/2010/main"/>
              </a:ext>
            </a:extLst>
          </a:blip>
          <a:srcRect l="29824" r="24158"/>
          <a:stretch/>
        </p:blipFill>
        <p:spPr>
          <a:xfrm>
            <a:off x="8767735" y="1655857"/>
            <a:ext cx="2883413" cy="4729178"/>
          </a:xfrm>
          <a:prstGeom prst="rect">
            <a:avLst/>
          </a:prstGeom>
        </p:spPr>
      </p:pic>
    </p:spTree>
    <p:extLst>
      <p:ext uri="{BB962C8B-B14F-4D97-AF65-F5344CB8AC3E}">
        <p14:creationId xmlns:p14="http://schemas.microsoft.com/office/powerpoint/2010/main" val="30035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957316"/>
          </a:xfrm>
        </p:spPr>
        <p:txBody>
          <a:bodyPr>
            <a:normAutofit/>
          </a:bodyPr>
          <a:lstStyle/>
          <a:p>
            <a:pPr algn="ctr"/>
            <a:r>
              <a:rPr lang="en-GB" b="1" kern="0" dirty="0">
                <a:solidFill>
                  <a:srgbClr val="2E74B5"/>
                </a:solidFill>
                <a:ea typeface="Times New Roman" panose="02020603050405020304" pitchFamily="18" charset="0"/>
                <a:cs typeface="Times New Roman" panose="02020603050405020304" pitchFamily="18" charset="0"/>
              </a:rPr>
              <a:t>Function:   infuse fluids</a:t>
            </a:r>
            <a:endParaRPr lang="ar-IQ" dirty="0"/>
          </a:p>
        </p:txBody>
      </p:sp>
      <p:sp>
        <p:nvSpPr>
          <p:cNvPr id="3" name="عنصر نائب للمحتوى 2"/>
          <p:cNvSpPr>
            <a:spLocks noGrp="1"/>
          </p:cNvSpPr>
          <p:nvPr>
            <p:ph idx="1"/>
          </p:nvPr>
        </p:nvSpPr>
        <p:spPr/>
        <p:txBody>
          <a:bodyPr>
            <a:normAutofit/>
          </a:bodyPr>
          <a:lstStyle/>
          <a:p>
            <a:pPr marL="0" indent="0" algn="just">
              <a:buNone/>
            </a:pPr>
            <a:r>
              <a:rPr lang="en-GB" dirty="0">
                <a:solidFill>
                  <a:srgbClr val="FF0000"/>
                </a:solidFill>
              </a:rPr>
              <a:t>Why is it important </a:t>
            </a:r>
            <a:r>
              <a:rPr lang="en-GB" dirty="0" smtClean="0">
                <a:solidFill>
                  <a:srgbClr val="FF0000"/>
                </a:solidFill>
              </a:rPr>
              <a:t>?</a:t>
            </a:r>
          </a:p>
          <a:p>
            <a:pPr marL="0" indent="0" algn="just">
              <a:buNone/>
            </a:pPr>
            <a:r>
              <a:rPr lang="en-GB" dirty="0">
                <a:solidFill>
                  <a:srgbClr val="222222"/>
                </a:solidFill>
              </a:rPr>
              <a:t>Infusion pumps can administer fluids in ways that would be impractically expensive or unreliable if performed manually by nursing staff. For example, they can administer as little as 0.1 mL per hour injections (too small for a drip), injections every minute, injections with repeated boluses, or fluids whose volumes vary by the time of day.</a:t>
            </a:r>
          </a:p>
          <a:p>
            <a:pPr marL="0" indent="0" algn="just">
              <a:buNone/>
            </a:pPr>
            <a:endParaRPr lang="en-GB" dirty="0">
              <a:solidFill>
                <a:srgbClr val="FF0000"/>
              </a:solidFill>
            </a:endParaRPr>
          </a:p>
          <a:p>
            <a:pPr marL="0" indent="0" algn="just">
              <a:buNone/>
            </a:pPr>
            <a:endParaRPr lang="ar-IQ" dirty="0">
              <a:solidFill>
                <a:schemeClr val="tx2"/>
              </a:solidFill>
            </a:endParaRPr>
          </a:p>
        </p:txBody>
      </p:sp>
    </p:spTree>
    <p:extLst>
      <p:ext uri="{BB962C8B-B14F-4D97-AF65-F5344CB8AC3E}">
        <p14:creationId xmlns:p14="http://schemas.microsoft.com/office/powerpoint/2010/main" val="405015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626239"/>
          </a:xfrm>
        </p:spPr>
        <p:txBody>
          <a:bodyPr>
            <a:normAutofit/>
          </a:bodyPr>
          <a:lstStyle/>
          <a:p>
            <a:pPr algn="ctr"/>
            <a:r>
              <a:rPr lang="en-GB" b="1" kern="0" dirty="0" smtClean="0">
                <a:solidFill>
                  <a:srgbClr val="2E74B5"/>
                </a:solidFill>
                <a:ea typeface="Times New Roman" panose="02020603050405020304" pitchFamily="18" charset="0"/>
                <a:cs typeface="Times New Roman" panose="02020603050405020304" pitchFamily="18" charset="0"/>
              </a:rPr>
              <a:t>Use</a:t>
            </a:r>
            <a:endParaRPr lang="ar-IQ" dirty="0"/>
          </a:p>
        </p:txBody>
      </p:sp>
      <p:sp>
        <p:nvSpPr>
          <p:cNvPr id="3" name="عنصر نائب للمحتوى 2"/>
          <p:cNvSpPr>
            <a:spLocks noGrp="1"/>
          </p:cNvSpPr>
          <p:nvPr>
            <p:ph idx="1"/>
          </p:nvPr>
        </p:nvSpPr>
        <p:spPr>
          <a:xfrm>
            <a:off x="1292773" y="835572"/>
            <a:ext cx="10562896" cy="5541579"/>
          </a:xfrm>
        </p:spPr>
        <p:txBody>
          <a:bodyPr/>
          <a:lstStyle/>
          <a:p>
            <a:pPr>
              <a:buFont typeface="Wingdings" pitchFamily="2" charset="2"/>
              <a:buChar char="Ø"/>
            </a:pPr>
            <a:r>
              <a:rPr lang="en-GB" b="1" kern="0"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rPr>
              <a:t> Use:  </a:t>
            </a:r>
            <a:r>
              <a:rPr lang="en-GB"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general nursing, intensive care, surgery, recovery </a:t>
            </a:r>
            <a:r>
              <a:rPr lang="en-GB"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a:t>
            </a:r>
          </a:p>
          <a:p>
            <a:pPr>
              <a:buFont typeface="Wingdings" pitchFamily="2" charset="2"/>
              <a:buChar char="Ø"/>
            </a:pPr>
            <a:r>
              <a:rPr lang="en-GB" b="1" kern="0" dirty="0" smtClean="0">
                <a:solidFill>
                  <a:schemeClr val="tx2"/>
                </a:solidFill>
                <a:latin typeface="Calibri Light" panose="020F0302020204030204" pitchFamily="34" charset="0"/>
                <a:ea typeface="Times New Roman" panose="02020603050405020304" pitchFamily="18" charset="0"/>
                <a:cs typeface="Times New Roman" panose="02020603050405020304" pitchFamily="18" charset="0"/>
              </a:rPr>
              <a:t> The </a:t>
            </a:r>
            <a:r>
              <a:rPr lang="en-GB" b="1" kern="0"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rPr>
              <a:t>difference between </a:t>
            </a:r>
            <a:r>
              <a:rPr lang="en-GB"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drip chamber </a:t>
            </a:r>
            <a:r>
              <a:rPr lang="en-GB" b="1" kern="0"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rPr>
              <a:t>and </a:t>
            </a:r>
            <a:r>
              <a:rPr lang="en-GB"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infusion </a:t>
            </a:r>
            <a:r>
              <a:rPr lang="en-GB"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pump</a:t>
            </a:r>
          </a:p>
          <a:p>
            <a:pPr marL="0" indent="0">
              <a:buNone/>
            </a:pPr>
            <a:endParaRPr lang="ar-IQ" dirty="0">
              <a:solidFill>
                <a:srgbClr val="FF0000"/>
              </a:solidFill>
            </a:endParaRPr>
          </a:p>
        </p:txBody>
      </p:sp>
      <p:pic>
        <p:nvPicPr>
          <p:cNvPr id="4" name="Afbeelding 13"/>
          <p:cNvPicPr>
            <a:picLocks noChangeAspect="1"/>
          </p:cNvPicPr>
          <p:nvPr/>
        </p:nvPicPr>
        <p:blipFill>
          <a:blip r:embed="rId2"/>
          <a:stretch>
            <a:fillRect/>
          </a:stretch>
        </p:blipFill>
        <p:spPr>
          <a:xfrm>
            <a:off x="2251842" y="2311060"/>
            <a:ext cx="1922746" cy="2560748"/>
          </a:xfrm>
          <a:prstGeom prst="rect">
            <a:avLst/>
          </a:prstGeom>
        </p:spPr>
      </p:pic>
      <p:pic>
        <p:nvPicPr>
          <p:cNvPr id="5" name="Afbeelding 11"/>
          <p:cNvPicPr>
            <a:picLocks noChangeAspect="1"/>
          </p:cNvPicPr>
          <p:nvPr/>
        </p:nvPicPr>
        <p:blipFill>
          <a:blip r:embed="rId3"/>
          <a:stretch>
            <a:fillRect/>
          </a:stretch>
        </p:blipFill>
        <p:spPr>
          <a:xfrm>
            <a:off x="7485530" y="2278345"/>
            <a:ext cx="2225148" cy="2816093"/>
          </a:xfrm>
          <a:prstGeom prst="rect">
            <a:avLst/>
          </a:prstGeom>
        </p:spPr>
      </p:pic>
      <p:sp>
        <p:nvSpPr>
          <p:cNvPr id="6" name="Rechthoek 4"/>
          <p:cNvSpPr/>
          <p:nvPr/>
        </p:nvSpPr>
        <p:spPr>
          <a:xfrm>
            <a:off x="2429988" y="5418934"/>
            <a:ext cx="1723549" cy="400110"/>
          </a:xfrm>
          <a:prstGeom prst="rect">
            <a:avLst/>
          </a:prstGeom>
        </p:spPr>
        <p:txBody>
          <a:bodyPr wrap="none">
            <a:spAutoFit/>
          </a:bodyPr>
          <a:lstStyle/>
          <a:p>
            <a:r>
              <a:rPr lang="en-GB" sz="2000" dirty="0">
                <a:solidFill>
                  <a:srgbClr val="222222"/>
                </a:solidFill>
                <a:latin typeface="Calibri Light" panose="020F0302020204030204"/>
              </a:rPr>
              <a:t>D</a:t>
            </a:r>
            <a:r>
              <a:rPr lang="en-GB" sz="2000" dirty="0" smtClean="0">
                <a:solidFill>
                  <a:srgbClr val="222222"/>
                </a:solidFill>
                <a:latin typeface="Calibri Light" panose="020F0302020204030204"/>
              </a:rPr>
              <a:t>rip chamber</a:t>
            </a:r>
            <a:endParaRPr lang="en-GB" sz="2400" dirty="0"/>
          </a:p>
        </p:txBody>
      </p:sp>
      <p:sp>
        <p:nvSpPr>
          <p:cNvPr id="7" name="Rechthoek 6"/>
          <p:cNvSpPr/>
          <p:nvPr/>
        </p:nvSpPr>
        <p:spPr>
          <a:xfrm>
            <a:off x="7736971" y="5418934"/>
            <a:ext cx="1864613" cy="400110"/>
          </a:xfrm>
          <a:prstGeom prst="rect">
            <a:avLst/>
          </a:prstGeom>
        </p:spPr>
        <p:txBody>
          <a:bodyPr wrap="none">
            <a:spAutoFit/>
          </a:bodyPr>
          <a:lstStyle/>
          <a:p>
            <a:r>
              <a:rPr lang="en-GB" sz="2000" dirty="0">
                <a:solidFill>
                  <a:srgbClr val="222222"/>
                </a:solidFill>
                <a:latin typeface="Calibri Light" panose="020F0302020204030204"/>
              </a:rPr>
              <a:t>I</a:t>
            </a:r>
            <a:r>
              <a:rPr lang="en-GB" sz="2000" dirty="0" smtClean="0">
                <a:solidFill>
                  <a:srgbClr val="222222"/>
                </a:solidFill>
                <a:latin typeface="Calibri Light" panose="020F0302020204030204"/>
              </a:rPr>
              <a:t>nfusion </a:t>
            </a:r>
            <a:r>
              <a:rPr lang="en-GB" sz="2000" dirty="0">
                <a:solidFill>
                  <a:srgbClr val="222222"/>
                </a:solidFill>
                <a:latin typeface="Calibri Light" panose="020F0302020204030204"/>
              </a:rPr>
              <a:t>pump </a:t>
            </a:r>
            <a:endParaRPr lang="en-GB" sz="2400" dirty="0"/>
          </a:p>
        </p:txBody>
      </p:sp>
      <p:pic>
        <p:nvPicPr>
          <p:cNvPr id="8" name="Afbeelding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99621" y="2440753"/>
            <a:ext cx="631650" cy="2491279"/>
          </a:xfrm>
          <a:prstGeom prst="rect">
            <a:avLst/>
          </a:prstGeom>
        </p:spPr>
      </p:pic>
      <p:sp>
        <p:nvSpPr>
          <p:cNvPr id="9" name="Rechthoek 16"/>
          <p:cNvSpPr/>
          <p:nvPr/>
        </p:nvSpPr>
        <p:spPr>
          <a:xfrm>
            <a:off x="5412130" y="5418934"/>
            <a:ext cx="926857" cy="400110"/>
          </a:xfrm>
          <a:prstGeom prst="rect">
            <a:avLst/>
          </a:prstGeom>
        </p:spPr>
        <p:txBody>
          <a:bodyPr wrap="none">
            <a:spAutoFit/>
          </a:bodyPr>
          <a:lstStyle/>
          <a:p>
            <a:pPr lvl="0"/>
            <a:r>
              <a:rPr lang="en-GB" sz="2000" dirty="0">
                <a:solidFill>
                  <a:srgbClr val="222222"/>
                </a:solidFill>
                <a:latin typeface="Calibri Light" panose="020F0302020204030204"/>
              </a:rPr>
              <a:t>C</a:t>
            </a:r>
            <a:r>
              <a:rPr lang="en-GB" sz="2000" dirty="0" smtClean="0">
                <a:solidFill>
                  <a:srgbClr val="222222"/>
                </a:solidFill>
                <a:latin typeface="Calibri Light" panose="020F0302020204030204"/>
              </a:rPr>
              <a:t>lamp</a:t>
            </a:r>
            <a:endParaRPr lang="en-GB" sz="2400" dirty="0">
              <a:solidFill>
                <a:srgbClr val="000000"/>
              </a:solidFill>
            </a:endParaRPr>
          </a:p>
        </p:txBody>
      </p:sp>
    </p:spTree>
    <p:extLst>
      <p:ext uri="{BB962C8B-B14F-4D97-AF65-F5344CB8AC3E}">
        <p14:creationId xmlns:p14="http://schemas.microsoft.com/office/powerpoint/2010/main" val="304391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36599"/>
          </a:xfrm>
        </p:spPr>
        <p:txBody>
          <a:bodyPr/>
          <a:lstStyle/>
          <a:p>
            <a:pPr algn="ctr"/>
            <a:r>
              <a:rPr lang="en-GB" b="1" kern="0" dirty="0">
                <a:solidFill>
                  <a:srgbClr val="2E74B5"/>
                </a:solidFill>
                <a:ea typeface="Times New Roman" panose="02020603050405020304" pitchFamily="18" charset="0"/>
                <a:cs typeface="Times New Roman" panose="02020603050405020304" pitchFamily="18" charset="0"/>
              </a:rPr>
              <a:t>Use</a:t>
            </a:r>
            <a:endParaRPr lang="ar-IQ" dirty="0"/>
          </a:p>
        </p:txBody>
      </p:sp>
      <p:sp>
        <p:nvSpPr>
          <p:cNvPr id="3" name="عنصر نائب للمحتوى 2"/>
          <p:cNvSpPr>
            <a:spLocks noGrp="1"/>
          </p:cNvSpPr>
          <p:nvPr>
            <p:ph idx="1"/>
          </p:nvPr>
        </p:nvSpPr>
        <p:spPr>
          <a:xfrm>
            <a:off x="1324303" y="914399"/>
            <a:ext cx="10468303" cy="5785945"/>
          </a:xfrm>
        </p:spPr>
        <p:txBody>
          <a:bodyPr>
            <a:normAutofit/>
          </a:bodyPr>
          <a:lstStyle/>
          <a:p>
            <a:pPr lvl="0">
              <a:buFont typeface="Wingdings" pitchFamily="2" charset="2"/>
              <a:buChar char="Ø"/>
            </a:pPr>
            <a:r>
              <a:rPr lang="en-GB" sz="2400" dirty="0" smtClean="0">
                <a:solidFill>
                  <a:schemeClr val="tx2"/>
                </a:solidFill>
              </a:rPr>
              <a:t> A</a:t>
            </a:r>
            <a:r>
              <a:rPr lang="en-GB" sz="2400" dirty="0">
                <a:solidFill>
                  <a:schemeClr val="tx2"/>
                </a:solidFill>
              </a:rPr>
              <a:t> </a:t>
            </a:r>
            <a:r>
              <a:rPr lang="en-GB" sz="2400" b="1" dirty="0">
                <a:solidFill>
                  <a:srgbClr val="FF0000"/>
                </a:solidFill>
              </a:rPr>
              <a:t>drip chamber</a:t>
            </a:r>
            <a:r>
              <a:rPr lang="en-GB" sz="2400" dirty="0">
                <a:solidFill>
                  <a:schemeClr val="tx2"/>
                </a:solidFill>
              </a:rPr>
              <a:t> is a device used to allow air to rise out from a fluid so that it is not passed downstream. These are commonly employed in delivery systems of intravenous therapy and act to prevent </a:t>
            </a:r>
            <a:r>
              <a:rPr lang="en-GB" sz="2400" b="1" dirty="0">
                <a:solidFill>
                  <a:srgbClr val="FF0000"/>
                </a:solidFill>
              </a:rPr>
              <a:t>air embolism</a:t>
            </a:r>
            <a:r>
              <a:rPr lang="en-GB" sz="2400" dirty="0" smtClean="0">
                <a:solidFill>
                  <a:schemeClr val="tx2"/>
                </a:solidFill>
              </a:rPr>
              <a:t>.</a:t>
            </a:r>
          </a:p>
          <a:p>
            <a:pPr>
              <a:buFont typeface="Wingdings" pitchFamily="2" charset="2"/>
              <a:buChar char="Ø"/>
            </a:pPr>
            <a:r>
              <a:rPr lang="en-GB" sz="2400" dirty="0">
                <a:solidFill>
                  <a:schemeClr val="tx2"/>
                </a:solidFill>
              </a:rPr>
              <a:t> The use of a drip chamber allows an estimate of the rate at which fluid is administered. For a fluid of a given viscosity, drips from a hole of known size will be of nearly identical volume and the number of drips in a minute can be counted. The rate of flow is controlled by a </a:t>
            </a:r>
            <a:r>
              <a:rPr lang="en-GB" sz="2400" b="1" dirty="0">
                <a:solidFill>
                  <a:srgbClr val="FF0000"/>
                </a:solidFill>
              </a:rPr>
              <a:t>clamp</a:t>
            </a:r>
            <a:r>
              <a:rPr lang="en-GB" sz="2400" dirty="0">
                <a:solidFill>
                  <a:schemeClr val="tx2"/>
                </a:solidFill>
              </a:rPr>
              <a:t> on the infusion tubing; this affects the resistance to flow. </a:t>
            </a:r>
          </a:p>
          <a:p>
            <a:pPr marL="0" indent="0">
              <a:buNone/>
            </a:pPr>
            <a:r>
              <a:rPr lang="en-GB" sz="2400" dirty="0" smtClean="0">
                <a:solidFill>
                  <a:schemeClr val="tx2"/>
                </a:solidFill>
              </a:rPr>
              <a:t> </a:t>
            </a:r>
            <a:endParaRPr lang="en-GB" sz="2400" dirty="0">
              <a:solidFill>
                <a:schemeClr val="tx2"/>
              </a:solidFill>
            </a:endParaRPr>
          </a:p>
          <a:p>
            <a:endParaRPr lang="ar-IQ" sz="2400" dirty="0">
              <a:solidFill>
                <a:schemeClr val="tx2"/>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655" y="4288221"/>
            <a:ext cx="8087712" cy="2254469"/>
          </a:xfrm>
          <a:prstGeom prst="rect">
            <a:avLst/>
          </a:prstGeom>
        </p:spPr>
      </p:pic>
    </p:spTree>
    <p:extLst>
      <p:ext uri="{BB962C8B-B14F-4D97-AF65-F5344CB8AC3E}">
        <p14:creationId xmlns:p14="http://schemas.microsoft.com/office/powerpoint/2010/main" val="193204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15427"/>
          </a:xfrm>
        </p:spPr>
        <p:txBody>
          <a:bodyPr/>
          <a:lstStyle/>
          <a:p>
            <a:pPr algn="ctr"/>
            <a:r>
              <a:rPr lang="en-GB" b="1" kern="0" dirty="0">
                <a:solidFill>
                  <a:srgbClr val="2E74B5"/>
                </a:solidFill>
                <a:ea typeface="Times New Roman" panose="02020603050405020304" pitchFamily="18" charset="0"/>
                <a:cs typeface="Times New Roman" panose="02020603050405020304" pitchFamily="18" charset="0"/>
              </a:rPr>
              <a:t>Use</a:t>
            </a:r>
            <a:endParaRPr lang="ar-IQ" dirty="0"/>
          </a:p>
        </p:txBody>
      </p:sp>
      <p:sp>
        <p:nvSpPr>
          <p:cNvPr id="3" name="عنصر نائب للمحتوى 2"/>
          <p:cNvSpPr>
            <a:spLocks noGrp="1"/>
          </p:cNvSpPr>
          <p:nvPr>
            <p:ph idx="1"/>
          </p:nvPr>
        </p:nvSpPr>
        <p:spPr>
          <a:xfrm>
            <a:off x="1245476" y="1024759"/>
            <a:ext cx="10594427" cy="5833241"/>
          </a:xfrm>
        </p:spPr>
        <p:txBody>
          <a:bodyPr>
            <a:normAutofit/>
          </a:bodyPr>
          <a:lstStyle/>
          <a:p>
            <a:pPr algn="just">
              <a:buFont typeface="Wingdings" pitchFamily="2" charset="2"/>
              <a:buChar char="Ø"/>
            </a:pPr>
            <a:r>
              <a:rPr lang="en-GB" dirty="0" smtClean="0">
                <a:solidFill>
                  <a:schemeClr val="tx2"/>
                </a:solidFill>
              </a:rPr>
              <a:t> </a:t>
            </a:r>
            <a:r>
              <a:rPr lang="en-GB" dirty="0">
                <a:solidFill>
                  <a:schemeClr val="tx2"/>
                </a:solidFill>
              </a:rPr>
              <a:t>However, other sources of resistance (such as whether the vein is kinked or compressed by the patients position) cannot be directly controlled and a change in position may change the rate of flow leading to inadvertently rapid or slow infusion. </a:t>
            </a:r>
            <a:endParaRPr lang="en-GB" dirty="0" smtClean="0">
              <a:solidFill>
                <a:schemeClr val="tx2"/>
              </a:solidFill>
            </a:endParaRPr>
          </a:p>
          <a:p>
            <a:pPr lvl="0" algn="just">
              <a:buFont typeface="Wingdings" pitchFamily="2" charset="2"/>
              <a:buChar char="Ø"/>
            </a:pPr>
            <a:r>
              <a:rPr lang="en-GB" dirty="0" smtClean="0">
                <a:solidFill>
                  <a:schemeClr val="tx2"/>
                </a:solidFill>
              </a:rPr>
              <a:t> Where </a:t>
            </a:r>
            <a:r>
              <a:rPr lang="en-GB" dirty="0">
                <a:solidFill>
                  <a:schemeClr val="tx2"/>
                </a:solidFill>
              </a:rPr>
              <a:t>this might be problematic an infusion pump can be used which gives a more accurate measurement of flow rate</a:t>
            </a:r>
            <a:r>
              <a:rPr lang="en-GB" dirty="0" smtClean="0">
                <a:solidFill>
                  <a:schemeClr val="tx2"/>
                </a:solidFill>
              </a:rPr>
              <a:t>.</a:t>
            </a:r>
          </a:p>
          <a:p>
            <a:pPr algn="just">
              <a:buFont typeface="Wingdings" pitchFamily="2" charset="2"/>
              <a:buChar char="Ø"/>
            </a:pPr>
            <a:r>
              <a:rPr lang="en-GB" dirty="0" smtClean="0">
                <a:solidFill>
                  <a:schemeClr val="tx2"/>
                </a:solidFill>
                <a:ea typeface="Times New Roman" panose="02020603050405020304" pitchFamily="18" charset="0"/>
                <a:cs typeface="Times New Roman" panose="02020603050405020304" pitchFamily="18" charset="0"/>
              </a:rPr>
              <a:t> The </a:t>
            </a:r>
            <a:r>
              <a:rPr lang="en-GB" dirty="0">
                <a:solidFill>
                  <a:schemeClr val="tx2"/>
                </a:solidFill>
                <a:ea typeface="Times New Roman" panose="02020603050405020304" pitchFamily="18" charset="0"/>
                <a:cs typeface="Times New Roman" panose="02020603050405020304" pitchFamily="18" charset="0"/>
              </a:rPr>
              <a:t>positive pressure generated by the various manufacturers’ pumps can widely vary. All pumps should be able to overcome arterial pressures of a patient </a:t>
            </a:r>
            <a:r>
              <a:rPr lang="en-GB" dirty="0">
                <a:solidFill>
                  <a:srgbClr val="FF0000"/>
                </a:solidFill>
                <a:ea typeface="Times New Roman" panose="02020603050405020304" pitchFamily="18" charset="0"/>
                <a:cs typeface="Times New Roman" panose="02020603050405020304" pitchFamily="18" charset="0"/>
              </a:rPr>
              <a:t>(150-200 mmHg)</a:t>
            </a:r>
            <a:r>
              <a:rPr lang="en-GB" dirty="0">
                <a:solidFill>
                  <a:schemeClr val="tx2"/>
                </a:solidFill>
                <a:ea typeface="Times New Roman" panose="02020603050405020304" pitchFamily="18" charset="0"/>
                <a:cs typeface="Times New Roman" panose="02020603050405020304" pitchFamily="18" charset="0"/>
              </a:rPr>
              <a:t>. Most pumps have a pressure limit of </a:t>
            </a:r>
            <a:r>
              <a:rPr lang="en-GB" dirty="0">
                <a:solidFill>
                  <a:srgbClr val="FF0000"/>
                </a:solidFill>
                <a:ea typeface="Times New Roman" panose="02020603050405020304" pitchFamily="18" charset="0"/>
                <a:cs typeface="Times New Roman" panose="02020603050405020304" pitchFamily="18" charset="0"/>
              </a:rPr>
              <a:t>500 mmHg</a:t>
            </a:r>
            <a:r>
              <a:rPr lang="en-GB" dirty="0">
                <a:solidFill>
                  <a:schemeClr val="tx2"/>
                </a:solidFill>
                <a:ea typeface="Times New Roman" panose="02020603050405020304" pitchFamily="18" charset="0"/>
                <a:cs typeface="Times New Roman" panose="02020603050405020304" pitchFamily="18" charset="0"/>
              </a:rPr>
              <a:t>. If the limit is reached, an </a:t>
            </a:r>
            <a:r>
              <a:rPr lang="en-GB" dirty="0">
                <a:solidFill>
                  <a:srgbClr val="FF0000"/>
                </a:solidFill>
                <a:ea typeface="Times New Roman" panose="02020603050405020304" pitchFamily="18" charset="0"/>
                <a:cs typeface="Times New Roman" panose="02020603050405020304" pitchFamily="18" charset="0"/>
              </a:rPr>
              <a:t>occlusion alarm </a:t>
            </a:r>
            <a:r>
              <a:rPr lang="en-GB" dirty="0">
                <a:solidFill>
                  <a:schemeClr val="tx2"/>
                </a:solidFill>
                <a:ea typeface="Times New Roman" panose="02020603050405020304" pitchFamily="18" charset="0"/>
                <a:cs typeface="Times New Roman" panose="02020603050405020304" pitchFamily="18" charset="0"/>
              </a:rPr>
              <a:t>should sound. Pumps with lowered pressure limits are often labelled as paediatric. </a:t>
            </a:r>
          </a:p>
          <a:p>
            <a:pPr lvl="0" algn="just"/>
            <a:endParaRPr lang="en-GB" dirty="0">
              <a:solidFill>
                <a:schemeClr val="tx2"/>
              </a:solidFill>
            </a:endParaRPr>
          </a:p>
          <a:p>
            <a:pPr algn="just"/>
            <a:endParaRPr lang="ar-IQ" dirty="0">
              <a:solidFill>
                <a:schemeClr val="tx2"/>
              </a:solidFill>
            </a:endParaRPr>
          </a:p>
        </p:txBody>
      </p:sp>
    </p:spTree>
    <p:extLst>
      <p:ext uri="{BB962C8B-B14F-4D97-AF65-F5344CB8AC3E}">
        <p14:creationId xmlns:p14="http://schemas.microsoft.com/office/powerpoint/2010/main" val="324723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425668"/>
            <a:ext cx="9785349" cy="583325"/>
          </a:xfrm>
        </p:spPr>
        <p:txBody>
          <a:bodyPr>
            <a:noAutofit/>
          </a:bodyPr>
          <a:lstStyle/>
          <a:p>
            <a:pPr algn="ctr"/>
            <a:r>
              <a:rPr lang="en-GB" b="1" kern="0" dirty="0" smtClean="0">
                <a:solidFill>
                  <a:srgbClr val="0070C0"/>
                </a:solidFill>
                <a:ea typeface="Times New Roman" panose="02020603050405020304" pitchFamily="18" charset="0"/>
                <a:cs typeface="Times New Roman" panose="02020603050405020304" pitchFamily="18" charset="0"/>
              </a:rPr>
              <a:t>Types of </a:t>
            </a:r>
            <a:r>
              <a:rPr lang="en-GB" b="1" dirty="0">
                <a:solidFill>
                  <a:srgbClr val="0070C0"/>
                </a:solidFill>
                <a:ea typeface="Times New Roman" panose="02020603050405020304" pitchFamily="18" charset="0"/>
                <a:cs typeface="Times New Roman" panose="02020603050405020304" pitchFamily="18" charset="0"/>
              </a:rPr>
              <a:t>pumps</a:t>
            </a:r>
            <a:endParaRPr lang="ar-IQ" dirty="0">
              <a:solidFill>
                <a:srgbClr val="0070C0"/>
              </a:solidFill>
            </a:endParaRPr>
          </a:p>
        </p:txBody>
      </p:sp>
      <p:sp>
        <p:nvSpPr>
          <p:cNvPr id="3" name="عنصر نائب للمحتوى 2"/>
          <p:cNvSpPr>
            <a:spLocks noGrp="1"/>
          </p:cNvSpPr>
          <p:nvPr>
            <p:ph idx="1"/>
          </p:nvPr>
        </p:nvSpPr>
        <p:spPr>
          <a:xfrm>
            <a:off x="1308538" y="1213945"/>
            <a:ext cx="10531365" cy="5533696"/>
          </a:xfrm>
        </p:spPr>
        <p:txBody>
          <a:bodyPr>
            <a:normAutofit/>
          </a:bodyPr>
          <a:lstStyle/>
          <a:p>
            <a:pPr lvl="0">
              <a:buFont typeface="Wingdings" pitchFamily="2" charset="2"/>
              <a:buChar char="Ø"/>
            </a:pPr>
            <a:r>
              <a:rPr lang="en-GB" sz="2400" dirty="0" smtClean="0">
                <a:solidFill>
                  <a:schemeClr val="tx2"/>
                </a:solidFill>
                <a:ea typeface="Times New Roman" panose="02020603050405020304" pitchFamily="18" charset="0"/>
                <a:cs typeface="Times New Roman" panose="02020603050405020304" pitchFamily="18" charset="0"/>
              </a:rPr>
              <a:t> On </a:t>
            </a:r>
            <a:r>
              <a:rPr lang="en-GB" sz="2400" dirty="0">
                <a:solidFill>
                  <a:schemeClr val="tx2"/>
                </a:solidFill>
                <a:ea typeface="Times New Roman" panose="02020603050405020304" pitchFamily="18" charset="0"/>
                <a:cs typeface="Times New Roman" panose="02020603050405020304" pitchFamily="18" charset="0"/>
              </a:rPr>
              <a:t>many pumps the output pressure also has a </a:t>
            </a:r>
            <a:r>
              <a:rPr lang="en-GB" sz="2400" b="1" dirty="0">
                <a:solidFill>
                  <a:srgbClr val="FF0000"/>
                </a:solidFill>
                <a:ea typeface="Times New Roman" panose="02020603050405020304" pitchFamily="18" charset="0"/>
                <a:cs typeface="Times New Roman" panose="02020603050405020304" pitchFamily="18" charset="0"/>
              </a:rPr>
              <a:t>low limit</a:t>
            </a:r>
            <a:r>
              <a:rPr lang="en-GB" sz="2400" dirty="0">
                <a:solidFill>
                  <a:schemeClr val="tx2"/>
                </a:solidFill>
                <a:ea typeface="Times New Roman" panose="02020603050405020304" pitchFamily="18" charset="0"/>
                <a:cs typeface="Times New Roman" panose="02020603050405020304" pitchFamily="18" charset="0"/>
              </a:rPr>
              <a:t>. If the pressure in the fluid line is below the lower limit, an alarm should indicate a possible </a:t>
            </a:r>
            <a:r>
              <a:rPr lang="en-GB" sz="2400" b="1" dirty="0">
                <a:solidFill>
                  <a:srgbClr val="FF0000"/>
                </a:solidFill>
                <a:ea typeface="Times New Roman" panose="02020603050405020304" pitchFamily="18" charset="0"/>
                <a:cs typeface="Times New Roman" panose="02020603050405020304" pitchFamily="18" charset="0"/>
              </a:rPr>
              <a:t>loss of connection </a:t>
            </a:r>
            <a:r>
              <a:rPr lang="en-GB" sz="2400" dirty="0">
                <a:solidFill>
                  <a:schemeClr val="tx2"/>
                </a:solidFill>
                <a:ea typeface="Times New Roman" panose="02020603050405020304" pitchFamily="18" charset="0"/>
                <a:cs typeface="Times New Roman" panose="02020603050405020304" pitchFamily="18" charset="0"/>
              </a:rPr>
              <a:t>to the patient or artery (an infiltration alarm, when the catheter is no longer in the blood vessel but infusing fluid into the surrounding tissue</a:t>
            </a:r>
            <a:r>
              <a:rPr lang="en-GB" sz="2400" dirty="0" smtClean="0">
                <a:solidFill>
                  <a:schemeClr val="tx2"/>
                </a:solidFill>
                <a:ea typeface="Times New Roman" panose="02020603050405020304" pitchFamily="18" charset="0"/>
                <a:cs typeface="Times New Roman" panose="02020603050405020304" pitchFamily="18" charset="0"/>
              </a:rPr>
              <a:t>).</a:t>
            </a:r>
          </a:p>
          <a:p>
            <a:pPr>
              <a:lnSpc>
                <a:spcPct val="107000"/>
              </a:lnSpc>
              <a:buFont typeface="Wingdings" pitchFamily="2" charset="2"/>
              <a:buChar char="Ø"/>
            </a:pPr>
            <a:r>
              <a:rPr lang="en-GB" sz="2400" dirty="0" smtClean="0">
                <a:solidFill>
                  <a:schemeClr val="tx2"/>
                </a:solidFill>
                <a:ea typeface="Times New Roman" panose="02020603050405020304" pitchFamily="18" charset="0"/>
                <a:cs typeface="Times New Roman" panose="02020603050405020304" pitchFamily="18" charset="0"/>
              </a:rPr>
              <a:t> </a:t>
            </a:r>
            <a:r>
              <a:rPr lang="en-GB" sz="2400" b="1" dirty="0" smtClean="0">
                <a:solidFill>
                  <a:schemeClr val="tx2"/>
                </a:solidFill>
                <a:ea typeface="Times New Roman" panose="02020603050405020304" pitchFamily="18" charset="0"/>
                <a:cs typeface="Times New Roman" panose="02020603050405020304" pitchFamily="18" charset="0"/>
              </a:rPr>
              <a:t>There </a:t>
            </a:r>
            <a:r>
              <a:rPr lang="en-GB" sz="2400" b="1" dirty="0">
                <a:solidFill>
                  <a:schemeClr val="tx2"/>
                </a:solidFill>
                <a:ea typeface="Times New Roman" panose="02020603050405020304" pitchFamily="18" charset="0"/>
                <a:cs typeface="Times New Roman" panose="02020603050405020304" pitchFamily="18" charset="0"/>
              </a:rPr>
              <a:t>are two basic classes of pumps: </a:t>
            </a:r>
          </a:p>
          <a:p>
            <a:pPr marL="285750" indent="-285750">
              <a:lnSpc>
                <a:spcPct val="107000"/>
              </a:lnSpc>
              <a:buFont typeface="Arial" panose="020B0604020202020204" pitchFamily="34" charset="0"/>
              <a:buChar char="•"/>
            </a:pPr>
            <a:r>
              <a:rPr lang="en-GB" sz="2400" b="1" dirty="0">
                <a:solidFill>
                  <a:srgbClr val="FF0000"/>
                </a:solidFill>
                <a:ea typeface="Times New Roman" panose="02020603050405020304" pitchFamily="18" charset="0"/>
                <a:cs typeface="Times New Roman" panose="02020603050405020304" pitchFamily="18" charset="0"/>
              </a:rPr>
              <a:t>Large volume pumps </a:t>
            </a:r>
            <a:r>
              <a:rPr lang="en-GB" sz="2400" dirty="0">
                <a:solidFill>
                  <a:schemeClr val="tx2"/>
                </a:solidFill>
                <a:ea typeface="Times New Roman" panose="02020603050405020304" pitchFamily="18" charset="0"/>
                <a:cs typeface="Times New Roman" panose="02020603050405020304" pitchFamily="18" charset="0"/>
              </a:rPr>
              <a:t>can pump nutrient solutions large enough to feed a patient. </a:t>
            </a:r>
          </a:p>
          <a:p>
            <a:pPr marL="285750" indent="-285750">
              <a:lnSpc>
                <a:spcPct val="107000"/>
              </a:lnSpc>
              <a:buFont typeface="Arial" panose="020B0604020202020204" pitchFamily="34" charset="0"/>
              <a:buChar char="•"/>
            </a:pPr>
            <a:r>
              <a:rPr lang="en-GB" sz="2400" b="1" dirty="0">
                <a:solidFill>
                  <a:srgbClr val="FF0000"/>
                </a:solidFill>
                <a:ea typeface="Times New Roman" panose="02020603050405020304" pitchFamily="18" charset="0"/>
                <a:cs typeface="Times New Roman" panose="02020603050405020304" pitchFamily="18" charset="0"/>
              </a:rPr>
              <a:t>Small-volume pumps </a:t>
            </a:r>
            <a:r>
              <a:rPr lang="en-GB" sz="2400" dirty="0">
                <a:solidFill>
                  <a:schemeClr val="tx2"/>
                </a:solidFill>
                <a:ea typeface="Times New Roman" panose="02020603050405020304" pitchFamily="18" charset="0"/>
                <a:cs typeface="Times New Roman" panose="02020603050405020304" pitchFamily="18" charset="0"/>
              </a:rPr>
              <a:t>infuse hormones, such as insulin, or other medicines, such as opiates.</a:t>
            </a:r>
          </a:p>
          <a:p>
            <a:pPr marL="0" lvl="0" indent="0">
              <a:buNone/>
            </a:pPr>
            <a:r>
              <a:rPr lang="en-GB" sz="2400" dirty="0" smtClean="0">
                <a:solidFill>
                  <a:schemeClr val="tx2"/>
                </a:solidFill>
                <a:ea typeface="Times New Roman" panose="02020603050405020304" pitchFamily="18" charset="0"/>
                <a:cs typeface="Times New Roman" panose="02020603050405020304" pitchFamily="18" charset="0"/>
              </a:rPr>
              <a:t> </a:t>
            </a:r>
            <a:endParaRPr lang="en-GB" sz="2400" dirty="0">
              <a:solidFill>
                <a:schemeClr val="tx2"/>
              </a:solidFill>
              <a:ea typeface="Times New Roman" panose="02020603050405020304" pitchFamily="18" charset="0"/>
              <a:cs typeface="Times New Roman" panose="02020603050405020304" pitchFamily="18" charset="0"/>
            </a:endParaRPr>
          </a:p>
          <a:p>
            <a:pPr marL="0" indent="0">
              <a:buNone/>
            </a:pPr>
            <a:endParaRPr lang="ar-IQ" sz="2400" dirty="0">
              <a:solidFill>
                <a:schemeClr val="tx2"/>
              </a:solidFill>
            </a:endParaRPr>
          </a:p>
        </p:txBody>
      </p:sp>
    </p:spTree>
    <p:extLst>
      <p:ext uri="{BB962C8B-B14F-4D97-AF65-F5344CB8AC3E}">
        <p14:creationId xmlns:p14="http://schemas.microsoft.com/office/powerpoint/2010/main" val="29445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3012</TotalTime>
  <Words>910</Words>
  <Application>Microsoft Office PowerPoint</Application>
  <PresentationFormat>مخصص</PresentationFormat>
  <Paragraphs>89</Paragraphs>
  <Slides>20</Slides>
  <Notes>0</Notes>
  <HiddenSlides>0</HiddenSlides>
  <MMClips>1</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Theme1</vt:lpstr>
      <vt:lpstr>Al-Mustaqbal University. College of Engineering and Engineering Technologies. Biomedical Engineering Department.</vt:lpstr>
      <vt:lpstr>Infusion pumps</vt:lpstr>
      <vt:lpstr>Infusion pumps</vt:lpstr>
      <vt:lpstr>Function:   infuse fluids</vt:lpstr>
      <vt:lpstr>Function:   infuse fluids</vt:lpstr>
      <vt:lpstr>Use</vt:lpstr>
      <vt:lpstr>Use</vt:lpstr>
      <vt:lpstr>Use</vt:lpstr>
      <vt:lpstr>Types of pumps</vt:lpstr>
      <vt:lpstr>Infusion pump vs Syringe pump</vt:lpstr>
      <vt:lpstr>Infusion pump design</vt:lpstr>
      <vt:lpstr>Construction</vt:lpstr>
      <vt:lpstr>Volume Displacement Pump</vt:lpstr>
      <vt:lpstr>Roller Peristaltic Pump</vt:lpstr>
      <vt:lpstr>Functional Block Diagram</vt:lpstr>
      <vt:lpstr>Trouble shooting</vt:lpstr>
      <vt:lpstr>Trouble shooting</vt:lpstr>
      <vt:lpstr>Safety and Testing considerations</vt:lpstr>
      <vt:lpstr>Safety and Testing considerations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DR.Ahmed Saker 2O11</cp:lastModifiedBy>
  <cp:revision>240</cp:revision>
  <dcterms:created xsi:type="dcterms:W3CDTF">2021-10-31T09:31:15Z</dcterms:created>
  <dcterms:modified xsi:type="dcterms:W3CDTF">2023-11-25T17:39:07Z</dcterms:modified>
</cp:coreProperties>
</file>