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0"/>
  </p:notesMasterIdLst>
  <p:sldIdLst>
    <p:sldId id="326" r:id="rId2"/>
    <p:sldId id="327" r:id="rId3"/>
    <p:sldId id="340" r:id="rId4"/>
    <p:sldId id="328" r:id="rId5"/>
    <p:sldId id="329" r:id="rId6"/>
    <p:sldId id="330" r:id="rId7"/>
    <p:sldId id="334" r:id="rId8"/>
    <p:sldId id="333" r:id="rId9"/>
    <p:sldId id="331" r:id="rId10"/>
    <p:sldId id="332" r:id="rId11"/>
    <p:sldId id="335" r:id="rId12"/>
    <p:sldId id="336" r:id="rId13"/>
    <p:sldId id="337" r:id="rId14"/>
    <p:sldId id="338" r:id="rId15"/>
    <p:sldId id="339" r:id="rId16"/>
    <p:sldId id="341" r:id="rId17"/>
    <p:sldId id="342" r:id="rId18"/>
    <p:sldId id="343" r:id="rId19"/>
    <p:sldId id="344" r:id="rId20"/>
    <p:sldId id="350" r:id="rId21"/>
    <p:sldId id="345" r:id="rId22"/>
    <p:sldId id="351" r:id="rId23"/>
    <p:sldId id="346" r:id="rId24"/>
    <p:sldId id="347" r:id="rId25"/>
    <p:sldId id="352" r:id="rId26"/>
    <p:sldId id="348" r:id="rId27"/>
    <p:sldId id="349" r:id="rId28"/>
    <p:sldId id="28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1080" y="-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1A141B-CB36-4A1E-BC0C-239ACED83F3F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DF383-0F28-49A7-ACC4-4CB24F3B40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0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8DF383-0F28-49A7-ACC4-4CB24F3B403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488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ltGray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 bwMode="ltGray">
          <a:xfrm>
            <a:off x="1219201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/>
        </p:nvSpPr>
        <p:spPr bwMode="gray">
          <a:xfrm>
            <a:off x="0" y="0"/>
            <a:ext cx="121920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3" name="Straight Connector 12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15" name="Straight Connector 14"/>
          <p:cNvCxnSpPr/>
          <p:nvPr/>
        </p:nvCxnSpPr>
        <p:spPr bwMode="white">
          <a:xfrm>
            <a:off x="121920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white">
          <a:xfrm>
            <a:off x="1" y="5631204"/>
            <a:ext cx="1828801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302" y="1600201"/>
            <a:ext cx="8331201" cy="2680127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29302" y="4344916"/>
            <a:ext cx="7518400" cy="1116085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9191" y="6356352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2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27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1" name="Straight Connector 10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"/>
          <p:cNvSpPr>
            <a:spLocks/>
          </p:cNvSpPr>
          <p:nvPr/>
        </p:nvSpPr>
        <p:spPr bwMode="white">
          <a:xfrm rot="5400000">
            <a:off x="756336" y="898064"/>
            <a:ext cx="336023" cy="294174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02112" y="685800"/>
            <a:ext cx="1787992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99030" y="685800"/>
            <a:ext cx="7850643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325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67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 bwMode="black">
          <a:xfrm>
            <a:off x="11582401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0" name="Rectangle 19"/>
          <p:cNvSpPr/>
          <p:nvPr/>
        </p:nvSpPr>
        <p:spPr bwMode="gray">
          <a:xfrm>
            <a:off x="11277601" y="5638800"/>
            <a:ext cx="304800" cy="1219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4" name="Rectangle 23"/>
          <p:cNvSpPr/>
          <p:nvPr/>
        </p:nvSpPr>
        <p:spPr bwMode="gray">
          <a:xfrm>
            <a:off x="1216469" y="5638800"/>
            <a:ext cx="609600" cy="1219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1" name="Rectangle 20"/>
          <p:cNvSpPr/>
          <p:nvPr/>
        </p:nvSpPr>
        <p:spPr bwMode="ltGray">
          <a:xfrm>
            <a:off x="1" y="5638800"/>
            <a:ext cx="12192000" cy="12192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22" name="Straight Connector 21"/>
          <p:cNvCxnSpPr/>
          <p:nvPr/>
        </p:nvCxnSpPr>
        <p:spPr bwMode="white">
          <a:xfrm>
            <a:off x="11576308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 bwMode="black">
          <a:xfrm>
            <a:off x="0" y="5643132"/>
            <a:ext cx="1216469" cy="1214868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8" name="Pi"/>
          <p:cNvSpPr>
            <a:spLocks/>
          </p:cNvSpPr>
          <p:nvPr/>
        </p:nvSpPr>
        <p:spPr bwMode="white">
          <a:xfrm>
            <a:off x="276534" y="6032500"/>
            <a:ext cx="593344" cy="519176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23" name="Straight Connector 22"/>
          <p:cNvCxnSpPr/>
          <p:nvPr/>
        </p:nvCxnSpPr>
        <p:spPr bwMode="white">
          <a:xfrm>
            <a:off x="1216469" y="5638800"/>
            <a:ext cx="0" cy="1219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 bwMode="black">
          <a:xfrm>
            <a:off x="115824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7" name="Rectangle 26"/>
          <p:cNvSpPr/>
          <p:nvPr/>
        </p:nvSpPr>
        <p:spPr bwMode="gray">
          <a:xfrm>
            <a:off x="11277601" y="0"/>
            <a:ext cx="304800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8" name="Rectangle 27"/>
          <p:cNvSpPr/>
          <p:nvPr/>
        </p:nvSpPr>
        <p:spPr bwMode="gray">
          <a:xfrm>
            <a:off x="1219201" y="0"/>
            <a:ext cx="609600" cy="609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29" name="Rectangle 28"/>
          <p:cNvSpPr/>
          <p:nvPr/>
        </p:nvSpPr>
        <p:spPr>
          <a:xfrm>
            <a:off x="-2" y="0"/>
            <a:ext cx="1219201" cy="609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30" name="Rectangle 29"/>
          <p:cNvSpPr/>
          <p:nvPr/>
        </p:nvSpPr>
        <p:spPr bwMode="ltGray">
          <a:xfrm>
            <a:off x="1" y="0"/>
            <a:ext cx="12192000" cy="609600"/>
          </a:xfrm>
          <a:prstGeom prst="rect">
            <a:avLst/>
          </a:prstGeom>
          <a:solidFill>
            <a:schemeClr val="accent1">
              <a:lumMod val="75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1" name="Straight Connector 30"/>
          <p:cNvCxnSpPr/>
          <p:nvPr/>
        </p:nvCxnSpPr>
        <p:spPr bwMode="white">
          <a:xfrm>
            <a:off x="11576308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 bwMode="black">
          <a:xfrm>
            <a:off x="0" y="0"/>
            <a:ext cx="1216469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cxnSp>
        <p:nvCxnSpPr>
          <p:cNvPr id="33" name="Straight Connector 32"/>
          <p:cNvCxnSpPr/>
          <p:nvPr/>
        </p:nvCxnSpPr>
        <p:spPr bwMode="white">
          <a:xfrm>
            <a:off x="1219202" y="0"/>
            <a:ext cx="0" cy="609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9029" y="1600201"/>
            <a:ext cx="8285430" cy="2654064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9030" y="4259997"/>
            <a:ext cx="7266515" cy="1150203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69350" y="6356352"/>
            <a:ext cx="609600" cy="365125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16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1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93851" y="2514707"/>
            <a:ext cx="4815840" cy="365749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9057" y="1499616"/>
            <a:ext cx="4820143" cy="93878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0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9057" y="2514600"/>
            <a:ext cx="4820143" cy="365556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3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095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ltGray">
          <a:xfrm>
            <a:off x="626403" y="0"/>
            <a:ext cx="304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6" name="Rectangle 5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7" name="Straight Connector 6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gray">
          <a:xfrm>
            <a:off x="10972800" y="0"/>
            <a:ext cx="922861" cy="6858000"/>
          </a:xfrm>
          <a:prstGeom prst="rect">
            <a:avLst/>
          </a:prstGeom>
          <a:solidFill>
            <a:schemeClr val="accent1">
              <a:lumMod val="75000"/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black">
          <a:xfrm>
            <a:off x="11895662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3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gray">
          <a:xfrm>
            <a:off x="621955" y="0"/>
            <a:ext cx="4148797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62195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white"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482600"/>
            <a:ext cx="6197600" cy="568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white"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1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black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9" name="Rectangle 8"/>
          <p:cNvSpPr/>
          <p:nvPr/>
        </p:nvSpPr>
        <p:spPr bwMode="ltGray">
          <a:xfrm>
            <a:off x="4876800" y="0"/>
            <a:ext cx="7018862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520" y="381000"/>
            <a:ext cx="3294280" cy="1371600"/>
          </a:xfrm>
        </p:spPr>
        <p:txBody>
          <a:bodyPr anchor="b">
            <a:normAutofit/>
          </a:bodyPr>
          <a:lstStyle>
            <a:lvl1pPr algn="l">
              <a:defRPr sz="2800" b="0"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 bwMode="auto">
          <a:xfrm>
            <a:off x="5181600" y="482600"/>
            <a:ext cx="6197600" cy="5689600"/>
          </a:xfrm>
          <a:ln w="19050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4520" y="1828800"/>
            <a:ext cx="3294280" cy="43434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 bwMode="white">
          <a:xfrm>
            <a:off x="11882962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31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11887200" y="0"/>
            <a:ext cx="304800" cy="6858000"/>
          </a:xfrm>
          <a:prstGeom prst="rect">
            <a:avLst/>
          </a:prstGeom>
          <a:solidFill>
            <a:schemeClr val="accent1">
              <a:lumMod val="50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lvl="0" algn="ctr"/>
            <a:endParaRPr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617304" y="0"/>
            <a:ext cx="6096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 bwMode="gray">
          <a:xfrm>
            <a:off x="0" y="0"/>
            <a:ext cx="609600" cy="6858000"/>
          </a:xfrm>
          <a:prstGeom prst="rect">
            <a:avLst/>
          </a:prstGeom>
          <a:solidFill>
            <a:schemeClr val="accent1">
              <a:lumMod val="75000"/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/>
        </p:nvSpPr>
        <p:spPr bwMode="black">
          <a:xfrm>
            <a:off x="617304" y="736219"/>
            <a:ext cx="609600" cy="609600"/>
          </a:xfrm>
          <a:prstGeom prst="rect">
            <a:avLst/>
          </a:prstGeom>
          <a:solidFill>
            <a:schemeClr val="accent1">
              <a:lumMod val="50000"/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cxnSp>
        <p:nvCxnSpPr>
          <p:cNvPr id="14" name="Straight Connector 13"/>
          <p:cNvCxnSpPr/>
          <p:nvPr/>
        </p:nvCxnSpPr>
        <p:spPr bwMode="white">
          <a:xfrm>
            <a:off x="617304" y="7362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 bwMode="white">
          <a:xfrm>
            <a:off x="617304" y="1345819"/>
            <a:ext cx="6096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"/>
          <p:cNvSpPr>
            <a:spLocks/>
          </p:cNvSpPr>
          <p:nvPr/>
        </p:nvSpPr>
        <p:spPr bwMode="white">
          <a:xfrm>
            <a:off x="756292" y="898103"/>
            <a:ext cx="336111" cy="294097"/>
          </a:xfrm>
          <a:custGeom>
            <a:avLst/>
            <a:gdLst>
              <a:gd name="T0" fmla="*/ 411 w 426"/>
              <a:gd name="T1" fmla="*/ 0 h 372"/>
              <a:gd name="T2" fmla="*/ 90 w 426"/>
              <a:gd name="T3" fmla="*/ 0 h 372"/>
              <a:gd name="T4" fmla="*/ 3 w 426"/>
              <a:gd name="T5" fmla="*/ 64 h 372"/>
              <a:gd name="T6" fmla="*/ 12 w 426"/>
              <a:gd name="T7" fmla="*/ 83 h 372"/>
              <a:gd name="T8" fmla="*/ 17 w 426"/>
              <a:gd name="T9" fmla="*/ 83 h 372"/>
              <a:gd name="T10" fmla="*/ 31 w 426"/>
              <a:gd name="T11" fmla="*/ 73 h 372"/>
              <a:gd name="T12" fmla="*/ 90 w 426"/>
              <a:gd name="T13" fmla="*/ 30 h 372"/>
              <a:gd name="T14" fmla="*/ 131 w 426"/>
              <a:gd name="T15" fmla="*/ 30 h 372"/>
              <a:gd name="T16" fmla="*/ 61 w 426"/>
              <a:gd name="T17" fmla="*/ 334 h 372"/>
              <a:gd name="T18" fmla="*/ 61 w 426"/>
              <a:gd name="T19" fmla="*/ 355 h 372"/>
              <a:gd name="T20" fmla="*/ 72 w 426"/>
              <a:gd name="T21" fmla="*/ 359 h 372"/>
              <a:gd name="T22" fmla="*/ 83 w 426"/>
              <a:gd name="T23" fmla="*/ 355 h 372"/>
              <a:gd name="T24" fmla="*/ 161 w 426"/>
              <a:gd name="T25" fmla="*/ 30 h 372"/>
              <a:gd name="T26" fmla="*/ 272 w 426"/>
              <a:gd name="T27" fmla="*/ 30 h 372"/>
              <a:gd name="T28" fmla="*/ 253 w 426"/>
              <a:gd name="T29" fmla="*/ 270 h 372"/>
              <a:gd name="T30" fmla="*/ 277 w 426"/>
              <a:gd name="T31" fmla="*/ 355 h 372"/>
              <a:gd name="T32" fmla="*/ 322 w 426"/>
              <a:gd name="T33" fmla="*/ 372 h 372"/>
              <a:gd name="T34" fmla="*/ 335 w 426"/>
              <a:gd name="T35" fmla="*/ 371 h 372"/>
              <a:gd name="T36" fmla="*/ 417 w 426"/>
              <a:gd name="T37" fmla="*/ 280 h 372"/>
              <a:gd name="T38" fmla="*/ 406 w 426"/>
              <a:gd name="T39" fmla="*/ 262 h 372"/>
              <a:gd name="T40" fmla="*/ 388 w 426"/>
              <a:gd name="T41" fmla="*/ 273 h 372"/>
              <a:gd name="T42" fmla="*/ 331 w 426"/>
              <a:gd name="T43" fmla="*/ 341 h 372"/>
              <a:gd name="T44" fmla="*/ 298 w 426"/>
              <a:gd name="T45" fmla="*/ 333 h 372"/>
              <a:gd name="T46" fmla="*/ 283 w 426"/>
              <a:gd name="T47" fmla="*/ 272 h 372"/>
              <a:gd name="T48" fmla="*/ 302 w 426"/>
              <a:gd name="T49" fmla="*/ 30 h 372"/>
              <a:gd name="T50" fmla="*/ 411 w 426"/>
              <a:gd name="T51" fmla="*/ 30 h 372"/>
              <a:gd name="T52" fmla="*/ 426 w 426"/>
              <a:gd name="T53" fmla="*/ 15 h 372"/>
              <a:gd name="T54" fmla="*/ 411 w 426"/>
              <a:gd name="T55" fmla="*/ 0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6" h="372">
                <a:moveTo>
                  <a:pt x="411" y="0"/>
                </a:moveTo>
                <a:cubicBezTo>
                  <a:pt x="90" y="0"/>
                  <a:pt x="90" y="0"/>
                  <a:pt x="90" y="0"/>
                </a:cubicBezTo>
                <a:cubicBezTo>
                  <a:pt x="25" y="0"/>
                  <a:pt x="4" y="61"/>
                  <a:pt x="3" y="64"/>
                </a:cubicBezTo>
                <a:cubicBezTo>
                  <a:pt x="0" y="71"/>
                  <a:pt x="4" y="80"/>
                  <a:pt x="12" y="83"/>
                </a:cubicBezTo>
                <a:cubicBezTo>
                  <a:pt x="14" y="83"/>
                  <a:pt x="15" y="83"/>
                  <a:pt x="17" y="83"/>
                </a:cubicBezTo>
                <a:cubicBezTo>
                  <a:pt x="23" y="83"/>
                  <a:pt x="29" y="80"/>
                  <a:pt x="31" y="73"/>
                </a:cubicBezTo>
                <a:cubicBezTo>
                  <a:pt x="31" y="73"/>
                  <a:pt x="46" y="30"/>
                  <a:pt x="90" y="30"/>
                </a:cubicBezTo>
                <a:cubicBezTo>
                  <a:pt x="131" y="30"/>
                  <a:pt x="131" y="30"/>
                  <a:pt x="131" y="30"/>
                </a:cubicBezTo>
                <a:cubicBezTo>
                  <a:pt x="129" y="83"/>
                  <a:pt x="118" y="274"/>
                  <a:pt x="61" y="334"/>
                </a:cubicBezTo>
                <a:cubicBezTo>
                  <a:pt x="55" y="340"/>
                  <a:pt x="55" y="350"/>
                  <a:pt x="61" y="355"/>
                </a:cubicBezTo>
                <a:cubicBezTo>
                  <a:pt x="64" y="358"/>
                  <a:pt x="68" y="359"/>
                  <a:pt x="72" y="359"/>
                </a:cubicBezTo>
                <a:cubicBezTo>
                  <a:pt x="76" y="359"/>
                  <a:pt x="80" y="358"/>
                  <a:pt x="83" y="355"/>
                </a:cubicBezTo>
                <a:cubicBezTo>
                  <a:pt x="148" y="286"/>
                  <a:pt x="159" y="84"/>
                  <a:pt x="161" y="30"/>
                </a:cubicBezTo>
                <a:cubicBezTo>
                  <a:pt x="272" y="30"/>
                  <a:pt x="272" y="30"/>
                  <a:pt x="272" y="30"/>
                </a:cubicBezTo>
                <a:cubicBezTo>
                  <a:pt x="253" y="270"/>
                  <a:pt x="253" y="270"/>
                  <a:pt x="253" y="270"/>
                </a:cubicBezTo>
                <a:cubicBezTo>
                  <a:pt x="253" y="272"/>
                  <a:pt x="248" y="327"/>
                  <a:pt x="277" y="355"/>
                </a:cubicBezTo>
                <a:cubicBezTo>
                  <a:pt x="289" y="366"/>
                  <a:pt x="304" y="372"/>
                  <a:pt x="322" y="372"/>
                </a:cubicBezTo>
                <a:cubicBezTo>
                  <a:pt x="326" y="372"/>
                  <a:pt x="330" y="372"/>
                  <a:pt x="335" y="371"/>
                </a:cubicBezTo>
                <a:cubicBezTo>
                  <a:pt x="398" y="362"/>
                  <a:pt x="416" y="283"/>
                  <a:pt x="417" y="280"/>
                </a:cubicBezTo>
                <a:cubicBezTo>
                  <a:pt x="419" y="271"/>
                  <a:pt x="414" y="264"/>
                  <a:pt x="406" y="262"/>
                </a:cubicBezTo>
                <a:cubicBezTo>
                  <a:pt x="398" y="260"/>
                  <a:pt x="390" y="265"/>
                  <a:pt x="388" y="273"/>
                </a:cubicBezTo>
                <a:cubicBezTo>
                  <a:pt x="388" y="274"/>
                  <a:pt x="373" y="335"/>
                  <a:pt x="331" y="341"/>
                </a:cubicBezTo>
                <a:cubicBezTo>
                  <a:pt x="316" y="343"/>
                  <a:pt x="306" y="341"/>
                  <a:pt x="298" y="333"/>
                </a:cubicBezTo>
                <a:cubicBezTo>
                  <a:pt x="282" y="318"/>
                  <a:pt x="282" y="284"/>
                  <a:pt x="283" y="272"/>
                </a:cubicBezTo>
                <a:cubicBezTo>
                  <a:pt x="302" y="30"/>
                  <a:pt x="302" y="30"/>
                  <a:pt x="302" y="30"/>
                </a:cubicBezTo>
                <a:cubicBezTo>
                  <a:pt x="411" y="30"/>
                  <a:pt x="411" y="30"/>
                  <a:pt x="411" y="30"/>
                </a:cubicBezTo>
                <a:cubicBezTo>
                  <a:pt x="419" y="30"/>
                  <a:pt x="426" y="24"/>
                  <a:pt x="426" y="15"/>
                </a:cubicBezTo>
                <a:cubicBezTo>
                  <a:pt x="426" y="7"/>
                  <a:pt x="419" y="0"/>
                  <a:pt x="4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sz="1800"/>
          </a:p>
        </p:txBody>
      </p:sp>
      <p:cxnSp>
        <p:nvCxnSpPr>
          <p:cNvPr id="16" name="Straight Connector 15"/>
          <p:cNvCxnSpPr/>
          <p:nvPr/>
        </p:nvCxnSpPr>
        <p:spPr bwMode="white">
          <a:xfrm>
            <a:off x="617304" y="0"/>
            <a:ext cx="0" cy="6858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2398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93852" y="1600200"/>
            <a:ext cx="9785349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1600" y="6356352"/>
            <a:ext cx="1219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BEB6E5C-962E-4CF2-8B86-B5F2696988B4}" type="datetimeFigureOut">
              <a:rPr lang="en-US" smtClean="0"/>
              <a:t>9/30/2023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7652" y="6356352"/>
            <a:ext cx="3975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all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9601" y="6356352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all" baseline="0">
                <a:solidFill>
                  <a:schemeClr val="tx1"/>
                </a:solidFill>
              </a:defRPr>
            </a:lvl1pPr>
          </a:lstStyle>
          <a:p>
            <a:fld id="{A8E4F1CF-F213-459E-92F5-2910829C24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05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46888" indent="-246888" algn="l" defTabSz="914400" rtl="0" eaLnBrk="1" latinLnBrk="0" hangingPunct="1">
        <a:lnSpc>
          <a:spcPct val="90000"/>
        </a:lnSpc>
        <a:spcBef>
          <a:spcPts val="1400"/>
        </a:spcBef>
        <a:buFont typeface="Euphemia" pitchFamily="34" charset="0"/>
        <a:buChar char="›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26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84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44168" indent="-24688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0992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7568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4144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0720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172968" indent="-246888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›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B0B9980A-54DD-4728-8A8C-ECAE606031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05001" y="689548"/>
            <a:ext cx="8329031" cy="20536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Al-</a:t>
            </a:r>
            <a:r>
              <a:rPr lang="en-US" sz="24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Mustaqbal</a:t>
            </a: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University.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College of Engineering and Engineering Technologies.</a:t>
            </a:r>
            <a:b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en-US" sz="24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Biomedical Engineering Department.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6099" y="2678935"/>
            <a:ext cx="7516442" cy="2854762"/>
          </a:xfrm>
        </p:spPr>
        <p:txBody>
          <a:bodyPr>
            <a:normAutofit fontScale="92500"/>
          </a:bodyPr>
          <a:lstStyle/>
          <a:p>
            <a:pPr algn="just">
              <a:lnSpc>
                <a:spcPct val="200000"/>
              </a:lnSpc>
            </a:pPr>
            <a:r>
              <a:rPr lang="en-US" sz="2400" b="1" i="1" u="sng" dirty="0"/>
              <a:t>Subject: </a:t>
            </a:r>
            <a:r>
              <a:rPr lang="en-US" sz="2400" b="1" dirty="0"/>
              <a:t> </a:t>
            </a:r>
            <a:r>
              <a:rPr lang="en-US" sz="2400" dirty="0"/>
              <a:t>Biomedical Instrumentation Lab.</a:t>
            </a:r>
          </a:p>
          <a:p>
            <a:pPr algn="just">
              <a:lnSpc>
                <a:spcPct val="200000"/>
              </a:lnSpc>
            </a:pPr>
            <a:r>
              <a:rPr lang="en-US" sz="2400" b="1" i="1" u="sng" dirty="0"/>
              <a:t>Class (code): </a:t>
            </a:r>
            <a:r>
              <a:rPr lang="en-US" sz="2400" dirty="0"/>
              <a:t> </a:t>
            </a: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endParaRPr lang="en-US" sz="2400" dirty="0"/>
          </a:p>
          <a:p>
            <a:pPr algn="just">
              <a:lnSpc>
                <a:spcPct val="200000"/>
              </a:lnSpc>
            </a:pPr>
            <a:r>
              <a:rPr lang="en-US" sz="2400" b="1" i="1" u="sng" dirty="0"/>
              <a:t>Lecture: </a:t>
            </a:r>
            <a:r>
              <a:rPr lang="en-US" sz="2400" b="1" i="1" dirty="0"/>
              <a:t> 2</a:t>
            </a:r>
            <a:endParaRPr lang="en-US" sz="2400" b="1" i="1" dirty="0" smtClean="0"/>
          </a:p>
          <a:p>
            <a:pPr algn="just">
              <a:lnSpc>
                <a:spcPct val="200000"/>
              </a:lnSpc>
            </a:pPr>
            <a:r>
              <a:rPr lang="en-US" sz="2400" b="1" i="1" dirty="0" smtClean="0"/>
              <a:t>By: M.SC. </a:t>
            </a:r>
            <a:r>
              <a:rPr lang="en-US" sz="2400" b="1" i="1" dirty="0" err="1" smtClean="0"/>
              <a:t>Zainab</a:t>
            </a:r>
            <a:r>
              <a:rPr lang="en-US" sz="2400" b="1" i="1" dirty="0" smtClean="0"/>
              <a:t>  </a:t>
            </a:r>
            <a:r>
              <a:rPr lang="en-US" sz="2400" b="1" i="1" dirty="0" err="1"/>
              <a:t>S</a:t>
            </a:r>
            <a:r>
              <a:rPr lang="en-US" sz="2400" b="1" i="1" dirty="0" err="1" smtClean="0"/>
              <a:t>attar</a:t>
            </a:r>
            <a:r>
              <a:rPr lang="en-US" sz="2400" b="1" i="1" dirty="0" smtClean="0"/>
              <a:t>  </a:t>
            </a:r>
            <a:r>
              <a:rPr lang="en-US" sz="2400" b="1" i="1" dirty="0" err="1"/>
              <a:t>J</a:t>
            </a:r>
            <a:r>
              <a:rPr lang="en-US" sz="2400" b="1" i="1" dirty="0" err="1" smtClean="0"/>
              <a:t>abbar</a:t>
            </a:r>
            <a:endParaRPr lang="en-US" sz="2400" b="1" i="1" dirty="0" smtClean="0"/>
          </a:p>
          <a:p>
            <a:pPr algn="just">
              <a:lnSpc>
                <a:spcPct val="200000"/>
              </a:lnSpc>
            </a:pPr>
            <a:endParaRPr lang="en-US" sz="2400" dirty="0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08789C5-A71C-4D6F-BD71-B5BBFF919DE6}"/>
              </a:ext>
            </a:extLst>
          </p:cNvPr>
          <p:cNvSpPr/>
          <p:nvPr/>
        </p:nvSpPr>
        <p:spPr>
          <a:xfrm>
            <a:off x="103496" y="5728648"/>
            <a:ext cx="990600" cy="10064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/>
              <a:t>BME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A648731-0209-7C1D-9CAF-6553BB5CFC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376" y="1828800"/>
            <a:ext cx="1586260" cy="15862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D665016-A26D-4968-B006-4589004206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7866" y="104606"/>
            <a:ext cx="1641750" cy="164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6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99661"/>
          </a:xfrm>
        </p:spPr>
        <p:txBody>
          <a:bodyPr/>
          <a:lstStyle/>
          <a:p>
            <a:pPr algn="ctr"/>
            <a:r>
              <a:rPr lang="en-US" b="1" dirty="0"/>
              <a:t>Power Problems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2772" y="1119352"/>
            <a:ext cx="10547131" cy="5052848"/>
          </a:xfrm>
        </p:spPr>
        <p:txBody>
          <a:bodyPr>
            <a:normAutofit/>
          </a:bodyPr>
          <a:lstStyle/>
          <a:p>
            <a:r>
              <a:rPr lang="en-US" dirty="0"/>
              <a:t>The monitor turns on with </a:t>
            </a:r>
            <a:r>
              <a:rPr lang="en-US" dirty="0" smtClean="0"/>
              <a:t>AC power</a:t>
            </a:r>
            <a:r>
              <a:rPr lang="en-US" dirty="0"/>
              <a:t>, but does not </a:t>
            </a:r>
            <a:r>
              <a:rPr lang="en-US" dirty="0" smtClean="0"/>
              <a:t>with battery </a:t>
            </a:r>
            <a:r>
              <a:rPr lang="en-US" dirty="0"/>
              <a:t>power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b="1" dirty="0"/>
              <a:t>Possible Cause</a:t>
            </a:r>
            <a:r>
              <a:rPr lang="en-US" b="1" dirty="0" smtClean="0"/>
              <a:t>:</a:t>
            </a:r>
            <a:endParaRPr lang="en-US" dirty="0" smtClean="0"/>
          </a:p>
          <a:p>
            <a:r>
              <a:rPr lang="en-US" dirty="0"/>
              <a:t>A battery is not </a:t>
            </a:r>
            <a:r>
              <a:rPr lang="en-US" dirty="0" smtClean="0"/>
              <a:t>present/Ensure </a:t>
            </a:r>
            <a:r>
              <a:rPr lang="en-US" dirty="0"/>
              <a:t>that a battery </a:t>
            </a:r>
            <a:r>
              <a:rPr lang="en-US" dirty="0" smtClean="0"/>
              <a:t>or batteries </a:t>
            </a:r>
            <a:r>
              <a:rPr lang="en-US" dirty="0"/>
              <a:t>are installed.</a:t>
            </a:r>
          </a:p>
          <a:p>
            <a:r>
              <a:rPr lang="en-US" dirty="0"/>
              <a:t>The battery is not </a:t>
            </a:r>
            <a:r>
              <a:rPr lang="en-US" dirty="0" smtClean="0"/>
              <a:t>charged/Charge </a:t>
            </a:r>
            <a:r>
              <a:rPr lang="en-US" dirty="0"/>
              <a:t>the battery 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The battery or connector </a:t>
            </a:r>
            <a:r>
              <a:rPr lang="en-US" dirty="0" smtClean="0"/>
              <a:t>is loose/Reseat </a:t>
            </a:r>
            <a:r>
              <a:rPr lang="en-US" dirty="0"/>
              <a:t>the battery and </a:t>
            </a:r>
            <a:r>
              <a:rPr lang="en-US" dirty="0" smtClean="0"/>
              <a:t>the battery </a:t>
            </a:r>
            <a:r>
              <a:rPr lang="en-US" dirty="0"/>
              <a:t>cable.</a:t>
            </a:r>
          </a:p>
          <a:p>
            <a:r>
              <a:rPr lang="en-US" dirty="0"/>
              <a:t>The main board </a:t>
            </a:r>
            <a:r>
              <a:rPr lang="en-US" dirty="0" smtClean="0"/>
              <a:t>malfunctioned/Replace </a:t>
            </a:r>
            <a:r>
              <a:rPr lang="en-US" dirty="0"/>
              <a:t>the main </a:t>
            </a:r>
            <a:r>
              <a:rPr lang="en-US" dirty="0" smtClean="0"/>
              <a:t>board.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57792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673537"/>
          </a:xfrm>
        </p:spPr>
        <p:txBody>
          <a:bodyPr/>
          <a:lstStyle/>
          <a:p>
            <a:pPr algn="ctr"/>
            <a:r>
              <a:rPr lang="en-US" b="1" dirty="0" smtClean="0"/>
              <a:t>Action to solve Power </a:t>
            </a:r>
            <a:r>
              <a:rPr lang="en-US" b="1" dirty="0"/>
              <a:t>Problems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40070" y="945931"/>
            <a:ext cx="10421006" cy="5801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 replace the </a:t>
            </a:r>
            <a:r>
              <a:rPr lang="en-US" dirty="0" smtClean="0"/>
              <a:t>battery</a:t>
            </a:r>
          </a:p>
          <a:p>
            <a:r>
              <a:rPr lang="en-US" dirty="0"/>
              <a:t>Shut down the monitor. </a:t>
            </a:r>
            <a:endParaRPr lang="en-US" dirty="0" smtClean="0"/>
          </a:p>
          <a:p>
            <a:r>
              <a:rPr lang="en-US" dirty="0"/>
              <a:t>Remove </a:t>
            </a:r>
            <a:r>
              <a:rPr lang="en-US" dirty="0" smtClean="0"/>
              <a:t>the AC </a:t>
            </a:r>
            <a:r>
              <a:rPr lang="en-US" dirty="0"/>
              <a:t>power cord from the back of the monitor.</a:t>
            </a:r>
          </a:p>
          <a:p>
            <a:r>
              <a:rPr lang="en-US" dirty="0" smtClean="0"/>
              <a:t>Insert </a:t>
            </a:r>
            <a:r>
              <a:rPr lang="en-US" dirty="0"/>
              <a:t>a slotted screwdriver into the slot in the battery </a:t>
            </a:r>
            <a:r>
              <a:rPr lang="en-US" dirty="0" smtClean="0"/>
              <a:t>cover.</a:t>
            </a:r>
          </a:p>
          <a:p>
            <a:r>
              <a:rPr lang="en-US" dirty="0"/>
              <a:t>Rotate the battery retaining clip until it clears the battery</a:t>
            </a:r>
            <a:r>
              <a:rPr lang="en-US" dirty="0" smtClean="0"/>
              <a:t>.</a:t>
            </a:r>
          </a:p>
          <a:p>
            <a:r>
              <a:rPr lang="en-US" dirty="0"/>
              <a:t>Remove the battery from the monitor by pulling the attached </a:t>
            </a:r>
            <a:r>
              <a:rPr lang="en-US" dirty="0" smtClean="0"/>
              <a:t>black ribbon.</a:t>
            </a:r>
          </a:p>
          <a:p>
            <a:r>
              <a:rPr lang="en-US" dirty="0"/>
              <a:t>Insert the new battery and replace the cover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01620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705068"/>
          </a:xfrm>
        </p:spPr>
        <p:txBody>
          <a:bodyPr/>
          <a:lstStyle/>
          <a:p>
            <a:pPr algn="ctr"/>
            <a:r>
              <a:rPr lang="en-US" b="1" dirty="0"/>
              <a:t>Replacing</a:t>
            </a:r>
            <a:r>
              <a:rPr lang="en-US" dirty="0" smtClean="0"/>
              <a:t> </a:t>
            </a:r>
            <a:r>
              <a:rPr lang="en-US" dirty="0"/>
              <a:t>the battery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13945" y="930166"/>
            <a:ext cx="10625957" cy="5927834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7" y="957590"/>
            <a:ext cx="481275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390" y="957590"/>
            <a:ext cx="5421203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486" y="3977015"/>
            <a:ext cx="7677807" cy="2687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906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910020"/>
          </a:xfrm>
        </p:spPr>
        <p:txBody>
          <a:bodyPr/>
          <a:lstStyle/>
          <a:p>
            <a:pPr algn="ctr"/>
            <a:r>
              <a:rPr lang="en-US" b="1" dirty="0"/>
              <a:t>Replacing</a:t>
            </a:r>
            <a:r>
              <a:rPr lang="en-US" b="1" dirty="0" smtClean="0"/>
              <a:t> </a:t>
            </a:r>
            <a:r>
              <a:rPr lang="en-US" b="1" dirty="0"/>
              <a:t>a fuse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08538" y="1166648"/>
            <a:ext cx="10515600" cy="5691352"/>
          </a:xfrm>
        </p:spPr>
        <p:txBody>
          <a:bodyPr/>
          <a:lstStyle/>
          <a:p>
            <a:r>
              <a:rPr lang="en-US" dirty="0"/>
              <a:t>To replace a fuse in the AC power </a:t>
            </a:r>
            <a:r>
              <a:rPr lang="en-US" dirty="0" smtClean="0"/>
              <a:t>connector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 smtClean="0"/>
              <a:t>pliers </a:t>
            </a:r>
            <a:r>
              <a:rPr lang="en-US" dirty="0"/>
              <a:t>to pull the fuse holder out of the AC </a:t>
            </a:r>
            <a:r>
              <a:rPr lang="en-US" dirty="0" smtClean="0"/>
              <a:t>power connector, </a:t>
            </a:r>
            <a:r>
              <a:rPr lang="en-US" dirty="0"/>
              <a:t>r</a:t>
            </a:r>
            <a:r>
              <a:rPr lang="en-US" dirty="0" smtClean="0"/>
              <a:t>eplace </a:t>
            </a:r>
            <a:r>
              <a:rPr lang="en-US" dirty="0"/>
              <a:t>the </a:t>
            </a:r>
            <a:r>
              <a:rPr lang="en-US" dirty="0" smtClean="0"/>
              <a:t>fuse, </a:t>
            </a:r>
            <a:r>
              <a:rPr lang="en-US" dirty="0"/>
              <a:t>and then push the fuse holder back into </a:t>
            </a:r>
            <a:r>
              <a:rPr lang="en-US" dirty="0" smtClean="0"/>
              <a:t>the power </a:t>
            </a:r>
            <a:r>
              <a:rPr lang="en-US" dirty="0"/>
              <a:t>connector until it snaps into place.</a:t>
            </a:r>
            <a:endParaRPr lang="en-US" dirty="0" smtClean="0"/>
          </a:p>
          <a:p>
            <a:endParaRPr lang="ar-IQ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63" y="2900856"/>
            <a:ext cx="8497612" cy="3528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1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689302"/>
          </a:xfrm>
        </p:spPr>
        <p:txBody>
          <a:bodyPr/>
          <a:lstStyle/>
          <a:p>
            <a:pPr algn="ctr"/>
            <a:r>
              <a:rPr lang="en-US" b="1" dirty="0"/>
              <a:t>Replacing</a:t>
            </a:r>
            <a:r>
              <a:rPr lang="en-US" b="1" dirty="0" smtClean="0"/>
              <a:t> </a:t>
            </a:r>
            <a:r>
              <a:rPr lang="en-US" b="1" dirty="0"/>
              <a:t>the power entry module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241" y="1008993"/>
            <a:ext cx="10515599" cy="584900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replace the power entry </a:t>
            </a:r>
            <a:r>
              <a:rPr lang="en-US" dirty="0" smtClean="0"/>
              <a:t>module:</a:t>
            </a:r>
          </a:p>
          <a:p>
            <a:r>
              <a:rPr lang="en-US" dirty="0"/>
              <a:t>Remove the rear </a:t>
            </a:r>
            <a:r>
              <a:rPr lang="en-US" dirty="0" smtClean="0"/>
              <a:t>case, </a:t>
            </a:r>
            <a:r>
              <a:rPr lang="en-US" dirty="0"/>
              <a:t>r</a:t>
            </a:r>
            <a:r>
              <a:rPr lang="en-US" dirty="0" smtClean="0"/>
              <a:t>emove </a:t>
            </a:r>
            <a:r>
              <a:rPr lang="en-US" dirty="0"/>
              <a:t>the two </a:t>
            </a:r>
            <a:r>
              <a:rPr lang="en-US" dirty="0" smtClean="0"/>
              <a:t>screws from </a:t>
            </a:r>
            <a:r>
              <a:rPr lang="en-US" dirty="0"/>
              <a:t>the power </a:t>
            </a:r>
            <a:r>
              <a:rPr lang="en-US" dirty="0" smtClean="0"/>
              <a:t>input module, pull </a:t>
            </a:r>
            <a:r>
              <a:rPr lang="en-US" dirty="0"/>
              <a:t>the module out of the chassis and disconnect the three cables from </a:t>
            </a:r>
            <a:r>
              <a:rPr lang="en-US" dirty="0" smtClean="0"/>
              <a:t>the </a:t>
            </a:r>
            <a:r>
              <a:rPr lang="en-US" dirty="0" smtClean="0"/>
              <a:t>module.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179" y="2900855"/>
            <a:ext cx="5596759" cy="361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938" y="2900855"/>
            <a:ext cx="5029199" cy="3610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859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862722"/>
          </a:xfrm>
        </p:spPr>
        <p:txBody>
          <a:bodyPr/>
          <a:lstStyle/>
          <a:p>
            <a:pPr algn="ctr"/>
            <a:r>
              <a:rPr lang="en-US" b="1" dirty="0"/>
              <a:t>Removing the Power Supply Module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2772" y="1056290"/>
            <a:ext cx="10515600" cy="5675586"/>
          </a:xfrm>
        </p:spPr>
        <p:txBody>
          <a:bodyPr/>
          <a:lstStyle/>
          <a:p>
            <a:r>
              <a:rPr lang="en-US" dirty="0"/>
              <a:t>To remove the power </a:t>
            </a:r>
            <a:r>
              <a:rPr lang="en-US" dirty="0" smtClean="0"/>
              <a:t>supply</a:t>
            </a:r>
          </a:p>
          <a:p>
            <a:r>
              <a:rPr lang="en-US" dirty="0"/>
              <a:t>Remove the rear </a:t>
            </a:r>
            <a:r>
              <a:rPr lang="en-US" dirty="0" smtClean="0"/>
              <a:t>case, remove </a:t>
            </a:r>
            <a:r>
              <a:rPr lang="en-US" dirty="0"/>
              <a:t>the power supply </a:t>
            </a:r>
            <a:r>
              <a:rPr lang="en-US" dirty="0" smtClean="0"/>
              <a:t>connectors, </a:t>
            </a:r>
            <a:r>
              <a:rPr lang="en-US" dirty="0"/>
              <a:t>r</a:t>
            </a:r>
            <a:r>
              <a:rPr lang="en-US" dirty="0" smtClean="0"/>
              <a:t>emove </a:t>
            </a:r>
            <a:r>
              <a:rPr lang="en-US" dirty="0"/>
              <a:t>the four </a:t>
            </a:r>
            <a:r>
              <a:rPr lang="en-US" dirty="0" smtClean="0"/>
              <a:t>screws and </a:t>
            </a:r>
            <a:r>
              <a:rPr lang="en-US" dirty="0"/>
              <a:t>lift the </a:t>
            </a:r>
            <a:r>
              <a:rPr lang="en-US" dirty="0" smtClean="0"/>
              <a:t>module out </a:t>
            </a:r>
            <a:r>
              <a:rPr lang="en-US" dirty="0"/>
              <a:t>of the </a:t>
            </a:r>
            <a:r>
              <a:rPr lang="en-US" dirty="0" smtClean="0"/>
              <a:t>chassis.</a:t>
            </a:r>
            <a:endParaRPr lang="ar-IQ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007" y="2479949"/>
            <a:ext cx="5391807" cy="384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14" y="2479949"/>
            <a:ext cx="5085857" cy="3842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896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20833"/>
          </a:xfrm>
        </p:spPr>
        <p:txBody>
          <a:bodyPr/>
          <a:lstStyle/>
          <a:p>
            <a:pPr algn="ctr"/>
            <a:r>
              <a:rPr lang="en-US" b="1" dirty="0"/>
              <a:t>Replacing the Main Board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08538" y="1119351"/>
            <a:ext cx="10499834" cy="5580993"/>
          </a:xfrm>
        </p:spPr>
        <p:txBody>
          <a:bodyPr>
            <a:normAutofit/>
          </a:bodyPr>
          <a:lstStyle/>
          <a:p>
            <a:r>
              <a:rPr lang="en-US" sz="2400" dirty="0"/>
              <a:t>Remove the rear </a:t>
            </a:r>
            <a:r>
              <a:rPr lang="en-US" sz="2400" dirty="0" smtClean="0"/>
              <a:t>case, Remove </a:t>
            </a:r>
            <a:r>
              <a:rPr lang="en-US" sz="2400" dirty="0"/>
              <a:t>the </a:t>
            </a:r>
            <a:r>
              <a:rPr lang="en-US" sz="2400" dirty="0" smtClean="0"/>
              <a:t>chassis, Remove </a:t>
            </a:r>
            <a:r>
              <a:rPr lang="en-US" sz="2400" dirty="0"/>
              <a:t>the wireless </a:t>
            </a:r>
            <a:r>
              <a:rPr lang="en-US" sz="2400" dirty="0" smtClean="0"/>
              <a:t>assembly, Disconnect </a:t>
            </a:r>
            <a:r>
              <a:rPr lang="en-US" sz="2400" dirty="0"/>
              <a:t>the speaker or speakers from the main </a:t>
            </a:r>
            <a:r>
              <a:rPr lang="en-US" sz="2400" dirty="0" smtClean="0"/>
              <a:t>board, Disconnect </a:t>
            </a:r>
            <a:r>
              <a:rPr lang="en-US" sz="2400" dirty="0"/>
              <a:t>the </a:t>
            </a:r>
            <a:r>
              <a:rPr lang="en-US" sz="2400" dirty="0" smtClean="0"/>
              <a:t>alarm </a:t>
            </a:r>
            <a:r>
              <a:rPr lang="en-US" sz="2400" dirty="0"/>
              <a:t>light, LCD </a:t>
            </a:r>
            <a:r>
              <a:rPr lang="en-US" sz="2400" dirty="0" smtClean="0"/>
              <a:t>signal, LCD </a:t>
            </a:r>
            <a:r>
              <a:rPr lang="en-US" sz="2400" dirty="0"/>
              <a:t>backlight, and touch cables from the main </a:t>
            </a:r>
            <a:r>
              <a:rPr lang="en-US" sz="2400" dirty="0" smtClean="0"/>
              <a:t>board, Remove </a:t>
            </a:r>
            <a:r>
              <a:rPr lang="en-US" sz="2400" dirty="0"/>
              <a:t>the </a:t>
            </a:r>
            <a:r>
              <a:rPr lang="en-US" sz="2400" dirty="0" smtClean="0"/>
              <a:t>screws from </a:t>
            </a:r>
            <a:r>
              <a:rPr lang="en-US" sz="2400" dirty="0"/>
              <a:t>the main </a:t>
            </a:r>
            <a:r>
              <a:rPr lang="en-US" sz="2400" dirty="0" smtClean="0"/>
              <a:t>board,</a:t>
            </a:r>
            <a:r>
              <a:rPr lang="en-US" sz="2400" dirty="0"/>
              <a:t> Lift the main board away from the front panel </a:t>
            </a:r>
            <a:r>
              <a:rPr lang="en-US" sz="2400" dirty="0" smtClean="0"/>
              <a:t>assembly</a:t>
            </a:r>
            <a:r>
              <a:rPr lang="en-US" sz="2400" dirty="0"/>
              <a:t>.</a:t>
            </a:r>
            <a:endParaRPr lang="ar-IQ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028" y="3184631"/>
            <a:ext cx="9664262" cy="301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59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689302"/>
          </a:xfrm>
        </p:spPr>
        <p:txBody>
          <a:bodyPr/>
          <a:lstStyle/>
          <a:p>
            <a:pPr algn="ctr"/>
            <a:r>
              <a:rPr lang="en-US" b="1" dirty="0"/>
              <a:t>Display Problems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242" y="898634"/>
            <a:ext cx="10562896" cy="5959366"/>
          </a:xfrm>
        </p:spPr>
        <p:txBody>
          <a:bodyPr>
            <a:normAutofit/>
          </a:bodyPr>
          <a:lstStyle/>
          <a:p>
            <a:r>
              <a:rPr lang="en-US" sz="2400" dirty="0"/>
              <a:t>The power is on, but </a:t>
            </a:r>
            <a:r>
              <a:rPr lang="en-US" sz="2400" dirty="0" smtClean="0"/>
              <a:t>the monitor </a:t>
            </a:r>
            <a:r>
              <a:rPr lang="en-US" sz="2400" dirty="0"/>
              <a:t>screen is blank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monitor displays </a:t>
            </a:r>
            <a:r>
              <a:rPr lang="en-US" sz="2400" dirty="0" smtClean="0"/>
              <a:t>random or </a:t>
            </a:r>
            <a:r>
              <a:rPr lang="en-US" sz="2400" dirty="0"/>
              <a:t>distorted graphics with </a:t>
            </a:r>
            <a:r>
              <a:rPr lang="en-US" sz="2400" dirty="0" smtClean="0"/>
              <a:t>a white </a:t>
            </a:r>
            <a:r>
              <a:rPr lang="en-US" sz="2400" dirty="0"/>
              <a:t>background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monitor turns on and </a:t>
            </a:r>
            <a:r>
              <a:rPr lang="en-US" sz="2400" dirty="0" smtClean="0"/>
              <a:t>the opening </a:t>
            </a:r>
            <a:r>
              <a:rPr lang="en-US" sz="2400" dirty="0"/>
              <a:t>screen and/or </a:t>
            </a:r>
            <a:r>
              <a:rPr lang="en-US" sz="2400" dirty="0" smtClean="0"/>
              <a:t>color bar </a:t>
            </a:r>
            <a:r>
              <a:rPr lang="en-US" sz="2400" dirty="0"/>
              <a:t>starts, but then </a:t>
            </a:r>
            <a:r>
              <a:rPr lang="en-US" sz="2400" dirty="0" smtClean="0"/>
              <a:t>freezes</a:t>
            </a:r>
          </a:p>
          <a:p>
            <a:r>
              <a:rPr lang="en-US" sz="2400" b="1" dirty="0"/>
              <a:t>Possible </a:t>
            </a:r>
            <a:r>
              <a:rPr lang="en-US" sz="2400" b="1" dirty="0" smtClean="0"/>
              <a:t>Cause:</a:t>
            </a:r>
          </a:p>
          <a:p>
            <a:r>
              <a:rPr lang="en-US" sz="2400" dirty="0"/>
              <a:t>The connection with </a:t>
            </a:r>
            <a:r>
              <a:rPr lang="en-US" sz="2400" dirty="0" smtClean="0"/>
              <a:t>the backlight </a:t>
            </a:r>
            <a:r>
              <a:rPr lang="en-US" sz="2400" dirty="0"/>
              <a:t>LCD is </a:t>
            </a:r>
            <a:r>
              <a:rPr lang="en-US" sz="2400" dirty="0" smtClean="0"/>
              <a:t>faulty/</a:t>
            </a:r>
            <a:r>
              <a:rPr lang="en-US" sz="2400" dirty="0"/>
              <a:t> Ensure that there is a </a:t>
            </a:r>
            <a:r>
              <a:rPr lang="en-US" sz="2400" dirty="0" smtClean="0"/>
              <a:t>proper connection </a:t>
            </a:r>
            <a:r>
              <a:rPr lang="en-US" sz="2400" dirty="0"/>
              <a:t>between the </a:t>
            </a:r>
            <a:r>
              <a:rPr lang="en-US" sz="2400" dirty="0" smtClean="0"/>
              <a:t>cable, LCD</a:t>
            </a:r>
            <a:r>
              <a:rPr lang="en-US" sz="2400" dirty="0"/>
              <a:t>, and main board</a:t>
            </a:r>
            <a:endParaRPr lang="en-US" sz="2400" dirty="0" smtClean="0"/>
          </a:p>
          <a:p>
            <a:r>
              <a:rPr lang="en-US" sz="2400" dirty="0"/>
              <a:t>The LCD is </a:t>
            </a:r>
            <a:r>
              <a:rPr lang="en-US" sz="2400" dirty="0" smtClean="0"/>
              <a:t>faulty or malfunctioned, the </a:t>
            </a:r>
            <a:r>
              <a:rPr lang="en-US" sz="2400" dirty="0"/>
              <a:t>LCD signal cable is </a:t>
            </a:r>
            <a:r>
              <a:rPr lang="en-US" sz="2400" dirty="0" smtClean="0"/>
              <a:t>not attached correctly/</a:t>
            </a:r>
            <a:r>
              <a:rPr lang="en-US" sz="2400" dirty="0"/>
              <a:t> Replace the </a:t>
            </a:r>
            <a:r>
              <a:rPr lang="en-US" sz="2400" dirty="0" smtClean="0"/>
              <a:t>LCD or </a:t>
            </a:r>
            <a:r>
              <a:rPr lang="en-US" sz="2400" dirty="0"/>
              <a:t>o</a:t>
            </a:r>
            <a:r>
              <a:rPr lang="en-US" sz="2400" dirty="0" smtClean="0"/>
              <a:t>pen </a:t>
            </a:r>
            <a:r>
              <a:rPr lang="en-US" sz="2400" dirty="0"/>
              <a:t>the monitor and </a:t>
            </a:r>
            <a:r>
              <a:rPr lang="en-US" sz="2400" dirty="0" smtClean="0"/>
              <a:t>reseat the </a:t>
            </a:r>
            <a:r>
              <a:rPr lang="en-US" sz="2400" dirty="0"/>
              <a:t>LCD signal cable.</a:t>
            </a:r>
            <a:endParaRPr lang="en-US" sz="2400" dirty="0" smtClean="0"/>
          </a:p>
          <a:p>
            <a:r>
              <a:rPr lang="en-US" sz="2400" dirty="0"/>
              <a:t>The main </a:t>
            </a:r>
            <a:r>
              <a:rPr lang="en-US" sz="2400" dirty="0" smtClean="0"/>
              <a:t>board malfunctioned/</a:t>
            </a:r>
            <a:r>
              <a:rPr lang="en-US" sz="2400" dirty="0"/>
              <a:t> Replace the main </a:t>
            </a:r>
            <a:r>
              <a:rPr lang="en-US" sz="2400" dirty="0" smtClean="0"/>
              <a:t>board.</a:t>
            </a:r>
            <a:endParaRPr lang="en-US" sz="2400" b="1" dirty="0" smtClean="0"/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10491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99661"/>
          </a:xfrm>
        </p:spPr>
        <p:txBody>
          <a:bodyPr/>
          <a:lstStyle/>
          <a:p>
            <a:pPr algn="ctr"/>
            <a:r>
              <a:rPr lang="en-US" b="1" dirty="0"/>
              <a:t>Removing the LCD Assembly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2772" y="945931"/>
            <a:ext cx="10515600" cy="591206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To remove the LCD assembly</a:t>
            </a:r>
            <a:r>
              <a:rPr lang="en-US" dirty="0" smtClean="0"/>
              <a:t>:</a:t>
            </a:r>
            <a:endParaRPr lang="en-US" b="1" dirty="0"/>
          </a:p>
          <a:p>
            <a:r>
              <a:rPr lang="en-US" dirty="0" smtClean="0"/>
              <a:t>Remove </a:t>
            </a:r>
            <a:r>
              <a:rPr lang="en-US" dirty="0"/>
              <a:t>the rear </a:t>
            </a:r>
            <a:r>
              <a:rPr lang="en-US" dirty="0" smtClean="0"/>
              <a:t>case, Remove </a:t>
            </a:r>
            <a:r>
              <a:rPr lang="en-US" dirty="0"/>
              <a:t>the </a:t>
            </a:r>
            <a:r>
              <a:rPr lang="en-US" dirty="0" smtClean="0"/>
              <a:t>chassis, Remove </a:t>
            </a:r>
            <a:r>
              <a:rPr lang="en-US" dirty="0"/>
              <a:t>the main board. </a:t>
            </a:r>
            <a:r>
              <a:rPr lang="en-US" dirty="0" smtClean="0"/>
              <a:t>Use </a:t>
            </a:r>
            <a:r>
              <a:rPr lang="en-US" dirty="0"/>
              <a:t>wire cutters to cut the plastic zip tie and remove it</a:t>
            </a:r>
            <a:r>
              <a:rPr lang="en-US" dirty="0" smtClean="0"/>
              <a:t>.</a:t>
            </a:r>
            <a:r>
              <a:rPr lang="en-US" dirty="0"/>
              <a:t> Remove the </a:t>
            </a:r>
            <a:r>
              <a:rPr lang="en-US" dirty="0" smtClean="0"/>
              <a:t>screws that </a:t>
            </a:r>
            <a:r>
              <a:rPr lang="en-US" dirty="0"/>
              <a:t>attach the </a:t>
            </a:r>
            <a:r>
              <a:rPr lang="en-US" dirty="0" smtClean="0"/>
              <a:t>LCD assembly </a:t>
            </a:r>
            <a:r>
              <a:rPr lang="en-US" dirty="0"/>
              <a:t>to the front </a:t>
            </a:r>
            <a:r>
              <a:rPr lang="en-US" dirty="0" smtClean="0"/>
              <a:t>panel. Pull </a:t>
            </a:r>
            <a:r>
              <a:rPr lang="en-US" dirty="0"/>
              <a:t>the LCD assembly away from the front panel.</a:t>
            </a:r>
            <a:endParaRPr lang="ar-IQ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5020" y="3137338"/>
            <a:ext cx="9869214" cy="35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662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52365"/>
          </a:xfrm>
        </p:spPr>
        <p:txBody>
          <a:bodyPr/>
          <a:lstStyle/>
          <a:p>
            <a:pPr algn="ctr"/>
            <a:r>
              <a:rPr lang="en-US" b="1" dirty="0"/>
              <a:t>Alarm Problems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08538" y="1024759"/>
            <a:ext cx="10468303" cy="5691351"/>
          </a:xfrm>
        </p:spPr>
        <p:txBody>
          <a:bodyPr>
            <a:normAutofit/>
          </a:bodyPr>
          <a:lstStyle/>
          <a:p>
            <a:r>
              <a:rPr lang="en-US" sz="2400" dirty="0"/>
              <a:t>A</a:t>
            </a:r>
            <a:r>
              <a:rPr lang="en-US" sz="2400" dirty="0" smtClean="0"/>
              <a:t>larms </a:t>
            </a:r>
            <a:r>
              <a:rPr lang="en-US" sz="2400" dirty="0"/>
              <a:t>do not </a:t>
            </a:r>
            <a:r>
              <a:rPr lang="en-US" sz="2400" dirty="0" smtClean="0"/>
              <a:t>sound</a:t>
            </a:r>
          </a:p>
          <a:p>
            <a:r>
              <a:rPr lang="en-US" sz="2400" dirty="0" smtClean="0"/>
              <a:t>Alarm </a:t>
            </a:r>
            <a:r>
              <a:rPr lang="en-US" sz="2400" dirty="0"/>
              <a:t>LED on the front </a:t>
            </a:r>
            <a:r>
              <a:rPr lang="en-US" sz="2400" dirty="0" smtClean="0"/>
              <a:t>panel does </a:t>
            </a:r>
            <a:r>
              <a:rPr lang="en-US" sz="2400" dirty="0"/>
              <a:t>not light up</a:t>
            </a:r>
            <a:endParaRPr lang="en-US" sz="2400" dirty="0" smtClean="0"/>
          </a:p>
          <a:p>
            <a:r>
              <a:rPr lang="en-US" sz="2400" dirty="0"/>
              <a:t>The </a:t>
            </a:r>
            <a:r>
              <a:rPr lang="en-US" sz="2400" b="1" dirty="0"/>
              <a:t>Speaker </a:t>
            </a:r>
            <a:r>
              <a:rPr lang="en-US" sz="2400" b="1" dirty="0" err="1"/>
              <a:t>Malfunc</a:t>
            </a:r>
            <a:r>
              <a:rPr lang="en-US" sz="2400" b="1" dirty="0"/>
              <a:t> </a:t>
            </a:r>
            <a:r>
              <a:rPr lang="en-US" sz="2400" dirty="0" smtClean="0"/>
              <a:t>alarm appears </a:t>
            </a:r>
            <a:r>
              <a:rPr lang="en-US" sz="2400" dirty="0"/>
              <a:t>in the </a:t>
            </a:r>
            <a:r>
              <a:rPr lang="en-US" sz="2400" dirty="0" smtClean="0"/>
              <a:t>message pane.</a:t>
            </a:r>
          </a:p>
          <a:p>
            <a:pPr marL="0" indent="0">
              <a:buNone/>
            </a:pPr>
            <a:r>
              <a:rPr lang="en-US" sz="2400" b="1" dirty="0"/>
              <a:t>Possible </a:t>
            </a:r>
            <a:r>
              <a:rPr lang="en-US" sz="2400" b="1" dirty="0" smtClean="0"/>
              <a:t>Cause:</a:t>
            </a:r>
          </a:p>
          <a:p>
            <a:r>
              <a:rPr lang="en-US" sz="2400" dirty="0"/>
              <a:t>The monitor is in Audio </a:t>
            </a:r>
            <a:r>
              <a:rPr lang="en-US" sz="2400" dirty="0" smtClean="0"/>
              <a:t>Pause mode </a:t>
            </a:r>
            <a:r>
              <a:rPr lang="en-US" sz="2400" dirty="0"/>
              <a:t>or Audio Off </a:t>
            </a:r>
            <a:r>
              <a:rPr lang="en-US" sz="2400" dirty="0" smtClean="0"/>
              <a:t>mode/</a:t>
            </a:r>
            <a:r>
              <a:rPr lang="en-US" sz="2400" dirty="0"/>
              <a:t> Confirm audio alarms </a:t>
            </a:r>
            <a:r>
              <a:rPr lang="en-US" sz="2400" dirty="0" smtClean="0"/>
              <a:t>are enabled, The </a:t>
            </a:r>
            <a:r>
              <a:rPr lang="en-US" sz="2400" dirty="0"/>
              <a:t>speaker or </a:t>
            </a:r>
            <a:r>
              <a:rPr lang="en-US" sz="2400" dirty="0" smtClean="0"/>
              <a:t>speakers malfunctioned/</a:t>
            </a:r>
            <a:r>
              <a:rPr lang="en-US" sz="2400" dirty="0"/>
              <a:t> Replace the </a:t>
            </a:r>
            <a:r>
              <a:rPr lang="en-US" sz="2400" dirty="0" smtClean="0"/>
              <a:t>speaker,</a:t>
            </a:r>
            <a:r>
              <a:rPr lang="en-US" sz="2400" dirty="0"/>
              <a:t> The connection to the </a:t>
            </a:r>
            <a:r>
              <a:rPr lang="en-US" sz="2400" dirty="0" smtClean="0"/>
              <a:t>speaker is faulty/</a:t>
            </a:r>
            <a:r>
              <a:rPr lang="en-US" sz="2400" dirty="0"/>
              <a:t> Ensure that the connection </a:t>
            </a:r>
            <a:r>
              <a:rPr lang="en-US" sz="2400" dirty="0" smtClean="0"/>
              <a:t>to the </a:t>
            </a:r>
            <a:r>
              <a:rPr lang="en-US" sz="2400" dirty="0"/>
              <a:t>speaker is </a:t>
            </a:r>
            <a:r>
              <a:rPr lang="en-US" sz="2400" dirty="0" smtClean="0"/>
              <a:t>correct,</a:t>
            </a:r>
            <a:r>
              <a:rPr lang="en-US" sz="2400" dirty="0"/>
              <a:t> The main board </a:t>
            </a:r>
            <a:r>
              <a:rPr lang="en-US" sz="2400" dirty="0" smtClean="0"/>
              <a:t>malfunctioned/</a:t>
            </a:r>
            <a:r>
              <a:rPr lang="en-US" sz="2400" dirty="0"/>
              <a:t> Replace the main </a:t>
            </a:r>
            <a:r>
              <a:rPr lang="en-US" sz="2400" dirty="0" smtClean="0"/>
              <a:t>board.</a:t>
            </a:r>
          </a:p>
          <a:p>
            <a:r>
              <a:rPr lang="en-US" sz="2400" dirty="0"/>
              <a:t>Alarm LED </a:t>
            </a:r>
            <a:r>
              <a:rPr lang="en-US" sz="2400" dirty="0" smtClean="0"/>
              <a:t>assembly malfunctioned/</a:t>
            </a:r>
            <a:r>
              <a:rPr lang="en-US" sz="2400" dirty="0"/>
              <a:t> Replace the front </a:t>
            </a:r>
            <a:r>
              <a:rPr lang="en-US" sz="2400" dirty="0" smtClean="0"/>
              <a:t>panel.</a:t>
            </a:r>
          </a:p>
          <a:p>
            <a:r>
              <a:rPr lang="en-US" sz="2400" dirty="0"/>
              <a:t>A speaker </a:t>
            </a:r>
            <a:r>
              <a:rPr lang="en-US" sz="2400" dirty="0" smtClean="0"/>
              <a:t>malfunctioned/</a:t>
            </a:r>
            <a:r>
              <a:rPr lang="en-US" sz="2400" dirty="0"/>
              <a:t> Clear the message </a:t>
            </a:r>
            <a:r>
              <a:rPr lang="en-US" sz="2400" dirty="0" smtClean="0"/>
              <a:t>by performing </a:t>
            </a:r>
            <a:r>
              <a:rPr lang="en-US" sz="2400" dirty="0"/>
              <a:t>the speaker </a:t>
            </a:r>
            <a:r>
              <a:rPr lang="en-US" sz="2400" dirty="0" smtClean="0"/>
              <a:t>test.</a:t>
            </a:r>
          </a:p>
          <a:p>
            <a:endParaRPr lang="en-US" sz="2400" b="1" dirty="0" smtClean="0"/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27544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973082"/>
          </a:xfrm>
        </p:spPr>
        <p:txBody>
          <a:bodyPr/>
          <a:lstStyle/>
          <a:p>
            <a:pPr algn="ctr"/>
            <a:r>
              <a:rPr lang="en-US" b="1" dirty="0"/>
              <a:t>Troubleshooting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08538" y="1600200"/>
            <a:ext cx="10499834" cy="5052848"/>
          </a:xfrm>
        </p:spPr>
        <p:txBody>
          <a:bodyPr/>
          <a:lstStyle/>
          <a:p>
            <a:r>
              <a:rPr lang="en-US" dirty="0" smtClean="0"/>
              <a:t>How to diagnose </a:t>
            </a:r>
            <a:r>
              <a:rPr lang="en-US" dirty="0"/>
              <a:t>and correct monitor </a:t>
            </a:r>
            <a:r>
              <a:rPr lang="en-US" dirty="0" smtClean="0"/>
              <a:t>problems?</a:t>
            </a:r>
          </a:p>
          <a:p>
            <a:r>
              <a:rPr lang="en-US" dirty="0"/>
              <a:t>how to troubleshoot a monitor that is not operating </a:t>
            </a:r>
            <a:r>
              <a:rPr lang="en-US" dirty="0" smtClean="0"/>
              <a:t>correctly?</a:t>
            </a:r>
          </a:p>
          <a:p>
            <a:endParaRPr lang="ar-IQ" dirty="0"/>
          </a:p>
        </p:txBody>
      </p:sp>
      <p:pic>
        <p:nvPicPr>
          <p:cNvPr id="6" name="صورة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1" y="3090041"/>
            <a:ext cx="4556234" cy="3342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0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689302"/>
          </a:xfrm>
        </p:spPr>
        <p:txBody>
          <a:bodyPr/>
          <a:lstStyle/>
          <a:p>
            <a:pPr algn="ctr"/>
            <a:r>
              <a:rPr lang="en-US" b="1" dirty="0"/>
              <a:t>Replacing a Speaker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61242" y="945931"/>
            <a:ext cx="10625958" cy="5912069"/>
          </a:xfrm>
        </p:spPr>
        <p:txBody>
          <a:bodyPr/>
          <a:lstStyle/>
          <a:p>
            <a:r>
              <a:rPr lang="en-US" dirty="0"/>
              <a:t>Remove the rear </a:t>
            </a:r>
            <a:r>
              <a:rPr lang="en-US" dirty="0" smtClean="0"/>
              <a:t>case, Disconnect </a:t>
            </a:r>
            <a:r>
              <a:rPr lang="en-US" dirty="0"/>
              <a:t>the speaker cables from the main </a:t>
            </a:r>
            <a:r>
              <a:rPr lang="en-US" dirty="0" smtClean="0"/>
              <a:t>board, </a:t>
            </a:r>
            <a:r>
              <a:rPr lang="en-US" dirty="0"/>
              <a:t>Insert a small flathead screwdriver under the speaker and remove it </a:t>
            </a:r>
            <a:r>
              <a:rPr lang="en-US" dirty="0" smtClean="0"/>
              <a:t>by prying </a:t>
            </a:r>
            <a:r>
              <a:rPr lang="en-US" dirty="0"/>
              <a:t>it out of the rear </a:t>
            </a:r>
            <a:r>
              <a:rPr lang="en-US" dirty="0" smtClean="0"/>
              <a:t>case.</a:t>
            </a:r>
          </a:p>
          <a:p>
            <a:endParaRPr lang="ar-IQ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93" y="2345942"/>
            <a:ext cx="8103476" cy="187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0593" y="4445876"/>
            <a:ext cx="8103476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893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20833"/>
          </a:xfrm>
        </p:spPr>
        <p:txBody>
          <a:bodyPr/>
          <a:lstStyle/>
          <a:p>
            <a:pPr algn="ctr"/>
            <a:r>
              <a:rPr lang="en-US" b="1" dirty="0"/>
              <a:t>NBP Problems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98180" y="1040524"/>
            <a:ext cx="10625958" cy="5817476"/>
          </a:xfrm>
        </p:spPr>
        <p:txBody>
          <a:bodyPr>
            <a:normAutofit/>
          </a:bodyPr>
          <a:lstStyle/>
          <a:p>
            <a:r>
              <a:rPr lang="en-US" sz="2000" dirty="0"/>
              <a:t>The NBP cuff does not inflate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NBP measurements are </a:t>
            </a:r>
            <a:r>
              <a:rPr lang="en-US" sz="2000" dirty="0" smtClean="0"/>
              <a:t>not displayed.</a:t>
            </a:r>
          </a:p>
          <a:p>
            <a:r>
              <a:rPr lang="en-US" sz="2000" dirty="0"/>
              <a:t>NBP measurements </a:t>
            </a:r>
            <a:r>
              <a:rPr lang="en-US" sz="2000" dirty="0" smtClean="0"/>
              <a:t>are unreliable.</a:t>
            </a:r>
          </a:p>
          <a:p>
            <a:pPr marL="0" indent="0">
              <a:buNone/>
            </a:pPr>
            <a:r>
              <a:rPr lang="en-US" sz="2000" b="1" dirty="0" smtClean="0"/>
              <a:t>Possible Cause:</a:t>
            </a:r>
          </a:p>
          <a:p>
            <a:r>
              <a:rPr lang="en-US" sz="2000" dirty="0"/>
              <a:t>The air tube or cuff is bent </a:t>
            </a:r>
            <a:r>
              <a:rPr lang="en-US" sz="2000" dirty="0" smtClean="0"/>
              <a:t>or twisted/</a:t>
            </a:r>
            <a:r>
              <a:rPr lang="en-US" sz="2000" dirty="0"/>
              <a:t> Straighten the tube or </a:t>
            </a:r>
            <a:r>
              <a:rPr lang="en-US" sz="2000" dirty="0" smtClean="0"/>
              <a:t>cuff.</a:t>
            </a:r>
            <a:r>
              <a:rPr lang="en-US" sz="2000" dirty="0"/>
              <a:t> Air leak in the air tube or </a:t>
            </a:r>
            <a:r>
              <a:rPr lang="en-US" sz="2000" dirty="0" smtClean="0"/>
              <a:t>cuff/</a:t>
            </a:r>
            <a:r>
              <a:rPr lang="en-US" sz="2000" dirty="0"/>
              <a:t> Replace the cuff and </a:t>
            </a:r>
            <a:r>
              <a:rPr lang="en-US" sz="2000" dirty="0" smtClean="0"/>
              <a:t>ensure that </a:t>
            </a:r>
            <a:r>
              <a:rPr lang="en-US" sz="2000" dirty="0"/>
              <a:t>there is no air leakage </a:t>
            </a:r>
            <a:r>
              <a:rPr lang="en-US" sz="2000" dirty="0" smtClean="0"/>
              <a:t>in the tube.</a:t>
            </a:r>
            <a:r>
              <a:rPr lang="en-US" sz="2000" dirty="0"/>
              <a:t> The NBP </a:t>
            </a:r>
            <a:r>
              <a:rPr lang="en-US" sz="2000" dirty="0" smtClean="0"/>
              <a:t>module malfunctioned/</a:t>
            </a:r>
            <a:r>
              <a:rPr lang="en-US" sz="2000" dirty="0"/>
              <a:t> Replace the NBP </a:t>
            </a:r>
            <a:r>
              <a:rPr lang="en-US" sz="2000" dirty="0" smtClean="0"/>
              <a:t>pump module.</a:t>
            </a:r>
          </a:p>
          <a:p>
            <a:r>
              <a:rPr lang="en-US" sz="2000" dirty="0"/>
              <a:t>Wrong cuff size, or </a:t>
            </a:r>
            <a:r>
              <a:rPr lang="en-US" sz="2000" dirty="0" smtClean="0"/>
              <a:t>incorrect cuff placement/</a:t>
            </a:r>
            <a:r>
              <a:rPr lang="en-US" sz="2000" dirty="0"/>
              <a:t> Use proper cuff size, </a:t>
            </a:r>
            <a:r>
              <a:rPr lang="en-US" sz="2000" dirty="0" smtClean="0"/>
              <a:t>ensure proper </a:t>
            </a:r>
            <a:r>
              <a:rPr lang="en-US" sz="2000" dirty="0"/>
              <a:t>cuff </a:t>
            </a:r>
            <a:r>
              <a:rPr lang="en-US" sz="2000" dirty="0" smtClean="0"/>
              <a:t>placement. Initial </a:t>
            </a:r>
            <a:r>
              <a:rPr lang="en-US" sz="2000" dirty="0"/>
              <a:t>pressure setting </a:t>
            </a:r>
            <a:r>
              <a:rPr lang="en-US" sz="2000" dirty="0" smtClean="0"/>
              <a:t>is incorrect/</a:t>
            </a:r>
            <a:r>
              <a:rPr lang="en-US" sz="2000" dirty="0"/>
              <a:t> Specify the correct </a:t>
            </a:r>
            <a:r>
              <a:rPr lang="en-US" sz="2000" dirty="0" smtClean="0"/>
              <a:t>initial pressure.</a:t>
            </a:r>
            <a:r>
              <a:rPr lang="en-US" sz="2000" dirty="0"/>
              <a:t> The air tube is bent or </a:t>
            </a:r>
            <a:r>
              <a:rPr lang="en-US" sz="2000" dirty="0" smtClean="0"/>
              <a:t>twisted or </a:t>
            </a:r>
            <a:r>
              <a:rPr lang="en-US" sz="2000" dirty="0"/>
              <a:t>there is air leakage in the </a:t>
            </a:r>
            <a:r>
              <a:rPr lang="en-US" sz="2000" dirty="0" smtClean="0"/>
              <a:t>air tube </a:t>
            </a:r>
            <a:r>
              <a:rPr lang="en-US" sz="2000" dirty="0"/>
              <a:t>or </a:t>
            </a:r>
            <a:r>
              <a:rPr lang="en-US" sz="2000" dirty="0" smtClean="0"/>
              <a:t>cuff/</a:t>
            </a:r>
            <a:r>
              <a:rPr lang="en-US" sz="2000" dirty="0"/>
              <a:t> Ensure that the tube is </a:t>
            </a:r>
            <a:r>
              <a:rPr lang="en-US" sz="2000" dirty="0" smtClean="0"/>
              <a:t>straight and </a:t>
            </a:r>
            <a:r>
              <a:rPr lang="en-US" sz="2000" dirty="0"/>
              <a:t>not kinked. Replace </a:t>
            </a:r>
            <a:r>
              <a:rPr lang="en-US" sz="2000" dirty="0" smtClean="0"/>
              <a:t>the cuff </a:t>
            </a:r>
            <a:r>
              <a:rPr lang="en-US" sz="2000" dirty="0"/>
              <a:t>and ensure that there is </a:t>
            </a:r>
            <a:r>
              <a:rPr lang="en-US" sz="2000" dirty="0" smtClean="0"/>
              <a:t>no air </a:t>
            </a:r>
            <a:r>
              <a:rPr lang="en-US" sz="2000" dirty="0"/>
              <a:t>leakage in </a:t>
            </a:r>
            <a:r>
              <a:rPr lang="en-US" sz="2000" dirty="0" smtClean="0"/>
              <a:t>tube. External </a:t>
            </a:r>
            <a:r>
              <a:rPr lang="en-US" sz="2000" dirty="0"/>
              <a:t>problem. For </a:t>
            </a:r>
            <a:r>
              <a:rPr lang="en-US" sz="2000" dirty="0" smtClean="0"/>
              <a:t>example, the </a:t>
            </a:r>
            <a:r>
              <a:rPr lang="en-US" sz="2000" dirty="0"/>
              <a:t>patient is </a:t>
            </a:r>
            <a:r>
              <a:rPr lang="en-US" sz="2000" dirty="0" smtClean="0"/>
              <a:t>moving excessively</a:t>
            </a:r>
            <a:r>
              <a:rPr lang="en-US" sz="2000" dirty="0"/>
              <a:t>, shivering, or </a:t>
            </a:r>
            <a:r>
              <a:rPr lang="en-US" sz="2000" dirty="0" smtClean="0"/>
              <a:t>has arrhythmias/</a:t>
            </a:r>
            <a:r>
              <a:rPr lang="en-US" sz="2000" dirty="0"/>
              <a:t> Ensure that all external </a:t>
            </a:r>
            <a:r>
              <a:rPr lang="en-US" sz="2000" dirty="0" smtClean="0"/>
              <a:t>blood pressure </a:t>
            </a:r>
            <a:r>
              <a:rPr lang="en-US" sz="2000" dirty="0"/>
              <a:t>reading </a:t>
            </a:r>
            <a:r>
              <a:rPr lang="en-US" sz="2000" dirty="0" smtClean="0"/>
              <a:t>requirements are met.</a:t>
            </a:r>
            <a:r>
              <a:rPr lang="en-US" sz="2000" dirty="0"/>
              <a:t> NBP module </a:t>
            </a:r>
            <a:r>
              <a:rPr lang="en-US" sz="2000" dirty="0" smtClean="0"/>
              <a:t>error/</a:t>
            </a:r>
            <a:r>
              <a:rPr lang="en-US" sz="2000" dirty="0"/>
              <a:t> Replace the NBP </a:t>
            </a:r>
            <a:r>
              <a:rPr lang="en-US" sz="2000" dirty="0" smtClean="0"/>
              <a:t>module.</a:t>
            </a:r>
          </a:p>
          <a:p>
            <a:r>
              <a:rPr lang="en-US" sz="2000" dirty="0"/>
              <a:t>The NBP module needs to </a:t>
            </a:r>
            <a:r>
              <a:rPr lang="en-US" sz="2000" dirty="0" smtClean="0"/>
              <a:t>be calibrated/</a:t>
            </a:r>
            <a:r>
              <a:rPr lang="en-US" sz="2000" dirty="0"/>
              <a:t> Recalibrate the NBP </a:t>
            </a:r>
            <a:r>
              <a:rPr lang="en-US" sz="2000" dirty="0" smtClean="0"/>
              <a:t>module.</a:t>
            </a:r>
          </a:p>
        </p:txBody>
      </p:sp>
    </p:spTree>
    <p:extLst>
      <p:ext uri="{BB962C8B-B14F-4D97-AF65-F5344CB8AC3E}">
        <p14:creationId xmlns:p14="http://schemas.microsoft.com/office/powerpoint/2010/main" val="2289898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20833"/>
          </a:xfrm>
        </p:spPr>
        <p:txBody>
          <a:bodyPr/>
          <a:lstStyle/>
          <a:p>
            <a:pPr algn="ctr"/>
            <a:r>
              <a:rPr lang="en-US" b="1" dirty="0" smtClean="0"/>
              <a:t>Remove </a:t>
            </a:r>
            <a:r>
              <a:rPr lang="en-US" b="1" dirty="0"/>
              <a:t>the NBP module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45476" y="914400"/>
            <a:ext cx="10562896" cy="5817476"/>
          </a:xfrm>
        </p:spPr>
        <p:txBody>
          <a:bodyPr/>
          <a:lstStyle/>
          <a:p>
            <a:r>
              <a:rPr lang="en-US" dirty="0"/>
              <a:t>To remove the NBP </a:t>
            </a:r>
            <a:r>
              <a:rPr lang="en-US" dirty="0" smtClean="0"/>
              <a:t>module:</a:t>
            </a:r>
          </a:p>
          <a:p>
            <a:r>
              <a:rPr lang="en-US" dirty="0"/>
              <a:t>Remove the rear case. </a:t>
            </a:r>
            <a:r>
              <a:rPr lang="en-US" dirty="0" smtClean="0"/>
              <a:t>Remove </a:t>
            </a:r>
            <a:r>
              <a:rPr lang="en-US" dirty="0"/>
              <a:t>the chassis. </a:t>
            </a:r>
            <a:r>
              <a:rPr lang="en-US" dirty="0" smtClean="0"/>
              <a:t>Remove </a:t>
            </a:r>
            <a:r>
              <a:rPr lang="en-US" dirty="0"/>
              <a:t>the </a:t>
            </a:r>
            <a:r>
              <a:rPr lang="en-US" dirty="0" smtClean="0"/>
              <a:t>screws from </a:t>
            </a:r>
            <a:r>
              <a:rPr lang="en-US" dirty="0"/>
              <a:t>the rear of the </a:t>
            </a:r>
            <a:r>
              <a:rPr lang="en-US" dirty="0" smtClean="0"/>
              <a:t>NBP module.</a:t>
            </a:r>
            <a:r>
              <a:rPr lang="en-US" dirty="0"/>
              <a:t> </a:t>
            </a:r>
            <a:r>
              <a:rPr lang="en-US" dirty="0" err="1"/>
              <a:t>Tun</a:t>
            </a:r>
            <a:r>
              <a:rPr lang="en-US" dirty="0"/>
              <a:t> the chassis over and lift the NBP module out of the </a:t>
            </a:r>
            <a:r>
              <a:rPr lang="en-US" dirty="0" smtClean="0"/>
              <a:t>chassis.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910" y="2985103"/>
            <a:ext cx="4572000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5393" y="3061302"/>
            <a:ext cx="4666593" cy="322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50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768130"/>
          </a:xfrm>
        </p:spPr>
        <p:txBody>
          <a:bodyPr/>
          <a:lstStyle/>
          <a:p>
            <a:pPr algn="ctr"/>
            <a:r>
              <a:rPr lang="en-US" b="1" dirty="0"/>
              <a:t>Temperature Measurement Problems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2772" y="1008993"/>
            <a:ext cx="10515600" cy="5849007"/>
          </a:xfrm>
        </p:spPr>
        <p:txBody>
          <a:bodyPr>
            <a:normAutofit/>
          </a:bodyPr>
          <a:lstStyle/>
          <a:p>
            <a:r>
              <a:rPr lang="en-US" sz="2400" dirty="0"/>
              <a:t>Temperature </a:t>
            </a:r>
            <a:r>
              <a:rPr lang="en-US" sz="2400" dirty="0" smtClean="0"/>
              <a:t>measurements are </a:t>
            </a:r>
            <a:r>
              <a:rPr lang="en-US" sz="2400" dirty="0"/>
              <a:t>not </a:t>
            </a:r>
            <a:r>
              <a:rPr lang="en-US" sz="2400" dirty="0" smtClean="0"/>
              <a:t>displayed.</a:t>
            </a:r>
          </a:p>
          <a:p>
            <a:r>
              <a:rPr lang="en-US" sz="2400" dirty="0"/>
              <a:t>Temperature </a:t>
            </a:r>
            <a:r>
              <a:rPr lang="en-US" sz="2400" dirty="0" smtClean="0"/>
              <a:t>measurements are unreliable.</a:t>
            </a:r>
          </a:p>
          <a:p>
            <a:pPr marL="0" indent="0">
              <a:buNone/>
            </a:pPr>
            <a:r>
              <a:rPr lang="en-US" sz="2400" b="1" dirty="0"/>
              <a:t>Possible </a:t>
            </a:r>
            <a:r>
              <a:rPr lang="en-US" sz="2400" b="1" dirty="0" smtClean="0"/>
              <a:t>Cause:</a:t>
            </a:r>
          </a:p>
          <a:p>
            <a:r>
              <a:rPr lang="en-US" sz="2400" dirty="0"/>
              <a:t>The probe is </a:t>
            </a:r>
            <a:r>
              <a:rPr lang="en-US" sz="2400" dirty="0" smtClean="0"/>
              <a:t>disconnected from </a:t>
            </a:r>
            <a:r>
              <a:rPr lang="en-US" sz="2400" dirty="0"/>
              <a:t>the </a:t>
            </a:r>
            <a:r>
              <a:rPr lang="en-US" sz="2400" dirty="0" smtClean="0"/>
              <a:t>monitor/</a:t>
            </a:r>
            <a:r>
              <a:rPr lang="en-US" sz="2400" dirty="0"/>
              <a:t> Ensure that the </a:t>
            </a:r>
            <a:r>
              <a:rPr lang="en-US" sz="2400" dirty="0" smtClean="0"/>
              <a:t>temperature probe </a:t>
            </a:r>
            <a:r>
              <a:rPr lang="en-US" sz="2400" dirty="0"/>
              <a:t>is connected and </a:t>
            </a:r>
            <a:r>
              <a:rPr lang="en-US" sz="2400" dirty="0" smtClean="0"/>
              <a:t>seated in </a:t>
            </a:r>
            <a:r>
              <a:rPr lang="en-US" sz="2400" dirty="0"/>
              <a:t>the probe </a:t>
            </a:r>
            <a:r>
              <a:rPr lang="en-US" sz="2400" dirty="0" smtClean="0"/>
              <a:t>well.</a:t>
            </a:r>
            <a:r>
              <a:rPr lang="en-US" sz="2400" dirty="0"/>
              <a:t> The probe is </a:t>
            </a:r>
            <a:r>
              <a:rPr lang="en-US" sz="2400" dirty="0" smtClean="0"/>
              <a:t>misplaced/</a:t>
            </a:r>
            <a:r>
              <a:rPr lang="en-US" sz="2400" dirty="0"/>
              <a:t> Ensure that the probe </a:t>
            </a:r>
            <a:r>
              <a:rPr lang="en-US" sz="2400" dirty="0" smtClean="0"/>
              <a:t>is properly </a:t>
            </a:r>
            <a:r>
              <a:rPr lang="en-US" sz="2400" dirty="0"/>
              <a:t>placed in </a:t>
            </a:r>
            <a:r>
              <a:rPr lang="en-US" sz="2400" dirty="0" smtClean="0"/>
              <a:t>the measurement site.</a:t>
            </a:r>
            <a:r>
              <a:rPr lang="en-US" sz="2400" dirty="0"/>
              <a:t> The temperature is over </a:t>
            </a:r>
            <a:r>
              <a:rPr lang="en-US" sz="2400" dirty="0" smtClean="0"/>
              <a:t>range/</a:t>
            </a:r>
            <a:r>
              <a:rPr lang="en-US" sz="2400" dirty="0"/>
              <a:t> Ensure that the </a:t>
            </a:r>
            <a:r>
              <a:rPr lang="en-US" sz="2400" dirty="0" smtClean="0"/>
              <a:t>temperature measurements </a:t>
            </a:r>
            <a:r>
              <a:rPr lang="en-US" sz="2400" dirty="0"/>
              <a:t>are in the </a:t>
            </a:r>
            <a:r>
              <a:rPr lang="en-US" sz="2400" dirty="0" smtClean="0"/>
              <a:t>range of </a:t>
            </a:r>
            <a:r>
              <a:rPr lang="en-US" sz="2400" dirty="0"/>
              <a:t>15° – 45°C (59°F – 113°F</a:t>
            </a:r>
            <a:r>
              <a:rPr lang="en-US" sz="2400" dirty="0" smtClean="0"/>
              <a:t>).</a:t>
            </a:r>
            <a:r>
              <a:rPr lang="en-US" sz="2400" dirty="0"/>
              <a:t> The probe </a:t>
            </a:r>
            <a:r>
              <a:rPr lang="en-US" sz="2400" dirty="0" smtClean="0"/>
              <a:t>malfunctioned/</a:t>
            </a:r>
            <a:r>
              <a:rPr lang="en-US" sz="2400" dirty="0"/>
              <a:t> Replace the </a:t>
            </a:r>
            <a:r>
              <a:rPr lang="en-US" sz="2400" dirty="0" smtClean="0"/>
              <a:t>probe.</a:t>
            </a:r>
            <a:r>
              <a:rPr lang="en-US" sz="2400" dirty="0"/>
              <a:t> Front end </a:t>
            </a:r>
            <a:r>
              <a:rPr lang="en-US" sz="2400" dirty="0" smtClean="0"/>
              <a:t>malfunction/</a:t>
            </a:r>
            <a:r>
              <a:rPr lang="en-US" sz="2400" dirty="0"/>
              <a:t> Replace the front end </a:t>
            </a:r>
            <a:r>
              <a:rPr lang="en-US" sz="2400" dirty="0" smtClean="0"/>
              <a:t>board.</a:t>
            </a:r>
            <a:r>
              <a:rPr lang="en-US" sz="2400" dirty="0"/>
              <a:t> The main board </a:t>
            </a:r>
            <a:r>
              <a:rPr lang="en-US" sz="2400" dirty="0" smtClean="0"/>
              <a:t>malfunctioned/</a:t>
            </a:r>
            <a:r>
              <a:rPr lang="en-US" sz="2400" dirty="0"/>
              <a:t> Replace the main </a:t>
            </a:r>
            <a:r>
              <a:rPr lang="en-US" sz="2400" dirty="0" smtClean="0"/>
              <a:t>board.</a:t>
            </a:r>
          </a:p>
          <a:p>
            <a:r>
              <a:rPr lang="en-US" sz="2400" dirty="0"/>
              <a:t>The module is not </a:t>
            </a:r>
            <a:r>
              <a:rPr lang="en-US" sz="2400" dirty="0" smtClean="0"/>
              <a:t>calibrated/</a:t>
            </a:r>
            <a:r>
              <a:rPr lang="en-US" sz="2400" dirty="0"/>
              <a:t> Replace the main </a:t>
            </a:r>
            <a:r>
              <a:rPr lang="en-US" sz="2400" dirty="0" smtClean="0"/>
              <a:t>board.</a:t>
            </a:r>
            <a:r>
              <a:rPr lang="en-US" sz="2400" dirty="0"/>
              <a:t> The front end </a:t>
            </a:r>
            <a:r>
              <a:rPr lang="en-US" sz="2400" dirty="0" smtClean="0"/>
              <a:t>malfunctioned/</a:t>
            </a:r>
            <a:r>
              <a:rPr lang="en-US" sz="2400" dirty="0"/>
              <a:t> Replace the front end </a:t>
            </a:r>
            <a:r>
              <a:rPr lang="en-US" sz="2400" dirty="0" smtClean="0"/>
              <a:t>board.</a:t>
            </a:r>
          </a:p>
          <a:p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323048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50011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SpO2 Measurement Problems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24303" y="677917"/>
            <a:ext cx="10468303" cy="6022428"/>
          </a:xfrm>
        </p:spPr>
        <p:txBody>
          <a:bodyPr>
            <a:normAutofit/>
          </a:bodyPr>
          <a:lstStyle/>
          <a:p>
            <a:r>
              <a:rPr lang="en-US" sz="2400" dirty="0"/>
              <a:t>SpO2 measurements are </a:t>
            </a:r>
            <a:r>
              <a:rPr lang="en-US" sz="2400" dirty="0" smtClean="0"/>
              <a:t>not displayed.</a:t>
            </a:r>
          </a:p>
          <a:p>
            <a:r>
              <a:rPr lang="en-US" sz="2400" dirty="0"/>
              <a:t>SpO2 measurements </a:t>
            </a:r>
            <a:r>
              <a:rPr lang="en-US" sz="2400" dirty="0" smtClean="0"/>
              <a:t>are unreliable</a:t>
            </a:r>
          </a:p>
          <a:p>
            <a:pPr marL="0" indent="0">
              <a:buNone/>
            </a:pPr>
            <a:r>
              <a:rPr lang="en-US" sz="2400" b="1" dirty="0"/>
              <a:t>Possible </a:t>
            </a:r>
            <a:r>
              <a:rPr lang="en-US" sz="2400" b="1" dirty="0" smtClean="0"/>
              <a:t>Cause:</a:t>
            </a:r>
            <a:endParaRPr lang="en-US" sz="2400" dirty="0"/>
          </a:p>
          <a:p>
            <a:r>
              <a:rPr lang="en-US" sz="2400" dirty="0"/>
              <a:t>The SpO2 </a:t>
            </a:r>
            <a:r>
              <a:rPr lang="en-US" sz="2400" dirty="0" smtClean="0"/>
              <a:t>sensor malfunctioned/</a:t>
            </a:r>
            <a:r>
              <a:rPr lang="en-US" sz="2400" dirty="0"/>
              <a:t> Replace the SpO2 sensor</a:t>
            </a:r>
            <a:r>
              <a:rPr lang="en-US" sz="2400" dirty="0" smtClean="0"/>
              <a:t>.</a:t>
            </a:r>
            <a:r>
              <a:rPr lang="en-US" sz="2400" dirty="0"/>
              <a:t> The SpO2 board has a </a:t>
            </a:r>
            <a:r>
              <a:rPr lang="en-US" sz="2400" dirty="0" smtClean="0"/>
              <a:t>faulty connection </a:t>
            </a:r>
            <a:r>
              <a:rPr lang="en-US" sz="2400" dirty="0"/>
              <a:t>to the front </a:t>
            </a:r>
            <a:r>
              <a:rPr lang="en-US" sz="2400" dirty="0" smtClean="0"/>
              <a:t>end board/</a:t>
            </a:r>
            <a:r>
              <a:rPr lang="en-US" sz="2400" dirty="0"/>
              <a:t> Ensure that all connectors </a:t>
            </a:r>
            <a:r>
              <a:rPr lang="en-US" sz="2400" dirty="0" smtClean="0"/>
              <a:t>to the </a:t>
            </a:r>
            <a:r>
              <a:rPr lang="en-US" sz="2400" dirty="0"/>
              <a:t>front end board are </a:t>
            </a:r>
            <a:r>
              <a:rPr lang="en-US" sz="2400" dirty="0" smtClean="0"/>
              <a:t>seated correctly.</a:t>
            </a:r>
            <a:r>
              <a:rPr lang="en-US" sz="2400" dirty="0"/>
              <a:t> The SpO2 </a:t>
            </a:r>
            <a:r>
              <a:rPr lang="en-US" sz="2400" dirty="0" smtClean="0"/>
              <a:t>board malfunctioned/</a:t>
            </a:r>
            <a:r>
              <a:rPr lang="en-US" sz="2400" dirty="0"/>
              <a:t> Replace the SpO2 </a:t>
            </a:r>
            <a:r>
              <a:rPr lang="en-US" sz="2400" dirty="0" smtClean="0"/>
              <a:t>board.</a:t>
            </a:r>
            <a:r>
              <a:rPr lang="en-US" sz="2400" dirty="0"/>
              <a:t> The main board </a:t>
            </a:r>
            <a:r>
              <a:rPr lang="en-US" sz="2400" dirty="0" smtClean="0"/>
              <a:t>malfunctioned/</a:t>
            </a:r>
            <a:r>
              <a:rPr lang="en-US" sz="2400" dirty="0"/>
              <a:t> Replace the main </a:t>
            </a:r>
            <a:r>
              <a:rPr lang="en-US" sz="2400" dirty="0" smtClean="0"/>
              <a:t>board.</a:t>
            </a:r>
          </a:p>
          <a:p>
            <a:r>
              <a:rPr lang="en-US" sz="2400" dirty="0"/>
              <a:t>External problem. For </a:t>
            </a:r>
            <a:r>
              <a:rPr lang="en-US" sz="2400" dirty="0" smtClean="0"/>
              <a:t>example, excessive </a:t>
            </a:r>
            <a:r>
              <a:rPr lang="en-US" sz="2400" dirty="0"/>
              <a:t>patient </a:t>
            </a:r>
            <a:r>
              <a:rPr lang="en-US" sz="2400" dirty="0" smtClean="0"/>
              <a:t>movement, excessive </a:t>
            </a:r>
            <a:r>
              <a:rPr lang="en-US" sz="2400" dirty="0"/>
              <a:t>ambient </a:t>
            </a:r>
            <a:r>
              <a:rPr lang="en-US" sz="2400" dirty="0" smtClean="0"/>
              <a:t>light, incorrect </a:t>
            </a:r>
            <a:r>
              <a:rPr lang="en-US" sz="2400" dirty="0"/>
              <a:t>sensor </a:t>
            </a:r>
            <a:r>
              <a:rPr lang="en-US" sz="2400" dirty="0" smtClean="0"/>
              <a:t>placement, sensor </a:t>
            </a:r>
            <a:r>
              <a:rPr lang="en-US" sz="2400" dirty="0"/>
              <a:t>is too loose or too </a:t>
            </a:r>
            <a:r>
              <a:rPr lang="en-US" sz="2400" dirty="0" smtClean="0"/>
              <a:t>tight/Ensure </a:t>
            </a:r>
            <a:r>
              <a:rPr lang="en-US" sz="2400" dirty="0"/>
              <a:t>that all external </a:t>
            </a:r>
            <a:r>
              <a:rPr lang="en-US" sz="2400" dirty="0" smtClean="0"/>
              <a:t>SpO2 reading </a:t>
            </a:r>
            <a:r>
              <a:rPr lang="en-US" sz="2400" dirty="0"/>
              <a:t>requirements are </a:t>
            </a:r>
            <a:r>
              <a:rPr lang="en-US" sz="2400" dirty="0" smtClean="0"/>
              <a:t>met.</a:t>
            </a:r>
          </a:p>
          <a:p>
            <a:r>
              <a:rPr lang="en-US" sz="2400" dirty="0"/>
              <a:t>Perfusion is </a:t>
            </a:r>
            <a:r>
              <a:rPr lang="en-US" sz="2400" dirty="0" smtClean="0"/>
              <a:t>low/</a:t>
            </a:r>
            <a:r>
              <a:rPr lang="en-US" sz="2400" dirty="0"/>
              <a:t> Reset the SpO2 </a:t>
            </a:r>
            <a:r>
              <a:rPr lang="en-US" sz="2400" dirty="0" smtClean="0"/>
              <a:t>function.</a:t>
            </a:r>
          </a:p>
        </p:txBody>
      </p:sp>
    </p:spTree>
    <p:extLst>
      <p:ext uri="{BB962C8B-B14F-4D97-AF65-F5344CB8AC3E}">
        <p14:creationId xmlns:p14="http://schemas.microsoft.com/office/powerpoint/2010/main" val="367234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36599"/>
          </a:xfrm>
        </p:spPr>
        <p:txBody>
          <a:bodyPr/>
          <a:lstStyle/>
          <a:p>
            <a:pPr algn="ctr"/>
            <a:r>
              <a:rPr lang="en-US" b="1" dirty="0"/>
              <a:t>Removing the </a:t>
            </a:r>
            <a:r>
              <a:rPr lang="en-US" b="1" dirty="0" smtClean="0"/>
              <a:t>SpO2 </a:t>
            </a:r>
            <a:r>
              <a:rPr lang="en-US" b="1" dirty="0"/>
              <a:t>Board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24304" y="945931"/>
            <a:ext cx="10436772" cy="59120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remove the SpO2 </a:t>
            </a:r>
            <a:r>
              <a:rPr lang="en-US" sz="2400" dirty="0" smtClean="0"/>
              <a:t>board:</a:t>
            </a:r>
          </a:p>
          <a:p>
            <a:r>
              <a:rPr lang="en-US" sz="2400" dirty="0" smtClean="0"/>
              <a:t>Remove </a:t>
            </a:r>
            <a:r>
              <a:rPr lang="en-US" sz="2400" dirty="0"/>
              <a:t>the rear </a:t>
            </a:r>
            <a:r>
              <a:rPr lang="en-US" sz="2400" dirty="0" smtClean="0"/>
              <a:t>case. Remove </a:t>
            </a:r>
            <a:r>
              <a:rPr lang="en-US" sz="2400" dirty="0"/>
              <a:t>the front end assembly. </a:t>
            </a:r>
            <a:r>
              <a:rPr lang="en-US" sz="2400" dirty="0" smtClean="0"/>
              <a:t>Remove </a:t>
            </a:r>
            <a:r>
              <a:rPr lang="en-US" sz="2400" dirty="0"/>
              <a:t>the two white plastic </a:t>
            </a:r>
            <a:r>
              <a:rPr lang="en-US" sz="2400" dirty="0" smtClean="0"/>
              <a:t>screws.</a:t>
            </a:r>
            <a:r>
              <a:rPr lang="en-US" sz="2400" dirty="0"/>
              <a:t> Pull the SpO2 board upward to separate it from the connector on </a:t>
            </a:r>
            <a:r>
              <a:rPr lang="en-US" sz="2400" dirty="0" smtClean="0"/>
              <a:t>the front </a:t>
            </a:r>
            <a:r>
              <a:rPr lang="en-US" sz="2400" dirty="0"/>
              <a:t>end </a:t>
            </a:r>
            <a:r>
              <a:rPr lang="en-US" sz="2400" dirty="0" smtClean="0"/>
              <a:t>board.</a:t>
            </a:r>
            <a:r>
              <a:rPr lang="en-US" sz="2400" dirty="0"/>
              <a:t> Disconnect the ribbon </a:t>
            </a:r>
            <a:r>
              <a:rPr lang="en-US" sz="2400" dirty="0" smtClean="0"/>
              <a:t>cable.</a:t>
            </a:r>
          </a:p>
          <a:p>
            <a:endParaRPr lang="ar-IQ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5" y="2869901"/>
            <a:ext cx="4840013" cy="37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903" y="2869901"/>
            <a:ext cx="4676775" cy="3767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8423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626240"/>
          </a:xfrm>
        </p:spPr>
        <p:txBody>
          <a:bodyPr/>
          <a:lstStyle/>
          <a:p>
            <a:pPr algn="ctr"/>
            <a:r>
              <a:rPr lang="en-US" b="1" dirty="0"/>
              <a:t>ECG/Respiration Measurement Problems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08538" y="930166"/>
            <a:ext cx="10515600" cy="592783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ECG measurements are not displayed.</a:t>
            </a:r>
          </a:p>
          <a:p>
            <a:r>
              <a:rPr lang="en-US" sz="2000" dirty="0" smtClean="0"/>
              <a:t>ECG measurements are unreliable.</a:t>
            </a:r>
          </a:p>
          <a:p>
            <a:r>
              <a:rPr lang="en-US" sz="2000" dirty="0" smtClean="0"/>
              <a:t>Respiration measurements are not displayed.</a:t>
            </a:r>
          </a:p>
          <a:p>
            <a:r>
              <a:rPr lang="en-US" sz="2000" dirty="0" smtClean="0"/>
              <a:t>Respiration measurements.</a:t>
            </a:r>
          </a:p>
          <a:p>
            <a:pPr marL="0" indent="0">
              <a:buNone/>
            </a:pPr>
            <a:r>
              <a:rPr lang="en-US" sz="2000" b="1" dirty="0"/>
              <a:t>Possible </a:t>
            </a:r>
            <a:r>
              <a:rPr lang="en-US" sz="2000" b="1" dirty="0" smtClean="0"/>
              <a:t>Cause:</a:t>
            </a:r>
          </a:p>
          <a:p>
            <a:r>
              <a:rPr lang="en-US" sz="2000" dirty="0"/>
              <a:t>The ECG leads are </a:t>
            </a:r>
            <a:r>
              <a:rPr lang="en-US" sz="2000" dirty="0" smtClean="0"/>
              <a:t>off/Ensure </a:t>
            </a:r>
            <a:r>
              <a:rPr lang="en-US" sz="2000" dirty="0"/>
              <a:t>that the leads </a:t>
            </a:r>
            <a:r>
              <a:rPr lang="en-US" sz="2000" dirty="0" smtClean="0"/>
              <a:t>are connected. The </a:t>
            </a:r>
            <a:r>
              <a:rPr lang="en-US" sz="2000" dirty="0"/>
              <a:t>ECG cable is </a:t>
            </a:r>
            <a:r>
              <a:rPr lang="en-US" sz="2000" dirty="0" smtClean="0"/>
              <a:t>broken/Ensure </a:t>
            </a:r>
            <a:r>
              <a:rPr lang="en-US" sz="2000" dirty="0"/>
              <a:t>that the cable is </a:t>
            </a:r>
            <a:r>
              <a:rPr lang="en-US" sz="2000" dirty="0" smtClean="0"/>
              <a:t>in good </a:t>
            </a:r>
            <a:r>
              <a:rPr lang="en-US" sz="2000" dirty="0"/>
              <a:t>working </a:t>
            </a:r>
            <a:r>
              <a:rPr lang="en-US" sz="2000" dirty="0" smtClean="0"/>
              <a:t>order. The </a:t>
            </a:r>
            <a:r>
              <a:rPr lang="en-US" sz="2000" dirty="0"/>
              <a:t>ECG 3/5/10 wire is </a:t>
            </a:r>
            <a:r>
              <a:rPr lang="en-US" sz="2000" dirty="0" smtClean="0"/>
              <a:t>not configured correctly/</a:t>
            </a:r>
            <a:r>
              <a:rPr lang="en-US" sz="2000" dirty="0"/>
              <a:t> Correct the ECG </a:t>
            </a:r>
            <a:r>
              <a:rPr lang="en-US" sz="2000" dirty="0" smtClean="0"/>
              <a:t>configuration.</a:t>
            </a:r>
            <a:endParaRPr lang="en-US" sz="2000" b="1" dirty="0" smtClean="0"/>
          </a:p>
          <a:p>
            <a:r>
              <a:rPr lang="en-US" sz="2000" dirty="0"/>
              <a:t>The ECG leads are </a:t>
            </a:r>
            <a:r>
              <a:rPr lang="en-US" sz="2000" dirty="0" smtClean="0"/>
              <a:t>off/Ensure </a:t>
            </a:r>
            <a:r>
              <a:rPr lang="en-US" sz="2000" dirty="0"/>
              <a:t>that the ECG leads </a:t>
            </a:r>
            <a:r>
              <a:rPr lang="en-US" sz="2000" dirty="0" smtClean="0"/>
              <a:t>are connected. A </a:t>
            </a:r>
            <a:r>
              <a:rPr lang="en-US" sz="2000" dirty="0"/>
              <a:t>problem external to </a:t>
            </a:r>
            <a:r>
              <a:rPr lang="en-US" sz="2000" dirty="0" smtClean="0"/>
              <a:t>the monitor occurred/Ensure </a:t>
            </a:r>
            <a:r>
              <a:rPr lang="en-US" sz="2000" dirty="0"/>
              <a:t>that all external </a:t>
            </a:r>
            <a:r>
              <a:rPr lang="en-US" sz="2000" dirty="0" smtClean="0"/>
              <a:t>ECG reading </a:t>
            </a:r>
            <a:r>
              <a:rPr lang="en-US" sz="2000" dirty="0"/>
              <a:t>requirements are </a:t>
            </a:r>
            <a:r>
              <a:rPr lang="en-US" sz="2000" dirty="0" smtClean="0"/>
              <a:t>met, Check </a:t>
            </a:r>
            <a:r>
              <a:rPr lang="en-US" sz="2000" dirty="0"/>
              <a:t>lead </a:t>
            </a:r>
            <a:r>
              <a:rPr lang="en-US" sz="2000" dirty="0" smtClean="0"/>
              <a:t>placement, Ensure </a:t>
            </a:r>
            <a:r>
              <a:rPr lang="en-US" sz="2000" dirty="0"/>
              <a:t>that the skin has </a:t>
            </a:r>
            <a:r>
              <a:rPr lang="en-US" sz="2000" dirty="0" smtClean="0"/>
              <a:t>been prepared </a:t>
            </a:r>
            <a:r>
              <a:rPr lang="en-US" sz="2000" dirty="0"/>
              <a:t>properly</a:t>
            </a:r>
            <a:r>
              <a:rPr lang="en-US" sz="2000" dirty="0" smtClean="0"/>
              <a:t>.</a:t>
            </a:r>
            <a:r>
              <a:rPr lang="en-US" sz="2000" dirty="0"/>
              <a:t> An external </a:t>
            </a:r>
            <a:r>
              <a:rPr lang="en-US" sz="2000" dirty="0" smtClean="0"/>
              <a:t>interference occurred/Set </a:t>
            </a:r>
            <a:r>
              <a:rPr lang="en-US" sz="2000" dirty="0"/>
              <a:t>the default AC </a:t>
            </a:r>
            <a:r>
              <a:rPr lang="en-US" sz="2000" dirty="0" smtClean="0"/>
              <a:t>power frequency.</a:t>
            </a:r>
          </a:p>
          <a:p>
            <a:r>
              <a:rPr lang="en-US" sz="2000" dirty="0"/>
              <a:t>The respiration leads are </a:t>
            </a:r>
            <a:r>
              <a:rPr lang="en-US" sz="2000" dirty="0" smtClean="0"/>
              <a:t>off/Ensure </a:t>
            </a:r>
            <a:r>
              <a:rPr lang="en-US" sz="2000" dirty="0"/>
              <a:t>that the </a:t>
            </a:r>
            <a:r>
              <a:rPr lang="en-US" sz="2000" dirty="0" smtClean="0"/>
              <a:t>respiration leads </a:t>
            </a:r>
            <a:r>
              <a:rPr lang="en-US" sz="2000" dirty="0"/>
              <a:t>are </a:t>
            </a:r>
            <a:r>
              <a:rPr lang="en-US" sz="2000" dirty="0" smtClean="0"/>
              <a:t>connected.</a:t>
            </a:r>
            <a:r>
              <a:rPr lang="en-US" sz="2000" dirty="0"/>
              <a:t> External </a:t>
            </a:r>
            <a:r>
              <a:rPr lang="en-US" sz="2000" dirty="0" smtClean="0"/>
              <a:t>interference/Ensure </a:t>
            </a:r>
            <a:r>
              <a:rPr lang="en-US" sz="2000" dirty="0"/>
              <a:t>that all </a:t>
            </a:r>
            <a:r>
              <a:rPr lang="en-US" sz="2000" dirty="0" smtClean="0"/>
              <a:t>respiration reading </a:t>
            </a:r>
            <a:r>
              <a:rPr lang="en-US" sz="2000" dirty="0"/>
              <a:t>requirements are met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235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5236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Another problems 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2771" y="1198179"/>
            <a:ext cx="10547131" cy="5659821"/>
          </a:xfrm>
        </p:spPr>
        <p:txBody>
          <a:bodyPr/>
          <a:lstStyle/>
          <a:p>
            <a:r>
              <a:rPr lang="en-US" b="1" dirty="0"/>
              <a:t>Navigation Wheel, Touch Screen, and Key </a:t>
            </a:r>
            <a:r>
              <a:rPr lang="en-US" b="1" dirty="0" smtClean="0"/>
              <a:t>Problems</a:t>
            </a:r>
          </a:p>
          <a:p>
            <a:r>
              <a:rPr lang="en-US" b="1" dirty="0"/>
              <a:t>Recorder </a:t>
            </a:r>
            <a:r>
              <a:rPr lang="en-US" b="1" dirty="0" smtClean="0"/>
              <a:t>Problems</a:t>
            </a:r>
          </a:p>
          <a:p>
            <a:r>
              <a:rPr lang="en-US" b="1" dirty="0"/>
              <a:t>Nurse Call </a:t>
            </a:r>
            <a:r>
              <a:rPr lang="en-US" b="1" dirty="0" smtClean="0"/>
              <a:t>Problems</a:t>
            </a:r>
          </a:p>
          <a:p>
            <a:r>
              <a:rPr lang="en-US" b="1" dirty="0" smtClean="0"/>
              <a:t>Full </a:t>
            </a:r>
            <a:r>
              <a:rPr lang="en-US" b="1" dirty="0"/>
              <a:t>Disclosure SD Card Problems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9818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THANK  YOU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 </a:t>
            </a:r>
            <a:endParaRPr lang="ar-IQ" dirty="0"/>
          </a:p>
          <a:p>
            <a:pPr marL="0" indent="0" algn="ctr">
              <a:buNone/>
            </a:pPr>
            <a:endParaRPr lang="ar-IQ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0034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768130"/>
          </a:xfrm>
        </p:spPr>
        <p:txBody>
          <a:bodyPr/>
          <a:lstStyle/>
          <a:p>
            <a:pPr algn="ctr"/>
            <a:r>
              <a:rPr lang="en-US" b="1" dirty="0" smtClean="0"/>
              <a:t>Hardware structure 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 board</a:t>
            </a:r>
          </a:p>
          <a:p>
            <a:r>
              <a:rPr lang="en-US" dirty="0"/>
              <a:t>Power board</a:t>
            </a:r>
          </a:p>
          <a:p>
            <a:r>
              <a:rPr lang="en-US" dirty="0"/>
              <a:t>Key &amp; display</a:t>
            </a:r>
          </a:p>
          <a:p>
            <a:r>
              <a:rPr lang="en-US" dirty="0"/>
              <a:t>Parameter board</a:t>
            </a:r>
          </a:p>
          <a:p>
            <a:r>
              <a:rPr lang="en-US" dirty="0"/>
              <a:t>Recorder board</a:t>
            </a:r>
          </a:p>
          <a:p>
            <a:r>
              <a:rPr lang="en-US" dirty="0"/>
              <a:t>Barcode scanner</a:t>
            </a:r>
            <a:endParaRPr lang="ar-IQ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186" y="1608083"/>
            <a:ext cx="7141780" cy="4603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251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831192"/>
          </a:xfrm>
        </p:spPr>
        <p:txBody>
          <a:bodyPr/>
          <a:lstStyle/>
          <a:p>
            <a:pPr algn="ctr"/>
            <a:r>
              <a:rPr lang="en-US" b="1" dirty="0"/>
              <a:t>Troubleshooting</a:t>
            </a:r>
            <a:endParaRPr lang="ar-IQ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93852" y="1198179"/>
            <a:ext cx="9785349" cy="49740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You </a:t>
            </a:r>
            <a:r>
              <a:rPr lang="en-US" dirty="0"/>
              <a:t>can repair the monitor in either of two ways:</a:t>
            </a:r>
          </a:p>
          <a:p>
            <a:r>
              <a:rPr lang="en-US" dirty="0" smtClean="0"/>
              <a:t> </a:t>
            </a:r>
            <a:r>
              <a:rPr lang="en-US" dirty="0"/>
              <a:t>Return the monitor to a </a:t>
            </a:r>
            <a:r>
              <a:rPr lang="en-US" dirty="0" smtClean="0"/>
              <a:t>company </a:t>
            </a:r>
            <a:r>
              <a:rPr lang="en-US" dirty="0"/>
              <a:t>authorized service center for repair.</a:t>
            </a:r>
          </a:p>
          <a:p>
            <a:r>
              <a:rPr lang="en-US" dirty="0"/>
              <a:t> </a:t>
            </a:r>
            <a:r>
              <a:rPr lang="en-US" dirty="0" smtClean="0"/>
              <a:t>Purchase </a:t>
            </a:r>
            <a:r>
              <a:rPr lang="en-US" dirty="0"/>
              <a:t>spare parts from a </a:t>
            </a:r>
            <a:r>
              <a:rPr lang="en-US" dirty="0" smtClean="0"/>
              <a:t>company authorized </a:t>
            </a:r>
            <a:r>
              <a:rPr lang="en-US" dirty="0"/>
              <a:t>service center</a:t>
            </a:r>
            <a:r>
              <a:rPr lang="en-US" dirty="0" smtClean="0"/>
              <a:t>.</a:t>
            </a:r>
          </a:p>
          <a:p>
            <a:r>
              <a:rPr lang="en-US" dirty="0"/>
              <a:t>Repairs should be made by qualified service personnel only.</a:t>
            </a:r>
          </a:p>
          <a:p>
            <a:r>
              <a:rPr lang="en-US" dirty="0"/>
              <a:t>Repairs should be made only with the recommended parts. Use of incorrect </a:t>
            </a:r>
            <a:r>
              <a:rPr lang="en-US" dirty="0" smtClean="0"/>
              <a:t>parts can </a:t>
            </a:r>
            <a:r>
              <a:rPr lang="en-US" dirty="0"/>
              <a:t>cause damage to the monitor or incorrect measurements.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58529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36599"/>
          </a:xfrm>
        </p:spPr>
        <p:txBody>
          <a:bodyPr/>
          <a:lstStyle/>
          <a:p>
            <a:pPr algn="ctr"/>
            <a:r>
              <a:rPr lang="en-US" b="1" dirty="0"/>
              <a:t>Diagnosing a Problem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08538" y="1135117"/>
            <a:ext cx="10405241" cy="5423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Before you begin to troubleshoot a problem or open the monitor for repair, check </a:t>
            </a:r>
            <a:r>
              <a:rPr lang="en-US" dirty="0" smtClean="0"/>
              <a:t>the following </a:t>
            </a:r>
            <a:r>
              <a:rPr lang="en-US" dirty="0"/>
              <a:t>basics:</a:t>
            </a:r>
          </a:p>
          <a:p>
            <a:pPr marL="0" indent="0">
              <a:buNone/>
            </a:pPr>
            <a:r>
              <a:rPr lang="en-US" dirty="0"/>
              <a:t>1. Is the power switch turned on?</a:t>
            </a:r>
          </a:p>
          <a:p>
            <a:pPr marL="0" indent="0">
              <a:buNone/>
            </a:pPr>
            <a:r>
              <a:rPr lang="en-US" dirty="0"/>
              <a:t>2. Is the battery adequately charged?</a:t>
            </a:r>
          </a:p>
          <a:p>
            <a:pPr marL="0" indent="0">
              <a:buNone/>
            </a:pPr>
            <a:r>
              <a:rPr lang="en-US" dirty="0"/>
              <a:t>3. Is the AC power cord connected to the monitor and plugged into a functional </a:t>
            </a:r>
            <a:r>
              <a:rPr lang="en-US" dirty="0" smtClean="0"/>
              <a:t>AC outlet</a:t>
            </a:r>
            <a:r>
              <a:rPr lang="en-US" dirty="0"/>
              <a:t>?</a:t>
            </a:r>
          </a:p>
          <a:p>
            <a:pPr marL="0" indent="0">
              <a:buNone/>
            </a:pPr>
            <a:r>
              <a:rPr lang="en-US" dirty="0"/>
              <a:t>4. Is the monitor's display functioning?</a:t>
            </a:r>
          </a:p>
          <a:p>
            <a:pPr marL="0" indent="0">
              <a:buNone/>
            </a:pPr>
            <a:r>
              <a:rPr lang="en-US" dirty="0"/>
              <a:t>5. Are the LEDs on the front of the monitor lit as you expect?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80865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736599"/>
          </a:xfrm>
        </p:spPr>
        <p:txBody>
          <a:bodyPr/>
          <a:lstStyle/>
          <a:p>
            <a:pPr algn="ctr"/>
            <a:r>
              <a:rPr lang="en-US" b="1" dirty="0"/>
              <a:t>Diagnosing a Problem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93852" y="1103586"/>
            <a:ext cx="9785349" cy="56125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Monitor problems are categorized as follows</a:t>
            </a:r>
            <a:r>
              <a:rPr lang="en-US" sz="2400" dirty="0" smtClean="0"/>
              <a:t>:</a:t>
            </a:r>
          </a:p>
          <a:p>
            <a:r>
              <a:rPr lang="en-US" sz="2400" dirty="0"/>
              <a:t>Power</a:t>
            </a:r>
          </a:p>
          <a:p>
            <a:r>
              <a:rPr lang="en-US" sz="2400" dirty="0" smtClean="0"/>
              <a:t>Display</a:t>
            </a:r>
            <a:endParaRPr lang="en-US" sz="2400" dirty="0"/>
          </a:p>
          <a:p>
            <a:r>
              <a:rPr lang="en-US" sz="2400" dirty="0" smtClean="0"/>
              <a:t>Alarms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Measurements</a:t>
            </a:r>
            <a:r>
              <a:rPr lang="en-US" sz="2400" dirty="0"/>
              <a:t>, including: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NBP</a:t>
            </a:r>
          </a:p>
          <a:p>
            <a:r>
              <a:rPr lang="en-US" sz="2400" dirty="0" smtClean="0"/>
              <a:t>Temperature</a:t>
            </a:r>
            <a:endParaRPr lang="en-US" sz="2400" dirty="0"/>
          </a:p>
          <a:p>
            <a:r>
              <a:rPr lang="en-US" sz="2400" dirty="0" smtClean="0"/>
              <a:t>SpO2</a:t>
            </a:r>
            <a:endParaRPr lang="en-US" sz="2400" dirty="0"/>
          </a:p>
          <a:p>
            <a:r>
              <a:rPr lang="en-US" sz="2400" dirty="0" smtClean="0"/>
              <a:t>ECG/Respiration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201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1193799"/>
          </a:xfrm>
        </p:spPr>
        <p:txBody>
          <a:bodyPr/>
          <a:lstStyle/>
          <a:p>
            <a:pPr algn="ctr"/>
            <a:r>
              <a:rPr lang="en-US" dirty="0"/>
              <a:t>Repairing the Monitor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</a:t>
            </a:r>
            <a:r>
              <a:rPr lang="en-US" dirty="0" smtClean="0"/>
              <a:t>he procedures </a:t>
            </a:r>
            <a:r>
              <a:rPr lang="en-US" dirty="0"/>
              <a:t>for disassembling the monitor to replace</a:t>
            </a:r>
          </a:p>
          <a:p>
            <a:pPr marL="0" indent="0">
              <a:buNone/>
            </a:pPr>
            <a:r>
              <a:rPr lang="en-US" dirty="0"/>
              <a:t>defective assemblies or components.</a:t>
            </a:r>
          </a:p>
          <a:p>
            <a:r>
              <a:rPr lang="en-US" dirty="0"/>
              <a:t>The monitor has three main assemblies: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Rear </a:t>
            </a:r>
            <a:r>
              <a:rPr lang="en-US" dirty="0"/>
              <a:t>case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Chassis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Front </a:t>
            </a:r>
            <a:r>
              <a:rPr lang="en-US" dirty="0"/>
              <a:t>panel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55281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1"/>
            <a:ext cx="9785349" cy="862723"/>
          </a:xfrm>
        </p:spPr>
        <p:txBody>
          <a:bodyPr/>
          <a:lstStyle/>
          <a:p>
            <a:pPr algn="ctr"/>
            <a:r>
              <a:rPr lang="en-US" dirty="0"/>
              <a:t>Repairing the Monitor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193" y="1562100"/>
            <a:ext cx="9995338" cy="463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918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593852" y="177802"/>
            <a:ext cx="9785349" cy="846958"/>
          </a:xfrm>
        </p:spPr>
        <p:txBody>
          <a:bodyPr/>
          <a:lstStyle/>
          <a:p>
            <a:pPr algn="ctr"/>
            <a:r>
              <a:rPr lang="en-US" b="1" dirty="0"/>
              <a:t>Power Problems</a:t>
            </a:r>
            <a:endParaRPr lang="ar-IQ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92771" y="1166648"/>
            <a:ext cx="10484069" cy="56913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monitor turns on </a:t>
            </a:r>
            <a:r>
              <a:rPr lang="en-US" sz="2400" dirty="0" smtClean="0"/>
              <a:t>with battery </a:t>
            </a:r>
            <a:r>
              <a:rPr lang="en-US" sz="2400" dirty="0"/>
              <a:t>power, but does </a:t>
            </a:r>
            <a:r>
              <a:rPr lang="en-US" sz="2400" dirty="0" smtClean="0"/>
              <a:t>not with </a:t>
            </a:r>
            <a:r>
              <a:rPr lang="en-US" sz="2400" dirty="0"/>
              <a:t>AC </a:t>
            </a:r>
            <a:r>
              <a:rPr lang="en-US" sz="2400" dirty="0" smtClean="0"/>
              <a:t>power:</a:t>
            </a:r>
          </a:p>
          <a:p>
            <a:pPr marL="0" indent="0">
              <a:buNone/>
            </a:pPr>
            <a:r>
              <a:rPr lang="en-US" sz="2400" b="1" dirty="0"/>
              <a:t>Possible </a:t>
            </a:r>
            <a:r>
              <a:rPr lang="en-US" sz="2400" b="1" dirty="0" smtClean="0"/>
              <a:t>Cause:</a:t>
            </a:r>
          </a:p>
          <a:p>
            <a:r>
              <a:rPr lang="en-US" sz="2400" dirty="0"/>
              <a:t>The power cord is </a:t>
            </a:r>
            <a:r>
              <a:rPr lang="en-US" sz="2400" dirty="0" smtClean="0"/>
              <a:t>unplugged/Ensure </a:t>
            </a:r>
            <a:r>
              <a:rPr lang="en-US" sz="2400" dirty="0"/>
              <a:t>that the AC power </a:t>
            </a:r>
            <a:r>
              <a:rPr lang="en-US" sz="2400" dirty="0" smtClean="0"/>
              <a:t>cord is </a:t>
            </a:r>
            <a:r>
              <a:rPr lang="en-US" sz="2400" dirty="0"/>
              <a:t>plugged into an outlet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power cord is </a:t>
            </a:r>
            <a:r>
              <a:rPr lang="en-US" sz="2400" dirty="0" smtClean="0"/>
              <a:t>broken/Replace </a:t>
            </a:r>
            <a:r>
              <a:rPr lang="en-US" sz="2400" dirty="0"/>
              <a:t>the AC power </a:t>
            </a:r>
            <a:r>
              <a:rPr lang="en-US" sz="2400" dirty="0" smtClean="0"/>
              <a:t>cord.</a:t>
            </a:r>
          </a:p>
          <a:p>
            <a:r>
              <a:rPr lang="en-US" sz="2400" dirty="0"/>
              <a:t>The fuse is </a:t>
            </a:r>
            <a:r>
              <a:rPr lang="en-US" sz="2400" dirty="0" smtClean="0"/>
              <a:t>blown/Replace </a:t>
            </a:r>
            <a:r>
              <a:rPr lang="en-US" sz="2400" dirty="0"/>
              <a:t>the </a:t>
            </a:r>
            <a:r>
              <a:rPr lang="en-US" sz="2400" dirty="0" smtClean="0"/>
              <a:t>fuse.</a:t>
            </a:r>
            <a:endParaRPr lang="en-US" sz="2400" dirty="0" smtClean="0"/>
          </a:p>
          <a:p>
            <a:r>
              <a:rPr lang="en-US" sz="2400" dirty="0"/>
              <a:t>The power supply </a:t>
            </a:r>
            <a:r>
              <a:rPr lang="en-US" sz="2400" dirty="0" smtClean="0"/>
              <a:t>cable malfunctioned/Replace </a:t>
            </a:r>
            <a:r>
              <a:rPr lang="en-US" sz="2400" dirty="0"/>
              <a:t>the power </a:t>
            </a:r>
            <a:r>
              <a:rPr lang="en-US" sz="2400" dirty="0" smtClean="0"/>
              <a:t>supply module.</a:t>
            </a:r>
          </a:p>
          <a:p>
            <a:r>
              <a:rPr lang="en-US" sz="2400" dirty="0"/>
              <a:t>The power </a:t>
            </a:r>
            <a:r>
              <a:rPr lang="en-US" sz="2400" dirty="0" smtClean="0"/>
              <a:t>supply malfunctioned/Check </a:t>
            </a:r>
            <a:r>
              <a:rPr lang="en-US" sz="2400" dirty="0"/>
              <a:t>output voltage on </a:t>
            </a:r>
            <a:r>
              <a:rPr lang="en-US" sz="2400" dirty="0" smtClean="0"/>
              <a:t>power supply</a:t>
            </a:r>
            <a:r>
              <a:rPr lang="en-US" sz="2400" dirty="0"/>
              <a:t>. If you do not </a:t>
            </a:r>
            <a:r>
              <a:rPr lang="en-US" sz="2400" dirty="0" smtClean="0"/>
              <a:t>measure 15 </a:t>
            </a:r>
            <a:r>
              <a:rPr lang="en-US" sz="2400" dirty="0"/>
              <a:t>V, replace the power </a:t>
            </a:r>
            <a:r>
              <a:rPr lang="en-US" sz="2400" dirty="0" smtClean="0"/>
              <a:t>supply.</a:t>
            </a:r>
            <a:endParaRPr lang="en-US" sz="2400" dirty="0" smtClean="0"/>
          </a:p>
          <a:p>
            <a:r>
              <a:rPr lang="en-US" sz="2400" dirty="0"/>
              <a:t>The AC power </a:t>
            </a:r>
            <a:r>
              <a:rPr lang="en-US" sz="2400" dirty="0" smtClean="0"/>
              <a:t>connector malfunctioned/Replace </a:t>
            </a:r>
            <a:r>
              <a:rPr lang="en-US" sz="2400" dirty="0"/>
              <a:t>the AC connector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The main board </a:t>
            </a:r>
            <a:r>
              <a:rPr lang="en-US" sz="2400" dirty="0" smtClean="0"/>
              <a:t>malfunctioned/Replace </a:t>
            </a:r>
            <a:r>
              <a:rPr lang="en-US" sz="2400" dirty="0"/>
              <a:t>the main </a:t>
            </a:r>
            <a:r>
              <a:rPr lang="en-US" sz="2400" dirty="0" smtClean="0"/>
              <a:t>board.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986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Math_16x9">
      <a:dk1>
        <a:srgbClr val="465562"/>
      </a:dk1>
      <a:lt1>
        <a:srgbClr val="FFFFFF"/>
      </a:lt1>
      <a:dk2>
        <a:srgbClr val="000000"/>
      </a:dk2>
      <a:lt2>
        <a:srgbClr val="F2ECE2"/>
      </a:lt2>
      <a:accent1>
        <a:srgbClr val="9BAAB7"/>
      </a:accent1>
      <a:accent2>
        <a:srgbClr val="B8D082"/>
      </a:accent2>
      <a:accent3>
        <a:srgbClr val="EFDB85"/>
      </a:accent3>
      <a:accent4>
        <a:srgbClr val="E8A565"/>
      </a:accent4>
      <a:accent5>
        <a:srgbClr val="BC9AAE"/>
      </a:accent5>
      <a:accent6>
        <a:srgbClr val="BABABA"/>
      </a:accent6>
      <a:hlink>
        <a:srgbClr val="8FC48C"/>
      </a:hlink>
      <a:folHlink>
        <a:srgbClr val="969696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Theme1" id="{292AC011-4411-4F60-8706-EAC95FE14156}" vid="{51809D84-66A1-4103-8759-D1485B966AA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955</TotalTime>
  <Words>1710</Words>
  <Application>Microsoft Office PowerPoint</Application>
  <PresentationFormat>مخصص</PresentationFormat>
  <Paragraphs>153</Paragraphs>
  <Slides>28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28</vt:i4>
      </vt:variant>
    </vt:vector>
  </HeadingPairs>
  <TitlesOfParts>
    <vt:vector size="29" baseType="lpstr">
      <vt:lpstr>Theme1</vt:lpstr>
      <vt:lpstr>Al-Mustaqbal University. College of Engineering and Engineering Technologies. Biomedical Engineering Department.</vt:lpstr>
      <vt:lpstr>Troubleshooting</vt:lpstr>
      <vt:lpstr>Hardware structure </vt:lpstr>
      <vt:lpstr>Troubleshooting</vt:lpstr>
      <vt:lpstr>Diagnosing a Problem</vt:lpstr>
      <vt:lpstr>Diagnosing a Problem</vt:lpstr>
      <vt:lpstr>Repairing the Monitor</vt:lpstr>
      <vt:lpstr>Repairing the Monitor</vt:lpstr>
      <vt:lpstr>Power Problems</vt:lpstr>
      <vt:lpstr>Power Problems</vt:lpstr>
      <vt:lpstr>Action to solve Power Problems</vt:lpstr>
      <vt:lpstr>Replacing the battery</vt:lpstr>
      <vt:lpstr>Replacing a fuse</vt:lpstr>
      <vt:lpstr>Replacing the power entry module</vt:lpstr>
      <vt:lpstr>Removing the Power Supply Module</vt:lpstr>
      <vt:lpstr>Replacing the Main Board</vt:lpstr>
      <vt:lpstr>Display Problems</vt:lpstr>
      <vt:lpstr>Removing the LCD Assembly</vt:lpstr>
      <vt:lpstr>Alarm Problems</vt:lpstr>
      <vt:lpstr>Replacing a Speaker</vt:lpstr>
      <vt:lpstr>NBP Problems</vt:lpstr>
      <vt:lpstr>Remove the NBP module</vt:lpstr>
      <vt:lpstr>Temperature Measurement Problems</vt:lpstr>
      <vt:lpstr>SpO2 Measurement Problems</vt:lpstr>
      <vt:lpstr>Removing the SpO2 Board</vt:lpstr>
      <vt:lpstr>ECG/Respiration Measurement Problems</vt:lpstr>
      <vt:lpstr>Another problems 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BMID_II First semester</dc:title>
  <dc:creator>MAHİR RAHMAN AL-HAJAJ</dc:creator>
  <cp:lastModifiedBy>Alsayed</cp:lastModifiedBy>
  <cp:revision>113</cp:revision>
  <dcterms:created xsi:type="dcterms:W3CDTF">2021-10-31T09:31:15Z</dcterms:created>
  <dcterms:modified xsi:type="dcterms:W3CDTF">2023-09-30T18:25:24Z</dcterms:modified>
</cp:coreProperties>
</file>