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10/22/2023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10/22/2023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10/22/2023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10/22/2023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a:t>
            </a:r>
            <a:r>
              <a:rPr lang="en-US" sz="2400" b="1" i="1" dirty="0" smtClean="0"/>
              <a:t>5</a:t>
            </a:r>
          </a:p>
          <a:p>
            <a:pPr algn="just">
              <a:lnSpc>
                <a:spcPct val="200000"/>
              </a:lnSpc>
            </a:pPr>
            <a:r>
              <a:rPr lang="en-US" sz="2400" b="1" i="1" dirty="0" smtClean="0"/>
              <a:t>By: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Jabbar</a:t>
            </a:r>
            <a:r>
              <a:rPr lang="en-US" sz="2400" b="1" i="1" dirty="0"/>
              <a:t> </a:t>
            </a:r>
            <a:r>
              <a:rPr lang="en-US" sz="2400" b="1" i="1" dirty="0" smtClean="0"/>
              <a:t>   M.SC. IN BME</a:t>
            </a:r>
          </a:p>
          <a:p>
            <a:pPr algn="just">
              <a:lnSpc>
                <a:spcPct val="200000"/>
              </a:lnSpc>
            </a:pPr>
            <a:endParaRPr lang="en-US" sz="2400" dirty="0"/>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161885"/>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Electrosurgical machine: use</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998459" y="1326408"/>
            <a:ext cx="6559633" cy="5324535"/>
          </a:xfrm>
          <a:prstGeom prst="rect">
            <a:avLst/>
          </a:prstGeom>
        </p:spPr>
        <p:txBody>
          <a:bodyPr wrap="square">
            <a:spAutoFit/>
          </a:bodyPr>
          <a:lstStyle/>
          <a:p>
            <a:pPr marL="342900" lvl="0" indent="-342900">
              <a:buFont typeface="Wingdings" pitchFamily="2" charset="2"/>
              <a:buChar char="Ø"/>
            </a:pPr>
            <a:r>
              <a:rPr lang="en-GB" sz="2000" dirty="0">
                <a:solidFill>
                  <a:schemeClr val="tx2"/>
                </a:solidFill>
                <a:latin typeface="Calibri Light" panose="020F0302020204030204"/>
              </a:rPr>
              <a:t>The Bovie pen (or ESU pen) is held on the patient by the </a:t>
            </a:r>
            <a:r>
              <a:rPr lang="en-GB" sz="2000" dirty="0" smtClean="0">
                <a:solidFill>
                  <a:schemeClr val="tx2"/>
                </a:solidFill>
                <a:latin typeface="Calibri Light" panose="020F0302020204030204"/>
              </a:rPr>
              <a:t>surgeon.</a:t>
            </a:r>
          </a:p>
          <a:p>
            <a:pPr marL="342900" indent="-342900">
              <a:buFont typeface="Wingdings" pitchFamily="2" charset="2"/>
              <a:buChar char="Ø"/>
            </a:pPr>
            <a:r>
              <a:rPr lang="en-GB" sz="2000" dirty="0">
                <a:solidFill>
                  <a:schemeClr val="tx2"/>
                </a:solidFill>
                <a:latin typeface="Calibri Light" panose="020F0302020204030204"/>
              </a:rPr>
              <a:t>The dispersive electrode can be a metal plate covered with a conductive gel or saline soaked cloths</a:t>
            </a:r>
            <a:r>
              <a:rPr lang="en-GB" sz="2000" dirty="0" smtClean="0">
                <a:solidFill>
                  <a:schemeClr val="tx2"/>
                </a:solidFill>
                <a:latin typeface="Calibri Light" panose="020F0302020204030204"/>
              </a:rPr>
              <a:t>.</a:t>
            </a:r>
          </a:p>
          <a:p>
            <a:pPr marL="342900" indent="-342900">
              <a:buFont typeface="Wingdings" pitchFamily="2" charset="2"/>
              <a:buChar char="Ø"/>
            </a:pPr>
            <a:r>
              <a:rPr lang="en-GB" sz="2000" dirty="0">
                <a:solidFill>
                  <a:schemeClr val="tx2"/>
                </a:solidFill>
              </a:rPr>
              <a:t>Many are now using single use dispersive electrodes. Single use devices are often pre-gelled, conductive adhesive pads that include multiple connections to the machine. The multiple connections are used to allow the device to constantly check for a good contact between the patient and the dispersive electrode. </a:t>
            </a:r>
          </a:p>
          <a:p>
            <a:pPr marL="342900" lvl="0" indent="-342900">
              <a:buFont typeface="Wingdings" pitchFamily="2" charset="2"/>
              <a:buChar char="Ø"/>
            </a:pPr>
            <a:r>
              <a:rPr lang="en-GB" sz="2000" dirty="0" smtClean="0">
                <a:solidFill>
                  <a:schemeClr val="tx2"/>
                </a:solidFill>
                <a:latin typeface="Calibri Light" panose="020F0302020204030204"/>
              </a:rPr>
              <a:t> </a:t>
            </a:r>
            <a:r>
              <a:rPr lang="en-GB" sz="2000" dirty="0">
                <a:solidFill>
                  <a:schemeClr val="tx2"/>
                </a:solidFill>
                <a:latin typeface="Calibri Light" panose="020F0302020204030204"/>
              </a:rPr>
              <a:t>Poor contact with the dispersive electrode is the most common cause of unintentional patient </a:t>
            </a:r>
            <a:r>
              <a:rPr lang="en-GB" sz="2000" dirty="0" smtClean="0">
                <a:solidFill>
                  <a:schemeClr val="tx2"/>
                </a:solidFill>
                <a:latin typeface="Calibri Light" panose="020F0302020204030204"/>
              </a:rPr>
              <a:t>burns. In </a:t>
            </a:r>
            <a:r>
              <a:rPr lang="en-GB" sz="2000" dirty="0">
                <a:solidFill>
                  <a:schemeClr val="tx2"/>
                </a:solidFill>
                <a:latin typeface="Calibri Light" panose="020F0302020204030204"/>
              </a:rPr>
              <a:t>modern ESU machines, the dispersive electrode must touch the patient to prevent an alarm.</a:t>
            </a:r>
            <a:endParaRPr lang="en-US" sz="2000" dirty="0">
              <a:solidFill>
                <a:schemeClr val="tx2"/>
              </a:solidFill>
              <a:latin typeface="Calibri Light" panose="020F0302020204030204"/>
            </a:endParaRPr>
          </a:p>
          <a:p>
            <a:pPr marL="342900" indent="-342900">
              <a:buFont typeface="Wingdings" pitchFamily="2" charset="2"/>
              <a:buChar char="Ø"/>
            </a:pPr>
            <a:endParaRPr lang="en-GB" sz="2000" dirty="0">
              <a:solidFill>
                <a:schemeClr val="tx2"/>
              </a:solidFill>
              <a:latin typeface="Calibri Light" panose="020F0302020204030204"/>
            </a:endParaRPr>
          </a:p>
          <a:p>
            <a:pPr lvl="0"/>
            <a:r>
              <a:rPr lang="en-GB" sz="2000" dirty="0" smtClean="0">
                <a:solidFill>
                  <a:schemeClr val="tx2"/>
                </a:solidFill>
                <a:latin typeface="Calibri Light" panose="020F0302020204030204"/>
              </a:rPr>
              <a:t> </a:t>
            </a:r>
            <a:endParaRPr lang="en-US" sz="2000" dirty="0">
              <a:solidFill>
                <a:schemeClr val="tx2"/>
              </a:solidFill>
              <a:latin typeface="Calibri Light" panose="020F0302020204030204"/>
            </a:endParaRPr>
          </a:p>
        </p:txBody>
      </p:sp>
      <p:pic>
        <p:nvPicPr>
          <p:cNvPr id="5" name="Afbeelding 4"/>
          <p:cNvPicPr>
            <a:picLocks noChangeAspect="1"/>
          </p:cNvPicPr>
          <p:nvPr/>
        </p:nvPicPr>
        <p:blipFill>
          <a:blip r:embed="rId2"/>
          <a:stretch>
            <a:fillRect/>
          </a:stretch>
        </p:blipFill>
        <p:spPr>
          <a:xfrm>
            <a:off x="8562576" y="1314247"/>
            <a:ext cx="1449817" cy="2493685"/>
          </a:xfrm>
          <a:prstGeom prst="rect">
            <a:avLst/>
          </a:prstGeom>
        </p:spPr>
      </p:pic>
    </p:spTree>
    <p:extLst>
      <p:ext uri="{BB962C8B-B14F-4D97-AF65-F5344CB8AC3E}">
        <p14:creationId xmlns:p14="http://schemas.microsoft.com/office/powerpoint/2010/main" val="16093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57909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600" b="1" kern="0" dirty="0">
                <a:solidFill>
                  <a:srgbClr val="2E74B5"/>
                </a:solidFill>
                <a:ea typeface="Times New Roman" panose="02020603050405020304" pitchFamily="18" charset="0"/>
                <a:cs typeface="Times New Roman" panose="02020603050405020304" pitchFamily="18" charset="0"/>
              </a:rPr>
              <a:t>Electrosurgical machine</a:t>
            </a:r>
            <a:r>
              <a:rPr lang="en-GB" sz="3600" b="1" dirty="0">
                <a:solidFill>
                  <a:srgbClr val="2E74B5"/>
                </a:solidFill>
                <a:ea typeface="Times New Roman" panose="02020603050405020304" pitchFamily="18" charset="0"/>
                <a:cs typeface="Times New Roman" panose="02020603050405020304" pitchFamily="18" charset="0"/>
              </a:rPr>
              <a:t>: Construction </a:t>
            </a:r>
            <a:endParaRPr lang="en-GB" sz="3600" b="1" kern="0" dirty="0">
              <a:solidFill>
                <a:srgbClr val="2E74B5"/>
              </a:solidFill>
              <a:ea typeface="Times New Roman" panose="02020603050405020304" pitchFamily="18" charset="0"/>
              <a:cs typeface="Times New Roman" panose="02020603050405020304" pitchFamily="18" charset="0"/>
            </a:endParaRPr>
          </a:p>
        </p:txBody>
      </p:sp>
      <p:pic>
        <p:nvPicPr>
          <p:cNvPr id="2" name="Afbeelding 1"/>
          <p:cNvPicPr>
            <a:picLocks noChangeAspect="1"/>
          </p:cNvPicPr>
          <p:nvPr/>
        </p:nvPicPr>
        <p:blipFill>
          <a:blip r:embed="rId2"/>
          <a:stretch>
            <a:fillRect/>
          </a:stretch>
        </p:blipFill>
        <p:spPr>
          <a:xfrm>
            <a:off x="2004372" y="1409144"/>
            <a:ext cx="8025346" cy="4907628"/>
          </a:xfrm>
          <a:prstGeom prst="rect">
            <a:avLst/>
          </a:prstGeom>
        </p:spPr>
      </p:pic>
    </p:spTree>
    <p:extLst>
      <p:ext uri="{BB962C8B-B14F-4D97-AF65-F5344CB8AC3E}">
        <p14:creationId xmlns:p14="http://schemas.microsoft.com/office/powerpoint/2010/main" val="396355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600" b="1" dirty="0" smtClean="0">
                <a:solidFill>
                  <a:srgbClr val="2E74B5"/>
                </a:solidFill>
                <a:ea typeface="Times New Roman" panose="02020603050405020304" pitchFamily="18" charset="0"/>
                <a:cs typeface="Times New Roman" panose="02020603050405020304" pitchFamily="18" charset="0"/>
              </a:rPr>
              <a:t>Troubleshooting</a:t>
            </a:r>
            <a:endParaRPr lang="en-GB" sz="3600" b="1" kern="0" dirty="0">
              <a:solidFill>
                <a:srgbClr val="2E74B5"/>
              </a:solidFill>
              <a:ea typeface="Times New Roman" panose="02020603050405020304" pitchFamily="18" charset="0"/>
              <a:cs typeface="Times New Roman" panose="02020603050405020304" pitchFamily="18" charset="0"/>
            </a:endParaRPr>
          </a:p>
        </p:txBody>
      </p:sp>
      <p:sp>
        <p:nvSpPr>
          <p:cNvPr id="5" name="Rechthoek 4"/>
          <p:cNvSpPr/>
          <p:nvPr/>
        </p:nvSpPr>
        <p:spPr>
          <a:xfrm>
            <a:off x="914400" y="1029037"/>
            <a:ext cx="10058400" cy="1569660"/>
          </a:xfrm>
          <a:prstGeom prst="rect">
            <a:avLst/>
          </a:prstGeom>
        </p:spPr>
        <p:txBody>
          <a:bodyPr wrap="square">
            <a:spAutoFit/>
          </a:bodyPr>
          <a:lstStyle/>
          <a:p>
            <a:pPr marL="342900" lvl="0" indent="-342900">
              <a:buFont typeface="Wingdings" pitchFamily="2" charset="2"/>
              <a:buChar char="Ø"/>
            </a:pPr>
            <a:r>
              <a:rPr lang="en-GB" sz="2400" dirty="0">
                <a:solidFill>
                  <a:srgbClr val="000000"/>
                </a:solidFill>
              </a:rPr>
              <a:t>The most common problems in electrosurgery </a:t>
            </a:r>
            <a:r>
              <a:rPr lang="en-GB" sz="2400" dirty="0" smtClean="0">
                <a:solidFill>
                  <a:srgbClr val="000000"/>
                </a:solidFill>
              </a:rPr>
              <a:t>are: </a:t>
            </a:r>
          </a:p>
          <a:p>
            <a:pPr marL="1257300" lvl="2" indent="-342900">
              <a:buFont typeface="Arial" panose="020B0604020202020204" pitchFamily="34" charset="0"/>
              <a:buChar char="•"/>
            </a:pPr>
            <a:r>
              <a:rPr lang="en-GB" sz="2400" dirty="0" smtClean="0">
                <a:solidFill>
                  <a:srgbClr val="000000"/>
                </a:solidFill>
              </a:rPr>
              <a:t>burns</a:t>
            </a:r>
            <a:r>
              <a:rPr lang="en-GB" sz="2400" dirty="0">
                <a:solidFill>
                  <a:srgbClr val="000000"/>
                </a:solidFill>
              </a:rPr>
              <a:t>, excessive tissue damage, damage to alternate </a:t>
            </a:r>
            <a:endParaRPr lang="en-GB" sz="2400" dirty="0" smtClean="0">
              <a:solidFill>
                <a:srgbClr val="000000"/>
              </a:solidFill>
            </a:endParaRPr>
          </a:p>
          <a:p>
            <a:pPr marL="1257300" lvl="2" indent="-342900">
              <a:buFont typeface="Arial" panose="020B0604020202020204" pitchFamily="34" charset="0"/>
              <a:buChar char="•"/>
            </a:pPr>
            <a:r>
              <a:rPr lang="en-GB" sz="2400" dirty="0" smtClean="0">
                <a:solidFill>
                  <a:srgbClr val="000000"/>
                </a:solidFill>
              </a:rPr>
              <a:t>fires</a:t>
            </a:r>
          </a:p>
          <a:p>
            <a:pPr marL="1257300" lvl="2" indent="-342900">
              <a:buFont typeface="Arial" panose="020B0604020202020204" pitchFamily="34" charset="0"/>
              <a:buChar char="•"/>
            </a:pPr>
            <a:r>
              <a:rPr lang="en-GB" sz="2400" dirty="0" smtClean="0">
                <a:solidFill>
                  <a:srgbClr val="000000"/>
                </a:solidFill>
              </a:rPr>
              <a:t>interference </a:t>
            </a:r>
            <a:r>
              <a:rPr lang="en-GB" sz="2400" dirty="0">
                <a:solidFill>
                  <a:srgbClr val="000000"/>
                </a:solidFill>
              </a:rPr>
              <a:t>with other devices. </a:t>
            </a:r>
            <a:endParaRPr lang="en-GB" sz="2400" dirty="0" smtClean="0">
              <a:solidFill>
                <a:srgbClr val="000000"/>
              </a:solidFill>
            </a:endParaRPr>
          </a:p>
        </p:txBody>
      </p:sp>
      <p:sp>
        <p:nvSpPr>
          <p:cNvPr id="6" name="Rechthoek 5"/>
          <p:cNvSpPr/>
          <p:nvPr/>
        </p:nvSpPr>
        <p:spPr>
          <a:xfrm>
            <a:off x="914400" y="2598697"/>
            <a:ext cx="10058400" cy="3785652"/>
          </a:xfrm>
          <a:prstGeom prst="rect">
            <a:avLst/>
          </a:prstGeom>
        </p:spPr>
        <p:txBody>
          <a:bodyPr wrap="square">
            <a:spAutoFit/>
          </a:bodyPr>
          <a:lstStyle/>
          <a:p>
            <a:pPr marL="342900" lvl="0" indent="-342900">
              <a:buFont typeface="Wingdings" pitchFamily="2" charset="2"/>
              <a:buChar char="Ø"/>
            </a:pPr>
            <a:r>
              <a:rPr lang="en-GB" sz="2400" dirty="0">
                <a:solidFill>
                  <a:srgbClr val="000000"/>
                </a:solidFill>
              </a:rPr>
              <a:t>Skin burns are the most frequently reported of these problems, usually occurring at the return electrode site. </a:t>
            </a:r>
            <a:r>
              <a:rPr lang="en-GB" sz="2400" dirty="0">
                <a:solidFill>
                  <a:srgbClr val="7030A0"/>
                </a:solidFill>
              </a:rPr>
              <a:t>Partial or complete detachment of the electrode pad from the patient </a:t>
            </a:r>
            <a:r>
              <a:rPr lang="en-GB" sz="2400" dirty="0">
                <a:solidFill>
                  <a:srgbClr val="000000"/>
                </a:solidFill>
              </a:rPr>
              <a:t>is the most common cause. </a:t>
            </a:r>
            <a:endParaRPr lang="en-GB" sz="2400" dirty="0" smtClean="0">
              <a:solidFill>
                <a:srgbClr val="000000"/>
              </a:solidFill>
            </a:endParaRPr>
          </a:p>
          <a:p>
            <a:pPr marL="342900" lvl="0" indent="-342900">
              <a:buFont typeface="Wingdings" pitchFamily="2" charset="2"/>
              <a:buChar char="Ø"/>
            </a:pPr>
            <a:r>
              <a:rPr lang="en-GB" sz="2400" dirty="0" smtClean="0">
                <a:solidFill>
                  <a:srgbClr val="000000"/>
                </a:solidFill>
              </a:rPr>
              <a:t>The </a:t>
            </a:r>
            <a:r>
              <a:rPr lang="en-GB" sz="2400" dirty="0">
                <a:solidFill>
                  <a:srgbClr val="000000"/>
                </a:solidFill>
              </a:rPr>
              <a:t>dispersive electrode should always be placed on an area of the body that has good blood flow and is not subject to high weight concentration. The side of the thigh is a very common </a:t>
            </a:r>
            <a:r>
              <a:rPr lang="en-GB" sz="2400" dirty="0" smtClean="0">
                <a:solidFill>
                  <a:srgbClr val="000000"/>
                </a:solidFill>
              </a:rPr>
              <a:t>location</a:t>
            </a:r>
            <a:r>
              <a:rPr lang="en-US" sz="2400" dirty="0" smtClean="0">
                <a:solidFill>
                  <a:srgbClr val="000000"/>
                </a:solidFill>
              </a:rPr>
              <a:t>.</a:t>
            </a:r>
          </a:p>
          <a:p>
            <a:pPr marL="342900" lvl="0" indent="-342900">
              <a:buFont typeface="Wingdings" pitchFamily="2" charset="2"/>
              <a:buChar char="Ø"/>
            </a:pPr>
            <a:r>
              <a:rPr lang="en-GB" sz="2400" dirty="0">
                <a:solidFill>
                  <a:schemeClr val="tx2"/>
                </a:solidFill>
              </a:rPr>
              <a:t>If the </a:t>
            </a:r>
            <a:r>
              <a:rPr lang="en-GB" sz="2400" b="1" dirty="0">
                <a:solidFill>
                  <a:schemeClr val="tx2"/>
                </a:solidFill>
              </a:rPr>
              <a:t>tip is dirty</a:t>
            </a:r>
            <a:r>
              <a:rPr lang="en-GB" sz="2400" dirty="0">
                <a:solidFill>
                  <a:schemeClr val="tx2"/>
                </a:solidFill>
              </a:rPr>
              <a:t>, there can be little, or no, current passing through the patient</a:t>
            </a:r>
            <a:endParaRPr lang="en-US" sz="2400" dirty="0" smtClean="0">
              <a:solidFill>
                <a:srgbClr val="000000"/>
              </a:solidFill>
            </a:endParaRPr>
          </a:p>
          <a:p>
            <a:pPr marL="342900" lvl="0" indent="-342900">
              <a:buFont typeface="Wingdings" pitchFamily="2" charset="2"/>
              <a:buChar char="Ø"/>
            </a:pPr>
            <a:endParaRPr lang="en-GB" sz="2400" dirty="0">
              <a:solidFill>
                <a:srgbClr val="000000"/>
              </a:solidFill>
            </a:endParaRPr>
          </a:p>
        </p:txBody>
      </p:sp>
    </p:spTree>
    <p:extLst>
      <p:ext uri="{BB962C8B-B14F-4D97-AF65-F5344CB8AC3E}">
        <p14:creationId xmlns:p14="http://schemas.microsoft.com/office/powerpoint/2010/main" val="270989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6"/>
            <a:ext cx="11495618" cy="6106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600" b="1" dirty="0" smtClean="0">
                <a:solidFill>
                  <a:srgbClr val="2E74B5"/>
                </a:solidFill>
                <a:ea typeface="Times New Roman" panose="02020603050405020304" pitchFamily="18" charset="0"/>
                <a:cs typeface="Times New Roman" panose="02020603050405020304" pitchFamily="18" charset="0"/>
              </a:rPr>
              <a:t>Preventive maintenance</a:t>
            </a:r>
            <a:endParaRPr lang="en-GB" sz="3600" b="1" kern="0" dirty="0">
              <a:solidFill>
                <a:srgbClr val="2E74B5"/>
              </a:solidFill>
              <a:ea typeface="Times New Roman" panose="02020603050405020304" pitchFamily="18" charset="0"/>
              <a:cs typeface="Times New Roman" panose="02020603050405020304" pitchFamily="18" charset="0"/>
            </a:endParaRPr>
          </a:p>
        </p:txBody>
      </p:sp>
      <p:sp>
        <p:nvSpPr>
          <p:cNvPr id="4" name="Rechthoek 3"/>
          <p:cNvSpPr/>
          <p:nvPr/>
        </p:nvSpPr>
        <p:spPr>
          <a:xfrm>
            <a:off x="968295" y="2435893"/>
            <a:ext cx="5255763" cy="3046988"/>
          </a:xfrm>
          <a:prstGeom prst="rect">
            <a:avLst/>
          </a:prstGeom>
        </p:spPr>
        <p:txBody>
          <a:bodyPr wrap="square">
            <a:spAutoFit/>
          </a:bodyPr>
          <a:lstStyle/>
          <a:p>
            <a:pPr marL="342900" indent="-342900">
              <a:buFont typeface="Wingdings" pitchFamily="2" charset="2"/>
              <a:buChar char="Ø"/>
            </a:pPr>
            <a:r>
              <a:rPr lang="en-GB" sz="2400" dirty="0">
                <a:latin typeface="+mj-lt"/>
              </a:rPr>
              <a:t>If the physician wishes a different tip for a monopolar electrosurgery unit, it is sufficient </a:t>
            </a:r>
            <a:r>
              <a:rPr lang="en-GB" sz="2400" dirty="0" smtClean="0">
                <a:latin typeface="+mj-lt"/>
              </a:rPr>
              <a:t>to connect </a:t>
            </a:r>
            <a:r>
              <a:rPr lang="en-GB" sz="2400" dirty="0">
                <a:latin typeface="+mj-lt"/>
              </a:rPr>
              <a:t>any metal tip to the existing tip. Insure that the connection is electrically </a:t>
            </a:r>
            <a:r>
              <a:rPr lang="en-GB" sz="2400" dirty="0" smtClean="0">
                <a:latin typeface="+mj-lt"/>
              </a:rPr>
              <a:t>and mechanically </a:t>
            </a:r>
            <a:r>
              <a:rPr lang="en-GB" sz="2400" dirty="0">
                <a:latin typeface="+mj-lt"/>
              </a:rPr>
              <a:t>sound to the existing tip and pen</a:t>
            </a:r>
            <a:r>
              <a:rPr lang="en-GB" sz="2400" dirty="0" smtClean="0">
                <a:latin typeface="+mj-lt"/>
              </a:rPr>
              <a:t>.</a:t>
            </a:r>
            <a:endParaRPr lang="en-GB" sz="2400" dirty="0">
              <a:latin typeface="+mj-lt"/>
            </a:endParaRPr>
          </a:p>
        </p:txBody>
      </p:sp>
      <p:sp>
        <p:nvSpPr>
          <p:cNvPr id="8" name="Content Placeholder 3"/>
          <p:cNvSpPr txBox="1">
            <a:spLocks/>
          </p:cNvSpPr>
          <p:nvPr/>
        </p:nvSpPr>
        <p:spPr>
          <a:xfrm>
            <a:off x="930167" y="1126816"/>
            <a:ext cx="10026868" cy="66130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Char char="Ø"/>
            </a:pPr>
            <a:r>
              <a:rPr lang="en-US" sz="2400" dirty="0" smtClean="0">
                <a:solidFill>
                  <a:schemeClr val="tx2">
                    <a:lumMod val="75000"/>
                    <a:lumOff val="25000"/>
                  </a:schemeClr>
                </a:solidFill>
                <a:latin typeface="+mj-lt"/>
              </a:rPr>
              <a:t> The </a:t>
            </a:r>
            <a:r>
              <a:rPr lang="en-US" sz="2400" dirty="0">
                <a:solidFill>
                  <a:schemeClr val="tx2">
                    <a:lumMod val="75000"/>
                    <a:lumOff val="25000"/>
                  </a:schemeClr>
                </a:solidFill>
                <a:latin typeface="+mj-lt"/>
              </a:rPr>
              <a:t>most important </a:t>
            </a:r>
            <a:r>
              <a:rPr lang="en-US" sz="2400" dirty="0" smtClean="0">
                <a:solidFill>
                  <a:schemeClr val="tx2">
                    <a:lumMod val="75000"/>
                    <a:lumOff val="25000"/>
                  </a:schemeClr>
                </a:solidFill>
                <a:latin typeface="+mj-lt"/>
              </a:rPr>
              <a:t>action in preventive maintenance is to </a:t>
            </a:r>
            <a:r>
              <a:rPr lang="en-US" sz="2400" dirty="0">
                <a:solidFill>
                  <a:schemeClr val="tx2">
                    <a:lumMod val="75000"/>
                    <a:lumOff val="25000"/>
                  </a:schemeClr>
                </a:solidFill>
                <a:latin typeface="+mj-lt"/>
              </a:rPr>
              <a:t>keeping the inside and outside of the machine </a:t>
            </a:r>
            <a:r>
              <a:rPr lang="en-US" sz="2400" b="1" dirty="0">
                <a:solidFill>
                  <a:schemeClr val="tx2">
                    <a:lumMod val="75000"/>
                    <a:lumOff val="25000"/>
                  </a:schemeClr>
                </a:solidFill>
                <a:latin typeface="+mj-lt"/>
              </a:rPr>
              <a:t>clean</a:t>
            </a:r>
            <a:r>
              <a:rPr lang="en-US" sz="2400" dirty="0" smtClean="0">
                <a:solidFill>
                  <a:schemeClr val="tx2">
                    <a:lumMod val="75000"/>
                    <a:lumOff val="25000"/>
                  </a:schemeClr>
                </a:solidFill>
                <a:latin typeface="+mj-lt"/>
              </a:rPr>
              <a:t>. Check the </a:t>
            </a:r>
            <a:r>
              <a:rPr lang="en-US" sz="2400" dirty="0">
                <a:solidFill>
                  <a:schemeClr val="tx2">
                    <a:lumMod val="75000"/>
                    <a:lumOff val="25000"/>
                  </a:schemeClr>
                </a:solidFill>
                <a:latin typeface="+mj-lt"/>
              </a:rPr>
              <a:t>plate electrode, the leads, and the instruments</a:t>
            </a:r>
            <a:r>
              <a:rPr lang="en-US" sz="2400" dirty="0" smtClean="0">
                <a:solidFill>
                  <a:schemeClr val="tx2">
                    <a:lumMod val="75000"/>
                    <a:lumOff val="25000"/>
                  </a:schemeClr>
                </a:solidFill>
                <a:latin typeface="+mj-lt"/>
              </a:rPr>
              <a:t>.</a:t>
            </a:r>
            <a:endParaRPr lang="en-US" sz="2400" dirty="0">
              <a:solidFill>
                <a:schemeClr val="tx2">
                  <a:lumMod val="75000"/>
                  <a:lumOff val="25000"/>
                </a:schemeClr>
              </a:solidFill>
            </a:endParaRPr>
          </a:p>
        </p:txBody>
      </p:sp>
      <p:pic>
        <p:nvPicPr>
          <p:cNvPr id="2" name="Afbeelding 1"/>
          <p:cNvPicPr>
            <a:picLocks noChangeAspect="1"/>
          </p:cNvPicPr>
          <p:nvPr/>
        </p:nvPicPr>
        <p:blipFill>
          <a:blip r:embed="rId2"/>
          <a:stretch>
            <a:fillRect/>
          </a:stretch>
        </p:blipFill>
        <p:spPr>
          <a:xfrm>
            <a:off x="6530737" y="2594699"/>
            <a:ext cx="3846909" cy="1780186"/>
          </a:xfrm>
          <a:prstGeom prst="rect">
            <a:avLst/>
          </a:prstGeom>
        </p:spPr>
      </p:pic>
    </p:spTree>
    <p:extLst>
      <p:ext uri="{BB962C8B-B14F-4D97-AF65-F5344CB8AC3E}">
        <p14:creationId xmlns:p14="http://schemas.microsoft.com/office/powerpoint/2010/main" val="1350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61698" y="2744282"/>
            <a:ext cx="9648496" cy="204417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solidFill>
                  <a:srgbClr val="323030"/>
                </a:solidFill>
                <a:latin typeface="+mj-lt"/>
              </a:rPr>
              <a:t>The </a:t>
            </a:r>
            <a:r>
              <a:rPr lang="en-US" sz="2400" dirty="0" smtClean="0">
                <a:solidFill>
                  <a:srgbClr val="323030"/>
                </a:solidFill>
                <a:latin typeface="+mj-lt"/>
              </a:rPr>
              <a:t>main risks </a:t>
            </a:r>
            <a:r>
              <a:rPr lang="en-US" sz="2400" dirty="0">
                <a:solidFill>
                  <a:srgbClr val="323030"/>
                </a:solidFill>
                <a:latin typeface="+mj-lt"/>
              </a:rPr>
              <a:t>associated with electrical </a:t>
            </a:r>
            <a:r>
              <a:rPr lang="en-US" sz="2400" dirty="0" smtClean="0">
                <a:solidFill>
                  <a:srgbClr val="323030"/>
                </a:solidFill>
                <a:latin typeface="+mj-lt"/>
              </a:rPr>
              <a:t>surgery </a:t>
            </a:r>
            <a:endParaRPr lang="en-US" sz="2400" dirty="0">
              <a:solidFill>
                <a:srgbClr val="323030"/>
              </a:solidFill>
              <a:latin typeface="+mj-lt"/>
            </a:endParaRPr>
          </a:p>
          <a:p>
            <a:pPr lvl="4">
              <a:buClrTx/>
              <a:buFont typeface="Wingdings" panose="05000000000000000000" pitchFamily="2" charset="2"/>
              <a:buChar char="§"/>
            </a:pPr>
            <a:r>
              <a:rPr lang="en-US" sz="2400" b="1" dirty="0" smtClean="0">
                <a:solidFill>
                  <a:srgbClr val="7030A0"/>
                </a:solidFill>
                <a:latin typeface="+mj-lt"/>
              </a:rPr>
              <a:t>Burns</a:t>
            </a:r>
            <a:r>
              <a:rPr lang="en-US" sz="2400" dirty="0" smtClean="0">
                <a:solidFill>
                  <a:srgbClr val="323030"/>
                </a:solidFill>
                <a:latin typeface="+mj-lt"/>
              </a:rPr>
              <a:t> </a:t>
            </a:r>
          </a:p>
          <a:p>
            <a:pPr lvl="4">
              <a:buClrTx/>
              <a:buFont typeface="Wingdings" panose="05000000000000000000" pitchFamily="2" charset="2"/>
              <a:buChar char="§"/>
            </a:pPr>
            <a:r>
              <a:rPr lang="en-US" sz="2400" b="1" dirty="0" smtClean="0">
                <a:solidFill>
                  <a:srgbClr val="7030A0"/>
                </a:solidFill>
                <a:latin typeface="+mj-lt"/>
              </a:rPr>
              <a:t>Electrical </a:t>
            </a:r>
            <a:r>
              <a:rPr lang="en-US" sz="2400" b="1" dirty="0">
                <a:solidFill>
                  <a:srgbClr val="7030A0"/>
                </a:solidFill>
                <a:latin typeface="+mj-lt"/>
              </a:rPr>
              <a:t>interference </a:t>
            </a:r>
            <a:r>
              <a:rPr lang="en-US" sz="2400" dirty="0">
                <a:solidFill>
                  <a:srgbClr val="323030"/>
                </a:solidFill>
                <a:latin typeface="+mj-lt"/>
              </a:rPr>
              <a:t>with the </a:t>
            </a:r>
            <a:r>
              <a:rPr lang="en-US" sz="2400" b="1" dirty="0">
                <a:solidFill>
                  <a:srgbClr val="7030A0"/>
                </a:solidFill>
                <a:latin typeface="+mj-lt"/>
              </a:rPr>
              <a:t>heart </a:t>
            </a:r>
            <a:r>
              <a:rPr lang="en-US" sz="2400" b="1" dirty="0" smtClean="0">
                <a:solidFill>
                  <a:srgbClr val="7030A0"/>
                </a:solidFill>
                <a:latin typeface="+mj-lt"/>
              </a:rPr>
              <a:t>muscle</a:t>
            </a:r>
            <a:endParaRPr lang="en-US" sz="2400" b="1" dirty="0">
              <a:solidFill>
                <a:srgbClr val="7030A0"/>
              </a:solidFill>
              <a:latin typeface="+mj-lt"/>
            </a:endParaRPr>
          </a:p>
          <a:p>
            <a:pPr lvl="4">
              <a:buClrTx/>
              <a:buFont typeface="Wingdings" panose="05000000000000000000" pitchFamily="2" charset="2"/>
              <a:buChar char="§"/>
            </a:pPr>
            <a:r>
              <a:rPr lang="en-US" sz="2400" b="1" dirty="0" smtClean="0">
                <a:solidFill>
                  <a:srgbClr val="7030A0"/>
                </a:solidFill>
                <a:latin typeface="+mj-lt"/>
              </a:rPr>
              <a:t>Explosion/fire</a:t>
            </a:r>
            <a:r>
              <a:rPr lang="en-US" sz="2400" dirty="0" smtClean="0">
                <a:solidFill>
                  <a:srgbClr val="7030A0"/>
                </a:solidFill>
                <a:latin typeface="+mj-lt"/>
              </a:rPr>
              <a:t> </a:t>
            </a:r>
            <a:r>
              <a:rPr lang="en-US" sz="2400" dirty="0" smtClean="0">
                <a:solidFill>
                  <a:srgbClr val="323030"/>
                </a:solidFill>
                <a:latin typeface="+mj-lt"/>
              </a:rPr>
              <a:t>caused </a:t>
            </a:r>
            <a:r>
              <a:rPr lang="en-US" sz="2400" dirty="0">
                <a:solidFill>
                  <a:srgbClr val="323030"/>
                </a:solidFill>
                <a:latin typeface="+mj-lt"/>
              </a:rPr>
              <a:t>by sparks and </a:t>
            </a:r>
            <a:endParaRPr lang="en-US" sz="2400" dirty="0" smtClean="0">
              <a:solidFill>
                <a:srgbClr val="323030"/>
              </a:solidFill>
              <a:latin typeface="+mj-lt"/>
            </a:endParaRPr>
          </a:p>
          <a:p>
            <a:pPr lvl="4">
              <a:buClrTx/>
              <a:buFont typeface="Wingdings" panose="05000000000000000000" pitchFamily="2" charset="2"/>
              <a:buChar char="§"/>
            </a:pPr>
            <a:r>
              <a:rPr lang="en-US" sz="2400" dirty="0" smtClean="0">
                <a:solidFill>
                  <a:srgbClr val="323030"/>
                </a:solidFill>
                <a:latin typeface="+mj-lt"/>
              </a:rPr>
              <a:t>Electrical interference </a:t>
            </a:r>
            <a:r>
              <a:rPr lang="en-US" sz="2400" dirty="0">
                <a:solidFill>
                  <a:srgbClr val="323030"/>
                </a:solidFill>
                <a:latin typeface="+mj-lt"/>
              </a:rPr>
              <a:t>with </a:t>
            </a:r>
            <a:r>
              <a:rPr lang="en-US" sz="2400" b="1" dirty="0">
                <a:solidFill>
                  <a:srgbClr val="7030A0"/>
                </a:solidFill>
                <a:latin typeface="+mj-lt"/>
              </a:rPr>
              <a:t>pacemaker</a:t>
            </a:r>
            <a:r>
              <a:rPr lang="en-US" sz="2400" dirty="0">
                <a:solidFill>
                  <a:srgbClr val="323030"/>
                </a:solidFill>
                <a:latin typeface="+mj-lt"/>
              </a:rPr>
              <a:t> and other medical equipment</a:t>
            </a:r>
            <a:r>
              <a:rPr lang="en-US" sz="2400" dirty="0" smtClean="0">
                <a:solidFill>
                  <a:srgbClr val="323030"/>
                </a:solidFill>
                <a:latin typeface="+mj-lt"/>
              </a:rPr>
              <a:t>.</a:t>
            </a:r>
            <a:endParaRPr lang="en-US" sz="2400" dirty="0">
              <a:solidFill>
                <a:srgbClr val="323030"/>
              </a:solidFill>
              <a:latin typeface="+mj-lt"/>
            </a:endParaRPr>
          </a:p>
        </p:txBody>
      </p:sp>
      <p:sp>
        <p:nvSpPr>
          <p:cNvPr id="10" name="Rechthoek 9"/>
          <p:cNvSpPr/>
          <p:nvPr/>
        </p:nvSpPr>
        <p:spPr>
          <a:xfrm>
            <a:off x="846667" y="994675"/>
            <a:ext cx="10141900" cy="1569660"/>
          </a:xfrm>
          <a:prstGeom prst="rect">
            <a:avLst/>
          </a:prstGeom>
        </p:spPr>
        <p:txBody>
          <a:bodyPr wrap="square">
            <a:spAutoFit/>
          </a:bodyPr>
          <a:lstStyle/>
          <a:p>
            <a:r>
              <a:rPr lang="en-GB" sz="2400" dirty="0">
                <a:solidFill>
                  <a:schemeClr val="tx2">
                    <a:lumMod val="85000"/>
                    <a:lumOff val="15000"/>
                  </a:schemeClr>
                </a:solidFill>
                <a:latin typeface="+mj-lt"/>
              </a:rPr>
              <a:t>The ESU is inherently a potentially </a:t>
            </a:r>
            <a:r>
              <a:rPr lang="en-GB" sz="2400" b="1" dirty="0">
                <a:solidFill>
                  <a:schemeClr val="tx2">
                    <a:lumMod val="85000"/>
                    <a:lumOff val="15000"/>
                  </a:schemeClr>
                </a:solidFill>
                <a:latin typeface="+mj-lt"/>
              </a:rPr>
              <a:t>dangerous</a:t>
            </a:r>
            <a:r>
              <a:rPr lang="en-GB" sz="2400" dirty="0">
                <a:solidFill>
                  <a:schemeClr val="tx2">
                    <a:lumMod val="85000"/>
                    <a:lumOff val="15000"/>
                  </a:schemeClr>
                </a:solidFill>
                <a:latin typeface="+mj-lt"/>
              </a:rPr>
              <a:t> device. All members of the surgical team using an ESU must be fully aware of the hazards, understand </a:t>
            </a:r>
            <a:r>
              <a:rPr lang="en-GB" sz="2400" dirty="0" smtClean="0">
                <a:solidFill>
                  <a:schemeClr val="tx2">
                    <a:lumMod val="85000"/>
                    <a:lumOff val="15000"/>
                  </a:schemeClr>
                </a:solidFill>
                <a:latin typeface="+mj-lt"/>
              </a:rPr>
              <a:t>the principles </a:t>
            </a:r>
            <a:r>
              <a:rPr lang="en-GB" sz="2400" dirty="0">
                <a:solidFill>
                  <a:schemeClr val="tx2">
                    <a:lumMod val="85000"/>
                    <a:lumOff val="15000"/>
                  </a:schemeClr>
                </a:solidFill>
                <a:latin typeface="+mj-lt"/>
              </a:rPr>
              <a:t>of operation and safe handling, and be familiar with the abilities and limitations of their particular </a:t>
            </a:r>
            <a:r>
              <a:rPr lang="en-GB" sz="2400" dirty="0" smtClean="0">
                <a:solidFill>
                  <a:schemeClr val="tx2">
                    <a:lumMod val="85000"/>
                    <a:lumOff val="15000"/>
                  </a:schemeClr>
                </a:solidFill>
                <a:latin typeface="+mj-lt"/>
              </a:rPr>
              <a:t>unit.</a:t>
            </a:r>
            <a:endParaRPr lang="en-US" sz="2400" dirty="0">
              <a:solidFill>
                <a:schemeClr val="tx2">
                  <a:lumMod val="85000"/>
                  <a:lumOff val="15000"/>
                </a:schemeClr>
              </a:solidFill>
              <a:latin typeface="+mj-lt"/>
            </a:endParaRPr>
          </a:p>
        </p:txBody>
      </p:sp>
    </p:spTree>
    <p:extLst>
      <p:ext uri="{BB962C8B-B14F-4D97-AF65-F5344CB8AC3E}">
        <p14:creationId xmlns:p14="http://schemas.microsoft.com/office/powerpoint/2010/main" val="331458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547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monitoring</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882869" y="856357"/>
            <a:ext cx="6516552" cy="4154984"/>
          </a:xfrm>
          <a:prstGeom prst="rect">
            <a:avLst/>
          </a:prstGeom>
        </p:spPr>
        <p:txBody>
          <a:bodyPr wrap="square">
            <a:spAutoFit/>
          </a:bodyPr>
          <a:lstStyle/>
          <a:p>
            <a:pPr marL="342900" indent="-342900">
              <a:buFont typeface="Wingdings" pitchFamily="2" charset="2"/>
              <a:buChar char="Ø"/>
            </a:pP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The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performance and safety of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electrosurgical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devices must be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verified every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3-6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months.</a:t>
            </a:r>
            <a:endPar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endParaRPr>
          </a:p>
          <a:p>
            <a:pPr marL="342900" indent="-342900">
              <a:buFont typeface="Wingdings" pitchFamily="2" charset="2"/>
              <a:buChar char="Ø"/>
            </a:pP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A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typical test procedure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can consist of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the following test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steps:</a:t>
            </a:r>
            <a:endPar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endParaRPr>
          </a:p>
          <a:p>
            <a:pPr marL="800100" lvl="1" indent="-342900">
              <a:buFont typeface="+mj-lt"/>
              <a:buAutoNum type="arabicPeriod"/>
            </a:pPr>
            <a:r>
              <a:rPr lang="en-US" sz="2400" dirty="0">
                <a:solidFill>
                  <a:schemeClr val="tx2">
                    <a:lumMod val="85000"/>
                    <a:lumOff val="15000"/>
                  </a:schemeClr>
                </a:solidFill>
                <a:latin typeface="+mj-lt"/>
                <a:ea typeface="Calibri" panose="020F0502020204030204" pitchFamily="34" charset="0"/>
                <a:cs typeface="Times New Roman" panose="02020603050405020304" pitchFamily="18" charset="0"/>
              </a:rPr>
              <a:t>Visual inspection</a:t>
            </a:r>
          </a:p>
          <a:p>
            <a:pPr marL="800100" lvl="1" indent="-342900">
              <a:buFont typeface="+mj-lt"/>
              <a:buAutoNum type="arabicPeriod"/>
            </a:pPr>
            <a:r>
              <a:rPr lang="en-US" sz="2400" dirty="0">
                <a:solidFill>
                  <a:schemeClr val="tx2">
                    <a:lumMod val="85000"/>
                    <a:lumOff val="15000"/>
                  </a:schemeClr>
                </a:solidFill>
                <a:latin typeface="+mj-lt"/>
                <a:ea typeface="Calibri" panose="020F0502020204030204" pitchFamily="34" charset="0"/>
                <a:cs typeface="Times New Roman" panose="02020603050405020304" pitchFamily="18" charset="0"/>
              </a:rPr>
              <a:t>L</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ow</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frequency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electrical safety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test.</a:t>
            </a:r>
          </a:p>
          <a:p>
            <a:pPr marL="800100" lvl="1" indent="-342900">
              <a:buFont typeface="+mj-lt"/>
              <a:buAutoNum type="arabicPeriod"/>
            </a:pP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Verification of the </a:t>
            </a:r>
            <a:r>
              <a:rPr lang="en-GB" sz="2400" b="1" dirty="0" smtClean="0">
                <a:solidFill>
                  <a:schemeClr val="tx2">
                    <a:lumMod val="85000"/>
                    <a:lumOff val="15000"/>
                  </a:schemeClr>
                </a:solidFill>
                <a:latin typeface="+mj-lt"/>
                <a:ea typeface="Calibri" panose="020F0502020204030204" pitchFamily="34" charset="0"/>
                <a:cs typeface="Times New Roman" panose="02020603050405020304" pitchFamily="18" charset="0"/>
              </a:rPr>
              <a:t>contact quality monitoring </a:t>
            </a: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 circuit (Return Electrode Monitoring)</a:t>
            </a:r>
          </a:p>
          <a:p>
            <a:pPr marL="800100" lvl="1" indent="-342900">
              <a:buFont typeface="+mj-lt"/>
              <a:buAutoNum type="arabicPeriod"/>
            </a:pPr>
            <a:r>
              <a:rPr lang="en-GB" sz="2400" dirty="0" smtClean="0">
                <a:solidFill>
                  <a:schemeClr val="tx2">
                    <a:lumMod val="85000"/>
                    <a:lumOff val="15000"/>
                  </a:schemeClr>
                </a:solidFill>
                <a:latin typeface="+mj-lt"/>
                <a:ea typeface="Calibri" panose="020F0502020204030204" pitchFamily="34" charset="0"/>
                <a:cs typeface="Times New Roman" panose="02020603050405020304" pitchFamily="18" charset="0"/>
              </a:rPr>
              <a:t>Testing </a:t>
            </a:r>
            <a:r>
              <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rPr>
              <a:t>for high </a:t>
            </a:r>
            <a:r>
              <a:rPr lang="en-GB" sz="2400">
                <a:solidFill>
                  <a:schemeClr val="tx2">
                    <a:lumMod val="85000"/>
                    <a:lumOff val="15000"/>
                  </a:schemeClr>
                </a:solidFill>
                <a:latin typeface="+mj-lt"/>
                <a:ea typeface="Calibri" panose="020F0502020204030204" pitchFamily="34" charset="0"/>
                <a:cs typeface="Times New Roman" panose="02020603050405020304" pitchFamily="18" charset="0"/>
              </a:rPr>
              <a:t>frequency </a:t>
            </a:r>
            <a:r>
              <a:rPr lang="en-GB" sz="2400" smtClean="0">
                <a:solidFill>
                  <a:schemeClr val="tx2">
                    <a:lumMod val="85000"/>
                    <a:lumOff val="15000"/>
                  </a:schemeClr>
                </a:solidFill>
                <a:latin typeface="+mj-lt"/>
                <a:ea typeface="Calibri" panose="020F0502020204030204" pitchFamily="34" charset="0"/>
                <a:cs typeface="Times New Roman" panose="02020603050405020304" pitchFamily="18" charset="0"/>
              </a:rPr>
              <a:t>leakage.</a:t>
            </a:r>
            <a:endParaRPr lang="en-GB" sz="2400" dirty="0">
              <a:solidFill>
                <a:schemeClr val="tx2">
                  <a:lumMod val="85000"/>
                  <a:lumOff val="15000"/>
                </a:schemeClr>
              </a:solidFill>
              <a:latin typeface="+mj-lt"/>
              <a:ea typeface="Calibri" panose="020F0502020204030204" pitchFamily="34" charset="0"/>
              <a:cs typeface="Times New Roman" panose="02020603050405020304" pitchFamily="18" charset="0"/>
            </a:endParaRPr>
          </a:p>
        </p:txBody>
      </p:sp>
      <p:pic>
        <p:nvPicPr>
          <p:cNvPr id="7" name="Afbeelding 6"/>
          <p:cNvPicPr>
            <a:picLocks noChangeAspect="1"/>
          </p:cNvPicPr>
          <p:nvPr/>
        </p:nvPicPr>
        <p:blipFill>
          <a:blip r:embed="rId2"/>
          <a:stretch>
            <a:fillRect/>
          </a:stretch>
        </p:blipFill>
        <p:spPr>
          <a:xfrm>
            <a:off x="7665861" y="1597863"/>
            <a:ext cx="3275408" cy="2773920"/>
          </a:xfrm>
          <a:prstGeom prst="rect">
            <a:avLst/>
          </a:prstGeom>
        </p:spPr>
      </p:pic>
    </p:spTree>
    <p:extLst>
      <p:ext uri="{BB962C8B-B14F-4D97-AF65-F5344CB8AC3E}">
        <p14:creationId xmlns:p14="http://schemas.microsoft.com/office/powerpoint/2010/main" val="233192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lectrosurgical Machine</a:t>
            </a:r>
            <a:endParaRPr lang="ar-IQ" dirty="0"/>
          </a:p>
        </p:txBody>
      </p:sp>
      <p:pic>
        <p:nvPicPr>
          <p:cNvPr id="4" name="Afbeelding 5"/>
          <p:cNvPicPr>
            <a:picLocks noGrp="1" noChangeAspect="1"/>
          </p:cNvPicPr>
          <p:nvPr>
            <p:ph idx="1"/>
          </p:nvPr>
        </p:nvPicPr>
        <p:blipFill>
          <a:blip r:embed="rId2"/>
          <a:stretch>
            <a:fillRect/>
          </a:stretch>
        </p:blipFill>
        <p:spPr>
          <a:xfrm>
            <a:off x="3438525" y="1600200"/>
            <a:ext cx="6096000" cy="4572000"/>
          </a:xfrm>
          <a:prstGeom prst="rect">
            <a:avLst/>
          </a:prstGeom>
        </p:spPr>
      </p:pic>
    </p:spTree>
    <p:extLst>
      <p:ext uri="{BB962C8B-B14F-4D97-AF65-F5344CB8AC3E}">
        <p14:creationId xmlns:p14="http://schemas.microsoft.com/office/powerpoint/2010/main" val="34230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3245" t="8187" r="8222" b="8041"/>
          <a:stretch/>
        </p:blipFill>
        <p:spPr>
          <a:xfrm>
            <a:off x="7860996" y="1479840"/>
            <a:ext cx="2592013" cy="1491188"/>
          </a:xfrm>
          <a:prstGeom prst="rect">
            <a:avLst/>
          </a:prstGeom>
        </p:spPr>
      </p:pic>
      <p:sp>
        <p:nvSpPr>
          <p:cNvPr id="12" name="Titel 1"/>
          <p:cNvSpPr txBox="1">
            <a:spLocks/>
          </p:cNvSpPr>
          <p:nvPr/>
        </p:nvSpPr>
        <p:spPr>
          <a:xfrm>
            <a:off x="476249" y="366837"/>
            <a:ext cx="11495618" cy="5002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O</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Electrosurgical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Machine </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Tekstvak 2"/>
          <p:cNvSpPr txBox="1"/>
          <p:nvPr/>
        </p:nvSpPr>
        <p:spPr>
          <a:xfrm>
            <a:off x="949214" y="1071272"/>
            <a:ext cx="6735529" cy="2308324"/>
          </a:xfrm>
          <a:prstGeom prst="rect">
            <a:avLst/>
          </a:prstGeom>
          <a:noFill/>
        </p:spPr>
        <p:txBody>
          <a:bodyPr wrap="square" rtlCol="0">
            <a:spAutoFit/>
          </a:bodyPr>
          <a:lstStyle/>
          <a:p>
            <a:pPr marL="342900" indent="-342900">
              <a:buFont typeface="Wingdings" pitchFamily="2" charset="2"/>
              <a:buChar char="Ø"/>
            </a:pPr>
            <a:r>
              <a:rPr lang="en-GB" sz="2400" dirty="0" smtClean="0">
                <a:latin typeface="+mj-lt"/>
              </a:rPr>
              <a:t>Electro surgery </a:t>
            </a:r>
            <a:r>
              <a:rPr lang="en-GB" sz="2400" dirty="0">
                <a:latin typeface="+mj-lt"/>
              </a:rPr>
              <a:t>is an alternative approach to cutting a patient. </a:t>
            </a:r>
            <a:r>
              <a:rPr lang="en-GB" sz="2400" dirty="0" smtClean="0">
                <a:latin typeface="+mj-lt"/>
              </a:rPr>
              <a:t>Typically</a:t>
            </a:r>
            <a:r>
              <a:rPr lang="en-GB" sz="2400" dirty="0">
                <a:latin typeface="+mj-lt"/>
              </a:rPr>
              <a:t>, it is used as </a:t>
            </a:r>
            <a:r>
              <a:rPr lang="en-GB" sz="2400" dirty="0" smtClean="0">
                <a:latin typeface="+mj-lt"/>
              </a:rPr>
              <a:t>an alternative </a:t>
            </a:r>
            <a:r>
              <a:rPr lang="en-GB" sz="2400" dirty="0">
                <a:latin typeface="+mj-lt"/>
              </a:rPr>
              <a:t>to a scalpel. </a:t>
            </a:r>
          </a:p>
          <a:p>
            <a:pPr marL="342900" indent="-342900">
              <a:buFont typeface="Wingdings" pitchFamily="2" charset="2"/>
              <a:buChar char="Ø"/>
            </a:pPr>
            <a:r>
              <a:rPr lang="en-GB" sz="2400" dirty="0" smtClean="0">
                <a:latin typeface="+mj-lt"/>
              </a:rPr>
              <a:t>Electro surgery </a:t>
            </a:r>
            <a:r>
              <a:rPr lang="en-GB" sz="2400" dirty="0">
                <a:latin typeface="+mj-lt"/>
              </a:rPr>
              <a:t>can cut like a scalpel, but can also coagulate the blood </a:t>
            </a:r>
            <a:r>
              <a:rPr lang="en-GB" sz="2400" dirty="0" smtClean="0">
                <a:latin typeface="+mj-lt"/>
              </a:rPr>
              <a:t>in small </a:t>
            </a:r>
            <a:r>
              <a:rPr lang="en-GB" sz="2400" dirty="0">
                <a:latin typeface="+mj-lt"/>
              </a:rPr>
              <a:t>vessels so the surgical field is </a:t>
            </a:r>
            <a:r>
              <a:rPr lang="en-GB" sz="2400" dirty="0" smtClean="0">
                <a:latin typeface="+mj-lt"/>
              </a:rPr>
              <a:t>bloodless</a:t>
            </a:r>
            <a:r>
              <a:rPr lang="en-GB" sz="2400" dirty="0">
                <a:latin typeface="+mj-lt"/>
              </a:rPr>
              <a:t>. </a:t>
            </a:r>
            <a:endParaRPr lang="en-GB" sz="2400" dirty="0" smtClean="0">
              <a:latin typeface="+mj-lt"/>
            </a:endParaRPr>
          </a:p>
        </p:txBody>
      </p:sp>
      <p:sp>
        <p:nvSpPr>
          <p:cNvPr id="5" name="Rechthoek 4"/>
          <p:cNvSpPr/>
          <p:nvPr/>
        </p:nvSpPr>
        <p:spPr>
          <a:xfrm>
            <a:off x="7954493" y="2974230"/>
            <a:ext cx="2973850" cy="2862322"/>
          </a:xfrm>
          <a:prstGeom prst="rect">
            <a:avLst/>
          </a:prstGeom>
        </p:spPr>
        <p:txBody>
          <a:bodyPr wrap="square">
            <a:spAutoFit/>
          </a:bodyPr>
          <a:lstStyle/>
          <a:p>
            <a:pPr lvl="0"/>
            <a:r>
              <a:rPr lang="en-GB" sz="2000" dirty="0">
                <a:solidFill>
                  <a:srgbClr val="000000"/>
                </a:solidFill>
                <a:latin typeface="Calibri Light" panose="020F0302020204030204"/>
              </a:rPr>
              <a:t>Electro surgery allows the surgeons to work faster as they do not have to </a:t>
            </a:r>
            <a:r>
              <a:rPr lang="en-GB" sz="2000" dirty="0" smtClean="0">
                <a:solidFill>
                  <a:srgbClr val="000000"/>
                </a:solidFill>
                <a:latin typeface="Calibri Light" panose="020F0302020204030204"/>
              </a:rPr>
              <a:t>tie </a:t>
            </a:r>
            <a:r>
              <a:rPr lang="en-GB" sz="2000" dirty="0">
                <a:solidFill>
                  <a:srgbClr val="000000"/>
                </a:solidFill>
                <a:latin typeface="Calibri Light" panose="020F0302020204030204"/>
              </a:rPr>
              <a:t>off </a:t>
            </a:r>
            <a:r>
              <a:rPr lang="en-GB" sz="2000" dirty="0" smtClean="0">
                <a:solidFill>
                  <a:srgbClr val="000000"/>
                </a:solidFill>
                <a:latin typeface="Calibri Light" panose="020F0302020204030204"/>
              </a:rPr>
              <a:t>(close) every </a:t>
            </a:r>
            <a:r>
              <a:rPr lang="en-GB" sz="2000" dirty="0">
                <a:solidFill>
                  <a:srgbClr val="000000"/>
                </a:solidFill>
                <a:latin typeface="Calibri Light" panose="020F0302020204030204"/>
              </a:rPr>
              <a:t>vessel they cut. The patient recovers better as there is less blood loss and there is more rapid healing.</a:t>
            </a:r>
            <a:endParaRPr lang="en-US" sz="2000" dirty="0">
              <a:solidFill>
                <a:srgbClr val="000000"/>
              </a:solidFill>
              <a:latin typeface="Calibri Light" panose="020F0302020204030204"/>
            </a:endParaRPr>
          </a:p>
        </p:txBody>
      </p:sp>
      <p:pic>
        <p:nvPicPr>
          <p:cNvPr id="14" name="Afbeelding 13"/>
          <p:cNvPicPr>
            <a:picLocks noChangeAspect="1"/>
          </p:cNvPicPr>
          <p:nvPr/>
        </p:nvPicPr>
        <p:blipFill>
          <a:blip r:embed="rId3"/>
          <a:stretch>
            <a:fillRect/>
          </a:stretch>
        </p:blipFill>
        <p:spPr>
          <a:xfrm>
            <a:off x="949213" y="3691948"/>
            <a:ext cx="6911783" cy="2254166"/>
          </a:xfrm>
          <a:prstGeom prst="rect">
            <a:avLst/>
          </a:prstGeom>
        </p:spPr>
      </p:pic>
      <p:grpSp>
        <p:nvGrpSpPr>
          <p:cNvPr id="2" name="Groep 1"/>
          <p:cNvGrpSpPr/>
          <p:nvPr/>
        </p:nvGrpSpPr>
        <p:grpSpPr>
          <a:xfrm>
            <a:off x="1691173" y="6029362"/>
            <a:ext cx="8840192" cy="684946"/>
            <a:chOff x="3417775" y="5797911"/>
            <a:chExt cx="8164702" cy="400110"/>
          </a:xfrm>
        </p:grpSpPr>
        <p:sp>
          <p:nvSpPr>
            <p:cNvPr id="10" name="Rechthoek 9"/>
            <p:cNvSpPr/>
            <p:nvPr/>
          </p:nvSpPr>
          <p:spPr>
            <a:xfrm>
              <a:off x="8576733" y="5797911"/>
              <a:ext cx="3005744" cy="400110"/>
            </a:xfrm>
            <a:prstGeom prst="rect">
              <a:avLst/>
            </a:prstGeom>
            <a:solidFill>
              <a:schemeClr val="bg2"/>
            </a:solidFill>
            <a:ln>
              <a:solidFill>
                <a:srgbClr val="7030A0"/>
              </a:solidFill>
            </a:ln>
          </p:spPr>
          <p:txBody>
            <a:bodyPr wrap="square">
              <a:spAutoFit/>
            </a:bodyPr>
            <a:lstStyle/>
            <a:p>
              <a:pPr lvl="0"/>
              <a:r>
                <a:rPr lang="en-GB" sz="2000" dirty="0" smtClean="0">
                  <a:solidFill>
                    <a:srgbClr val="000000"/>
                  </a:solidFill>
                  <a:latin typeface="Calibri Light" panose="020F0302020204030204"/>
                </a:rPr>
                <a:t>ESU = Electro Surgical Unit</a:t>
              </a:r>
              <a:endParaRPr lang="en-US" sz="2000" dirty="0">
                <a:solidFill>
                  <a:srgbClr val="000000"/>
                </a:solidFill>
                <a:latin typeface="Calibri Light" panose="020F0302020204030204"/>
              </a:endParaRPr>
            </a:p>
          </p:txBody>
        </p:sp>
        <p:sp>
          <p:nvSpPr>
            <p:cNvPr id="13" name="Rechthoek 12"/>
            <p:cNvSpPr/>
            <p:nvPr/>
          </p:nvSpPr>
          <p:spPr>
            <a:xfrm>
              <a:off x="3417775" y="5797911"/>
              <a:ext cx="5013114" cy="400110"/>
            </a:xfrm>
            <a:prstGeom prst="rect">
              <a:avLst/>
            </a:prstGeom>
          </p:spPr>
          <p:txBody>
            <a:bodyPr wrap="square">
              <a:spAutoFit/>
            </a:bodyPr>
            <a:lstStyle/>
            <a:p>
              <a:pPr lvl="0" algn="r"/>
              <a:r>
                <a:rPr lang="en-GB" sz="2000" dirty="0" smtClean="0">
                  <a:solidFill>
                    <a:srgbClr val="000000"/>
                  </a:solidFill>
                  <a:latin typeface="Calibri Light" panose="020F0302020204030204"/>
                </a:rPr>
                <a:t>an Electrosurgical machine is also known as an:</a:t>
              </a:r>
              <a:endParaRPr lang="en-US" sz="2000" dirty="0">
                <a:solidFill>
                  <a:srgbClr val="000000"/>
                </a:solidFill>
                <a:latin typeface="Calibri Light" panose="020F0302020204030204"/>
              </a:endParaRPr>
            </a:p>
          </p:txBody>
        </p:sp>
      </p:grpSp>
    </p:spTree>
    <p:extLst>
      <p:ext uri="{BB962C8B-B14F-4D97-AF65-F5344CB8AC3E}">
        <p14:creationId xmlns:p14="http://schemas.microsoft.com/office/powerpoint/2010/main" val="81819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0523" y="1433449"/>
            <a:ext cx="9711557" cy="2308324"/>
          </a:xfrm>
          <a:prstGeom prst="rect">
            <a:avLst/>
          </a:prstGeom>
        </p:spPr>
        <p:txBody>
          <a:bodyPr wrap="square">
            <a:spAutoFit/>
          </a:bodyPr>
          <a:lstStyle/>
          <a:p>
            <a:pPr marL="342900" indent="-342900">
              <a:buFont typeface="Wingdings" pitchFamily="2" charset="2"/>
              <a:buChar char="Ø"/>
            </a:pPr>
            <a:r>
              <a:rPr lang="en-GB" sz="2400" dirty="0" smtClean="0"/>
              <a:t>Electro surgery </a:t>
            </a:r>
            <a:r>
              <a:rPr lang="en-GB" sz="2400" dirty="0"/>
              <a:t>is accomplished by converting </a:t>
            </a:r>
            <a:r>
              <a:rPr lang="en-GB" sz="2400" dirty="0">
                <a:solidFill>
                  <a:srgbClr val="7030A0"/>
                </a:solidFill>
              </a:rPr>
              <a:t>high frequency electrical current </a:t>
            </a:r>
            <a:r>
              <a:rPr lang="en-GB" sz="2400" dirty="0"/>
              <a:t>into </a:t>
            </a:r>
            <a:r>
              <a:rPr lang="en-GB" sz="2400" dirty="0">
                <a:solidFill>
                  <a:srgbClr val="7030A0"/>
                </a:solidFill>
              </a:rPr>
              <a:t>heat</a:t>
            </a:r>
            <a:r>
              <a:rPr lang="en-GB" sz="2400" dirty="0"/>
              <a:t>, caused by the tissue resistance to the passage of electrical current </a:t>
            </a:r>
            <a:endParaRPr lang="en-GB" sz="2400" dirty="0" smtClean="0"/>
          </a:p>
          <a:p>
            <a:pPr marL="342900" indent="-342900">
              <a:buFont typeface="Wingdings" pitchFamily="2" charset="2"/>
              <a:buChar char="Ø"/>
            </a:pPr>
            <a:r>
              <a:rPr lang="en-GB" sz="2400" dirty="0" smtClean="0"/>
              <a:t>As </a:t>
            </a:r>
            <a:r>
              <a:rPr lang="en-GB" sz="2400" dirty="0"/>
              <a:t>current must pass through the body, at least two electrical connections must be made between the patient and the machine. The power needed is up to </a:t>
            </a:r>
            <a:r>
              <a:rPr lang="en-GB" sz="2400" dirty="0">
                <a:solidFill>
                  <a:srgbClr val="7030A0"/>
                </a:solidFill>
              </a:rPr>
              <a:t>400 watts</a:t>
            </a:r>
            <a:r>
              <a:rPr lang="en-GB" sz="2400" dirty="0"/>
              <a:t>. </a:t>
            </a:r>
          </a:p>
        </p:txBody>
      </p:sp>
      <p:sp>
        <p:nvSpPr>
          <p:cNvPr id="3" name="مستطيل 2"/>
          <p:cNvSpPr/>
          <p:nvPr/>
        </p:nvSpPr>
        <p:spPr>
          <a:xfrm>
            <a:off x="1213945" y="233120"/>
            <a:ext cx="9538137" cy="1200329"/>
          </a:xfrm>
          <a:prstGeom prst="rect">
            <a:avLst/>
          </a:prstGeom>
        </p:spPr>
        <p:txBody>
          <a:bodyPr wrap="square">
            <a:spAutoFit/>
          </a:bodyPr>
          <a:lstStyle/>
          <a:p>
            <a:pPr algn="ct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of </a:t>
            </a:r>
            <a:r>
              <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Electrosurgical Machine </a:t>
            </a:r>
          </a:p>
        </p:txBody>
      </p:sp>
      <p:pic>
        <p:nvPicPr>
          <p:cNvPr id="4" name="Afbeelding 3"/>
          <p:cNvPicPr>
            <a:picLocks noChangeAspect="1"/>
          </p:cNvPicPr>
          <p:nvPr/>
        </p:nvPicPr>
        <p:blipFill>
          <a:blip r:embed="rId2"/>
          <a:stretch>
            <a:fillRect/>
          </a:stretch>
        </p:blipFill>
        <p:spPr>
          <a:xfrm>
            <a:off x="3026979" y="3873498"/>
            <a:ext cx="5394312" cy="2617076"/>
          </a:xfrm>
          <a:prstGeom prst="rect">
            <a:avLst/>
          </a:prstGeom>
        </p:spPr>
      </p:pic>
    </p:spTree>
    <p:extLst>
      <p:ext uri="{BB962C8B-B14F-4D97-AF65-F5344CB8AC3E}">
        <p14:creationId xmlns:p14="http://schemas.microsoft.com/office/powerpoint/2010/main" val="45282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0525" y="1452096"/>
            <a:ext cx="9711558" cy="1938992"/>
          </a:xfrm>
          <a:prstGeom prst="rect">
            <a:avLst/>
          </a:prstGeom>
        </p:spPr>
        <p:txBody>
          <a:bodyPr wrap="square">
            <a:spAutoFit/>
          </a:bodyPr>
          <a:lstStyle/>
          <a:p>
            <a:pPr marL="342900" lvl="0" indent="-342900">
              <a:buFont typeface="Wingdings" pitchFamily="2" charset="2"/>
              <a:buChar char="Ø"/>
            </a:pPr>
            <a:r>
              <a:rPr lang="en-GB" sz="2400" dirty="0">
                <a:solidFill>
                  <a:srgbClr val="000000"/>
                </a:solidFill>
              </a:rPr>
              <a:t>If the waveform is damped it will coagulate blood and stop bleeding (</a:t>
            </a:r>
            <a:r>
              <a:rPr lang="en-GB" sz="2400" dirty="0" err="1">
                <a:solidFill>
                  <a:srgbClr val="7030A0"/>
                </a:solidFill>
              </a:rPr>
              <a:t>coag</a:t>
            </a:r>
            <a:r>
              <a:rPr lang="en-GB" sz="2400" dirty="0">
                <a:solidFill>
                  <a:srgbClr val="000000"/>
                </a:solidFill>
              </a:rPr>
              <a:t> setting</a:t>
            </a:r>
            <a:r>
              <a:rPr lang="en-GB" sz="2400" dirty="0" smtClean="0">
                <a:solidFill>
                  <a:srgbClr val="000000"/>
                </a:solidFill>
              </a:rPr>
              <a:t>).</a:t>
            </a:r>
          </a:p>
          <a:p>
            <a:pPr lvl="0"/>
            <a:r>
              <a:rPr lang="en-GB" sz="2400" dirty="0" smtClean="0">
                <a:solidFill>
                  <a:srgbClr val="000000"/>
                </a:solidFill>
              </a:rPr>
              <a:t> </a:t>
            </a:r>
            <a:endParaRPr lang="en-GB" sz="2400" dirty="0">
              <a:solidFill>
                <a:srgbClr val="000000"/>
              </a:solidFill>
            </a:endParaRPr>
          </a:p>
          <a:p>
            <a:pPr marL="342900" lvl="0" indent="-342900">
              <a:buFont typeface="Wingdings" pitchFamily="2" charset="2"/>
              <a:buChar char="Ø"/>
            </a:pPr>
            <a:r>
              <a:rPr lang="en-GB" sz="2400" dirty="0">
                <a:solidFill>
                  <a:srgbClr val="000000"/>
                </a:solidFill>
              </a:rPr>
              <a:t>If the waveform is </a:t>
            </a:r>
            <a:r>
              <a:rPr lang="en-GB" sz="2400" dirty="0" err="1">
                <a:solidFill>
                  <a:srgbClr val="000000"/>
                </a:solidFill>
              </a:rPr>
              <a:t>undamped</a:t>
            </a:r>
            <a:r>
              <a:rPr lang="en-GB" sz="2400" dirty="0">
                <a:solidFill>
                  <a:srgbClr val="000000"/>
                </a:solidFill>
              </a:rPr>
              <a:t> the tissue is ablated (vaporizing the water content) leaving a void or cut or incision (</a:t>
            </a:r>
            <a:r>
              <a:rPr lang="en-GB" sz="2400" dirty="0">
                <a:solidFill>
                  <a:srgbClr val="7030A0"/>
                </a:solidFill>
              </a:rPr>
              <a:t>cut</a:t>
            </a:r>
            <a:r>
              <a:rPr lang="en-GB" sz="2400" dirty="0">
                <a:solidFill>
                  <a:srgbClr val="000000"/>
                </a:solidFill>
              </a:rPr>
              <a:t> setting). </a:t>
            </a:r>
          </a:p>
        </p:txBody>
      </p:sp>
      <p:sp>
        <p:nvSpPr>
          <p:cNvPr id="3" name="مستطيل 2"/>
          <p:cNvSpPr/>
          <p:nvPr/>
        </p:nvSpPr>
        <p:spPr>
          <a:xfrm>
            <a:off x="1213945" y="233120"/>
            <a:ext cx="9538137" cy="1200329"/>
          </a:xfrm>
          <a:prstGeom prst="rect">
            <a:avLst/>
          </a:prstGeom>
        </p:spPr>
        <p:txBody>
          <a:bodyPr wrap="square">
            <a:spAutoFit/>
          </a:bodyPr>
          <a:lstStyle/>
          <a:p>
            <a:pPr algn="ctr"/>
            <a:r>
              <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of Electrosurgical Machine </a:t>
            </a:r>
          </a:p>
        </p:txBody>
      </p:sp>
      <p:grpSp>
        <p:nvGrpSpPr>
          <p:cNvPr id="4" name="Groep 16"/>
          <p:cNvGrpSpPr/>
          <p:nvPr/>
        </p:nvGrpSpPr>
        <p:grpSpPr>
          <a:xfrm>
            <a:off x="2920157" y="3657601"/>
            <a:ext cx="5801709" cy="2471049"/>
            <a:chOff x="445406" y="3416224"/>
            <a:chExt cx="2686879" cy="1741697"/>
          </a:xfrm>
        </p:grpSpPr>
        <p:pic>
          <p:nvPicPr>
            <p:cNvPr id="5" name="Afbeelding 9"/>
            <p:cNvPicPr>
              <a:picLocks noChangeAspect="1"/>
            </p:cNvPicPr>
            <p:nvPr/>
          </p:nvPicPr>
          <p:blipFill rotWithShape="1">
            <a:blip r:embed="rId2"/>
            <a:srcRect b="15516"/>
            <a:stretch/>
          </p:blipFill>
          <p:spPr>
            <a:xfrm>
              <a:off x="476249" y="3437639"/>
              <a:ext cx="2496608" cy="747273"/>
            </a:xfrm>
            <a:prstGeom prst="rect">
              <a:avLst/>
            </a:prstGeom>
          </p:spPr>
        </p:pic>
        <p:pic>
          <p:nvPicPr>
            <p:cNvPr id="6" name="Afbeelding 14"/>
            <p:cNvPicPr>
              <a:picLocks noChangeAspect="1"/>
            </p:cNvPicPr>
            <p:nvPr/>
          </p:nvPicPr>
          <p:blipFill rotWithShape="1">
            <a:blip r:embed="rId3"/>
            <a:srcRect b="25421"/>
            <a:stretch/>
          </p:blipFill>
          <p:spPr>
            <a:xfrm>
              <a:off x="456469" y="4230178"/>
              <a:ext cx="2516388" cy="831102"/>
            </a:xfrm>
            <a:prstGeom prst="rect">
              <a:avLst/>
            </a:prstGeom>
          </p:spPr>
        </p:pic>
        <p:sp>
          <p:nvSpPr>
            <p:cNvPr id="7" name="Rechthoek 15"/>
            <p:cNvSpPr/>
            <p:nvPr/>
          </p:nvSpPr>
          <p:spPr>
            <a:xfrm>
              <a:off x="445406" y="3416224"/>
              <a:ext cx="2686879" cy="17416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233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040525" y="1374481"/>
            <a:ext cx="5707116" cy="4524315"/>
          </a:xfrm>
          <a:prstGeom prst="rect">
            <a:avLst/>
          </a:prstGeom>
        </p:spPr>
        <p:txBody>
          <a:bodyPr wrap="square">
            <a:spAutoFit/>
          </a:bodyPr>
          <a:lstStyle/>
          <a:p>
            <a:pPr lvl="0"/>
            <a:r>
              <a:rPr lang="en-US" sz="2400" dirty="0">
                <a:solidFill>
                  <a:schemeClr val="tx2"/>
                </a:solidFill>
              </a:rPr>
              <a:t>An electrosurgical unit (ESU) consists </a:t>
            </a:r>
            <a:r>
              <a:rPr lang="en-US" sz="2400" dirty="0" smtClean="0">
                <a:solidFill>
                  <a:schemeClr val="tx2"/>
                </a:solidFill>
              </a:rPr>
              <a:t>of :</a:t>
            </a:r>
            <a:endParaRPr lang="en-GB" sz="2400" dirty="0" smtClean="0">
              <a:solidFill>
                <a:schemeClr val="tx2"/>
              </a:solidFill>
            </a:endParaRPr>
          </a:p>
          <a:p>
            <a:pPr marL="342900" lvl="0" indent="-342900">
              <a:buFont typeface="Wingdings" pitchFamily="2" charset="2"/>
              <a:buChar char="Ø"/>
            </a:pPr>
            <a:r>
              <a:rPr lang="en-GB" sz="2400" dirty="0" smtClean="0">
                <a:solidFill>
                  <a:schemeClr val="tx2"/>
                </a:solidFill>
              </a:rPr>
              <a:t>High frequency power producing generator with monitoring function.</a:t>
            </a:r>
          </a:p>
          <a:p>
            <a:pPr lvl="0"/>
            <a:endParaRPr lang="en-GB" sz="2400" dirty="0" smtClean="0">
              <a:solidFill>
                <a:schemeClr val="tx2"/>
              </a:solidFill>
            </a:endParaRPr>
          </a:p>
          <a:p>
            <a:pPr marL="342900" lvl="0" indent="-342900">
              <a:buFont typeface="Wingdings" pitchFamily="2" charset="2"/>
              <a:buChar char="Ø"/>
            </a:pPr>
            <a:r>
              <a:rPr lang="en-GB" sz="2400" dirty="0" smtClean="0">
                <a:solidFill>
                  <a:schemeClr val="tx2"/>
                </a:solidFill>
              </a:rPr>
              <a:t>Hand piece with electrodes to apply the energy to the surgical site.</a:t>
            </a:r>
          </a:p>
          <a:p>
            <a:pPr lvl="0"/>
            <a:endParaRPr lang="en-GB" sz="2400" dirty="0" smtClean="0">
              <a:solidFill>
                <a:schemeClr val="tx2"/>
              </a:solidFill>
            </a:endParaRPr>
          </a:p>
          <a:p>
            <a:pPr marL="342900" lvl="0" indent="-342900">
              <a:buFont typeface="Wingdings" pitchFamily="2" charset="2"/>
              <a:buChar char="Ø"/>
            </a:pPr>
            <a:r>
              <a:rPr lang="en-GB" sz="2400" dirty="0" smtClean="0">
                <a:solidFill>
                  <a:schemeClr val="tx2"/>
                </a:solidFill>
              </a:rPr>
              <a:t>Connecting cables.</a:t>
            </a:r>
          </a:p>
          <a:p>
            <a:pPr lvl="0"/>
            <a:endParaRPr lang="en-GB" sz="2400" dirty="0" smtClean="0">
              <a:solidFill>
                <a:schemeClr val="tx2"/>
              </a:solidFill>
            </a:endParaRPr>
          </a:p>
          <a:p>
            <a:pPr marL="342900" lvl="0" indent="-342900">
              <a:buFont typeface="Wingdings" pitchFamily="2" charset="2"/>
              <a:buChar char="Ø"/>
            </a:pPr>
            <a:r>
              <a:rPr lang="en-GB" sz="2400" dirty="0" smtClean="0">
                <a:solidFill>
                  <a:schemeClr val="tx2"/>
                </a:solidFill>
              </a:rPr>
              <a:t>Foot switch to control output.</a:t>
            </a:r>
          </a:p>
          <a:p>
            <a:pPr marL="342900" lvl="0" indent="-342900">
              <a:buFont typeface="Wingdings" pitchFamily="2" charset="2"/>
              <a:buChar char="Ø"/>
            </a:pPr>
            <a:endParaRPr lang="en-GB" sz="2400" dirty="0">
              <a:solidFill>
                <a:schemeClr val="tx2"/>
              </a:solidFill>
            </a:endParaRPr>
          </a:p>
        </p:txBody>
      </p:sp>
      <p:sp>
        <p:nvSpPr>
          <p:cNvPr id="7" name="مستطيل 6"/>
          <p:cNvSpPr/>
          <p:nvPr/>
        </p:nvSpPr>
        <p:spPr>
          <a:xfrm>
            <a:off x="1213945" y="233120"/>
            <a:ext cx="9538137" cy="646331"/>
          </a:xfrm>
          <a:prstGeom prst="rect">
            <a:avLst/>
          </a:prstGeom>
        </p:spPr>
        <p:txBody>
          <a:bodyPr wrap="square">
            <a:spAutoFit/>
          </a:bodyPr>
          <a:lstStyle/>
          <a:p>
            <a:pPr algn="ct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 </a:t>
            </a:r>
            <a:r>
              <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Electrosurgical Machine</a:t>
            </a: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endPar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641" y="1671145"/>
            <a:ext cx="4114800" cy="317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8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040525" y="1374481"/>
            <a:ext cx="5707116" cy="1241302"/>
          </a:xfrm>
          <a:prstGeom prst="rect">
            <a:avLst/>
          </a:prstGeom>
        </p:spPr>
        <p:txBody>
          <a:bodyPr wrap="square">
            <a:spAutoFit/>
          </a:bodyPr>
          <a:lstStyle/>
          <a:p>
            <a:pPr marL="342900" indent="-342900">
              <a:lnSpc>
                <a:spcPct val="107000"/>
              </a:lnSpc>
              <a:buFont typeface="Wingdings" pitchFamily="2" charset="2"/>
              <a:buChar char="Ø"/>
            </a:pPr>
            <a:r>
              <a:rPr lang="en-GB" sz="2400" kern="0" dirty="0" err="1">
                <a:solidFill>
                  <a:schemeClr val="tx2"/>
                </a:solidFill>
                <a:ea typeface="Times New Roman" panose="02020603050405020304" pitchFamily="18" charset="0"/>
                <a:cs typeface="Times New Roman" panose="02020603050405020304" pitchFamily="18" charset="0"/>
              </a:rPr>
              <a:t>M</a:t>
            </a:r>
            <a:r>
              <a:rPr lang="en-GB" sz="2400" kern="0" dirty="0" err="1" smtClean="0">
                <a:solidFill>
                  <a:schemeClr val="tx2"/>
                </a:solidFill>
                <a:ea typeface="Times New Roman" panose="02020603050405020304" pitchFamily="18" charset="0"/>
                <a:cs typeface="Times New Roman" panose="02020603050405020304" pitchFamily="18" charset="0"/>
              </a:rPr>
              <a:t>onopolar</a:t>
            </a:r>
            <a:r>
              <a:rPr lang="en-GB" sz="2400" kern="0" dirty="0" smtClean="0">
                <a:solidFill>
                  <a:schemeClr val="tx2"/>
                </a:solidFill>
                <a:ea typeface="Times New Roman" panose="02020603050405020304" pitchFamily="18" charset="0"/>
                <a:cs typeface="Times New Roman" panose="02020603050405020304" pitchFamily="18" charset="0"/>
              </a:rPr>
              <a:t> electro-surgery</a:t>
            </a:r>
          </a:p>
          <a:p>
            <a:pPr>
              <a:lnSpc>
                <a:spcPct val="107000"/>
              </a:lnSpc>
            </a:pPr>
            <a:endParaRPr lang="en-GB" sz="2400" kern="0" dirty="0" smtClean="0">
              <a:solidFill>
                <a:schemeClr val="tx2"/>
              </a:solidFill>
              <a:ea typeface="Times New Roman" panose="02020603050405020304" pitchFamily="18" charset="0"/>
              <a:cs typeface="Times New Roman" panose="02020603050405020304" pitchFamily="18" charset="0"/>
            </a:endParaRPr>
          </a:p>
          <a:p>
            <a:pPr marL="342900" indent="-342900">
              <a:lnSpc>
                <a:spcPct val="107000"/>
              </a:lnSpc>
              <a:buFont typeface="Wingdings" pitchFamily="2" charset="2"/>
              <a:buChar char="Ø"/>
            </a:pPr>
            <a:r>
              <a:rPr lang="en-GB" sz="2400" dirty="0" smtClean="0">
                <a:solidFill>
                  <a:schemeClr val="tx2"/>
                </a:solidFill>
              </a:rPr>
              <a:t>Bipolar electro-surgery</a:t>
            </a:r>
            <a:endParaRPr lang="en-GB" sz="2400" kern="0" dirty="0">
              <a:solidFill>
                <a:schemeClr val="tx2"/>
              </a:solidFill>
              <a:ea typeface="Times New Roman" panose="02020603050405020304" pitchFamily="18" charset="0"/>
              <a:cs typeface="Times New Roman" panose="02020603050405020304" pitchFamily="18" charset="0"/>
            </a:endParaRPr>
          </a:p>
        </p:txBody>
      </p:sp>
      <p:sp>
        <p:nvSpPr>
          <p:cNvPr id="7" name="مستطيل 6"/>
          <p:cNvSpPr/>
          <p:nvPr/>
        </p:nvSpPr>
        <p:spPr>
          <a:xfrm>
            <a:off x="1213945" y="233120"/>
            <a:ext cx="9538137" cy="646331"/>
          </a:xfrm>
          <a:prstGeom prst="rect">
            <a:avLst/>
          </a:prstGeom>
        </p:spPr>
        <p:txBody>
          <a:bodyPr wrap="square">
            <a:spAutoFit/>
          </a:bodyPr>
          <a:lstStyle/>
          <a:p>
            <a:pPr algn="ct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Types of Electrodes </a:t>
            </a:r>
            <a:endPar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599" y="3220083"/>
            <a:ext cx="6936828" cy="3312830"/>
          </a:xfrm>
          <a:prstGeom prst="rect">
            <a:avLst/>
          </a:prstGeom>
        </p:spPr>
      </p:pic>
    </p:spTree>
    <p:extLst>
      <p:ext uri="{BB962C8B-B14F-4D97-AF65-F5344CB8AC3E}">
        <p14:creationId xmlns:p14="http://schemas.microsoft.com/office/powerpoint/2010/main" val="167349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a:srcRect l="5343" t="4498" r="6036" b="27906"/>
          <a:stretch/>
        </p:blipFill>
        <p:spPr>
          <a:xfrm>
            <a:off x="6144401" y="2760981"/>
            <a:ext cx="4356537" cy="3480139"/>
          </a:xfrm>
          <a:prstGeom prst="rect">
            <a:avLst/>
          </a:prstGeom>
        </p:spPr>
      </p:pic>
      <p:pic>
        <p:nvPicPr>
          <p:cNvPr id="10" name="Afbeelding 9"/>
          <p:cNvPicPr>
            <a:picLocks noChangeAspect="1"/>
          </p:cNvPicPr>
          <p:nvPr/>
        </p:nvPicPr>
        <p:blipFill rotWithShape="1">
          <a:blip r:embed="rId3"/>
          <a:srcRect l="5117" t="3107" r="5759" b="28117"/>
          <a:stretch/>
        </p:blipFill>
        <p:spPr>
          <a:xfrm>
            <a:off x="1158886" y="3015765"/>
            <a:ext cx="4985515" cy="3290442"/>
          </a:xfrm>
          <a:prstGeom prst="rect">
            <a:avLst/>
          </a:prstGeom>
        </p:spPr>
      </p:pic>
      <p:sp>
        <p:nvSpPr>
          <p:cNvPr id="12" name="Titel 1"/>
          <p:cNvSpPr txBox="1">
            <a:spLocks/>
          </p:cNvSpPr>
          <p:nvPr/>
        </p:nvSpPr>
        <p:spPr>
          <a:xfrm>
            <a:off x="476248" y="8224"/>
            <a:ext cx="10685737"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600" b="1" kern="0" dirty="0" err="1"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Monopolar</a:t>
            </a: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electro-surgery</a:t>
            </a:r>
            <a:endPar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898635" y="1129765"/>
            <a:ext cx="10089931" cy="1631216"/>
          </a:xfrm>
          <a:prstGeom prst="rect">
            <a:avLst/>
          </a:prstGeom>
        </p:spPr>
        <p:txBody>
          <a:bodyPr wrap="square">
            <a:spAutoFit/>
          </a:bodyPr>
          <a:lstStyle/>
          <a:p>
            <a:pPr marL="342900" indent="-342900">
              <a:buFont typeface="Wingdings" pitchFamily="2" charset="2"/>
              <a:buChar char="Ø"/>
            </a:pPr>
            <a:r>
              <a:rPr lang="en-GB" sz="2000" dirty="0">
                <a:solidFill>
                  <a:schemeClr val="tx2"/>
                </a:solidFill>
                <a:latin typeface="+mj-lt"/>
              </a:rPr>
              <a:t>All electrosurgery techniques require two connections to the patient</a:t>
            </a:r>
            <a:r>
              <a:rPr lang="en-GB" sz="2000" dirty="0" smtClean="0">
                <a:solidFill>
                  <a:schemeClr val="tx2"/>
                </a:solidFill>
                <a:latin typeface="+mj-lt"/>
              </a:rPr>
              <a:t>, the active </a:t>
            </a:r>
            <a:r>
              <a:rPr lang="en-GB" sz="2000" dirty="0">
                <a:solidFill>
                  <a:schemeClr val="tx2"/>
                </a:solidFill>
                <a:latin typeface="+mj-lt"/>
              </a:rPr>
              <a:t>electrode (or pen, or bovie pen) and </a:t>
            </a:r>
            <a:r>
              <a:rPr lang="en-GB" sz="2000" dirty="0" smtClean="0">
                <a:solidFill>
                  <a:schemeClr val="tx2"/>
                </a:solidFill>
                <a:latin typeface="+mj-lt"/>
              </a:rPr>
              <a:t> the </a:t>
            </a:r>
            <a:r>
              <a:rPr lang="en-GB" sz="2000" dirty="0">
                <a:solidFill>
                  <a:schemeClr val="tx2"/>
                </a:solidFill>
                <a:latin typeface="+mj-lt"/>
              </a:rPr>
              <a:t>reference electrode (or dispersive or </a:t>
            </a:r>
            <a:r>
              <a:rPr lang="en-GB" sz="2000" dirty="0" smtClean="0">
                <a:solidFill>
                  <a:schemeClr val="tx2"/>
                </a:solidFill>
                <a:latin typeface="+mj-lt"/>
              </a:rPr>
              <a:t>ground electrode).</a:t>
            </a:r>
          </a:p>
          <a:p>
            <a:pPr marL="342900" lvl="0" indent="-342900">
              <a:buFont typeface="Wingdings" pitchFamily="2" charset="2"/>
              <a:buChar char="Ø"/>
            </a:pPr>
            <a:r>
              <a:rPr lang="en-GB" sz="2000" dirty="0">
                <a:solidFill>
                  <a:schemeClr val="tx2"/>
                </a:solidFill>
                <a:latin typeface="Calibri Light" panose="020F0302020204030204"/>
              </a:rPr>
              <a:t>For </a:t>
            </a:r>
            <a:r>
              <a:rPr lang="en-GB" sz="2000" b="1" dirty="0" err="1">
                <a:solidFill>
                  <a:srgbClr val="7030A0"/>
                </a:solidFill>
                <a:latin typeface="Calibri Light" panose="020F0302020204030204"/>
              </a:rPr>
              <a:t>monopola</a:t>
            </a:r>
            <a:r>
              <a:rPr lang="en-GB" sz="2000" dirty="0" err="1">
                <a:solidFill>
                  <a:schemeClr val="tx2"/>
                </a:solidFill>
                <a:latin typeface="Calibri Light" panose="020F0302020204030204"/>
              </a:rPr>
              <a:t>r</a:t>
            </a:r>
            <a:r>
              <a:rPr lang="en-GB" sz="2000" dirty="0">
                <a:solidFill>
                  <a:schemeClr val="tx2"/>
                </a:solidFill>
                <a:latin typeface="Calibri Light" panose="020F0302020204030204"/>
              </a:rPr>
              <a:t> electro-surgery, the reference electrode is placed under the patient and the active electrode is held in the surgeon’s hand</a:t>
            </a:r>
            <a:r>
              <a:rPr lang="en-GB" sz="2000" dirty="0" smtClean="0">
                <a:solidFill>
                  <a:schemeClr val="tx2"/>
                </a:solidFill>
                <a:latin typeface="Calibri Light" panose="020F0302020204030204"/>
              </a:rPr>
              <a:t>.</a:t>
            </a:r>
            <a:r>
              <a:rPr lang="en-GB" sz="2000" dirty="0" smtClean="0">
                <a:solidFill>
                  <a:schemeClr val="tx2"/>
                </a:solidFill>
                <a:latin typeface="+mj-lt"/>
              </a:rPr>
              <a:t> </a:t>
            </a:r>
            <a:endParaRPr lang="en-GB" sz="2000" dirty="0">
              <a:solidFill>
                <a:schemeClr val="tx2"/>
              </a:solidFill>
              <a:latin typeface="+mj-lt"/>
            </a:endParaRPr>
          </a:p>
        </p:txBody>
      </p:sp>
    </p:spTree>
    <p:extLst>
      <p:ext uri="{BB962C8B-B14F-4D97-AF65-F5344CB8AC3E}">
        <p14:creationId xmlns:p14="http://schemas.microsoft.com/office/powerpoint/2010/main" val="170253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804041" y="146120"/>
            <a:ext cx="11167826"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a:t>
            </a:r>
            <a:r>
              <a:rPr lang="en-GB" sz="3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ipolar electrosurgery</a:t>
            </a:r>
            <a:endPar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877303" y="974076"/>
            <a:ext cx="7063643" cy="3046988"/>
          </a:xfrm>
          <a:prstGeom prst="rect">
            <a:avLst/>
          </a:prstGeom>
        </p:spPr>
        <p:txBody>
          <a:bodyPr wrap="square">
            <a:spAutoFit/>
          </a:bodyPr>
          <a:lstStyle/>
          <a:p>
            <a:pPr marL="342900" indent="-342900">
              <a:buFont typeface="Wingdings" pitchFamily="2" charset="2"/>
              <a:buChar char="Ø"/>
            </a:pPr>
            <a:r>
              <a:rPr lang="en-GB" sz="2400" dirty="0" smtClean="0">
                <a:solidFill>
                  <a:schemeClr val="tx2"/>
                </a:solidFill>
              </a:rPr>
              <a:t>For </a:t>
            </a:r>
            <a:r>
              <a:rPr lang="en-GB" sz="2400" dirty="0">
                <a:solidFill>
                  <a:schemeClr val="tx2"/>
                </a:solidFill>
              </a:rPr>
              <a:t>bipolar electrosurgery, the reference and active electrodes are both held by the surgeon in one combined pen. </a:t>
            </a:r>
          </a:p>
          <a:p>
            <a:pPr marL="342900" indent="-342900">
              <a:buFont typeface="Wingdings" pitchFamily="2" charset="2"/>
              <a:buChar char="Ø"/>
            </a:pPr>
            <a:r>
              <a:rPr lang="en-GB" sz="2400" dirty="0" smtClean="0">
                <a:solidFill>
                  <a:schemeClr val="tx2"/>
                </a:solidFill>
              </a:rPr>
              <a:t>Electrosurgical </a:t>
            </a:r>
            <a:r>
              <a:rPr lang="en-GB" sz="2400" dirty="0">
                <a:solidFill>
                  <a:schemeClr val="tx2"/>
                </a:solidFill>
              </a:rPr>
              <a:t>current in the patient is restricted to a small volume of tissue in the immediate region of application of the forceps</a:t>
            </a:r>
            <a:r>
              <a:rPr lang="en-GB" sz="2400" dirty="0" smtClean="0">
                <a:solidFill>
                  <a:schemeClr val="tx2"/>
                </a:solidFill>
              </a:rPr>
              <a:t>.</a:t>
            </a:r>
            <a:endParaRPr lang="en-GB" sz="2400" dirty="0">
              <a:solidFill>
                <a:schemeClr val="tx2"/>
              </a:solidFill>
            </a:endParaRPr>
          </a:p>
          <a:p>
            <a:pPr marL="342900" lvl="0" indent="-342900">
              <a:buFont typeface="Wingdings" pitchFamily="2" charset="2"/>
              <a:buChar char="Ø"/>
            </a:pPr>
            <a:r>
              <a:rPr lang="en-GB" sz="2400" dirty="0" smtClean="0">
                <a:solidFill>
                  <a:schemeClr val="tx2"/>
                </a:solidFill>
              </a:rPr>
              <a:t>Bipolar </a:t>
            </a:r>
            <a:r>
              <a:rPr lang="en-GB" sz="2400" dirty="0">
                <a:solidFill>
                  <a:schemeClr val="tx2"/>
                </a:solidFill>
              </a:rPr>
              <a:t>is most commonly used with small vessels and for precise tissue destruction. </a:t>
            </a:r>
          </a:p>
        </p:txBody>
      </p:sp>
      <p:pic>
        <p:nvPicPr>
          <p:cNvPr id="5" name="Afbeelding 4"/>
          <p:cNvPicPr>
            <a:picLocks noChangeAspect="1"/>
          </p:cNvPicPr>
          <p:nvPr/>
        </p:nvPicPr>
        <p:blipFill>
          <a:blip r:embed="rId2"/>
          <a:stretch>
            <a:fillRect/>
          </a:stretch>
        </p:blipFill>
        <p:spPr>
          <a:xfrm>
            <a:off x="7940945" y="1297989"/>
            <a:ext cx="2995287" cy="2399161"/>
          </a:xfrm>
          <a:prstGeom prst="rect">
            <a:avLst/>
          </a:prstGeom>
        </p:spPr>
      </p:pic>
      <p:pic>
        <p:nvPicPr>
          <p:cNvPr id="17" name="Afbeelding 16"/>
          <p:cNvPicPr>
            <a:picLocks noChangeAspect="1"/>
          </p:cNvPicPr>
          <p:nvPr/>
        </p:nvPicPr>
        <p:blipFill>
          <a:blip r:embed="rId3"/>
          <a:stretch>
            <a:fillRect/>
          </a:stretch>
        </p:blipFill>
        <p:spPr>
          <a:xfrm>
            <a:off x="3421117" y="4244015"/>
            <a:ext cx="5612525" cy="2357640"/>
          </a:xfrm>
          <a:prstGeom prst="rect">
            <a:avLst/>
          </a:prstGeom>
        </p:spPr>
      </p:pic>
    </p:spTree>
    <p:extLst>
      <p:ext uri="{BB962C8B-B14F-4D97-AF65-F5344CB8AC3E}">
        <p14:creationId xmlns:p14="http://schemas.microsoft.com/office/powerpoint/2010/main" val="39432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3522</TotalTime>
  <Words>868</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Euphemia</vt:lpstr>
      <vt:lpstr>Times New Roman</vt:lpstr>
      <vt:lpstr>Wingdings</vt:lpstr>
      <vt:lpstr>Theme1</vt:lpstr>
      <vt:lpstr>Al-Mustaqbal University. College of Engineering and Engineering Technologies. Biomedical Engineering Department.</vt:lpstr>
      <vt:lpstr>Electrosurgical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StartClick</cp:lastModifiedBy>
  <cp:revision>222</cp:revision>
  <dcterms:created xsi:type="dcterms:W3CDTF">2021-10-31T09:31:15Z</dcterms:created>
  <dcterms:modified xsi:type="dcterms:W3CDTF">2023-10-22T05:53:35Z</dcterms:modified>
</cp:coreProperties>
</file>