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0"/>
  </p:notesMasterIdLst>
  <p:sldIdLst>
    <p:sldId id="326" r:id="rId2"/>
    <p:sldId id="327" r:id="rId3"/>
    <p:sldId id="328" r:id="rId4"/>
    <p:sldId id="329" r:id="rId5"/>
    <p:sldId id="330" r:id="rId6"/>
    <p:sldId id="331" r:id="rId7"/>
    <p:sldId id="332" r:id="rId8"/>
    <p:sldId id="336" r:id="rId9"/>
    <p:sldId id="337" r:id="rId10"/>
    <p:sldId id="335" r:id="rId11"/>
    <p:sldId id="333" r:id="rId12"/>
    <p:sldId id="339" r:id="rId13"/>
    <p:sldId id="340" r:id="rId14"/>
    <p:sldId id="341" r:id="rId15"/>
    <p:sldId id="342" r:id="rId16"/>
    <p:sldId id="343" r:id="rId17"/>
    <p:sldId id="344" r:id="rId18"/>
    <p:sldId id="345" r:id="rId19"/>
    <p:sldId id="346" r:id="rId20"/>
    <p:sldId id="338" r:id="rId21"/>
    <p:sldId id="348" r:id="rId22"/>
    <p:sldId id="349" r:id="rId23"/>
    <p:sldId id="350" r:id="rId24"/>
    <p:sldId id="351" r:id="rId25"/>
    <p:sldId id="352" r:id="rId26"/>
    <p:sldId id="353" r:id="rId27"/>
    <p:sldId id="359"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p:cViewPr>
        <p:scale>
          <a:sx n="69" d="100"/>
          <a:sy n="69" d="100"/>
        </p:scale>
        <p:origin x="-606" y="-96"/>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11/18/2023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11/18/2023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11/18/2023</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11/18/2023</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1"/>
                </a:solidFill>
                <a:latin typeface="+mn-lt"/>
                <a:ea typeface="+mn-ea"/>
                <a:cs typeface="+mn-cs"/>
              </a:rPr>
              <a:t>Al-</a:t>
            </a:r>
            <a:r>
              <a:rPr lang="en-US" sz="2400" dirty="0" err="1">
                <a:solidFill>
                  <a:schemeClr val="tx1"/>
                </a:solidFill>
                <a:latin typeface="+mn-lt"/>
                <a:ea typeface="+mn-ea"/>
                <a:cs typeface="+mn-cs"/>
              </a:rPr>
              <a:t>Mustaqbal</a:t>
            </a:r>
            <a:r>
              <a:rPr lang="en-US" sz="2400" dirty="0">
                <a:solidFill>
                  <a:schemeClr val="tx1"/>
                </a:solidFill>
                <a:latin typeface="+mn-lt"/>
                <a:ea typeface="+mn-ea"/>
                <a:cs typeface="+mn-cs"/>
              </a:rPr>
              <a:t> University.</a:t>
            </a:r>
            <a:br>
              <a:rPr lang="en-US" sz="2400" dirty="0">
                <a:solidFill>
                  <a:schemeClr val="tx1"/>
                </a:solidFill>
                <a:latin typeface="+mn-lt"/>
                <a:ea typeface="+mn-ea"/>
                <a:cs typeface="+mn-cs"/>
              </a:rPr>
            </a:br>
            <a:r>
              <a:rPr lang="en-US" sz="2400" dirty="0">
                <a:solidFill>
                  <a:schemeClr val="tx1"/>
                </a:solidFill>
                <a:latin typeface="+mn-lt"/>
                <a:ea typeface="+mn-ea"/>
                <a:cs typeface="+mn-cs"/>
              </a:rPr>
              <a:t>College of Engineering and Engineering Technologies.</a:t>
            </a:r>
            <a:br>
              <a:rPr lang="en-US" sz="2400" dirty="0">
                <a:solidFill>
                  <a:schemeClr val="tx1"/>
                </a:solidFill>
                <a:latin typeface="+mn-lt"/>
                <a:ea typeface="+mn-ea"/>
                <a:cs typeface="+mn-cs"/>
              </a:rPr>
            </a:br>
            <a:r>
              <a:rPr lang="en-US" sz="2400" dirty="0">
                <a:solidFill>
                  <a:schemeClr val="tx1"/>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t>Subject: </a:t>
            </a:r>
            <a:r>
              <a:rPr lang="en-US" sz="2400" b="1" dirty="0"/>
              <a:t> </a:t>
            </a:r>
            <a:r>
              <a:rPr lang="en-US" sz="2400" dirty="0"/>
              <a:t>Biomedical Instrumentation Lab.</a:t>
            </a:r>
          </a:p>
          <a:p>
            <a:pPr algn="just">
              <a:lnSpc>
                <a:spcPct val="200000"/>
              </a:lnSpc>
            </a:pPr>
            <a:r>
              <a:rPr lang="en-US" sz="2400" b="1" i="1" u="sng" dirty="0"/>
              <a:t>Class (code): </a:t>
            </a:r>
            <a:r>
              <a:rPr lang="en-US" sz="2400" dirty="0"/>
              <a:t> </a:t>
            </a:r>
            <a:r>
              <a:rPr lang="en-US" sz="2400" dirty="0" smtClean="0"/>
              <a:t>5</a:t>
            </a:r>
            <a:r>
              <a:rPr lang="en-US" sz="2400" baseline="30000" dirty="0" smtClean="0"/>
              <a:t>th</a:t>
            </a:r>
            <a:endParaRPr lang="en-US" sz="2400" dirty="0"/>
          </a:p>
          <a:p>
            <a:pPr algn="just">
              <a:lnSpc>
                <a:spcPct val="200000"/>
              </a:lnSpc>
            </a:pPr>
            <a:r>
              <a:rPr lang="en-US" sz="2400" b="1" i="1" u="sng" dirty="0"/>
              <a:t>Lecture: </a:t>
            </a:r>
            <a:r>
              <a:rPr lang="en-US" sz="2400" b="1" i="1" dirty="0"/>
              <a:t> 7</a:t>
            </a:r>
            <a:endParaRPr lang="en-US" sz="2400" b="1" i="1" dirty="0" smtClean="0"/>
          </a:p>
          <a:p>
            <a:pPr algn="just">
              <a:lnSpc>
                <a:spcPct val="200000"/>
              </a:lnSpc>
            </a:pPr>
            <a:r>
              <a:rPr lang="en-US" sz="2400" b="1" i="1" dirty="0" smtClean="0"/>
              <a:t>By: </a:t>
            </a:r>
            <a:r>
              <a:rPr lang="en-US" sz="2400" b="1" i="1" dirty="0" err="1" smtClean="0"/>
              <a:t>Zainab</a:t>
            </a:r>
            <a:r>
              <a:rPr lang="en-US" sz="2400" b="1" i="1" dirty="0" smtClean="0"/>
              <a:t>  </a:t>
            </a:r>
            <a:r>
              <a:rPr lang="en-US" sz="2400" b="1" i="1" dirty="0" err="1"/>
              <a:t>S</a:t>
            </a:r>
            <a:r>
              <a:rPr lang="en-US" sz="2400" b="1" i="1" dirty="0" err="1" smtClean="0"/>
              <a:t>attar</a:t>
            </a:r>
            <a:r>
              <a:rPr lang="en-US" sz="2400" b="1" i="1" dirty="0" smtClean="0"/>
              <a:t>  </a:t>
            </a:r>
            <a:r>
              <a:rPr lang="en-US" sz="2400" b="1" i="1" dirty="0" err="1"/>
              <a:t>Jabbar</a:t>
            </a:r>
            <a:r>
              <a:rPr lang="en-US" sz="2400" b="1" i="1" dirty="0"/>
              <a:t> </a:t>
            </a:r>
            <a:r>
              <a:rPr lang="en-US" sz="2400" b="1" i="1" dirty="0" smtClean="0"/>
              <a:t>   M.SC. IN  BME</a:t>
            </a:r>
          </a:p>
          <a:p>
            <a:pPr algn="just">
              <a:lnSpc>
                <a:spcPct val="200000"/>
              </a:lnSpc>
            </a:pPr>
            <a:endParaRPr lang="en-US" sz="2400" dirty="0"/>
          </a:p>
        </p:txBody>
      </p:sp>
      <p:sp>
        <p:nvSpPr>
          <p:cNvPr id="7" name="Rectangle 6">
            <a:extLst>
              <a:ext uri="{FF2B5EF4-FFF2-40B4-BE49-F238E27FC236}">
                <a16:creationId xmlns=""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88999"/>
          </a:xfrm>
        </p:spPr>
        <p:txBody>
          <a:bodyPr/>
          <a:lstStyle/>
          <a:p>
            <a:pPr algn="ctr"/>
            <a:r>
              <a:rPr lang="en-GB" b="1" kern="0" dirty="0">
                <a:solidFill>
                  <a:srgbClr val="00B0F0"/>
                </a:solidFill>
                <a:ea typeface="Times New Roman" panose="02020603050405020304" pitchFamily="18" charset="0"/>
                <a:cs typeface="Times New Roman" panose="02020603050405020304" pitchFamily="18" charset="0"/>
              </a:rPr>
              <a:t>ECG Signals</a:t>
            </a:r>
            <a:endParaRPr lang="ar-IQ" dirty="0">
              <a:solidFill>
                <a:srgbClr val="00B0F0"/>
              </a:solidFill>
            </a:endParaRPr>
          </a:p>
        </p:txBody>
      </p:sp>
      <p:sp>
        <p:nvSpPr>
          <p:cNvPr id="6" name="عنصر نائب للمحتوى 5"/>
          <p:cNvSpPr>
            <a:spLocks noGrp="1"/>
          </p:cNvSpPr>
          <p:nvPr>
            <p:ph idx="1"/>
          </p:nvPr>
        </p:nvSpPr>
        <p:spPr>
          <a:xfrm>
            <a:off x="1274620" y="1205345"/>
            <a:ext cx="6927271" cy="5652655"/>
          </a:xfrm>
        </p:spPr>
        <p:txBody>
          <a:bodyPr>
            <a:noAutofit/>
          </a:bodyPr>
          <a:lstStyle/>
          <a:p>
            <a:pPr>
              <a:buFont typeface="Wingdings" pitchFamily="2" charset="2"/>
              <a:buChar char="Ø"/>
            </a:pPr>
            <a:r>
              <a:rPr lang="en-GB" sz="1800" dirty="0">
                <a:solidFill>
                  <a:schemeClr val="tx2"/>
                </a:solidFill>
              </a:rPr>
              <a:t>Electrocardiography (ECG) is the process of recording the electrical activity of the heart over a period of time using electrodes placed on a patient's body. These electrodes detect the tiny electrical changes on the skin that arise from the heart muscle cells depolarizing during each heartbeat</a:t>
            </a:r>
            <a:r>
              <a:rPr lang="en-GB" sz="1800" dirty="0" smtClean="0">
                <a:solidFill>
                  <a:schemeClr val="tx2"/>
                </a:solidFill>
              </a:rPr>
              <a:t>.</a:t>
            </a:r>
          </a:p>
          <a:p>
            <a:pPr>
              <a:buFont typeface="Wingdings" pitchFamily="2" charset="2"/>
              <a:buChar char="Ø"/>
            </a:pPr>
            <a:r>
              <a:rPr lang="en-GB" sz="1800" dirty="0">
                <a:solidFill>
                  <a:schemeClr val="tx2"/>
                </a:solidFill>
              </a:rPr>
              <a:t>During each heartbeat, a healthy heart will have an orderly progression of depolarization that: </a:t>
            </a:r>
          </a:p>
          <a:p>
            <a:pPr marL="742950" lvl="1" indent="-285750">
              <a:buFont typeface="Arial" panose="020B0604020202020204" pitchFamily="34" charset="0"/>
              <a:buChar char="•"/>
            </a:pPr>
            <a:r>
              <a:rPr lang="en-GB" sz="1800" dirty="0">
                <a:solidFill>
                  <a:schemeClr val="tx2"/>
                </a:solidFill>
              </a:rPr>
              <a:t>S</a:t>
            </a:r>
            <a:r>
              <a:rPr lang="en-GB" sz="1800" dirty="0" smtClean="0">
                <a:solidFill>
                  <a:schemeClr val="tx2"/>
                </a:solidFill>
              </a:rPr>
              <a:t>tarts </a:t>
            </a:r>
            <a:r>
              <a:rPr lang="en-GB" sz="1800" dirty="0">
                <a:solidFill>
                  <a:schemeClr val="tx2"/>
                </a:solidFill>
              </a:rPr>
              <a:t>with pacemaker cells in the </a:t>
            </a:r>
            <a:r>
              <a:rPr lang="en-GB" sz="1800" b="1" dirty="0" err="1">
                <a:solidFill>
                  <a:srgbClr val="FF0000"/>
                </a:solidFill>
              </a:rPr>
              <a:t>sino</a:t>
            </a:r>
            <a:r>
              <a:rPr lang="en-GB" sz="1800" b="1" dirty="0">
                <a:solidFill>
                  <a:srgbClr val="FF0000"/>
                </a:solidFill>
              </a:rPr>
              <a:t>-atrial (SA) node</a:t>
            </a:r>
            <a:r>
              <a:rPr lang="en-GB" sz="1800" dirty="0">
                <a:solidFill>
                  <a:schemeClr val="tx2"/>
                </a:solidFill>
              </a:rPr>
              <a:t>, with a rhythm influenced by the central nervous system (brain), </a:t>
            </a:r>
          </a:p>
          <a:p>
            <a:pPr marL="742950" lvl="1" indent="-285750">
              <a:buFont typeface="Arial" panose="020B0604020202020204" pitchFamily="34" charset="0"/>
              <a:buChar char="•"/>
            </a:pPr>
            <a:r>
              <a:rPr lang="en-GB" sz="1800" dirty="0">
                <a:solidFill>
                  <a:schemeClr val="tx2"/>
                </a:solidFill>
              </a:rPr>
              <a:t>S</a:t>
            </a:r>
            <a:r>
              <a:rPr lang="en-GB" sz="1800" dirty="0" smtClean="0">
                <a:solidFill>
                  <a:schemeClr val="tx2"/>
                </a:solidFill>
              </a:rPr>
              <a:t>preads </a:t>
            </a:r>
            <a:r>
              <a:rPr lang="en-GB" sz="1800" dirty="0">
                <a:solidFill>
                  <a:schemeClr val="tx2"/>
                </a:solidFill>
              </a:rPr>
              <a:t>out through the </a:t>
            </a:r>
            <a:r>
              <a:rPr lang="en-GB" sz="1800" b="1" dirty="0">
                <a:solidFill>
                  <a:srgbClr val="FF0000"/>
                </a:solidFill>
              </a:rPr>
              <a:t>atrium</a:t>
            </a:r>
            <a:r>
              <a:rPr lang="en-GB" sz="1800" dirty="0">
                <a:solidFill>
                  <a:schemeClr val="tx2"/>
                </a:solidFill>
              </a:rPr>
              <a:t>, </a:t>
            </a:r>
          </a:p>
          <a:p>
            <a:pPr marL="742950" lvl="1" indent="-285750">
              <a:buFont typeface="Arial" panose="020B0604020202020204" pitchFamily="34" charset="0"/>
              <a:buChar char="•"/>
            </a:pPr>
            <a:r>
              <a:rPr lang="en-GB" sz="1800" dirty="0">
                <a:solidFill>
                  <a:schemeClr val="tx2"/>
                </a:solidFill>
              </a:rPr>
              <a:t>P</a:t>
            </a:r>
            <a:r>
              <a:rPr lang="en-GB" sz="1800" dirty="0" smtClean="0">
                <a:solidFill>
                  <a:schemeClr val="tx2"/>
                </a:solidFill>
              </a:rPr>
              <a:t>asses </a:t>
            </a:r>
            <a:r>
              <a:rPr lang="en-GB" sz="1800" dirty="0">
                <a:solidFill>
                  <a:schemeClr val="tx2"/>
                </a:solidFill>
              </a:rPr>
              <a:t>with a delay through the </a:t>
            </a:r>
            <a:r>
              <a:rPr lang="en-GB" sz="1800" b="1" dirty="0" err="1">
                <a:solidFill>
                  <a:srgbClr val="FF0000"/>
                </a:solidFill>
              </a:rPr>
              <a:t>atrio</a:t>
            </a:r>
            <a:r>
              <a:rPr lang="en-GB" sz="1800" b="1" dirty="0">
                <a:solidFill>
                  <a:srgbClr val="FF0000"/>
                </a:solidFill>
              </a:rPr>
              <a:t>-ventricular (AV) node</a:t>
            </a:r>
            <a:r>
              <a:rPr lang="en-GB" sz="1800" dirty="0">
                <a:solidFill>
                  <a:schemeClr val="tx2"/>
                </a:solidFill>
              </a:rPr>
              <a:t>, </a:t>
            </a:r>
          </a:p>
          <a:p>
            <a:pPr marL="742950" lvl="1" indent="-285750">
              <a:buFont typeface="Arial" panose="020B0604020202020204" pitchFamily="34" charset="0"/>
              <a:buChar char="•"/>
            </a:pPr>
            <a:r>
              <a:rPr lang="en-GB" sz="1800" dirty="0">
                <a:solidFill>
                  <a:schemeClr val="tx2"/>
                </a:solidFill>
              </a:rPr>
              <a:t>S</a:t>
            </a:r>
            <a:r>
              <a:rPr lang="en-GB" sz="1800" dirty="0" smtClean="0">
                <a:solidFill>
                  <a:schemeClr val="tx2"/>
                </a:solidFill>
              </a:rPr>
              <a:t>preads </a:t>
            </a:r>
            <a:r>
              <a:rPr lang="en-GB" sz="1800" dirty="0">
                <a:solidFill>
                  <a:schemeClr val="tx2"/>
                </a:solidFill>
              </a:rPr>
              <a:t>throughout the ventricles via specialized ‘</a:t>
            </a:r>
            <a:r>
              <a:rPr lang="en-GB" sz="1800" b="1" dirty="0">
                <a:solidFill>
                  <a:srgbClr val="FF0000"/>
                </a:solidFill>
              </a:rPr>
              <a:t>electrical path ways</a:t>
            </a:r>
            <a:r>
              <a:rPr lang="en-GB" sz="1800" b="1" dirty="0">
                <a:solidFill>
                  <a:schemeClr val="tx2"/>
                </a:solidFill>
              </a:rPr>
              <a:t>’. </a:t>
            </a:r>
          </a:p>
          <a:p>
            <a:pPr>
              <a:buFont typeface="Wingdings" pitchFamily="2" charset="2"/>
              <a:buChar char="Ø"/>
            </a:pPr>
            <a:r>
              <a:rPr lang="en-GB" sz="1800" dirty="0">
                <a:solidFill>
                  <a:schemeClr val="tx2"/>
                </a:solidFill>
              </a:rPr>
              <a:t>T</a:t>
            </a:r>
            <a:r>
              <a:rPr lang="en-GB" sz="1800" dirty="0" smtClean="0">
                <a:solidFill>
                  <a:schemeClr val="tx2"/>
                </a:solidFill>
              </a:rPr>
              <a:t>he </a:t>
            </a:r>
            <a:r>
              <a:rPr lang="en-GB" sz="1800" dirty="0">
                <a:solidFill>
                  <a:schemeClr val="tx2"/>
                </a:solidFill>
              </a:rPr>
              <a:t>cardiac muscle cells also pass on the electrical signals to each other.</a:t>
            </a:r>
          </a:p>
          <a:p>
            <a:pPr>
              <a:buFont typeface="Wingdings" pitchFamily="2" charset="2"/>
              <a:buChar char="Ø"/>
            </a:pPr>
            <a:r>
              <a:rPr lang="en-GB" sz="1800" dirty="0">
                <a:solidFill>
                  <a:schemeClr val="tx2"/>
                </a:solidFill>
              </a:rPr>
              <a:t>This orderly pattern of depolarization causes the specific ECG tracing. </a:t>
            </a:r>
            <a:endParaRPr lang="en-US" sz="1800" dirty="0">
              <a:solidFill>
                <a:schemeClr val="tx2"/>
              </a:solidFill>
            </a:endParaRPr>
          </a:p>
          <a:p>
            <a:endParaRPr lang="ar-IQ" sz="1800" dirty="0">
              <a:solidFill>
                <a:schemeClr val="tx2"/>
              </a:solidFill>
            </a:endParaRPr>
          </a:p>
          <a:p>
            <a:endParaRPr lang="ar-IQ" sz="1800" dirty="0">
              <a:solidFill>
                <a:schemeClr val="tx2"/>
              </a:solidFill>
            </a:endParaRPr>
          </a:p>
        </p:txBody>
      </p:sp>
      <p:pic>
        <p:nvPicPr>
          <p:cNvPr id="7" name="Afbeelding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1557" y="1280007"/>
            <a:ext cx="3518659" cy="4777512"/>
          </a:xfrm>
          <a:prstGeom prst="rect">
            <a:avLst/>
          </a:prstGeom>
        </p:spPr>
      </p:pic>
    </p:spTree>
    <p:extLst>
      <p:ext uri="{BB962C8B-B14F-4D97-AF65-F5344CB8AC3E}">
        <p14:creationId xmlns:p14="http://schemas.microsoft.com/office/powerpoint/2010/main" val="23957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47435"/>
          </a:xfrm>
        </p:spPr>
        <p:txBody>
          <a:bodyPr/>
          <a:lstStyle/>
          <a:p>
            <a:pPr algn="ctr"/>
            <a:r>
              <a:rPr lang="en-GB" b="1" kern="0" dirty="0">
                <a:solidFill>
                  <a:srgbClr val="00B0F0"/>
                </a:solidFill>
                <a:ea typeface="Times New Roman" panose="02020603050405020304" pitchFamily="18" charset="0"/>
                <a:cs typeface="Times New Roman" panose="02020603050405020304" pitchFamily="18" charset="0"/>
              </a:rPr>
              <a:t>Normal and abnormal rhythms</a:t>
            </a:r>
            <a:endParaRPr lang="ar-IQ" dirty="0">
              <a:solidFill>
                <a:srgbClr val="00B0F0"/>
              </a:solidFill>
            </a:endParaRPr>
          </a:p>
        </p:txBody>
      </p:sp>
      <p:sp>
        <p:nvSpPr>
          <p:cNvPr id="3" name="عنصر نائب للمحتوى 2"/>
          <p:cNvSpPr>
            <a:spLocks noGrp="1"/>
          </p:cNvSpPr>
          <p:nvPr>
            <p:ph idx="1"/>
          </p:nvPr>
        </p:nvSpPr>
        <p:spPr>
          <a:xfrm>
            <a:off x="1260765" y="1149927"/>
            <a:ext cx="7426035" cy="5708073"/>
          </a:xfrm>
        </p:spPr>
        <p:txBody>
          <a:bodyPr/>
          <a:lstStyle/>
          <a:p>
            <a:pPr marL="0" indent="0">
              <a:buNone/>
            </a:pPr>
            <a:r>
              <a:rPr lang="en-GB" sz="2000" dirty="0" smtClean="0">
                <a:solidFill>
                  <a:schemeClr val="tx2"/>
                </a:solidFill>
              </a:rPr>
              <a:t>An </a:t>
            </a:r>
            <a:r>
              <a:rPr lang="en-GB" sz="2000" dirty="0">
                <a:solidFill>
                  <a:schemeClr val="tx2"/>
                </a:solidFill>
              </a:rPr>
              <a:t>ECG can be used to: </a:t>
            </a:r>
          </a:p>
          <a:p>
            <a:pPr marL="742950" lvl="1" indent="-285750">
              <a:buFont typeface="Arial" panose="020B0604020202020204" pitchFamily="34" charset="0"/>
              <a:buChar char="•"/>
            </a:pPr>
            <a:r>
              <a:rPr lang="en-GB" sz="2000" dirty="0">
                <a:solidFill>
                  <a:schemeClr val="tx2"/>
                </a:solidFill>
              </a:rPr>
              <a:t>M</a:t>
            </a:r>
            <a:r>
              <a:rPr lang="en-GB" sz="2000" dirty="0" smtClean="0">
                <a:solidFill>
                  <a:schemeClr val="tx2"/>
                </a:solidFill>
              </a:rPr>
              <a:t>easure </a:t>
            </a:r>
            <a:r>
              <a:rPr lang="en-GB" sz="2000" dirty="0">
                <a:solidFill>
                  <a:schemeClr val="tx2"/>
                </a:solidFill>
              </a:rPr>
              <a:t>the </a:t>
            </a:r>
            <a:r>
              <a:rPr lang="en-GB" sz="2000" b="1" dirty="0">
                <a:solidFill>
                  <a:srgbClr val="FF0000"/>
                </a:solidFill>
              </a:rPr>
              <a:t>rate</a:t>
            </a:r>
            <a:r>
              <a:rPr lang="en-GB" sz="2000" dirty="0">
                <a:solidFill>
                  <a:schemeClr val="tx2"/>
                </a:solidFill>
              </a:rPr>
              <a:t> of heartbeats,</a:t>
            </a:r>
          </a:p>
          <a:p>
            <a:pPr marL="742950" lvl="1" indent="-285750">
              <a:buFont typeface="Arial" panose="020B0604020202020204" pitchFamily="34" charset="0"/>
              <a:buChar char="•"/>
            </a:pPr>
            <a:r>
              <a:rPr lang="en-GB" sz="2000" dirty="0">
                <a:solidFill>
                  <a:schemeClr val="tx2"/>
                </a:solidFill>
              </a:rPr>
              <a:t>M</a:t>
            </a:r>
            <a:r>
              <a:rPr lang="en-GB" sz="2000" dirty="0" smtClean="0">
                <a:solidFill>
                  <a:schemeClr val="tx2"/>
                </a:solidFill>
              </a:rPr>
              <a:t>easure </a:t>
            </a:r>
            <a:r>
              <a:rPr lang="en-GB" sz="2000" dirty="0">
                <a:solidFill>
                  <a:schemeClr val="tx2"/>
                </a:solidFill>
              </a:rPr>
              <a:t>the </a:t>
            </a:r>
            <a:r>
              <a:rPr lang="en-GB" sz="2000" b="1" dirty="0">
                <a:solidFill>
                  <a:srgbClr val="FF0000"/>
                </a:solidFill>
              </a:rPr>
              <a:t>rhythm</a:t>
            </a:r>
            <a:r>
              <a:rPr lang="en-GB" sz="2000" dirty="0">
                <a:solidFill>
                  <a:schemeClr val="tx2"/>
                </a:solidFill>
              </a:rPr>
              <a:t> (regular, irregular) of the heart beats, </a:t>
            </a:r>
          </a:p>
          <a:p>
            <a:pPr marL="742950" lvl="1" indent="-285750">
              <a:buFont typeface="Arial" panose="020B0604020202020204" pitchFamily="34" charset="0"/>
              <a:buChar char="•"/>
            </a:pPr>
            <a:r>
              <a:rPr lang="en-GB" sz="2000" dirty="0">
                <a:solidFill>
                  <a:schemeClr val="tx2"/>
                </a:solidFill>
              </a:rPr>
              <a:t>M</a:t>
            </a:r>
            <a:r>
              <a:rPr lang="en-GB" sz="2000" dirty="0" smtClean="0">
                <a:solidFill>
                  <a:schemeClr val="tx2"/>
                </a:solidFill>
              </a:rPr>
              <a:t>easure </a:t>
            </a:r>
            <a:r>
              <a:rPr lang="en-GB" sz="2000" dirty="0">
                <a:solidFill>
                  <a:schemeClr val="tx2"/>
                </a:solidFill>
              </a:rPr>
              <a:t>the </a:t>
            </a:r>
            <a:r>
              <a:rPr lang="en-GB" sz="2000" b="1" dirty="0">
                <a:solidFill>
                  <a:srgbClr val="FF0000"/>
                </a:solidFill>
              </a:rPr>
              <a:t>size and position </a:t>
            </a:r>
            <a:r>
              <a:rPr lang="en-GB" sz="2000" dirty="0">
                <a:solidFill>
                  <a:schemeClr val="tx2"/>
                </a:solidFill>
              </a:rPr>
              <a:t>of the heart chambers, </a:t>
            </a:r>
          </a:p>
          <a:p>
            <a:pPr marL="742950" lvl="1" indent="-285750">
              <a:buFont typeface="Arial" panose="020B0604020202020204" pitchFamily="34" charset="0"/>
              <a:buChar char="•"/>
            </a:pPr>
            <a:r>
              <a:rPr lang="en-GB" sz="2000" dirty="0">
                <a:solidFill>
                  <a:schemeClr val="tx2"/>
                </a:solidFill>
              </a:rPr>
              <a:t>D</a:t>
            </a:r>
            <a:r>
              <a:rPr lang="en-GB" sz="2000" dirty="0" smtClean="0">
                <a:solidFill>
                  <a:schemeClr val="tx2"/>
                </a:solidFill>
              </a:rPr>
              <a:t>etect </a:t>
            </a:r>
            <a:r>
              <a:rPr lang="en-GB" sz="2000" dirty="0">
                <a:solidFill>
                  <a:schemeClr val="tx2"/>
                </a:solidFill>
              </a:rPr>
              <a:t>the presence of any </a:t>
            </a:r>
            <a:r>
              <a:rPr lang="en-GB" sz="2000" b="1" dirty="0">
                <a:solidFill>
                  <a:srgbClr val="FF0000"/>
                </a:solidFill>
              </a:rPr>
              <a:t>damage</a:t>
            </a:r>
            <a:r>
              <a:rPr lang="en-GB" sz="2000" dirty="0">
                <a:solidFill>
                  <a:schemeClr val="tx2"/>
                </a:solidFill>
              </a:rPr>
              <a:t> to the heart's muscle cells or conduction system, </a:t>
            </a:r>
          </a:p>
          <a:p>
            <a:pPr marL="742950" lvl="1" indent="-285750">
              <a:buFont typeface="Arial" panose="020B0604020202020204" pitchFamily="34" charset="0"/>
              <a:buChar char="•"/>
            </a:pPr>
            <a:r>
              <a:rPr lang="en-GB" sz="2000" dirty="0">
                <a:solidFill>
                  <a:schemeClr val="tx2"/>
                </a:solidFill>
              </a:rPr>
              <a:t>M</a:t>
            </a:r>
            <a:r>
              <a:rPr lang="en-GB" sz="2000" dirty="0" smtClean="0">
                <a:solidFill>
                  <a:schemeClr val="tx2"/>
                </a:solidFill>
              </a:rPr>
              <a:t>easure </a:t>
            </a:r>
            <a:r>
              <a:rPr lang="en-GB" sz="2000" dirty="0">
                <a:solidFill>
                  <a:schemeClr val="tx2"/>
                </a:solidFill>
              </a:rPr>
              <a:t>the effects of cardiac </a:t>
            </a:r>
            <a:r>
              <a:rPr lang="en-GB" sz="2000" b="1" dirty="0">
                <a:solidFill>
                  <a:srgbClr val="FF0000"/>
                </a:solidFill>
              </a:rPr>
              <a:t>drugs</a:t>
            </a:r>
            <a:r>
              <a:rPr lang="en-GB" sz="2000" dirty="0">
                <a:solidFill>
                  <a:schemeClr val="tx2"/>
                </a:solidFill>
              </a:rPr>
              <a:t>,</a:t>
            </a:r>
          </a:p>
          <a:p>
            <a:pPr marL="742950" lvl="1" indent="-285750">
              <a:buFont typeface="Arial" panose="020B0604020202020204" pitchFamily="34" charset="0"/>
              <a:buChar char="•"/>
            </a:pPr>
            <a:r>
              <a:rPr lang="en-GB" sz="2000" dirty="0">
                <a:solidFill>
                  <a:schemeClr val="tx2"/>
                </a:solidFill>
              </a:rPr>
              <a:t>M</a:t>
            </a:r>
            <a:r>
              <a:rPr lang="en-GB" sz="2000" dirty="0" smtClean="0">
                <a:solidFill>
                  <a:schemeClr val="tx2"/>
                </a:solidFill>
              </a:rPr>
              <a:t>easure </a:t>
            </a:r>
            <a:r>
              <a:rPr lang="en-GB" sz="2000" dirty="0">
                <a:solidFill>
                  <a:schemeClr val="tx2"/>
                </a:solidFill>
              </a:rPr>
              <a:t>the function of implanted </a:t>
            </a:r>
            <a:r>
              <a:rPr lang="en-GB" sz="2000" b="1" dirty="0">
                <a:solidFill>
                  <a:srgbClr val="FF0000"/>
                </a:solidFill>
              </a:rPr>
              <a:t>pacemakers</a:t>
            </a:r>
            <a:r>
              <a:rPr lang="en-GB" sz="2000" dirty="0">
                <a:solidFill>
                  <a:schemeClr val="tx2"/>
                </a:solidFill>
              </a:rPr>
              <a:t>.</a:t>
            </a:r>
          </a:p>
          <a:p>
            <a:pPr marL="0" indent="0">
              <a:buNone/>
            </a:pPr>
            <a:endParaRPr lang="ar-IQ" dirty="0">
              <a:solidFill>
                <a:schemeClr val="tx2"/>
              </a:solidFill>
            </a:endParaRPr>
          </a:p>
        </p:txBody>
      </p:sp>
      <p:pic>
        <p:nvPicPr>
          <p:cNvPr id="4"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17684" y="1167528"/>
            <a:ext cx="2758525" cy="5021708"/>
          </a:xfrm>
          <a:prstGeom prst="rect">
            <a:avLst/>
          </a:prstGeom>
        </p:spPr>
      </p:pic>
      <p:grpSp>
        <p:nvGrpSpPr>
          <p:cNvPr id="5" name="Groep 4"/>
          <p:cNvGrpSpPr/>
          <p:nvPr/>
        </p:nvGrpSpPr>
        <p:grpSpPr>
          <a:xfrm>
            <a:off x="2732521" y="4556992"/>
            <a:ext cx="4565650" cy="1416504"/>
            <a:chOff x="2061632" y="4897065"/>
            <a:chExt cx="4565650" cy="1416504"/>
          </a:xfrm>
        </p:grpSpPr>
        <p:pic>
          <p:nvPicPr>
            <p:cNvPr id="6"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1632" y="5192448"/>
              <a:ext cx="4565650" cy="1121121"/>
            </a:xfrm>
            <a:prstGeom prst="rect">
              <a:avLst/>
            </a:prstGeom>
          </p:spPr>
        </p:pic>
        <p:sp>
          <p:nvSpPr>
            <p:cNvPr id="7" name="Tekstvak 3"/>
            <p:cNvSpPr txBox="1"/>
            <p:nvPr/>
          </p:nvSpPr>
          <p:spPr>
            <a:xfrm>
              <a:off x="2700867" y="4897065"/>
              <a:ext cx="34176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t>ECG during Ventricular Fibrillation</a:t>
              </a:r>
              <a:endParaRPr lang="en-GB" b="1" dirty="0"/>
            </a:p>
          </p:txBody>
        </p:sp>
      </p:grpSp>
    </p:spTree>
    <p:extLst>
      <p:ext uri="{BB962C8B-B14F-4D97-AF65-F5344CB8AC3E}">
        <p14:creationId xmlns:p14="http://schemas.microsoft.com/office/powerpoint/2010/main" val="5461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pPr algn="ctr"/>
            <a:r>
              <a:rPr lang="en-GB" b="1" kern="0" dirty="0" smtClean="0">
                <a:solidFill>
                  <a:srgbClr val="00B0F0"/>
                </a:solidFill>
                <a:ea typeface="Times New Roman" panose="02020603050405020304" pitchFamily="18" charset="0"/>
                <a:cs typeface="Times New Roman" panose="02020603050405020304" pitchFamily="18" charset="0"/>
              </a:rPr>
              <a:t> Lead Placement: 3 electrodes, 6 leads</a:t>
            </a:r>
            <a:endParaRPr lang="en-GB" b="1" kern="0" dirty="0">
              <a:solidFill>
                <a:srgbClr val="00B0F0"/>
              </a:solidFill>
              <a:ea typeface="Times New Roman" panose="02020603050405020304" pitchFamily="18" charset="0"/>
              <a:cs typeface="Times New Roman" panose="02020603050405020304" pitchFamily="18" charset="0"/>
            </a:endParaRPr>
          </a:p>
        </p:txBody>
      </p:sp>
      <p:sp>
        <p:nvSpPr>
          <p:cNvPr id="22" name="Rechthoek 21"/>
          <p:cNvSpPr/>
          <p:nvPr/>
        </p:nvSpPr>
        <p:spPr>
          <a:xfrm>
            <a:off x="2277533" y="1296736"/>
            <a:ext cx="8695267" cy="1015663"/>
          </a:xfrm>
          <a:prstGeom prst="rect">
            <a:avLst/>
          </a:prstGeom>
        </p:spPr>
        <p:txBody>
          <a:bodyPr wrap="square">
            <a:spAutoFit/>
          </a:bodyPr>
          <a:lstStyle/>
          <a:p>
            <a:r>
              <a:rPr lang="en-GB" sz="2000" dirty="0">
                <a:solidFill>
                  <a:schemeClr val="tx2"/>
                </a:solidFill>
                <a:latin typeface="+mj-lt"/>
              </a:rPr>
              <a:t>The </a:t>
            </a:r>
            <a:r>
              <a:rPr lang="en-GB" sz="2000" dirty="0">
                <a:solidFill>
                  <a:srgbClr val="FF0000"/>
                </a:solidFill>
                <a:latin typeface="+mj-lt"/>
              </a:rPr>
              <a:t>3-lead</a:t>
            </a:r>
            <a:r>
              <a:rPr lang="en-GB" sz="2000" dirty="0">
                <a:solidFill>
                  <a:schemeClr val="tx2"/>
                </a:solidFill>
                <a:latin typeface="+mj-lt"/>
              </a:rPr>
              <a:t> ECG </a:t>
            </a:r>
            <a:r>
              <a:rPr lang="en-GB" sz="2000" dirty="0" smtClean="0">
                <a:solidFill>
                  <a:schemeClr val="tx2"/>
                </a:solidFill>
                <a:latin typeface="+mj-lt"/>
              </a:rPr>
              <a:t>has been in </a:t>
            </a:r>
            <a:r>
              <a:rPr lang="en-GB" sz="2000" dirty="0">
                <a:solidFill>
                  <a:schemeClr val="tx2"/>
                </a:solidFill>
                <a:latin typeface="+mj-lt"/>
              </a:rPr>
              <a:t>use for over 100 years. Currently, it is mainly used on transport monitors (e.g. in ambulances). The reason </a:t>
            </a:r>
            <a:r>
              <a:rPr lang="en-GB" sz="2000" dirty="0" smtClean="0">
                <a:solidFill>
                  <a:schemeClr val="tx2"/>
                </a:solidFill>
                <a:latin typeface="+mj-lt"/>
              </a:rPr>
              <a:t>for this is </a:t>
            </a:r>
            <a:r>
              <a:rPr lang="en-GB" sz="2000" dirty="0">
                <a:solidFill>
                  <a:schemeClr val="tx2"/>
                </a:solidFill>
                <a:latin typeface="+mj-lt"/>
              </a:rPr>
              <a:t>that configurations with more leads provide more information. </a:t>
            </a:r>
          </a:p>
        </p:txBody>
      </p:sp>
      <p:grpSp>
        <p:nvGrpSpPr>
          <p:cNvPr id="5" name="Groep 4"/>
          <p:cNvGrpSpPr/>
          <p:nvPr/>
        </p:nvGrpSpPr>
        <p:grpSpPr>
          <a:xfrm>
            <a:off x="831273" y="2312399"/>
            <a:ext cx="2355271" cy="4475258"/>
            <a:chOff x="222533" y="1382433"/>
            <a:chExt cx="2138653" cy="5010927"/>
          </a:xfrm>
        </p:grpSpPr>
        <p:pic>
          <p:nvPicPr>
            <p:cNvPr id="16" name="Afbeelding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73" y="1382433"/>
              <a:ext cx="1698592" cy="3700504"/>
            </a:xfrm>
            <a:prstGeom prst="rect">
              <a:avLst/>
            </a:prstGeom>
          </p:spPr>
        </p:pic>
        <p:sp>
          <p:nvSpPr>
            <p:cNvPr id="13" name="Tekstvak 12"/>
            <p:cNvSpPr txBox="1"/>
            <p:nvPr/>
          </p:nvSpPr>
          <p:spPr>
            <a:xfrm>
              <a:off x="222533" y="5049357"/>
              <a:ext cx="2138653" cy="1344003"/>
            </a:xfrm>
            <a:prstGeom prst="rect">
              <a:avLst/>
            </a:prstGeom>
            <a:noFill/>
          </p:spPr>
          <p:txBody>
            <a:bodyPr wrap="square" rtlCol="0">
              <a:spAutoFit/>
            </a:bodyPr>
            <a:lstStyle/>
            <a:p>
              <a:pPr algn="ctr"/>
              <a:r>
                <a:rPr lang="en-GB" dirty="0" smtClean="0">
                  <a:solidFill>
                    <a:schemeClr val="tx2"/>
                  </a:solidFill>
                  <a:latin typeface="+mj-lt"/>
                </a:rPr>
                <a:t>ECG with 3 electrodes </a:t>
              </a:r>
            </a:p>
            <a:p>
              <a:pPr algn="ctr"/>
              <a:r>
                <a:rPr lang="en-GB" dirty="0" smtClean="0">
                  <a:solidFill>
                    <a:schemeClr val="tx2"/>
                  </a:solidFill>
                  <a:latin typeface="+mj-lt"/>
                </a:rPr>
                <a:t>on 3 limbs; </a:t>
              </a:r>
            </a:p>
            <a:p>
              <a:pPr algn="ctr"/>
              <a:r>
                <a:rPr lang="en-GB" dirty="0" smtClean="0">
                  <a:solidFill>
                    <a:schemeClr val="tx2"/>
                  </a:solidFill>
                  <a:latin typeface="+mj-lt"/>
                </a:rPr>
                <a:t>RL serves as ground</a:t>
              </a:r>
            </a:p>
          </p:txBody>
        </p:sp>
      </p:gr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364" y="2323827"/>
            <a:ext cx="5127224" cy="3862702"/>
          </a:xfrm>
          <a:prstGeom prst="rect">
            <a:avLst/>
          </a:prstGeom>
        </p:spPr>
      </p:pic>
      <p:sp>
        <p:nvSpPr>
          <p:cNvPr id="18" name="Tekstvak 17"/>
          <p:cNvSpPr txBox="1"/>
          <p:nvPr/>
        </p:nvSpPr>
        <p:spPr>
          <a:xfrm>
            <a:off x="8668088" y="2568742"/>
            <a:ext cx="2304712" cy="4093428"/>
          </a:xfrm>
          <a:prstGeom prst="rect">
            <a:avLst/>
          </a:prstGeom>
          <a:noFill/>
        </p:spPr>
        <p:txBody>
          <a:bodyPr wrap="square" rtlCol="0">
            <a:spAutoFit/>
          </a:bodyPr>
          <a:lstStyle/>
          <a:p>
            <a:pPr algn="ctr"/>
            <a:r>
              <a:rPr lang="en-GB" sz="2000" dirty="0" smtClean="0">
                <a:solidFill>
                  <a:schemeClr val="tx2"/>
                </a:solidFill>
                <a:latin typeface="+mj-lt"/>
              </a:rPr>
              <a:t>Recordings are made between two electrodes: </a:t>
            </a:r>
            <a:r>
              <a:rPr lang="en-GB" sz="2000" b="1" dirty="0" smtClean="0">
                <a:solidFill>
                  <a:srgbClr val="7030A0"/>
                </a:solidFill>
                <a:latin typeface="+mj-lt"/>
              </a:rPr>
              <a:t>Lead I</a:t>
            </a:r>
            <a:r>
              <a:rPr lang="en-GB" sz="2000" b="1" dirty="0">
                <a:solidFill>
                  <a:srgbClr val="7030A0"/>
                </a:solidFill>
                <a:latin typeface="+mj-lt"/>
              </a:rPr>
              <a:t>,</a:t>
            </a:r>
            <a:r>
              <a:rPr lang="en-GB" sz="2000" b="1" dirty="0" smtClean="0">
                <a:solidFill>
                  <a:srgbClr val="7030A0"/>
                </a:solidFill>
                <a:latin typeface="+mj-lt"/>
              </a:rPr>
              <a:t> </a:t>
            </a:r>
            <a:r>
              <a:rPr lang="en-GB" sz="2000" b="1" dirty="0">
                <a:solidFill>
                  <a:srgbClr val="7030A0"/>
                </a:solidFill>
                <a:latin typeface="+mj-lt"/>
              </a:rPr>
              <a:t>II</a:t>
            </a:r>
            <a:r>
              <a:rPr lang="en-GB" sz="2000" b="1" dirty="0" smtClean="0">
                <a:solidFill>
                  <a:srgbClr val="7030A0"/>
                </a:solidFill>
                <a:latin typeface="+mj-lt"/>
              </a:rPr>
              <a:t>, III  </a:t>
            </a:r>
          </a:p>
          <a:p>
            <a:pPr algn="ctr"/>
            <a:endParaRPr lang="en-GB" sz="2000" b="1" dirty="0" smtClean="0">
              <a:solidFill>
                <a:srgbClr val="7030A0"/>
              </a:solidFill>
              <a:latin typeface="+mj-lt"/>
            </a:endParaRPr>
          </a:p>
          <a:p>
            <a:pPr algn="ctr"/>
            <a:r>
              <a:rPr lang="en-GB" sz="2000" dirty="0" smtClean="0">
                <a:latin typeface="+mj-lt"/>
              </a:rPr>
              <a:t>or </a:t>
            </a:r>
          </a:p>
          <a:p>
            <a:pPr algn="ctr"/>
            <a:endParaRPr lang="en-GB" sz="2000" dirty="0" smtClean="0">
              <a:latin typeface="+mj-lt"/>
            </a:endParaRPr>
          </a:p>
          <a:p>
            <a:pPr algn="ctr"/>
            <a:r>
              <a:rPr lang="en-GB" sz="2000" dirty="0" smtClean="0">
                <a:solidFill>
                  <a:schemeClr val="tx2"/>
                </a:solidFill>
                <a:latin typeface="+mj-lt"/>
              </a:rPr>
              <a:t>between one electrode and the average of the other two: </a:t>
            </a:r>
          </a:p>
          <a:p>
            <a:pPr algn="ctr"/>
            <a:r>
              <a:rPr lang="en-GB" sz="2000" b="1" dirty="0" smtClean="0">
                <a:solidFill>
                  <a:srgbClr val="7030A0"/>
                </a:solidFill>
                <a:latin typeface="+mj-lt"/>
              </a:rPr>
              <a:t>Lead </a:t>
            </a:r>
            <a:r>
              <a:rPr lang="en-GB" sz="2000" b="1" dirty="0" err="1" smtClean="0">
                <a:solidFill>
                  <a:srgbClr val="7030A0"/>
                </a:solidFill>
                <a:latin typeface="+mj-lt"/>
              </a:rPr>
              <a:t>aVR</a:t>
            </a:r>
            <a:r>
              <a:rPr lang="en-GB" sz="2000" b="1" dirty="0" smtClean="0">
                <a:solidFill>
                  <a:srgbClr val="7030A0"/>
                </a:solidFill>
                <a:latin typeface="+mj-lt"/>
              </a:rPr>
              <a:t>, </a:t>
            </a:r>
            <a:r>
              <a:rPr lang="en-GB" sz="2000" b="1" dirty="0" err="1" smtClean="0">
                <a:solidFill>
                  <a:srgbClr val="7030A0"/>
                </a:solidFill>
                <a:latin typeface="+mj-lt"/>
              </a:rPr>
              <a:t>aVL</a:t>
            </a:r>
            <a:r>
              <a:rPr lang="en-GB" sz="2000" b="1" dirty="0" smtClean="0">
                <a:solidFill>
                  <a:srgbClr val="7030A0"/>
                </a:solidFill>
                <a:latin typeface="+mj-lt"/>
              </a:rPr>
              <a:t>, </a:t>
            </a:r>
            <a:r>
              <a:rPr lang="en-GB" sz="2000" b="1" dirty="0" err="1" smtClean="0">
                <a:solidFill>
                  <a:srgbClr val="7030A0"/>
                </a:solidFill>
                <a:latin typeface="+mj-lt"/>
              </a:rPr>
              <a:t>aVF</a:t>
            </a:r>
            <a:endParaRPr lang="en-GB" sz="2000" b="1" dirty="0" smtClean="0">
              <a:solidFill>
                <a:srgbClr val="7030A0"/>
              </a:solidFill>
              <a:latin typeface="+mj-lt"/>
            </a:endParaRPr>
          </a:p>
        </p:txBody>
      </p:sp>
    </p:spTree>
    <p:extLst>
      <p:ext uri="{BB962C8B-B14F-4D97-AF65-F5344CB8AC3E}">
        <p14:creationId xmlns:p14="http://schemas.microsoft.com/office/powerpoint/2010/main" val="62703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pPr algn="ctr"/>
            <a:r>
              <a:rPr lang="en-GB" b="1" kern="0" dirty="0" smtClean="0">
                <a:solidFill>
                  <a:srgbClr val="00B0F0"/>
                </a:solidFill>
                <a:ea typeface="Times New Roman" panose="02020603050405020304" pitchFamily="18" charset="0"/>
                <a:cs typeface="Times New Roman" panose="02020603050405020304" pitchFamily="18" charset="0"/>
              </a:rPr>
              <a:t>Lead Placement: 5 electrodes</a:t>
            </a:r>
            <a:endParaRPr lang="en-GB" b="1" kern="0" dirty="0">
              <a:solidFill>
                <a:srgbClr val="00B0F0"/>
              </a:solidFill>
              <a:ea typeface="Times New Roman" panose="02020603050405020304" pitchFamily="18" charset="0"/>
              <a:cs typeface="Times New Roman" panose="02020603050405020304" pitchFamily="18" charset="0"/>
            </a:endParaRPr>
          </a:p>
        </p:txBody>
      </p:sp>
      <p:sp>
        <p:nvSpPr>
          <p:cNvPr id="22" name="Rechthoek 21"/>
          <p:cNvSpPr/>
          <p:nvPr/>
        </p:nvSpPr>
        <p:spPr>
          <a:xfrm>
            <a:off x="914400" y="2112367"/>
            <a:ext cx="4825999" cy="1323439"/>
          </a:xfrm>
          <a:prstGeom prst="rect">
            <a:avLst/>
          </a:prstGeom>
        </p:spPr>
        <p:txBody>
          <a:bodyPr wrap="square">
            <a:spAutoFit/>
          </a:bodyPr>
          <a:lstStyle/>
          <a:p>
            <a:pPr algn="ctr"/>
            <a:r>
              <a:rPr lang="en-GB" sz="2000" dirty="0" smtClean="0">
                <a:solidFill>
                  <a:schemeClr val="tx2"/>
                </a:solidFill>
                <a:latin typeface="+mj-lt"/>
              </a:rPr>
              <a:t>The </a:t>
            </a:r>
            <a:r>
              <a:rPr lang="en-GB" sz="2000" dirty="0" smtClean="0">
                <a:solidFill>
                  <a:srgbClr val="FF0000"/>
                </a:solidFill>
                <a:latin typeface="+mj-lt"/>
              </a:rPr>
              <a:t>5-lead ECG </a:t>
            </a:r>
            <a:r>
              <a:rPr lang="en-GB" sz="2000" dirty="0" smtClean="0">
                <a:solidFill>
                  <a:schemeClr val="tx2"/>
                </a:solidFill>
                <a:latin typeface="+mj-lt"/>
              </a:rPr>
              <a:t>is often preferred </a:t>
            </a:r>
            <a:r>
              <a:rPr lang="en-GB" sz="2000" dirty="0">
                <a:solidFill>
                  <a:schemeClr val="tx2"/>
                </a:solidFill>
                <a:latin typeface="+mj-lt"/>
              </a:rPr>
              <a:t>in an </a:t>
            </a:r>
            <a:endParaRPr lang="en-GB" sz="2000" dirty="0" smtClean="0">
              <a:solidFill>
                <a:schemeClr val="tx2"/>
              </a:solidFill>
              <a:latin typeface="+mj-lt"/>
            </a:endParaRPr>
          </a:p>
          <a:p>
            <a:pPr algn="ctr"/>
            <a:r>
              <a:rPr lang="en-GB" sz="2000" b="1" dirty="0" smtClean="0">
                <a:solidFill>
                  <a:srgbClr val="7030A0"/>
                </a:solidFill>
                <a:latin typeface="+mj-lt"/>
              </a:rPr>
              <a:t>ICU (Intensive Care Unit</a:t>
            </a:r>
            <a:r>
              <a:rPr lang="en-GB" sz="2000" dirty="0" smtClean="0">
                <a:latin typeface="+mj-lt"/>
              </a:rPr>
              <a:t>).</a:t>
            </a:r>
          </a:p>
          <a:p>
            <a:pPr algn="ctr"/>
            <a:r>
              <a:rPr lang="en-GB" sz="2000" dirty="0" smtClean="0">
                <a:solidFill>
                  <a:schemeClr val="tx2"/>
                </a:solidFill>
                <a:latin typeface="+mj-lt"/>
              </a:rPr>
              <a:t>It gives more information than the 3 Lead ECG.</a:t>
            </a:r>
            <a:endParaRPr lang="en-GB" sz="2000" dirty="0">
              <a:solidFill>
                <a:schemeClr val="tx2"/>
              </a:solidFill>
              <a:latin typeface="+mj-lt"/>
            </a:endParaRPr>
          </a:p>
        </p:txBody>
      </p:sp>
      <p:sp>
        <p:nvSpPr>
          <p:cNvPr id="13" name="Tekstvak 12"/>
          <p:cNvSpPr txBox="1"/>
          <p:nvPr/>
        </p:nvSpPr>
        <p:spPr>
          <a:xfrm>
            <a:off x="5492520" y="5802778"/>
            <a:ext cx="5127855" cy="707886"/>
          </a:xfrm>
          <a:prstGeom prst="rect">
            <a:avLst/>
          </a:prstGeom>
          <a:noFill/>
        </p:spPr>
        <p:txBody>
          <a:bodyPr wrap="square" rtlCol="0">
            <a:spAutoFit/>
          </a:bodyPr>
          <a:lstStyle/>
          <a:p>
            <a:pPr algn="ctr"/>
            <a:r>
              <a:rPr lang="en-GB" sz="2000" dirty="0" smtClean="0">
                <a:solidFill>
                  <a:schemeClr val="tx2"/>
                </a:solidFill>
                <a:latin typeface="+mj-lt"/>
              </a:rPr>
              <a:t>position of electrodes in </a:t>
            </a:r>
            <a:r>
              <a:rPr lang="en-GB" sz="2000" b="1" dirty="0" smtClean="0">
                <a:solidFill>
                  <a:srgbClr val="FF0000"/>
                </a:solidFill>
                <a:latin typeface="+mj-lt"/>
              </a:rPr>
              <a:t>5 Lead ECG </a:t>
            </a:r>
            <a:r>
              <a:rPr lang="en-GB" sz="2000" dirty="0" smtClean="0">
                <a:solidFill>
                  <a:schemeClr val="tx2"/>
                </a:solidFill>
                <a:latin typeface="+mj-lt"/>
              </a:rPr>
              <a:t>system </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40399" y="1933360"/>
            <a:ext cx="5020456" cy="3690838"/>
          </a:xfrm>
          <a:prstGeom prst="rect">
            <a:avLst/>
          </a:prstGeom>
        </p:spPr>
      </p:pic>
    </p:spTree>
    <p:extLst>
      <p:ext uri="{BB962C8B-B14F-4D97-AF65-F5344CB8AC3E}">
        <p14:creationId xmlns:p14="http://schemas.microsoft.com/office/powerpoint/2010/main" val="3786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26309" y="440796"/>
            <a:ext cx="10174200" cy="673629"/>
          </a:xfrm>
        </p:spPr>
        <p:txBody>
          <a:bodyPr>
            <a:normAutofit fontScale="90000"/>
          </a:bodyPr>
          <a:lstStyle/>
          <a:p>
            <a:pPr algn="ctr"/>
            <a:r>
              <a:rPr lang="en-GB" sz="4000" b="1" kern="0" dirty="0" smtClean="0">
                <a:solidFill>
                  <a:srgbClr val="00B0F0"/>
                </a:solidFill>
                <a:ea typeface="Times New Roman" panose="02020603050405020304" pitchFamily="18" charset="0"/>
                <a:cs typeface="Times New Roman" panose="02020603050405020304" pitchFamily="18" charset="0"/>
              </a:rPr>
              <a:t>Lead Placement: 10 electrodes for standard 12 lead ECG</a:t>
            </a:r>
            <a:endParaRPr lang="en-GB" sz="4000" b="1" kern="0" dirty="0">
              <a:solidFill>
                <a:srgbClr val="00B0F0"/>
              </a:solidFill>
              <a:ea typeface="Times New Roman" panose="02020603050405020304" pitchFamily="18" charset="0"/>
              <a:cs typeface="Times New Roman" panose="02020603050405020304" pitchFamily="18" charset="0"/>
            </a:endParaRPr>
          </a:p>
        </p:txBody>
      </p:sp>
      <p:grpSp>
        <p:nvGrpSpPr>
          <p:cNvPr id="3" name="Groep 2"/>
          <p:cNvGrpSpPr/>
          <p:nvPr/>
        </p:nvGrpSpPr>
        <p:grpSpPr>
          <a:xfrm>
            <a:off x="261763" y="1851453"/>
            <a:ext cx="2614883" cy="3684351"/>
            <a:chOff x="-579593" y="1526564"/>
            <a:chExt cx="3562721" cy="3684351"/>
          </a:xfrm>
        </p:grpSpPr>
        <p:sp>
          <p:nvSpPr>
            <p:cNvPr id="8" name="Rechthoek 7"/>
            <p:cNvSpPr/>
            <p:nvPr/>
          </p:nvSpPr>
          <p:spPr>
            <a:xfrm>
              <a:off x="-579593" y="4564584"/>
              <a:ext cx="3562721" cy="646331"/>
            </a:xfrm>
            <a:prstGeom prst="rect">
              <a:avLst/>
            </a:prstGeom>
          </p:spPr>
          <p:txBody>
            <a:bodyPr wrap="none">
              <a:spAutoFit/>
            </a:bodyPr>
            <a:lstStyle/>
            <a:p>
              <a:pPr algn="ctr"/>
              <a:r>
                <a:rPr lang="en-GB" dirty="0" smtClean="0">
                  <a:solidFill>
                    <a:schemeClr val="tx2"/>
                  </a:solidFill>
                  <a:latin typeface="+mj-lt"/>
                </a:rPr>
                <a:t>ECG with 10 electrodes</a:t>
              </a:r>
            </a:p>
            <a:p>
              <a:pPr algn="ctr"/>
              <a:r>
                <a:rPr lang="en-GB" dirty="0" smtClean="0">
                  <a:solidFill>
                    <a:schemeClr val="tx2"/>
                  </a:solidFill>
                  <a:latin typeface="+mj-lt"/>
                </a:rPr>
                <a:t>for best detail</a:t>
              </a:r>
              <a:endParaRPr lang="en-US" dirty="0">
                <a:solidFill>
                  <a:schemeClr val="tx2"/>
                </a:solidFill>
                <a:latin typeface="+mj-lt"/>
              </a:endParaRPr>
            </a:p>
          </p:txBody>
        </p:sp>
        <p:pic>
          <p:nvPicPr>
            <p:cNvPr id="10" name="Afbeelding 9"/>
            <p:cNvPicPr>
              <a:picLocks noChangeAspect="1"/>
            </p:cNvPicPr>
            <p:nvPr/>
          </p:nvPicPr>
          <p:blipFill>
            <a:blip r:embed="rId2"/>
            <a:stretch>
              <a:fillRect/>
            </a:stretch>
          </p:blipFill>
          <p:spPr>
            <a:xfrm>
              <a:off x="189589" y="1526564"/>
              <a:ext cx="2024359" cy="2976355"/>
            </a:xfrm>
            <a:prstGeom prst="rect">
              <a:avLst/>
            </a:prstGeom>
          </p:spPr>
        </p:pic>
      </p:grpSp>
      <p:grpSp>
        <p:nvGrpSpPr>
          <p:cNvPr id="4" name="Groep 3"/>
          <p:cNvGrpSpPr/>
          <p:nvPr/>
        </p:nvGrpSpPr>
        <p:grpSpPr>
          <a:xfrm>
            <a:off x="2876646" y="1714569"/>
            <a:ext cx="7999173" cy="3907608"/>
            <a:chOff x="2569463" y="1654092"/>
            <a:chExt cx="9538431" cy="3907608"/>
          </a:xfrm>
        </p:grpSpPr>
        <p:pic>
          <p:nvPicPr>
            <p:cNvPr id="16" name="Afbeelding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9463" y="1820582"/>
              <a:ext cx="2735378" cy="3610467"/>
            </a:xfrm>
            <a:prstGeom prst="rect">
              <a:avLst/>
            </a:prstGeom>
          </p:spPr>
        </p:pic>
        <p:pic>
          <p:nvPicPr>
            <p:cNvPr id="22" name="Afbeelding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368" y="1654092"/>
              <a:ext cx="6671526" cy="3907608"/>
            </a:xfrm>
            <a:prstGeom prst="rect">
              <a:avLst/>
            </a:prstGeom>
          </p:spPr>
        </p:pic>
      </p:grpSp>
    </p:spTree>
    <p:extLst>
      <p:ext uri="{BB962C8B-B14F-4D97-AF65-F5344CB8AC3E}">
        <p14:creationId xmlns:p14="http://schemas.microsoft.com/office/powerpoint/2010/main" val="394589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21"/>
          <p:cNvSpPr/>
          <p:nvPr/>
        </p:nvSpPr>
        <p:spPr>
          <a:xfrm>
            <a:off x="1011382" y="1134756"/>
            <a:ext cx="4849090" cy="3970318"/>
          </a:xfrm>
          <a:prstGeom prst="rect">
            <a:avLst/>
          </a:prstGeom>
        </p:spPr>
        <p:txBody>
          <a:bodyPr wrap="square">
            <a:spAutoFit/>
          </a:bodyPr>
          <a:lstStyle/>
          <a:p>
            <a:r>
              <a:rPr lang="en-US" sz="2800" dirty="0">
                <a:solidFill>
                  <a:schemeClr val="tx2"/>
                </a:solidFill>
              </a:rPr>
              <a:t>The ECG machine consists of four basic elements: </a:t>
            </a:r>
            <a:endParaRPr lang="en-US" sz="2800" dirty="0" smtClean="0">
              <a:solidFill>
                <a:schemeClr val="tx2"/>
              </a:solidFill>
            </a:endParaRPr>
          </a:p>
          <a:p>
            <a:pPr marL="457200" indent="-457200">
              <a:buFont typeface="+mj-lt"/>
              <a:buAutoNum type="arabicPeriod"/>
            </a:pPr>
            <a:r>
              <a:rPr lang="en-US" sz="2800" dirty="0" smtClean="0">
                <a:solidFill>
                  <a:srgbClr val="FF0000"/>
                </a:solidFill>
              </a:rPr>
              <a:t>Electrodes.</a:t>
            </a:r>
          </a:p>
          <a:p>
            <a:pPr marL="457200" indent="-457200">
              <a:buFont typeface="+mj-lt"/>
              <a:buAutoNum type="arabicPeriod"/>
            </a:pPr>
            <a:r>
              <a:rPr lang="en-US" sz="2800" dirty="0">
                <a:solidFill>
                  <a:srgbClr val="FF0000"/>
                </a:solidFill>
              </a:rPr>
              <a:t>C</a:t>
            </a:r>
            <a:r>
              <a:rPr lang="en-US" sz="2800" dirty="0" smtClean="0">
                <a:solidFill>
                  <a:srgbClr val="FF0000"/>
                </a:solidFill>
              </a:rPr>
              <a:t>onnecting wires.</a:t>
            </a:r>
          </a:p>
          <a:p>
            <a:pPr marL="457200" indent="-457200">
              <a:buFont typeface="+mj-lt"/>
              <a:buAutoNum type="arabicPeriod"/>
            </a:pPr>
            <a:r>
              <a:rPr lang="en-US" sz="2800" dirty="0" smtClean="0">
                <a:solidFill>
                  <a:srgbClr val="FF0000"/>
                </a:solidFill>
                <a:latin typeface="+mj-lt"/>
              </a:rPr>
              <a:t>Keyboard.</a:t>
            </a:r>
          </a:p>
          <a:p>
            <a:pPr marL="457200" indent="-457200">
              <a:buFont typeface="+mj-lt"/>
              <a:buAutoNum type="arabicPeriod"/>
            </a:pPr>
            <a:r>
              <a:rPr lang="en-US" sz="2800" dirty="0" smtClean="0">
                <a:solidFill>
                  <a:srgbClr val="FF0000"/>
                </a:solidFill>
                <a:latin typeface="+mj-lt"/>
              </a:rPr>
              <a:t>LCD.</a:t>
            </a:r>
          </a:p>
          <a:p>
            <a:pPr marL="457200" indent="-457200">
              <a:buFont typeface="+mj-lt"/>
              <a:buAutoNum type="arabicPeriod"/>
            </a:pPr>
            <a:r>
              <a:rPr lang="en-US" sz="2800" dirty="0" smtClean="0">
                <a:solidFill>
                  <a:srgbClr val="FF0000"/>
                </a:solidFill>
                <a:latin typeface="+mj-lt"/>
              </a:rPr>
              <a:t>Printer.</a:t>
            </a:r>
          </a:p>
          <a:p>
            <a:pPr marL="457200" indent="-457200">
              <a:buFont typeface="+mj-lt"/>
              <a:buAutoNum type="arabicPeriod"/>
            </a:pPr>
            <a:r>
              <a:rPr lang="en-US" sz="2800" dirty="0" smtClean="0">
                <a:solidFill>
                  <a:srgbClr val="FF0000"/>
                </a:solidFill>
                <a:latin typeface="+mj-lt"/>
              </a:rPr>
              <a:t>Power supply.</a:t>
            </a:r>
          </a:p>
          <a:p>
            <a:pPr marL="457200" indent="-457200">
              <a:buFont typeface="+mj-lt"/>
              <a:buAutoNum type="arabicPeriod"/>
            </a:pPr>
            <a:r>
              <a:rPr lang="en-US" sz="2800" dirty="0">
                <a:solidFill>
                  <a:srgbClr val="FF0000"/>
                </a:solidFill>
              </a:rPr>
              <a:t>Batteries</a:t>
            </a:r>
            <a:endParaRPr lang="en-GB" sz="2800" dirty="0">
              <a:solidFill>
                <a:srgbClr val="FF0000"/>
              </a:solidFill>
              <a:latin typeface="+mj-lt"/>
            </a:endParaRPr>
          </a:p>
        </p:txBody>
      </p:sp>
      <p:sp>
        <p:nvSpPr>
          <p:cNvPr id="3" name="Titel 1"/>
          <p:cNvSpPr txBox="1">
            <a:spLocks/>
          </p:cNvSpPr>
          <p:nvPr/>
        </p:nvSpPr>
        <p:spPr>
          <a:xfrm>
            <a:off x="476250" y="440796"/>
            <a:ext cx="11010900" cy="6736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lgn="ctr"/>
            <a:r>
              <a:rPr lang="en-GB" sz="4000" b="1" kern="0" dirty="0">
                <a:solidFill>
                  <a:srgbClr val="00B0F0"/>
                </a:solidFill>
                <a:ea typeface="Times New Roman" panose="02020603050405020304" pitchFamily="18" charset="0"/>
                <a:cs typeface="Times New Roman" panose="02020603050405020304" pitchFamily="18" charset="0"/>
              </a:rPr>
              <a:t>ECG </a:t>
            </a:r>
            <a:r>
              <a:rPr lang="en-GB" sz="4000" b="1" kern="0" dirty="0" smtClean="0">
                <a:solidFill>
                  <a:srgbClr val="00B0F0"/>
                </a:solidFill>
                <a:ea typeface="Times New Roman" panose="02020603050405020304" pitchFamily="18" charset="0"/>
                <a:cs typeface="Times New Roman" panose="02020603050405020304" pitchFamily="18" charset="0"/>
              </a:rPr>
              <a:t>Device Parts</a:t>
            </a:r>
            <a:endParaRPr lang="en-GB" sz="4000" b="1" kern="0" dirty="0">
              <a:solidFill>
                <a:srgbClr val="00B0F0"/>
              </a:solidFill>
              <a:ea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2" y="1357744"/>
            <a:ext cx="5128491" cy="5433051"/>
          </a:xfrm>
          <a:prstGeom prst="rect">
            <a:avLst/>
          </a:prstGeom>
        </p:spPr>
      </p:pic>
    </p:spTree>
    <p:extLst>
      <p:ext uri="{BB962C8B-B14F-4D97-AF65-F5344CB8AC3E}">
        <p14:creationId xmlns:p14="http://schemas.microsoft.com/office/powerpoint/2010/main" val="350012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4894" y="3001650"/>
            <a:ext cx="3725197" cy="3720435"/>
          </a:xfrm>
          <a:prstGeom prst="rect">
            <a:avLst/>
          </a:prstGeom>
        </p:spPr>
      </p:pic>
      <p:sp>
        <p:nvSpPr>
          <p:cNvPr id="2" name="Titel 1"/>
          <p:cNvSpPr>
            <a:spLocks noGrp="1"/>
          </p:cNvSpPr>
          <p:nvPr>
            <p:ph type="title" idx="4294967295"/>
          </p:nvPr>
        </p:nvSpPr>
        <p:spPr>
          <a:xfrm>
            <a:off x="476249" y="440796"/>
            <a:ext cx="7533217" cy="673629"/>
          </a:xfrm>
        </p:spPr>
        <p:txBody>
          <a:bodyPr>
            <a:normAutofit/>
          </a:bodyPr>
          <a:lstStyle/>
          <a:p>
            <a:pPr algn="ctr"/>
            <a:r>
              <a:rPr lang="en-GB" sz="4000" b="1" kern="0" dirty="0" smtClean="0">
                <a:solidFill>
                  <a:srgbClr val="00B0F0"/>
                </a:solidFill>
                <a:ea typeface="Times New Roman" panose="02020603050405020304" pitchFamily="18" charset="0"/>
                <a:cs typeface="Times New Roman" panose="02020603050405020304" pitchFamily="18" charset="0"/>
              </a:rPr>
              <a:t>ECG Types</a:t>
            </a:r>
            <a:endParaRPr lang="en-GB" sz="4000" b="1" kern="0" dirty="0">
              <a:solidFill>
                <a:srgbClr val="00B0F0"/>
              </a:solidFill>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3"/>
          <a:stretch>
            <a:fillRect/>
          </a:stretch>
        </p:blipFill>
        <p:spPr>
          <a:xfrm>
            <a:off x="906781" y="3480202"/>
            <a:ext cx="3808384" cy="1997840"/>
          </a:xfrm>
          <a:prstGeom prst="rect">
            <a:avLst/>
          </a:prstGeom>
        </p:spPr>
      </p:pic>
      <p:pic>
        <p:nvPicPr>
          <p:cNvPr id="1026" name="Picture 2" descr="https://encrypted-tbn0.gstatic.com/images?q=tbn:ANd9GcTMoBTrdcsxYgVbPaSbkoADj4-Ow_lYR_C6kRmkcYcCnp9jWmC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036" y="1949995"/>
            <a:ext cx="2406074" cy="4010124"/>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1287420" y="5833585"/>
            <a:ext cx="2241768" cy="369332"/>
          </a:xfrm>
          <a:prstGeom prst="rect">
            <a:avLst/>
          </a:prstGeom>
        </p:spPr>
        <p:txBody>
          <a:bodyPr wrap="none">
            <a:spAutoFit/>
          </a:bodyPr>
          <a:lstStyle/>
          <a:p>
            <a:r>
              <a:rPr lang="en-US" dirty="0" smtClean="0">
                <a:solidFill>
                  <a:srgbClr val="000000"/>
                </a:solidFill>
                <a:latin typeface="Calibri Light" panose="020F0302020204030204"/>
              </a:rPr>
              <a:t>Portable ECG recorder</a:t>
            </a:r>
            <a:endParaRPr lang="en-US" dirty="0"/>
          </a:p>
        </p:txBody>
      </p:sp>
      <p:sp>
        <p:nvSpPr>
          <p:cNvPr id="8" name="Rechthoek 7"/>
          <p:cNvSpPr/>
          <p:nvPr/>
        </p:nvSpPr>
        <p:spPr>
          <a:xfrm>
            <a:off x="5286006" y="6053028"/>
            <a:ext cx="1608134" cy="646331"/>
          </a:xfrm>
          <a:prstGeom prst="rect">
            <a:avLst/>
          </a:prstGeom>
        </p:spPr>
        <p:txBody>
          <a:bodyPr wrap="none">
            <a:spAutoFit/>
          </a:bodyPr>
          <a:lstStyle/>
          <a:p>
            <a:pPr algn="ctr"/>
            <a:r>
              <a:rPr lang="en-US" dirty="0">
                <a:solidFill>
                  <a:srgbClr val="000000"/>
                </a:solidFill>
                <a:latin typeface="Calibri Light" panose="020F0302020204030204"/>
              </a:rPr>
              <a:t>C</a:t>
            </a:r>
            <a:r>
              <a:rPr lang="en-US" dirty="0" smtClean="0">
                <a:solidFill>
                  <a:srgbClr val="000000"/>
                </a:solidFill>
                <a:latin typeface="Calibri Light" panose="020F0302020204030204"/>
              </a:rPr>
              <a:t>art based</a:t>
            </a:r>
          </a:p>
          <a:p>
            <a:pPr algn="ctr"/>
            <a:r>
              <a:rPr lang="en-US" dirty="0" smtClean="0">
                <a:solidFill>
                  <a:srgbClr val="000000"/>
                </a:solidFill>
                <a:latin typeface="Calibri Light" panose="020F0302020204030204"/>
              </a:rPr>
              <a:t>ECG recorder</a:t>
            </a:r>
            <a:endParaRPr lang="en-US" dirty="0"/>
          </a:p>
        </p:txBody>
      </p:sp>
      <p:pic>
        <p:nvPicPr>
          <p:cNvPr id="9" name="Afbeelding 8"/>
          <p:cNvPicPr>
            <a:picLocks noChangeAspect="1"/>
          </p:cNvPicPr>
          <p:nvPr/>
        </p:nvPicPr>
        <p:blipFill>
          <a:blip r:embed="rId5"/>
          <a:stretch>
            <a:fillRect/>
          </a:stretch>
        </p:blipFill>
        <p:spPr>
          <a:xfrm>
            <a:off x="7432865" y="206171"/>
            <a:ext cx="3135329" cy="2412734"/>
          </a:xfrm>
          <a:prstGeom prst="rect">
            <a:avLst/>
          </a:prstGeom>
        </p:spPr>
      </p:pic>
      <p:sp>
        <p:nvSpPr>
          <p:cNvPr id="10" name="Rechthoek 9"/>
          <p:cNvSpPr/>
          <p:nvPr/>
        </p:nvSpPr>
        <p:spPr>
          <a:xfrm>
            <a:off x="8009466" y="2618905"/>
            <a:ext cx="2518638" cy="369332"/>
          </a:xfrm>
          <a:prstGeom prst="rect">
            <a:avLst/>
          </a:prstGeom>
        </p:spPr>
        <p:txBody>
          <a:bodyPr wrap="none">
            <a:spAutoFit/>
          </a:bodyPr>
          <a:lstStyle/>
          <a:p>
            <a:r>
              <a:rPr lang="en-US" dirty="0">
                <a:solidFill>
                  <a:srgbClr val="000000"/>
                </a:solidFill>
                <a:latin typeface="Calibri Light" panose="020F0302020204030204"/>
              </a:rPr>
              <a:t>D</a:t>
            </a:r>
            <a:r>
              <a:rPr lang="en-US" dirty="0" smtClean="0">
                <a:solidFill>
                  <a:srgbClr val="000000"/>
                </a:solidFill>
                <a:latin typeface="Calibri Light" panose="020F0302020204030204"/>
              </a:rPr>
              <a:t>esktop ECG recorder</a:t>
            </a:r>
            <a:endParaRPr lang="en-US" dirty="0"/>
          </a:p>
        </p:txBody>
      </p:sp>
    </p:spTree>
    <p:extLst>
      <p:ext uri="{BB962C8B-B14F-4D97-AF65-F5344CB8AC3E}">
        <p14:creationId xmlns:p14="http://schemas.microsoft.com/office/powerpoint/2010/main" val="172994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983556" y="309638"/>
            <a:ext cx="7533217" cy="673629"/>
          </a:xfrm>
        </p:spPr>
        <p:txBody>
          <a:bodyPr>
            <a:normAutofit/>
          </a:bodyPr>
          <a:lstStyle/>
          <a:p>
            <a:pPr algn="ctr"/>
            <a:r>
              <a:rPr lang="en-GB" sz="4000" b="1" kern="0" dirty="0" smtClean="0">
                <a:solidFill>
                  <a:srgbClr val="00B0F0"/>
                </a:solidFill>
                <a:ea typeface="Times New Roman" panose="02020603050405020304" pitchFamily="18" charset="0"/>
                <a:cs typeface="Times New Roman" panose="02020603050405020304" pitchFamily="18" charset="0"/>
              </a:rPr>
              <a:t>Use</a:t>
            </a:r>
            <a:endParaRPr lang="en-GB" sz="4000" b="1" kern="0" dirty="0">
              <a:solidFill>
                <a:srgbClr val="00B0F0"/>
              </a:solidFill>
              <a:ea typeface="Times New Roman" panose="02020603050405020304" pitchFamily="18" charset="0"/>
              <a:cs typeface="Times New Roman" panose="02020603050405020304" pitchFamily="18" charset="0"/>
            </a:endParaRPr>
          </a:p>
        </p:txBody>
      </p:sp>
      <p:pic>
        <p:nvPicPr>
          <p:cNvPr id="9" name="Afbeelding 8"/>
          <p:cNvPicPr>
            <a:picLocks noChangeAspect="1"/>
          </p:cNvPicPr>
          <p:nvPr/>
        </p:nvPicPr>
        <p:blipFill rotWithShape="1">
          <a:blip r:embed="rId2"/>
          <a:srcRect l="10243" t="4030" r="5209" b="11745"/>
          <a:stretch/>
        </p:blipFill>
        <p:spPr>
          <a:xfrm>
            <a:off x="2934698" y="1293964"/>
            <a:ext cx="6110590" cy="4220553"/>
          </a:xfrm>
          <a:prstGeom prst="rect">
            <a:avLst/>
          </a:prstGeom>
        </p:spPr>
      </p:pic>
      <p:sp>
        <p:nvSpPr>
          <p:cNvPr id="12" name="Rechthoek 11"/>
          <p:cNvSpPr/>
          <p:nvPr/>
        </p:nvSpPr>
        <p:spPr>
          <a:xfrm>
            <a:off x="872569" y="1830825"/>
            <a:ext cx="2172965" cy="2031325"/>
          </a:xfrm>
          <a:prstGeom prst="rect">
            <a:avLst/>
          </a:prstGeom>
          <a:solidFill>
            <a:schemeClr val="bg2"/>
          </a:solidFill>
          <a:ln>
            <a:solidFill>
              <a:srgbClr val="7030A0"/>
            </a:solidFill>
          </a:ln>
        </p:spPr>
        <p:txBody>
          <a:bodyPr wrap="square">
            <a:spAutoFit/>
          </a:bodyPr>
          <a:lstStyle/>
          <a:p>
            <a:pPr algn="ctr"/>
            <a:r>
              <a:rPr lang="en-US" dirty="0" smtClean="0">
                <a:solidFill>
                  <a:schemeClr val="tx2"/>
                </a:solidFill>
                <a:latin typeface="+mj-lt"/>
              </a:rPr>
              <a:t>the ECG can be influenced by technical issues such as  power line interference, poor connections and ECG filtering</a:t>
            </a:r>
            <a:endParaRPr lang="en-US" dirty="0">
              <a:solidFill>
                <a:schemeClr val="tx2"/>
              </a:solidFill>
              <a:latin typeface="+mj-lt"/>
            </a:endParaRPr>
          </a:p>
        </p:txBody>
      </p:sp>
      <p:sp>
        <p:nvSpPr>
          <p:cNvPr id="13" name="Rechthoek 12"/>
          <p:cNvSpPr/>
          <p:nvPr/>
        </p:nvSpPr>
        <p:spPr>
          <a:xfrm>
            <a:off x="9045288" y="1830826"/>
            <a:ext cx="1813710" cy="2031325"/>
          </a:xfrm>
          <a:prstGeom prst="rect">
            <a:avLst/>
          </a:prstGeom>
          <a:solidFill>
            <a:schemeClr val="bg2"/>
          </a:solidFill>
          <a:ln>
            <a:solidFill>
              <a:srgbClr val="7030A0"/>
            </a:solidFill>
          </a:ln>
        </p:spPr>
        <p:txBody>
          <a:bodyPr wrap="square" anchor="ctr" anchorCtr="0">
            <a:noAutofit/>
          </a:bodyPr>
          <a:lstStyle/>
          <a:p>
            <a:pPr algn="ctr"/>
            <a:r>
              <a:rPr lang="en-US" dirty="0" smtClean="0">
                <a:solidFill>
                  <a:schemeClr val="tx2"/>
                </a:solidFill>
                <a:latin typeface="+mj-lt"/>
              </a:rPr>
              <a:t>Of course, the ECG is also influenced by heart condition and disease</a:t>
            </a:r>
            <a:endParaRPr lang="en-US" dirty="0">
              <a:solidFill>
                <a:schemeClr val="tx2"/>
              </a:solidFill>
              <a:latin typeface="+mj-lt"/>
            </a:endParaRPr>
          </a:p>
        </p:txBody>
      </p:sp>
      <p:sp>
        <p:nvSpPr>
          <p:cNvPr id="10" name="Rechthoek 9"/>
          <p:cNvSpPr/>
          <p:nvPr/>
        </p:nvSpPr>
        <p:spPr>
          <a:xfrm>
            <a:off x="872569" y="5713337"/>
            <a:ext cx="10100232" cy="923330"/>
          </a:xfrm>
          <a:prstGeom prst="rect">
            <a:avLst/>
          </a:prstGeom>
          <a:solidFill>
            <a:schemeClr val="bg2"/>
          </a:solidFill>
          <a:ln>
            <a:solidFill>
              <a:srgbClr val="7030A0"/>
            </a:solidFill>
          </a:ln>
        </p:spPr>
        <p:txBody>
          <a:bodyPr wrap="square">
            <a:spAutoFit/>
          </a:bodyPr>
          <a:lstStyle/>
          <a:p>
            <a:pPr algn="ctr"/>
            <a:r>
              <a:rPr lang="en-GB" dirty="0" smtClean="0">
                <a:solidFill>
                  <a:schemeClr val="tx2"/>
                </a:solidFill>
                <a:latin typeface="+mj-lt"/>
              </a:rPr>
              <a:t>For a BMET, it is important to recognize whether an ECG is disturbed by system problems or by cardiac abnormalities</a:t>
            </a:r>
          </a:p>
          <a:p>
            <a:pPr algn="ctr"/>
            <a:r>
              <a:rPr lang="en-GB" dirty="0" smtClean="0">
                <a:solidFill>
                  <a:schemeClr val="tx2"/>
                </a:solidFill>
                <a:latin typeface="+mj-lt"/>
              </a:rPr>
              <a:t> </a:t>
            </a:r>
            <a:endParaRPr lang="en-US" dirty="0">
              <a:solidFill>
                <a:schemeClr val="tx2"/>
              </a:solidFill>
              <a:latin typeface="+mj-lt"/>
            </a:endParaRPr>
          </a:p>
        </p:txBody>
      </p:sp>
    </p:spTree>
    <p:extLst>
      <p:ext uri="{BB962C8B-B14F-4D97-AF65-F5344CB8AC3E}">
        <p14:creationId xmlns:p14="http://schemas.microsoft.com/office/powerpoint/2010/main" val="252856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602316" y="385377"/>
            <a:ext cx="7533217" cy="673629"/>
          </a:xfrm>
        </p:spPr>
        <p:txBody>
          <a:bodyPr>
            <a:normAutofit/>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Tekstvak 3"/>
          <p:cNvSpPr txBox="1"/>
          <p:nvPr/>
        </p:nvSpPr>
        <p:spPr>
          <a:xfrm>
            <a:off x="969817" y="1656581"/>
            <a:ext cx="3010051" cy="2585323"/>
          </a:xfrm>
          <a:prstGeom prst="rect">
            <a:avLst/>
          </a:prstGeom>
          <a:noFill/>
        </p:spPr>
        <p:txBody>
          <a:bodyPr wrap="square" rtlCol="0">
            <a:spAutoFit/>
          </a:bodyPr>
          <a:lstStyle/>
          <a:p>
            <a:pPr algn="ctr"/>
            <a:r>
              <a:rPr lang="en-US" dirty="0" smtClean="0">
                <a:solidFill>
                  <a:schemeClr val="tx2"/>
                </a:solidFill>
                <a:latin typeface="+mj-lt"/>
              </a:rPr>
              <a:t>ECG recording can be made </a:t>
            </a:r>
            <a:r>
              <a:rPr lang="en-US" b="1" dirty="0" smtClean="0">
                <a:solidFill>
                  <a:srgbClr val="FF0000"/>
                </a:solidFill>
                <a:latin typeface="+mj-lt"/>
              </a:rPr>
              <a:t>at rest </a:t>
            </a:r>
            <a:r>
              <a:rPr lang="en-US" dirty="0" smtClean="0">
                <a:solidFill>
                  <a:schemeClr val="tx2"/>
                </a:solidFill>
                <a:latin typeface="+mj-lt"/>
              </a:rPr>
              <a:t>and during </a:t>
            </a:r>
            <a:r>
              <a:rPr lang="en-US" b="1" dirty="0" smtClean="0">
                <a:solidFill>
                  <a:srgbClr val="FF0000"/>
                </a:solidFill>
                <a:latin typeface="+mj-lt"/>
              </a:rPr>
              <a:t>exercise</a:t>
            </a:r>
            <a:r>
              <a:rPr lang="en-US" dirty="0" smtClean="0">
                <a:solidFill>
                  <a:schemeClr val="tx2"/>
                </a:solidFill>
                <a:latin typeface="+mj-lt"/>
              </a:rPr>
              <a:t> (stress test). </a:t>
            </a:r>
          </a:p>
          <a:p>
            <a:pPr algn="ctr"/>
            <a:r>
              <a:rPr lang="en-US" dirty="0" smtClean="0">
                <a:solidFill>
                  <a:schemeClr val="tx2"/>
                </a:solidFill>
                <a:latin typeface="+mj-lt"/>
              </a:rPr>
              <a:t>This is useful because some heart abnormalities only show up during exercise when the heart has to work harder and faster.  </a:t>
            </a:r>
          </a:p>
        </p:txBody>
      </p:sp>
      <p:sp>
        <p:nvSpPr>
          <p:cNvPr id="3" name="Rechthoek 2"/>
          <p:cNvSpPr/>
          <p:nvPr/>
        </p:nvSpPr>
        <p:spPr>
          <a:xfrm>
            <a:off x="2061820" y="5511903"/>
            <a:ext cx="8032295" cy="923330"/>
          </a:xfrm>
          <a:prstGeom prst="rect">
            <a:avLst/>
          </a:prstGeom>
          <a:solidFill>
            <a:schemeClr val="bg2"/>
          </a:solidFill>
          <a:ln>
            <a:solidFill>
              <a:srgbClr val="7030A0"/>
            </a:solidFill>
          </a:ln>
        </p:spPr>
        <p:txBody>
          <a:bodyPr wrap="square">
            <a:spAutoFit/>
          </a:bodyPr>
          <a:lstStyle/>
          <a:p>
            <a:pPr algn="ctr"/>
            <a:r>
              <a:rPr lang="en-US" dirty="0" smtClean="0">
                <a:solidFill>
                  <a:schemeClr val="tx2"/>
                </a:solidFill>
                <a:latin typeface="+mj-lt"/>
              </a:rPr>
              <a:t>ECG recorders may also be used for </a:t>
            </a:r>
            <a:r>
              <a:rPr lang="en-US" b="1" dirty="0" smtClean="0">
                <a:solidFill>
                  <a:srgbClr val="FF0000"/>
                </a:solidFill>
                <a:latin typeface="+mj-lt"/>
              </a:rPr>
              <a:t>monitoring</a:t>
            </a:r>
            <a:r>
              <a:rPr lang="en-US" dirty="0" smtClean="0">
                <a:solidFill>
                  <a:schemeClr val="tx2"/>
                </a:solidFill>
                <a:latin typeface="+mj-lt"/>
              </a:rPr>
              <a:t>, e.g. during surgery or intensive care. </a:t>
            </a:r>
          </a:p>
          <a:p>
            <a:pPr algn="ctr"/>
            <a:r>
              <a:rPr lang="en-US" dirty="0" smtClean="0">
                <a:solidFill>
                  <a:schemeClr val="tx2"/>
                </a:solidFill>
                <a:latin typeface="+mj-lt"/>
              </a:rPr>
              <a:t>In this case, the ECG recorder is usually a part of a physiological monitor.</a:t>
            </a:r>
            <a:endParaRPr lang="en-US" dirty="0">
              <a:solidFill>
                <a:schemeClr val="tx2"/>
              </a:solidFill>
              <a:latin typeface="+mj-lt"/>
            </a:endParaRPr>
          </a:p>
        </p:txBody>
      </p:sp>
      <p:pic>
        <p:nvPicPr>
          <p:cNvPr id="7" name="Afbeelding 6"/>
          <p:cNvPicPr>
            <a:picLocks noChangeAspect="1"/>
          </p:cNvPicPr>
          <p:nvPr/>
        </p:nvPicPr>
        <p:blipFill rotWithShape="1">
          <a:blip r:embed="rId2"/>
          <a:srcRect l="5459" t="4685" r="7322" b="5080"/>
          <a:stretch/>
        </p:blipFill>
        <p:spPr>
          <a:xfrm>
            <a:off x="8239474" y="1423206"/>
            <a:ext cx="2656337" cy="3825533"/>
          </a:xfrm>
          <a:prstGeom prst="rect">
            <a:avLst/>
          </a:prstGeom>
        </p:spPr>
      </p:pic>
      <p:pic>
        <p:nvPicPr>
          <p:cNvPr id="8" name="Afbeelding 7"/>
          <p:cNvPicPr>
            <a:picLocks noChangeAspect="1"/>
          </p:cNvPicPr>
          <p:nvPr/>
        </p:nvPicPr>
        <p:blipFill rotWithShape="1">
          <a:blip r:embed="rId3"/>
          <a:srcRect l="7534" t="8042" r="6721" b="7051"/>
          <a:stretch/>
        </p:blipFill>
        <p:spPr>
          <a:xfrm>
            <a:off x="4242858" y="1480192"/>
            <a:ext cx="3654234" cy="3175445"/>
          </a:xfrm>
          <a:prstGeom prst="rect">
            <a:avLst/>
          </a:prstGeom>
        </p:spPr>
      </p:pic>
    </p:spTree>
    <p:extLst>
      <p:ext uri="{BB962C8B-B14F-4D97-AF65-F5344CB8AC3E}">
        <p14:creationId xmlns:p14="http://schemas.microsoft.com/office/powerpoint/2010/main" val="32017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26722" y="371524"/>
            <a:ext cx="7533217" cy="673629"/>
          </a:xfrm>
        </p:spPr>
        <p:txBody>
          <a:bodyPr>
            <a:normAutofit/>
          </a:bodyPr>
          <a:lstStyle/>
          <a:p>
            <a:pPr algn="ctr"/>
            <a:r>
              <a:rPr lang="en-GB" sz="4000" b="1" kern="0" dirty="0" smtClean="0">
                <a:solidFill>
                  <a:srgbClr val="00B0F0"/>
                </a:solidFill>
                <a:ea typeface="Times New Roman" panose="02020603050405020304" pitchFamily="18" charset="0"/>
                <a:cs typeface="Times New Roman" panose="02020603050405020304" pitchFamily="18" charset="0"/>
              </a:rPr>
              <a:t>System Diagram</a:t>
            </a:r>
            <a:endParaRPr lang="en-GB" sz="4000" b="1" kern="0" dirty="0">
              <a:solidFill>
                <a:srgbClr val="00B0F0"/>
              </a:solidFill>
              <a:ea typeface="Times New Roman" panose="02020603050405020304" pitchFamily="18" charset="0"/>
              <a:cs typeface="Times New Roman" panose="02020603050405020304" pitchFamily="18" charset="0"/>
            </a:endParaRPr>
          </a:p>
        </p:txBody>
      </p:sp>
      <p:sp>
        <p:nvSpPr>
          <p:cNvPr id="3" name="Rechthoek 2"/>
          <p:cNvSpPr/>
          <p:nvPr/>
        </p:nvSpPr>
        <p:spPr>
          <a:xfrm>
            <a:off x="376966" y="1331372"/>
            <a:ext cx="10851016" cy="707886"/>
          </a:xfrm>
          <a:prstGeom prst="rect">
            <a:avLst/>
          </a:prstGeom>
        </p:spPr>
        <p:txBody>
          <a:bodyPr wrap="square">
            <a:spAutoFit/>
          </a:bodyPr>
          <a:lstStyle/>
          <a:p>
            <a:pPr algn="ctr"/>
            <a:r>
              <a:rPr lang="en-GB" sz="2000" dirty="0" smtClean="0">
                <a:solidFill>
                  <a:schemeClr val="tx2"/>
                </a:solidFill>
                <a:latin typeface="+mj-lt"/>
              </a:rPr>
              <a:t>An ECG </a:t>
            </a:r>
            <a:r>
              <a:rPr lang="en-GB" sz="2000" dirty="0">
                <a:solidFill>
                  <a:schemeClr val="tx2"/>
                </a:solidFill>
                <a:latin typeface="+mj-lt"/>
              </a:rPr>
              <a:t>units consist of </a:t>
            </a:r>
            <a:r>
              <a:rPr lang="en-GB" sz="2000" dirty="0" smtClean="0">
                <a:solidFill>
                  <a:schemeClr val="tx2"/>
                </a:solidFill>
                <a:latin typeface="+mj-lt"/>
              </a:rPr>
              <a:t>the </a:t>
            </a:r>
            <a:r>
              <a:rPr lang="en-GB" sz="2000" b="1" dirty="0">
                <a:solidFill>
                  <a:srgbClr val="7030A0"/>
                </a:solidFill>
                <a:latin typeface="+mj-lt"/>
              </a:rPr>
              <a:t>ECG unit</a:t>
            </a:r>
            <a:r>
              <a:rPr lang="en-GB" sz="2000" dirty="0">
                <a:latin typeface="+mj-lt"/>
              </a:rPr>
              <a:t>, </a:t>
            </a:r>
            <a:r>
              <a:rPr lang="en-GB" sz="2000" b="1" dirty="0">
                <a:solidFill>
                  <a:srgbClr val="7030A0"/>
                </a:solidFill>
                <a:latin typeface="+mj-lt"/>
              </a:rPr>
              <a:t>electrodes</a:t>
            </a:r>
            <a:r>
              <a:rPr lang="en-GB" sz="2000" dirty="0">
                <a:latin typeface="+mj-lt"/>
              </a:rPr>
              <a:t>, and </a:t>
            </a:r>
            <a:r>
              <a:rPr lang="en-GB" sz="2000" b="1" dirty="0">
                <a:solidFill>
                  <a:srgbClr val="7030A0"/>
                </a:solidFill>
                <a:latin typeface="+mj-lt"/>
              </a:rPr>
              <a:t>cables</a:t>
            </a:r>
            <a:r>
              <a:rPr lang="en-GB" sz="2000" dirty="0" smtClean="0">
                <a:latin typeface="+mj-lt"/>
              </a:rPr>
              <a:t>.  </a:t>
            </a:r>
          </a:p>
          <a:p>
            <a:pPr algn="ctr"/>
            <a:r>
              <a:rPr lang="en-GB" sz="2000" dirty="0" smtClean="0">
                <a:solidFill>
                  <a:schemeClr val="tx2"/>
                </a:solidFill>
                <a:latin typeface="+mj-lt"/>
              </a:rPr>
              <a:t>The core of the ECG system is the </a:t>
            </a:r>
            <a:r>
              <a:rPr lang="en-GB" sz="2000" b="1" dirty="0" smtClean="0">
                <a:solidFill>
                  <a:srgbClr val="7030A0"/>
                </a:solidFill>
                <a:latin typeface="+mj-lt"/>
              </a:rPr>
              <a:t>Amplifier.</a:t>
            </a:r>
            <a:r>
              <a:rPr lang="en-GB" sz="2000" dirty="0" smtClean="0">
                <a:latin typeface="+mj-lt"/>
              </a:rPr>
              <a:t> </a:t>
            </a:r>
          </a:p>
        </p:txBody>
      </p:sp>
      <p:pic>
        <p:nvPicPr>
          <p:cNvPr id="12" name="Afbeelding 11"/>
          <p:cNvPicPr>
            <a:picLocks noChangeAspect="1"/>
          </p:cNvPicPr>
          <p:nvPr/>
        </p:nvPicPr>
        <p:blipFill>
          <a:blip r:embed="rId2"/>
          <a:stretch>
            <a:fillRect/>
          </a:stretch>
        </p:blipFill>
        <p:spPr>
          <a:xfrm>
            <a:off x="3013505" y="2039986"/>
            <a:ext cx="5843097" cy="3031231"/>
          </a:xfrm>
          <a:prstGeom prst="rect">
            <a:avLst/>
          </a:prstGeom>
        </p:spPr>
      </p:pic>
      <p:sp>
        <p:nvSpPr>
          <p:cNvPr id="13" name="Rectangle 3"/>
          <p:cNvSpPr>
            <a:spLocks noChangeArrowheads="1"/>
          </p:cNvSpPr>
          <p:nvPr/>
        </p:nvSpPr>
        <p:spPr bwMode="auto">
          <a:xfrm>
            <a:off x="947110" y="5210523"/>
            <a:ext cx="97107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a:spAutoFit/>
          </a:bodyPr>
          <a:lstStyle/>
          <a:p>
            <a:pPr algn="ctr"/>
            <a:r>
              <a:rPr lang="en-US" sz="2000" dirty="0" smtClean="0">
                <a:solidFill>
                  <a:schemeClr val="tx2"/>
                </a:solidFill>
                <a:latin typeface="+mj-lt"/>
                <a:cs typeface="Times New Roman" panose="02020603050405020304" pitchFamily="18" charset="0"/>
              </a:rPr>
              <a:t>An ECG amplifier  has high Input Impedance ( </a:t>
            </a:r>
            <a:r>
              <a:rPr lang="en-US" sz="2000" dirty="0" smtClean="0">
                <a:solidFill>
                  <a:schemeClr val="tx2"/>
                </a:solidFill>
                <a:latin typeface="+mj-lt"/>
              </a:rPr>
              <a:t>&gt;</a:t>
            </a:r>
            <a:r>
              <a:rPr lang="en-US" sz="2000" dirty="0">
                <a:solidFill>
                  <a:schemeClr val="tx2"/>
                </a:solidFill>
                <a:latin typeface="+mj-lt"/>
              </a:rPr>
              <a:t>100 </a:t>
            </a:r>
            <a:r>
              <a:rPr lang="en-US" sz="2000" dirty="0" smtClean="0">
                <a:solidFill>
                  <a:schemeClr val="tx2"/>
                </a:solidFill>
                <a:latin typeface="+mj-lt"/>
              </a:rPr>
              <a:t>M</a:t>
            </a:r>
            <a:r>
              <a:rPr lang="en-US" sz="2000" dirty="0" smtClean="0">
                <a:solidFill>
                  <a:schemeClr val="tx2"/>
                </a:solidFill>
                <a:latin typeface="+mj-lt"/>
                <a:cs typeface="Times New Roman" panose="02020603050405020304" pitchFamily="18" charset="0"/>
              </a:rPr>
              <a:t>Ω) and a high gain (1000x), amplifying the ECG signal from </a:t>
            </a:r>
            <a:r>
              <a:rPr lang="en-US" sz="2000" dirty="0" err="1" smtClean="0">
                <a:solidFill>
                  <a:schemeClr val="tx2"/>
                </a:solidFill>
                <a:latin typeface="+mj-lt"/>
                <a:cs typeface="Times New Roman" panose="02020603050405020304" pitchFamily="18" charset="0"/>
              </a:rPr>
              <a:t>milli</a:t>
            </a:r>
            <a:r>
              <a:rPr lang="en-US" sz="2000" dirty="0" smtClean="0">
                <a:solidFill>
                  <a:schemeClr val="tx2"/>
                </a:solidFill>
                <a:latin typeface="+mj-lt"/>
                <a:cs typeface="Times New Roman" panose="02020603050405020304" pitchFamily="18" charset="0"/>
              </a:rPr>
              <a:t>-Volts &gt;&gt; Volts. </a:t>
            </a:r>
          </a:p>
          <a:p>
            <a:pPr algn="ctr"/>
            <a:r>
              <a:rPr lang="en-US" sz="2000" dirty="0" smtClean="0">
                <a:solidFill>
                  <a:schemeClr val="tx2"/>
                </a:solidFill>
                <a:latin typeface="+mj-lt"/>
                <a:cs typeface="Times New Roman" panose="02020603050405020304" pitchFamily="18" charset="0"/>
              </a:rPr>
              <a:t>Its Frequency Range is </a:t>
            </a:r>
            <a:r>
              <a:rPr lang="en-US" sz="2000" dirty="0">
                <a:solidFill>
                  <a:schemeClr val="tx2"/>
                </a:solidFill>
                <a:latin typeface="+mj-lt"/>
              </a:rPr>
              <a:t>0.05–150 </a:t>
            </a:r>
            <a:r>
              <a:rPr lang="en-US" sz="2000" dirty="0" smtClean="0">
                <a:solidFill>
                  <a:schemeClr val="tx2"/>
                </a:solidFill>
                <a:latin typeface="+mj-lt"/>
              </a:rPr>
              <a:t>Hz</a:t>
            </a:r>
            <a:r>
              <a:rPr lang="en-US" sz="2000" dirty="0" smtClean="0">
                <a:latin typeface="+mj-lt"/>
              </a:rPr>
              <a:t>. </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113446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00B0F0"/>
                </a:solidFill>
              </a:rPr>
              <a:t>E</a:t>
            </a:r>
            <a:r>
              <a:rPr lang="en-US" b="1" dirty="0" smtClean="0">
                <a:solidFill>
                  <a:srgbClr val="00B0F0"/>
                </a:solidFill>
              </a:rPr>
              <a:t>lectrocardiogram </a:t>
            </a:r>
            <a:r>
              <a:rPr lang="en-US" b="1" dirty="0">
                <a:solidFill>
                  <a:srgbClr val="00B0F0"/>
                </a:solidFill>
              </a:rPr>
              <a:t>(ECG)</a:t>
            </a:r>
            <a:endParaRPr lang="ar-IQ" b="1" dirty="0">
              <a:solidFill>
                <a:srgbClr val="00B0F0"/>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9270" y="1970689"/>
            <a:ext cx="5294514" cy="4437993"/>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365" y="1836683"/>
            <a:ext cx="4824250" cy="4572000"/>
          </a:xfrm>
          <a:prstGeom prst="rect">
            <a:avLst/>
          </a:prstGeom>
        </p:spPr>
      </p:pic>
    </p:spTree>
    <p:extLst>
      <p:ext uri="{BB962C8B-B14F-4D97-AF65-F5344CB8AC3E}">
        <p14:creationId xmlns:p14="http://schemas.microsoft.com/office/powerpoint/2010/main" val="56482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982" y="1579418"/>
            <a:ext cx="978130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a:spLocks noGrp="1"/>
          </p:cNvSpPr>
          <p:nvPr>
            <p:ph type="title"/>
          </p:nvPr>
        </p:nvSpPr>
        <p:spPr>
          <a:xfrm>
            <a:off x="1593852" y="177802"/>
            <a:ext cx="9785349" cy="902854"/>
          </a:xfrm>
        </p:spPr>
        <p:txBody>
          <a:bodyPr>
            <a:normAutofit/>
          </a:bodyPr>
          <a:lstStyle/>
          <a:p>
            <a:pPr algn="ctr"/>
            <a:r>
              <a:rPr lang="en-GB" sz="4000" b="1" kern="0" dirty="0" smtClean="0">
                <a:solidFill>
                  <a:srgbClr val="00B0F0"/>
                </a:solidFill>
                <a:ea typeface="Times New Roman" panose="02020603050405020304" pitchFamily="18" charset="0"/>
                <a:cs typeface="Times New Roman" panose="02020603050405020304" pitchFamily="18" charset="0"/>
              </a:rPr>
              <a:t>System Diagram</a:t>
            </a:r>
            <a:endParaRPr lang="en-GB" sz="4000" b="1" kern="0" dirty="0">
              <a:solidFill>
                <a:srgbClr val="00B0F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47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23464" y="413087"/>
            <a:ext cx="7533217" cy="673629"/>
          </a:xfrm>
        </p:spPr>
        <p:txBody>
          <a:bodyPr>
            <a:normAutofit/>
          </a:bodyPr>
          <a:lstStyle/>
          <a:p>
            <a:pPr algn="ctr"/>
            <a:r>
              <a:rPr lang="en-GB" sz="4000" b="1" kern="0" dirty="0" smtClean="0">
                <a:solidFill>
                  <a:srgbClr val="00B0F0"/>
                </a:solidFill>
                <a:ea typeface="Times New Roman" panose="02020603050405020304" pitchFamily="18" charset="0"/>
                <a:cs typeface="Times New Roman" panose="02020603050405020304" pitchFamily="18" charset="0"/>
              </a:rPr>
              <a:t>Cables</a:t>
            </a:r>
            <a:endParaRPr lang="en-GB" sz="4000" b="1" kern="0" dirty="0">
              <a:solidFill>
                <a:srgbClr val="00B0F0"/>
              </a:solidFill>
              <a:ea typeface="Times New Roman" panose="02020603050405020304" pitchFamily="18" charset="0"/>
              <a:cs typeface="Times New Roman" panose="02020603050405020304" pitchFamily="18" charset="0"/>
            </a:endParaRPr>
          </a:p>
        </p:txBody>
      </p:sp>
      <p:pic>
        <p:nvPicPr>
          <p:cNvPr id="4" name="Afbeelding 3"/>
          <p:cNvPicPr>
            <a:picLocks noChangeAspect="1"/>
          </p:cNvPicPr>
          <p:nvPr/>
        </p:nvPicPr>
        <p:blipFill>
          <a:blip r:embed="rId2"/>
          <a:stretch>
            <a:fillRect/>
          </a:stretch>
        </p:blipFill>
        <p:spPr>
          <a:xfrm>
            <a:off x="7403610" y="1773634"/>
            <a:ext cx="3463846" cy="2761838"/>
          </a:xfrm>
          <a:prstGeom prst="rect">
            <a:avLst/>
          </a:prstGeom>
        </p:spPr>
      </p:pic>
      <p:pic>
        <p:nvPicPr>
          <p:cNvPr id="7" name="Afbeelding 6"/>
          <p:cNvPicPr>
            <a:picLocks noChangeAspect="1"/>
          </p:cNvPicPr>
          <p:nvPr/>
        </p:nvPicPr>
        <p:blipFill>
          <a:blip r:embed="rId3"/>
          <a:stretch>
            <a:fillRect/>
          </a:stretch>
        </p:blipFill>
        <p:spPr>
          <a:xfrm>
            <a:off x="4029901" y="1723888"/>
            <a:ext cx="3686871" cy="2657795"/>
          </a:xfrm>
          <a:prstGeom prst="rect">
            <a:avLst/>
          </a:prstGeom>
        </p:spPr>
      </p:pic>
      <p:sp>
        <p:nvSpPr>
          <p:cNvPr id="12" name="Rechthoek 11"/>
          <p:cNvSpPr/>
          <p:nvPr/>
        </p:nvSpPr>
        <p:spPr>
          <a:xfrm>
            <a:off x="2512002" y="5306760"/>
            <a:ext cx="6846104"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Cables from different manufacturers differ in connections </a:t>
            </a:r>
          </a:p>
          <a:p>
            <a:pPr lvl="0" algn="ctr"/>
            <a:r>
              <a:rPr lang="en-GB" sz="2000" dirty="0" smtClean="0">
                <a:solidFill>
                  <a:srgbClr val="000000"/>
                </a:solidFill>
                <a:latin typeface="Calibri Light" panose="020F0302020204030204"/>
              </a:rPr>
              <a:t>both on system side and on electrode side ….</a:t>
            </a:r>
            <a:endParaRPr lang="en-US" sz="2000" dirty="0">
              <a:solidFill>
                <a:srgbClr val="000000"/>
              </a:solidFill>
              <a:latin typeface="Calibri Light" panose="020F0302020204030204"/>
            </a:endParaRPr>
          </a:p>
        </p:txBody>
      </p:sp>
      <p:pic>
        <p:nvPicPr>
          <p:cNvPr id="8" name="Afbeelding 7"/>
          <p:cNvPicPr>
            <a:picLocks noChangeAspect="1"/>
          </p:cNvPicPr>
          <p:nvPr/>
        </p:nvPicPr>
        <p:blipFill>
          <a:blip r:embed="rId4"/>
          <a:stretch>
            <a:fillRect/>
          </a:stretch>
        </p:blipFill>
        <p:spPr>
          <a:xfrm>
            <a:off x="1108364" y="1874533"/>
            <a:ext cx="2957060" cy="2484382"/>
          </a:xfrm>
          <a:prstGeom prst="rect">
            <a:avLst/>
          </a:prstGeom>
        </p:spPr>
      </p:pic>
    </p:spTree>
    <p:extLst>
      <p:ext uri="{BB962C8B-B14F-4D97-AF65-F5344CB8AC3E}">
        <p14:creationId xmlns:p14="http://schemas.microsoft.com/office/powerpoint/2010/main" val="36356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36945" y="413087"/>
            <a:ext cx="3596218" cy="673629"/>
          </a:xfrm>
        </p:spPr>
        <p:txBody>
          <a:bodyPr>
            <a:normAutofit/>
          </a:bodyPr>
          <a:lstStyle/>
          <a:p>
            <a:pPr algn="ctr"/>
            <a:r>
              <a:rPr lang="en-GB" sz="4000" b="1" kern="0" dirty="0" smtClean="0">
                <a:solidFill>
                  <a:srgbClr val="00B0F0"/>
                </a:solidFill>
                <a:ea typeface="Times New Roman" panose="02020603050405020304" pitchFamily="18" charset="0"/>
                <a:cs typeface="Times New Roman" panose="02020603050405020304" pitchFamily="18" charset="0"/>
              </a:rPr>
              <a:t>Output</a:t>
            </a:r>
            <a:endParaRPr lang="en-GB" sz="4000" b="1" kern="0" dirty="0">
              <a:solidFill>
                <a:srgbClr val="00B0F0"/>
              </a:solidFill>
              <a:ea typeface="Times New Roman" panose="02020603050405020304" pitchFamily="18" charset="0"/>
              <a:cs typeface="Times New Roman" panose="02020603050405020304" pitchFamily="18" charset="0"/>
            </a:endParaRPr>
          </a:p>
        </p:txBody>
      </p:sp>
      <p:pic>
        <p:nvPicPr>
          <p:cNvPr id="3" name="Afbeelding 2"/>
          <p:cNvPicPr>
            <a:picLocks noChangeAspect="1"/>
          </p:cNvPicPr>
          <p:nvPr/>
        </p:nvPicPr>
        <p:blipFill>
          <a:blip r:embed="rId2"/>
          <a:stretch>
            <a:fillRect/>
          </a:stretch>
        </p:blipFill>
        <p:spPr>
          <a:xfrm>
            <a:off x="4660370" y="1751691"/>
            <a:ext cx="2515509" cy="2515509"/>
          </a:xfrm>
          <a:prstGeom prst="rect">
            <a:avLst/>
          </a:prstGeom>
        </p:spPr>
      </p:pic>
      <p:pic>
        <p:nvPicPr>
          <p:cNvPr id="4" name="Afbeelding 3"/>
          <p:cNvPicPr>
            <a:picLocks noChangeAspect="1"/>
          </p:cNvPicPr>
          <p:nvPr/>
        </p:nvPicPr>
        <p:blipFill>
          <a:blip r:embed="rId3"/>
          <a:stretch>
            <a:fillRect/>
          </a:stretch>
        </p:blipFill>
        <p:spPr>
          <a:xfrm>
            <a:off x="1082050" y="1629302"/>
            <a:ext cx="3171296" cy="2750211"/>
          </a:xfrm>
          <a:prstGeom prst="rect">
            <a:avLst/>
          </a:prstGeom>
        </p:spPr>
      </p:pic>
      <p:sp>
        <p:nvSpPr>
          <p:cNvPr id="9" name="Rechthoek 8"/>
          <p:cNvSpPr/>
          <p:nvPr/>
        </p:nvSpPr>
        <p:spPr>
          <a:xfrm>
            <a:off x="1182889" y="5160252"/>
            <a:ext cx="4907184"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ECG paper: different sizes dependent on brand and model….</a:t>
            </a:r>
          </a:p>
        </p:txBody>
      </p:sp>
      <p:pic>
        <p:nvPicPr>
          <p:cNvPr id="5" name="Afbeelding 4"/>
          <p:cNvPicPr>
            <a:picLocks noChangeAspect="1"/>
          </p:cNvPicPr>
          <p:nvPr/>
        </p:nvPicPr>
        <p:blipFill>
          <a:blip r:embed="rId4"/>
          <a:stretch>
            <a:fillRect/>
          </a:stretch>
        </p:blipFill>
        <p:spPr>
          <a:xfrm>
            <a:off x="7606146" y="1904240"/>
            <a:ext cx="3380651" cy="2683057"/>
          </a:xfrm>
          <a:prstGeom prst="rect">
            <a:avLst/>
          </a:prstGeom>
        </p:spPr>
      </p:pic>
      <p:sp>
        <p:nvSpPr>
          <p:cNvPr id="12" name="Rechthoek 11"/>
          <p:cNvSpPr/>
          <p:nvPr/>
        </p:nvSpPr>
        <p:spPr>
          <a:xfrm>
            <a:off x="6667446" y="5160252"/>
            <a:ext cx="4819973"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and different screens for different applications (e.g. ambulance)</a:t>
            </a:r>
          </a:p>
        </p:txBody>
      </p:sp>
    </p:spTree>
    <p:extLst>
      <p:ext uri="{BB962C8B-B14F-4D97-AF65-F5344CB8AC3E}">
        <p14:creationId xmlns:p14="http://schemas.microsoft.com/office/powerpoint/2010/main" val="57271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0767484" cy="673629"/>
          </a:xfrm>
        </p:spPr>
        <p:txBody>
          <a:bodyPr>
            <a:normAutofit fontScale="90000"/>
          </a:bodyPr>
          <a:lstStyle/>
          <a:p>
            <a:pPr algn="ctr"/>
            <a:r>
              <a:rPr lang="en-GB" sz="4000" b="1" kern="0" dirty="0">
                <a:solidFill>
                  <a:srgbClr val="00B0F0"/>
                </a:solidFill>
                <a:ea typeface="Times New Roman" panose="02020603050405020304" pitchFamily="18" charset="0"/>
                <a:cs typeface="Times New Roman" panose="02020603050405020304" pitchFamily="18" charset="0"/>
              </a:rPr>
              <a:t>T</a:t>
            </a:r>
            <a:r>
              <a:rPr lang="en-GB" sz="4000" b="1" kern="0" dirty="0" smtClean="0">
                <a:solidFill>
                  <a:srgbClr val="00B0F0"/>
                </a:solidFill>
                <a:ea typeface="Times New Roman" panose="02020603050405020304" pitchFamily="18" charset="0"/>
                <a:cs typeface="Times New Roman" panose="02020603050405020304" pitchFamily="18" charset="0"/>
              </a:rPr>
              <a:t>roubleshooting: User error, electrode placement </a:t>
            </a:r>
            <a:endParaRPr lang="en-GB" sz="4000" b="1" kern="0" dirty="0">
              <a:solidFill>
                <a:srgbClr val="00B0F0"/>
              </a:solidFill>
              <a:ea typeface="Times New Roman" panose="02020603050405020304" pitchFamily="18" charset="0"/>
              <a:cs typeface="Times New Roman" panose="02020603050405020304" pitchFamily="18" charset="0"/>
            </a:endParaRPr>
          </a:p>
        </p:txBody>
      </p:sp>
      <p:sp>
        <p:nvSpPr>
          <p:cNvPr id="3" name="Rechthoek 2"/>
          <p:cNvSpPr/>
          <p:nvPr/>
        </p:nvSpPr>
        <p:spPr>
          <a:xfrm>
            <a:off x="926635" y="1074568"/>
            <a:ext cx="10016838" cy="923330"/>
          </a:xfrm>
          <a:prstGeom prst="rect">
            <a:avLst/>
          </a:prstGeom>
        </p:spPr>
        <p:txBody>
          <a:bodyPr wrap="square">
            <a:spAutoFit/>
          </a:bodyPr>
          <a:lstStyle/>
          <a:p>
            <a:r>
              <a:rPr lang="en-GB" dirty="0" smtClean="0">
                <a:solidFill>
                  <a:schemeClr val="tx2"/>
                </a:solidFill>
                <a:latin typeface="+mj-lt"/>
              </a:rPr>
              <a:t>The </a:t>
            </a:r>
            <a:r>
              <a:rPr lang="en-GB" dirty="0">
                <a:solidFill>
                  <a:schemeClr val="tx2"/>
                </a:solidFill>
                <a:latin typeface="+mj-lt"/>
              </a:rPr>
              <a:t>most common </a:t>
            </a:r>
            <a:r>
              <a:rPr lang="en-GB" dirty="0" smtClean="0">
                <a:solidFill>
                  <a:schemeClr val="tx2"/>
                </a:solidFill>
                <a:latin typeface="+mj-lt"/>
              </a:rPr>
              <a:t>problem with ECG systems is </a:t>
            </a:r>
            <a:r>
              <a:rPr lang="en-GB" b="1" dirty="0" smtClean="0">
                <a:solidFill>
                  <a:srgbClr val="FF0000"/>
                </a:solidFill>
                <a:latin typeface="+mj-lt"/>
              </a:rPr>
              <a:t>user </a:t>
            </a:r>
            <a:r>
              <a:rPr lang="en-GB" b="1" dirty="0">
                <a:solidFill>
                  <a:srgbClr val="FF0000"/>
                </a:solidFill>
                <a:latin typeface="+mj-lt"/>
              </a:rPr>
              <a:t>error</a:t>
            </a:r>
            <a:r>
              <a:rPr lang="en-GB" dirty="0">
                <a:solidFill>
                  <a:schemeClr val="tx2"/>
                </a:solidFill>
                <a:latin typeface="+mj-lt"/>
              </a:rPr>
              <a:t>. </a:t>
            </a:r>
            <a:r>
              <a:rPr lang="en-GB" dirty="0" smtClean="0">
                <a:solidFill>
                  <a:schemeClr val="tx2"/>
                </a:solidFill>
                <a:latin typeface="+mj-lt"/>
              </a:rPr>
              <a:t>  Modern </a:t>
            </a:r>
            <a:r>
              <a:rPr lang="en-GB" dirty="0">
                <a:solidFill>
                  <a:schemeClr val="tx2"/>
                </a:solidFill>
                <a:latin typeface="+mj-lt"/>
              </a:rPr>
              <a:t>ECG recorders </a:t>
            </a:r>
            <a:r>
              <a:rPr lang="en-GB" dirty="0" smtClean="0">
                <a:solidFill>
                  <a:schemeClr val="tx2"/>
                </a:solidFill>
                <a:latin typeface="+mj-lt"/>
              </a:rPr>
              <a:t>have many buttons and controls </a:t>
            </a:r>
            <a:r>
              <a:rPr lang="en-GB" dirty="0">
                <a:solidFill>
                  <a:schemeClr val="tx2"/>
                </a:solidFill>
                <a:latin typeface="+mj-lt"/>
              </a:rPr>
              <a:t>and can be quite confusing. </a:t>
            </a:r>
            <a:r>
              <a:rPr lang="en-GB" dirty="0" smtClean="0">
                <a:solidFill>
                  <a:schemeClr val="tx2"/>
                </a:solidFill>
                <a:latin typeface="+mj-lt"/>
              </a:rPr>
              <a:t>Therefore, </a:t>
            </a:r>
            <a:r>
              <a:rPr lang="en-GB" dirty="0">
                <a:solidFill>
                  <a:schemeClr val="tx2"/>
                </a:solidFill>
                <a:latin typeface="+mj-lt"/>
              </a:rPr>
              <a:t>if the machine turns on, the </a:t>
            </a:r>
            <a:r>
              <a:rPr lang="en-GB" dirty="0" smtClean="0">
                <a:solidFill>
                  <a:schemeClr val="tx2"/>
                </a:solidFill>
                <a:latin typeface="+mj-lt"/>
              </a:rPr>
              <a:t>first thing </a:t>
            </a:r>
            <a:r>
              <a:rPr lang="en-GB" dirty="0">
                <a:solidFill>
                  <a:schemeClr val="tx2"/>
                </a:solidFill>
                <a:latin typeface="+mj-lt"/>
              </a:rPr>
              <a:t>to suspect is user </a:t>
            </a:r>
            <a:r>
              <a:rPr lang="en-GB" dirty="0" smtClean="0">
                <a:solidFill>
                  <a:schemeClr val="tx2"/>
                </a:solidFill>
                <a:latin typeface="+mj-lt"/>
              </a:rPr>
              <a:t>error. </a:t>
            </a:r>
            <a:endParaRPr lang="en-GB" dirty="0">
              <a:solidFill>
                <a:schemeClr val="tx2"/>
              </a:solidFill>
              <a:latin typeface="+mj-lt"/>
            </a:endParaRPr>
          </a:p>
        </p:txBody>
      </p:sp>
      <p:grpSp>
        <p:nvGrpSpPr>
          <p:cNvPr id="13" name="Groep 12"/>
          <p:cNvGrpSpPr/>
          <p:nvPr/>
        </p:nvGrpSpPr>
        <p:grpSpPr>
          <a:xfrm>
            <a:off x="926635" y="2278364"/>
            <a:ext cx="9933640" cy="923330"/>
            <a:chOff x="599563" y="2502500"/>
            <a:chExt cx="9933640" cy="923330"/>
          </a:xfrm>
        </p:grpSpPr>
        <p:sp>
          <p:nvSpPr>
            <p:cNvPr id="8" name="Rechthoek 7"/>
            <p:cNvSpPr/>
            <p:nvPr/>
          </p:nvSpPr>
          <p:spPr>
            <a:xfrm>
              <a:off x="599563" y="2502500"/>
              <a:ext cx="3298486" cy="923330"/>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FF0000"/>
                  </a:solidFill>
                  <a:latin typeface="Calibri Light" panose="020F0302020204030204"/>
                </a:rPr>
                <a:t>poor </a:t>
              </a:r>
              <a:r>
                <a:rPr lang="en-GB" dirty="0">
                  <a:solidFill>
                    <a:srgbClr val="FF0000"/>
                  </a:solidFill>
                  <a:latin typeface="Calibri Light" panose="020F0302020204030204"/>
                </a:rPr>
                <a:t>electrode cleaning </a:t>
              </a:r>
              <a:endParaRPr lang="en-GB" dirty="0" smtClean="0">
                <a:solidFill>
                  <a:srgbClr val="FF0000"/>
                </a:solidFill>
                <a:latin typeface="Calibri Light" panose="020F0302020204030204"/>
              </a:endParaRPr>
            </a:p>
            <a:p>
              <a:pPr marL="285750" indent="-285750">
                <a:buFont typeface="Arial" panose="020B0604020202020204" pitchFamily="34" charset="0"/>
                <a:buChar char="•"/>
              </a:pPr>
              <a:r>
                <a:rPr lang="en-GB" dirty="0" smtClean="0">
                  <a:solidFill>
                    <a:srgbClr val="FF0000"/>
                  </a:solidFill>
                  <a:latin typeface="Calibri Light" panose="020F0302020204030204"/>
                </a:rPr>
                <a:t>poor electrode placement </a:t>
              </a:r>
              <a:endParaRPr lang="en-GB" dirty="0">
                <a:solidFill>
                  <a:srgbClr val="FF0000"/>
                </a:solidFill>
                <a:latin typeface="Calibri Light" panose="020F0302020204030204"/>
              </a:endParaRPr>
            </a:p>
            <a:p>
              <a:pPr marL="285750" indent="-285750">
                <a:buFont typeface="Arial" panose="020B0604020202020204" pitchFamily="34" charset="0"/>
                <a:buChar char="•"/>
              </a:pPr>
              <a:r>
                <a:rPr lang="en-GB" dirty="0">
                  <a:solidFill>
                    <a:srgbClr val="FF0000"/>
                  </a:solidFill>
                  <a:latin typeface="Calibri Light" panose="020F0302020204030204"/>
                </a:rPr>
                <a:t>poor skin </a:t>
              </a:r>
              <a:r>
                <a:rPr lang="en-GB" dirty="0" smtClean="0">
                  <a:solidFill>
                    <a:srgbClr val="FF0000"/>
                  </a:solidFill>
                  <a:latin typeface="Calibri Light" panose="020F0302020204030204"/>
                </a:rPr>
                <a:t>preparation</a:t>
              </a:r>
              <a:endParaRPr lang="en-GB" dirty="0">
                <a:solidFill>
                  <a:srgbClr val="FF0000"/>
                </a:solidFill>
                <a:latin typeface="Calibri Light" panose="020F0302020204030204"/>
              </a:endParaRPr>
            </a:p>
          </p:txBody>
        </p:sp>
        <p:sp>
          <p:nvSpPr>
            <p:cNvPr id="10" name="Rechthoek 9"/>
            <p:cNvSpPr/>
            <p:nvPr/>
          </p:nvSpPr>
          <p:spPr>
            <a:xfrm>
              <a:off x="3898049" y="2773241"/>
              <a:ext cx="6635154" cy="646331"/>
            </a:xfrm>
            <a:prstGeom prst="rect">
              <a:avLst/>
            </a:prstGeom>
          </p:spPr>
          <p:txBody>
            <a:bodyPr wrap="square">
              <a:spAutoFit/>
            </a:bodyPr>
            <a:lstStyle/>
            <a:p>
              <a:r>
                <a:rPr lang="en-GB" dirty="0" smtClean="0">
                  <a:solidFill>
                    <a:srgbClr val="000000"/>
                  </a:solidFill>
                  <a:latin typeface="Calibri Light" panose="020F0302020204030204"/>
                </a:rPr>
                <a:t>can be the cause of a poor, noisy ECG signal and can result in a BMET call</a:t>
              </a:r>
              <a:endParaRPr lang="en-GB" dirty="0"/>
            </a:p>
          </p:txBody>
        </p:sp>
      </p:grpSp>
      <p:sp>
        <p:nvSpPr>
          <p:cNvPr id="17" name="Rechthoek 16"/>
          <p:cNvSpPr/>
          <p:nvPr/>
        </p:nvSpPr>
        <p:spPr>
          <a:xfrm>
            <a:off x="926635" y="3437102"/>
            <a:ext cx="4705350" cy="2585323"/>
          </a:xfrm>
          <a:prstGeom prst="rect">
            <a:avLst/>
          </a:prstGeom>
        </p:spPr>
        <p:txBody>
          <a:bodyPr wrap="square">
            <a:spAutoFit/>
          </a:bodyPr>
          <a:lstStyle/>
          <a:p>
            <a:r>
              <a:rPr lang="en-GB" dirty="0" smtClean="0">
                <a:solidFill>
                  <a:srgbClr val="000000"/>
                </a:solidFill>
                <a:latin typeface="Calibri Light" panose="020F0302020204030204"/>
              </a:rPr>
              <a:t>A </a:t>
            </a:r>
            <a:r>
              <a:rPr lang="en-GB" b="1" dirty="0">
                <a:solidFill>
                  <a:srgbClr val="7030A0"/>
                </a:solidFill>
                <a:latin typeface="Calibri Light" panose="020F0302020204030204"/>
              </a:rPr>
              <a:t>saturated ECG </a:t>
            </a:r>
            <a:r>
              <a:rPr lang="en-GB" dirty="0">
                <a:solidFill>
                  <a:srgbClr val="000000"/>
                </a:solidFill>
                <a:latin typeface="Calibri Light" panose="020F0302020204030204"/>
              </a:rPr>
              <a:t>is </a:t>
            </a:r>
            <a:r>
              <a:rPr lang="en-GB" dirty="0" smtClean="0">
                <a:solidFill>
                  <a:srgbClr val="000000"/>
                </a:solidFill>
                <a:latin typeface="Calibri Light" panose="020F0302020204030204"/>
              </a:rPr>
              <a:t>almost always caused by problems with electrodes or lead wires (or loose connections.), </a:t>
            </a:r>
          </a:p>
          <a:p>
            <a:endParaRPr lang="en-GB" dirty="0" smtClean="0">
              <a:solidFill>
                <a:srgbClr val="000000"/>
              </a:solidFill>
              <a:latin typeface="Calibri Light" panose="020F0302020204030204"/>
            </a:endParaRPr>
          </a:p>
          <a:p>
            <a:endParaRPr lang="en-GB" dirty="0">
              <a:solidFill>
                <a:srgbClr val="000000"/>
              </a:solidFill>
              <a:latin typeface="Calibri Light" panose="020F0302020204030204"/>
            </a:endParaRPr>
          </a:p>
          <a:p>
            <a:r>
              <a:rPr lang="en-GB" dirty="0" smtClean="0">
                <a:solidFill>
                  <a:srgbClr val="000000"/>
                </a:solidFill>
                <a:latin typeface="Calibri Light" panose="020F0302020204030204"/>
              </a:rPr>
              <a:t>an </a:t>
            </a:r>
            <a:r>
              <a:rPr lang="en-GB" dirty="0">
                <a:solidFill>
                  <a:srgbClr val="000000"/>
                </a:solidFill>
                <a:latin typeface="Calibri Light" panose="020F0302020204030204"/>
              </a:rPr>
              <a:t>ECG distorted by </a:t>
            </a:r>
            <a:r>
              <a:rPr lang="en-GB" dirty="0" smtClean="0">
                <a:solidFill>
                  <a:srgbClr val="000000"/>
                </a:solidFill>
                <a:latin typeface="Calibri Light" panose="020F0302020204030204"/>
              </a:rPr>
              <a:t>AC interference  = </a:t>
            </a:r>
            <a:r>
              <a:rPr lang="en-GB" b="1" dirty="0" smtClean="0">
                <a:solidFill>
                  <a:srgbClr val="7030A0"/>
                </a:solidFill>
                <a:latin typeface="Calibri Light" panose="020F0302020204030204"/>
              </a:rPr>
              <a:t>power </a:t>
            </a:r>
            <a:r>
              <a:rPr lang="en-GB" b="1" dirty="0">
                <a:solidFill>
                  <a:srgbClr val="7030A0"/>
                </a:solidFill>
                <a:latin typeface="Calibri Light" panose="020F0302020204030204"/>
              </a:rPr>
              <a:t>line </a:t>
            </a:r>
            <a:r>
              <a:rPr lang="en-GB" b="1" dirty="0" smtClean="0">
                <a:solidFill>
                  <a:srgbClr val="7030A0"/>
                </a:solidFill>
                <a:latin typeface="Calibri Light" panose="020F0302020204030204"/>
              </a:rPr>
              <a:t>noise</a:t>
            </a:r>
            <a:r>
              <a:rPr lang="en-GB" dirty="0">
                <a:solidFill>
                  <a:srgbClr val="000000"/>
                </a:solidFill>
                <a:latin typeface="Calibri Light" panose="020F0302020204030204"/>
              </a:rPr>
              <a:t> </a:t>
            </a:r>
            <a:r>
              <a:rPr lang="en-GB" dirty="0" smtClean="0">
                <a:solidFill>
                  <a:srgbClr val="000000"/>
                </a:solidFill>
                <a:latin typeface="Calibri Light" panose="020F0302020204030204"/>
              </a:rPr>
              <a:t>(50 </a:t>
            </a:r>
            <a:r>
              <a:rPr lang="en-GB" dirty="0">
                <a:solidFill>
                  <a:srgbClr val="000000"/>
                </a:solidFill>
                <a:latin typeface="Calibri Light" panose="020F0302020204030204"/>
              </a:rPr>
              <a:t>Hz</a:t>
            </a:r>
            <a:r>
              <a:rPr lang="en-GB" dirty="0" smtClean="0">
                <a:solidFill>
                  <a:srgbClr val="000000"/>
                </a:solidFill>
                <a:latin typeface="Calibri Light" panose="020F0302020204030204"/>
              </a:rPr>
              <a:t>). </a:t>
            </a:r>
            <a:r>
              <a:rPr lang="en-GB" dirty="0">
                <a:solidFill>
                  <a:srgbClr val="000000"/>
                </a:solidFill>
                <a:latin typeface="Calibri Light" panose="020F0302020204030204"/>
              </a:rPr>
              <a:t>You can verify </a:t>
            </a:r>
            <a:r>
              <a:rPr lang="en-GB" dirty="0" smtClean="0">
                <a:solidFill>
                  <a:srgbClr val="000000"/>
                </a:solidFill>
                <a:latin typeface="Calibri Light" panose="020F0302020204030204"/>
              </a:rPr>
              <a:t>this by  removing </a:t>
            </a:r>
            <a:r>
              <a:rPr lang="en-GB" dirty="0">
                <a:solidFill>
                  <a:srgbClr val="000000"/>
                </a:solidFill>
                <a:latin typeface="Calibri Light" panose="020F0302020204030204"/>
              </a:rPr>
              <a:t>the machine </a:t>
            </a:r>
            <a:r>
              <a:rPr lang="en-GB" dirty="0" smtClean="0">
                <a:solidFill>
                  <a:srgbClr val="000000"/>
                </a:solidFill>
                <a:latin typeface="Calibri Light" panose="020F0302020204030204"/>
              </a:rPr>
              <a:t>room to </a:t>
            </a:r>
            <a:r>
              <a:rPr lang="en-GB" dirty="0">
                <a:solidFill>
                  <a:srgbClr val="000000"/>
                </a:solidFill>
                <a:latin typeface="Calibri Light" panose="020F0302020204030204"/>
              </a:rPr>
              <a:t>see if this solves the problem. </a:t>
            </a:r>
          </a:p>
        </p:txBody>
      </p:sp>
      <p:pic>
        <p:nvPicPr>
          <p:cNvPr id="18" name="Afbeelding 17"/>
          <p:cNvPicPr>
            <a:picLocks noChangeAspect="1"/>
          </p:cNvPicPr>
          <p:nvPr/>
        </p:nvPicPr>
        <p:blipFill>
          <a:blip r:embed="rId2"/>
          <a:stretch>
            <a:fillRect/>
          </a:stretch>
        </p:blipFill>
        <p:spPr>
          <a:xfrm>
            <a:off x="8129029" y="2862127"/>
            <a:ext cx="2731245" cy="1554615"/>
          </a:xfrm>
          <a:prstGeom prst="rect">
            <a:avLst/>
          </a:prstGeom>
        </p:spPr>
      </p:pic>
      <p:pic>
        <p:nvPicPr>
          <p:cNvPr id="20" name="Afbeelding 19"/>
          <p:cNvPicPr>
            <a:picLocks noChangeAspect="1"/>
          </p:cNvPicPr>
          <p:nvPr/>
        </p:nvPicPr>
        <p:blipFill rotWithShape="1">
          <a:blip r:embed="rId3"/>
          <a:srcRect l="-2834"/>
          <a:stretch/>
        </p:blipFill>
        <p:spPr>
          <a:xfrm>
            <a:off x="8129029" y="4729764"/>
            <a:ext cx="2965371" cy="1371719"/>
          </a:xfrm>
          <a:prstGeom prst="rect">
            <a:avLst/>
          </a:prstGeom>
        </p:spPr>
      </p:pic>
      <p:sp>
        <p:nvSpPr>
          <p:cNvPr id="21" name="PIJL-RECHTS 20"/>
          <p:cNvSpPr/>
          <p:nvPr/>
        </p:nvSpPr>
        <p:spPr>
          <a:xfrm>
            <a:off x="5935054" y="5332641"/>
            <a:ext cx="1397474" cy="165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JL-RECHTS 21"/>
          <p:cNvSpPr/>
          <p:nvPr/>
        </p:nvSpPr>
        <p:spPr>
          <a:xfrm>
            <a:off x="5935054" y="3741119"/>
            <a:ext cx="1397474" cy="165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20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0767484" cy="673629"/>
          </a:xfrm>
        </p:spPr>
        <p:txBody>
          <a:bodyPr>
            <a:normAutofit fontScale="90000"/>
          </a:bodyPr>
          <a:lstStyle/>
          <a:p>
            <a:pPr algn="ctr"/>
            <a:r>
              <a:rPr lang="en-GB" sz="4000" b="1" kern="0" dirty="0">
                <a:solidFill>
                  <a:srgbClr val="00B0F0"/>
                </a:solidFill>
                <a:ea typeface="Times New Roman" panose="02020603050405020304" pitchFamily="18" charset="0"/>
                <a:cs typeface="Times New Roman" panose="02020603050405020304" pitchFamily="18" charset="0"/>
              </a:rPr>
              <a:t>T</a:t>
            </a:r>
            <a:r>
              <a:rPr lang="en-GB" sz="4000" b="1" kern="0" dirty="0" smtClean="0">
                <a:solidFill>
                  <a:srgbClr val="00B0F0"/>
                </a:solidFill>
                <a:ea typeface="Times New Roman" panose="02020603050405020304" pitchFamily="18" charset="0"/>
                <a:cs typeface="Times New Roman" panose="02020603050405020304" pitchFamily="18" charset="0"/>
              </a:rPr>
              <a:t>roubleshooting: User error, electrode placement </a:t>
            </a:r>
            <a:endParaRPr lang="en-GB" sz="4000" b="1" kern="0" dirty="0">
              <a:solidFill>
                <a:srgbClr val="00B0F0"/>
              </a:solidFill>
              <a:ea typeface="Times New Roman" panose="02020603050405020304" pitchFamily="18" charset="0"/>
              <a:cs typeface="Times New Roman" panose="02020603050405020304" pitchFamily="18" charset="0"/>
            </a:endParaRPr>
          </a:p>
        </p:txBody>
      </p:sp>
      <p:sp>
        <p:nvSpPr>
          <p:cNvPr id="12" name="Rechthoek 11"/>
          <p:cNvSpPr/>
          <p:nvPr/>
        </p:nvSpPr>
        <p:spPr>
          <a:xfrm>
            <a:off x="969819" y="1200144"/>
            <a:ext cx="9932676" cy="1631216"/>
          </a:xfrm>
          <a:prstGeom prst="rect">
            <a:avLst/>
          </a:prstGeom>
        </p:spPr>
        <p:txBody>
          <a:bodyPr wrap="square">
            <a:spAutoFit/>
          </a:bodyPr>
          <a:lstStyle/>
          <a:p>
            <a:pPr marL="342900" indent="-342900">
              <a:buFont typeface="Wingdings" pitchFamily="2" charset="2"/>
              <a:buChar char="Ø"/>
            </a:pPr>
            <a:r>
              <a:rPr lang="en-GB" sz="2000" dirty="0" smtClean="0">
                <a:solidFill>
                  <a:schemeClr val="tx2"/>
                </a:solidFill>
                <a:latin typeface="+mj-lt"/>
              </a:rPr>
              <a:t>Attention points with electrode placement: </a:t>
            </a:r>
            <a:endParaRPr lang="en-GB" sz="2000" dirty="0">
              <a:solidFill>
                <a:schemeClr val="tx2"/>
              </a:solidFill>
              <a:latin typeface="+mj-lt"/>
            </a:endParaRPr>
          </a:p>
          <a:p>
            <a:pPr marL="742950" lvl="1" indent="-285750">
              <a:buFont typeface="Arial" panose="020B0604020202020204" pitchFamily="34" charset="0"/>
              <a:buChar char="•"/>
            </a:pPr>
            <a:r>
              <a:rPr lang="en-GB" sz="2000" dirty="0">
                <a:solidFill>
                  <a:schemeClr val="tx2"/>
                </a:solidFill>
                <a:latin typeface="+mj-lt"/>
              </a:rPr>
              <a:t>E</a:t>
            </a:r>
            <a:r>
              <a:rPr lang="en-GB" sz="2000" dirty="0" smtClean="0">
                <a:solidFill>
                  <a:schemeClr val="tx2"/>
                </a:solidFill>
                <a:latin typeface="+mj-lt"/>
              </a:rPr>
              <a:t>lectrodes </a:t>
            </a:r>
            <a:r>
              <a:rPr lang="en-GB" sz="2000" dirty="0">
                <a:solidFill>
                  <a:schemeClr val="tx2"/>
                </a:solidFill>
                <a:latin typeface="+mj-lt"/>
              </a:rPr>
              <a:t>should not be placed on scar tissue</a:t>
            </a:r>
          </a:p>
          <a:p>
            <a:pPr marL="742950" lvl="1" indent="-285750">
              <a:buFont typeface="Arial" panose="020B0604020202020204" pitchFamily="34" charset="0"/>
              <a:buChar char="•"/>
            </a:pPr>
            <a:r>
              <a:rPr lang="en-GB" sz="2000" dirty="0">
                <a:solidFill>
                  <a:schemeClr val="tx2"/>
                </a:solidFill>
                <a:latin typeface="+mj-lt"/>
              </a:rPr>
              <a:t>E</a:t>
            </a:r>
            <a:r>
              <a:rPr lang="en-GB" sz="2000" dirty="0" smtClean="0">
                <a:solidFill>
                  <a:schemeClr val="tx2"/>
                </a:solidFill>
                <a:latin typeface="+mj-lt"/>
              </a:rPr>
              <a:t>lectrodes </a:t>
            </a:r>
            <a:r>
              <a:rPr lang="en-GB" sz="2000" dirty="0">
                <a:solidFill>
                  <a:schemeClr val="tx2"/>
                </a:solidFill>
                <a:latin typeface="+mj-lt"/>
              </a:rPr>
              <a:t>should not be placed over a lot of body hair</a:t>
            </a:r>
          </a:p>
          <a:p>
            <a:pPr marL="742950" lvl="1" indent="-285750">
              <a:buFont typeface="Arial" panose="020B0604020202020204" pitchFamily="34" charset="0"/>
              <a:buChar char="•"/>
            </a:pPr>
            <a:r>
              <a:rPr lang="en-GB" sz="2000" dirty="0" smtClean="0">
                <a:solidFill>
                  <a:schemeClr val="tx2"/>
                </a:solidFill>
                <a:latin typeface="+mj-lt"/>
              </a:rPr>
              <a:t>If </a:t>
            </a:r>
            <a:r>
              <a:rPr lang="en-GB" sz="2000" dirty="0">
                <a:solidFill>
                  <a:schemeClr val="tx2"/>
                </a:solidFill>
                <a:latin typeface="+mj-lt"/>
              </a:rPr>
              <a:t>more than one device requires that electrodes be placed on the patient they may interfere with each other</a:t>
            </a:r>
            <a:r>
              <a:rPr lang="en-GB" sz="2000" dirty="0" smtClean="0">
                <a:solidFill>
                  <a:schemeClr val="tx2"/>
                </a:solidFill>
                <a:latin typeface="+mj-lt"/>
              </a:rPr>
              <a:t>.</a:t>
            </a:r>
            <a:endParaRPr lang="en-GB" sz="2000" dirty="0">
              <a:solidFill>
                <a:schemeClr val="tx2"/>
              </a:solidFill>
              <a:latin typeface="+mj-lt"/>
            </a:endParaRPr>
          </a:p>
        </p:txBody>
      </p:sp>
      <p:sp>
        <p:nvSpPr>
          <p:cNvPr id="9" name="Rechthoek 8"/>
          <p:cNvSpPr/>
          <p:nvPr/>
        </p:nvSpPr>
        <p:spPr>
          <a:xfrm>
            <a:off x="969819" y="2831360"/>
            <a:ext cx="9929643" cy="646331"/>
          </a:xfrm>
          <a:prstGeom prst="rect">
            <a:avLst/>
          </a:prstGeom>
          <a:solidFill>
            <a:schemeClr val="bg2"/>
          </a:solidFill>
          <a:ln>
            <a:solidFill>
              <a:srgbClr val="7030A0"/>
            </a:solidFill>
          </a:ln>
        </p:spPr>
        <p:txBody>
          <a:bodyPr wrap="square">
            <a:spAutoFit/>
          </a:bodyPr>
          <a:lstStyle/>
          <a:p>
            <a:r>
              <a:rPr lang="en-GB" dirty="0">
                <a:solidFill>
                  <a:schemeClr val="tx2"/>
                </a:solidFill>
                <a:latin typeface="+mj-lt"/>
              </a:rPr>
              <a:t>Switching to different leads, repositioning electrodes and shaving the skin may resolve these </a:t>
            </a:r>
            <a:r>
              <a:rPr lang="en-GB" dirty="0" smtClean="0">
                <a:solidFill>
                  <a:schemeClr val="tx2"/>
                </a:solidFill>
                <a:latin typeface="+mj-lt"/>
              </a:rPr>
              <a:t>problems</a:t>
            </a:r>
            <a:endParaRPr lang="en-GB" dirty="0">
              <a:solidFill>
                <a:schemeClr val="tx2"/>
              </a:solidFill>
              <a:latin typeface="+mj-lt"/>
            </a:endParaRPr>
          </a:p>
        </p:txBody>
      </p:sp>
      <p:sp>
        <p:nvSpPr>
          <p:cNvPr id="6" name="Rechthoek 4"/>
          <p:cNvSpPr/>
          <p:nvPr/>
        </p:nvSpPr>
        <p:spPr>
          <a:xfrm>
            <a:off x="969819" y="3673670"/>
            <a:ext cx="9929643" cy="3477875"/>
          </a:xfrm>
          <a:prstGeom prst="rect">
            <a:avLst/>
          </a:prstGeom>
        </p:spPr>
        <p:txBody>
          <a:bodyPr wrap="square">
            <a:spAutoFit/>
          </a:bodyPr>
          <a:lstStyle/>
          <a:p>
            <a:pPr marL="285750" lvl="0" indent="-285750">
              <a:buFont typeface="Wingdings" pitchFamily="2" charset="2"/>
              <a:buChar char="Ø"/>
            </a:pPr>
            <a:r>
              <a:rPr lang="en-GB" sz="2000" dirty="0" smtClean="0">
                <a:solidFill>
                  <a:srgbClr val="000000"/>
                </a:solidFill>
              </a:rPr>
              <a:t>When </a:t>
            </a:r>
            <a:r>
              <a:rPr lang="en-GB" sz="2000" b="1" dirty="0">
                <a:solidFill>
                  <a:srgbClr val="7030A0"/>
                </a:solidFill>
              </a:rPr>
              <a:t>no </a:t>
            </a:r>
            <a:r>
              <a:rPr lang="en-GB" sz="2000" b="1" dirty="0" smtClean="0">
                <a:solidFill>
                  <a:srgbClr val="7030A0"/>
                </a:solidFill>
              </a:rPr>
              <a:t>trace </a:t>
            </a:r>
            <a:r>
              <a:rPr lang="en-GB" sz="2000" dirty="0">
                <a:solidFill>
                  <a:srgbClr val="000000"/>
                </a:solidFill>
              </a:rPr>
              <a:t>shows up at all, the most typical cause is user error. </a:t>
            </a:r>
            <a:endParaRPr lang="en-GB" sz="2000" dirty="0" smtClean="0">
              <a:solidFill>
                <a:srgbClr val="000000"/>
              </a:solidFill>
            </a:endParaRPr>
          </a:p>
          <a:p>
            <a:pPr marL="742950" lvl="1" indent="-285750">
              <a:buFont typeface="Arial" panose="020B0604020202020204" pitchFamily="34" charset="0"/>
              <a:buChar char="•"/>
            </a:pPr>
            <a:r>
              <a:rPr lang="en-GB" sz="2000" dirty="0" smtClean="0">
                <a:solidFill>
                  <a:srgbClr val="000000"/>
                </a:solidFill>
              </a:rPr>
              <a:t>There </a:t>
            </a:r>
            <a:r>
              <a:rPr lang="en-GB" sz="2000" dirty="0">
                <a:solidFill>
                  <a:srgbClr val="000000"/>
                </a:solidFill>
              </a:rPr>
              <a:t>may be </a:t>
            </a:r>
            <a:r>
              <a:rPr lang="en-GB" sz="2000" dirty="0" smtClean="0">
                <a:solidFill>
                  <a:srgbClr val="000000"/>
                </a:solidFill>
              </a:rPr>
              <a:t>brightness settings</a:t>
            </a:r>
            <a:r>
              <a:rPr lang="en-GB" sz="2000" dirty="0">
                <a:solidFill>
                  <a:srgbClr val="000000"/>
                </a:solidFill>
              </a:rPr>
              <a:t>, or an off position. </a:t>
            </a:r>
            <a:endParaRPr lang="en-GB" sz="2000" dirty="0" smtClean="0">
              <a:solidFill>
                <a:srgbClr val="000000"/>
              </a:solidFill>
            </a:endParaRPr>
          </a:p>
          <a:p>
            <a:pPr marL="742950" lvl="1" indent="-285750">
              <a:buFont typeface="Arial" panose="020B0604020202020204" pitchFamily="34" charset="0"/>
              <a:buChar char="•"/>
            </a:pPr>
            <a:r>
              <a:rPr lang="en-GB" sz="2000" dirty="0" smtClean="0">
                <a:solidFill>
                  <a:srgbClr val="000000"/>
                </a:solidFill>
              </a:rPr>
              <a:t>Power </a:t>
            </a:r>
            <a:r>
              <a:rPr lang="en-GB" sz="2000" dirty="0">
                <a:solidFill>
                  <a:srgbClr val="000000"/>
                </a:solidFill>
              </a:rPr>
              <a:t>supply problems should also be suspected</a:t>
            </a:r>
            <a:r>
              <a:rPr lang="en-GB" sz="2000" dirty="0" smtClean="0">
                <a:solidFill>
                  <a:srgbClr val="000000"/>
                </a:solidFill>
              </a:rPr>
              <a:t>.</a:t>
            </a:r>
          </a:p>
          <a:p>
            <a:pPr marL="285750" indent="-285750">
              <a:buFont typeface="Wingdings" pitchFamily="2" charset="2"/>
              <a:buChar char="Ø"/>
            </a:pPr>
            <a:r>
              <a:rPr lang="en-GB" sz="2000" dirty="0" smtClean="0">
                <a:solidFill>
                  <a:srgbClr val="000000"/>
                </a:solidFill>
              </a:rPr>
              <a:t>Bad </a:t>
            </a:r>
            <a:r>
              <a:rPr lang="en-GB" sz="2000" dirty="0">
                <a:solidFill>
                  <a:srgbClr val="000000"/>
                </a:solidFill>
              </a:rPr>
              <a:t>electrodes and lead wires do not typically cause the trace to disappear</a:t>
            </a:r>
            <a:r>
              <a:rPr lang="en-GB" sz="2000" dirty="0" smtClean="0">
                <a:solidFill>
                  <a:srgbClr val="000000"/>
                </a:solidFill>
              </a:rPr>
              <a:t>.</a:t>
            </a:r>
          </a:p>
          <a:p>
            <a:pPr marL="285750" lvl="0" indent="-285750">
              <a:buFont typeface="Wingdings" pitchFamily="2" charset="2"/>
              <a:buChar char="Ø"/>
            </a:pPr>
            <a:r>
              <a:rPr lang="en-GB" sz="2000" dirty="0">
                <a:solidFill>
                  <a:srgbClr val="000000"/>
                </a:solidFill>
              </a:rPr>
              <a:t>If the trace does not appear, and the device is a printing-ECG system, you may have problems with the </a:t>
            </a:r>
            <a:r>
              <a:rPr lang="en-GB" sz="2000" b="1" dirty="0">
                <a:solidFill>
                  <a:srgbClr val="7030A0"/>
                </a:solidFill>
              </a:rPr>
              <a:t>printer. </a:t>
            </a:r>
            <a:r>
              <a:rPr lang="en-GB" sz="2000" dirty="0">
                <a:solidFill>
                  <a:srgbClr val="000000"/>
                </a:solidFill>
              </a:rPr>
              <a:t>With the heated stylus, the pressure of the stylus on the paper can affect the width of the trace and its frequency response. If too much heat is used the trace will also be widened. If too little is applied, then no trace will appear.</a:t>
            </a:r>
          </a:p>
          <a:p>
            <a:r>
              <a:rPr lang="en-GB" sz="2000" dirty="0" smtClean="0">
                <a:solidFill>
                  <a:srgbClr val="000000"/>
                </a:solidFill>
              </a:rPr>
              <a:t> </a:t>
            </a:r>
            <a:endParaRPr lang="en-GB" sz="2000" dirty="0">
              <a:solidFill>
                <a:srgbClr val="000000"/>
              </a:solidFill>
            </a:endParaRPr>
          </a:p>
          <a:p>
            <a:pPr lvl="0"/>
            <a:endParaRPr lang="en-GB" sz="2000" dirty="0" smtClean="0">
              <a:solidFill>
                <a:srgbClr val="000000"/>
              </a:solidFill>
            </a:endParaRPr>
          </a:p>
        </p:txBody>
      </p:sp>
    </p:spTree>
    <p:extLst>
      <p:ext uri="{BB962C8B-B14F-4D97-AF65-F5344CB8AC3E}">
        <p14:creationId xmlns:p14="http://schemas.microsoft.com/office/powerpoint/2010/main" val="37673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96685" y="440796"/>
            <a:ext cx="8938684" cy="673629"/>
          </a:xfrm>
        </p:spPr>
        <p:txBody>
          <a:bodyPr>
            <a:normAutofit/>
          </a:bodyPr>
          <a:lstStyle/>
          <a:p>
            <a:pPr algn="ctr"/>
            <a:r>
              <a:rPr lang="en-GB" sz="4000" b="1" kern="0" dirty="0">
                <a:solidFill>
                  <a:srgbClr val="00B0F0"/>
                </a:solidFill>
                <a:ea typeface="Times New Roman" panose="02020603050405020304" pitchFamily="18" charset="0"/>
                <a:cs typeface="Times New Roman" panose="02020603050405020304" pitchFamily="18" charset="0"/>
              </a:rPr>
              <a:t>T</a:t>
            </a:r>
            <a:r>
              <a:rPr lang="en-GB" sz="4000" b="1" kern="0" dirty="0" smtClean="0">
                <a:solidFill>
                  <a:srgbClr val="00B0F0"/>
                </a:solidFill>
                <a:ea typeface="Times New Roman" panose="02020603050405020304" pitchFamily="18" charset="0"/>
                <a:cs typeface="Times New Roman" panose="02020603050405020304" pitchFamily="18" charset="0"/>
              </a:rPr>
              <a:t>roubleshooting: More user error</a:t>
            </a:r>
            <a:endParaRPr lang="en-GB" sz="4000" b="1" kern="0" dirty="0">
              <a:solidFill>
                <a:srgbClr val="00B0F0"/>
              </a:solidFill>
              <a:ea typeface="Times New Roman" panose="02020603050405020304" pitchFamily="18" charset="0"/>
              <a:cs typeface="Times New Roman" panose="02020603050405020304" pitchFamily="18" charset="0"/>
            </a:endParaRPr>
          </a:p>
        </p:txBody>
      </p:sp>
      <p:sp>
        <p:nvSpPr>
          <p:cNvPr id="5" name="Rechthoek 4"/>
          <p:cNvSpPr/>
          <p:nvPr/>
        </p:nvSpPr>
        <p:spPr>
          <a:xfrm>
            <a:off x="809352" y="1503720"/>
            <a:ext cx="10561442" cy="2585323"/>
          </a:xfrm>
          <a:prstGeom prst="rect">
            <a:avLst/>
          </a:prstGeom>
        </p:spPr>
        <p:txBody>
          <a:bodyPr wrap="square">
            <a:spAutoFit/>
          </a:bodyPr>
          <a:lstStyle/>
          <a:p>
            <a:pPr marL="742950" lvl="1" indent="-285750">
              <a:buFont typeface="Arial" panose="020B0604020202020204" pitchFamily="34" charset="0"/>
              <a:buChar char="•"/>
            </a:pPr>
            <a:r>
              <a:rPr lang="en-GB" dirty="0">
                <a:solidFill>
                  <a:srgbClr val="000000"/>
                </a:solidFill>
                <a:latin typeface="Calibri Light" panose="020F0302020204030204"/>
              </a:rPr>
              <a:t>P</a:t>
            </a:r>
            <a:r>
              <a:rPr lang="en-GB" dirty="0" smtClean="0">
                <a:solidFill>
                  <a:srgbClr val="000000"/>
                </a:solidFill>
                <a:latin typeface="Calibri Light" panose="020F0302020204030204"/>
              </a:rPr>
              <a:t>atient </a:t>
            </a:r>
            <a:r>
              <a:rPr lang="en-GB" dirty="0">
                <a:solidFill>
                  <a:srgbClr val="000000"/>
                </a:solidFill>
                <a:latin typeface="Calibri Light" panose="020F0302020204030204"/>
              </a:rPr>
              <a:t>movement during </a:t>
            </a:r>
            <a:r>
              <a:rPr lang="en-GB" dirty="0" smtClean="0">
                <a:solidFill>
                  <a:srgbClr val="000000"/>
                </a:solidFill>
                <a:latin typeface="Calibri Light" panose="020F0302020204030204"/>
              </a:rPr>
              <a:t>recording</a:t>
            </a:r>
          </a:p>
          <a:p>
            <a:pPr marL="742950" lvl="1" indent="-285750">
              <a:buFont typeface="Arial" panose="020B0604020202020204" pitchFamily="34" charset="0"/>
              <a:buChar char="•"/>
            </a:pPr>
            <a:r>
              <a:rPr lang="en-GB" dirty="0">
                <a:solidFill>
                  <a:srgbClr val="000000"/>
                </a:solidFill>
                <a:latin typeface="Calibri Light" panose="020F0302020204030204"/>
              </a:rPr>
              <a:t>T</a:t>
            </a:r>
            <a:r>
              <a:rPr lang="en-GB" dirty="0" smtClean="0">
                <a:solidFill>
                  <a:srgbClr val="000000"/>
                </a:solidFill>
                <a:latin typeface="Calibri Light" panose="020F0302020204030204"/>
              </a:rPr>
              <a:t>he patient may be cold or nervous and shivering. If </a:t>
            </a:r>
            <a:r>
              <a:rPr lang="en-GB" dirty="0">
                <a:solidFill>
                  <a:srgbClr val="000000"/>
                </a:solidFill>
                <a:latin typeface="Calibri Light" panose="020F0302020204030204"/>
              </a:rPr>
              <a:t>so, muscle tremors could be causing the interference.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patient or nurse </a:t>
            </a:r>
            <a:r>
              <a:rPr lang="en-GB" dirty="0" smtClean="0">
                <a:solidFill>
                  <a:srgbClr val="000000"/>
                </a:solidFill>
                <a:latin typeface="Calibri Light" panose="020F0302020204030204"/>
              </a:rPr>
              <a:t>may be touching </a:t>
            </a:r>
            <a:r>
              <a:rPr lang="en-GB" dirty="0">
                <a:solidFill>
                  <a:srgbClr val="000000"/>
                </a:solidFill>
                <a:latin typeface="Calibri Light" panose="020F0302020204030204"/>
              </a:rPr>
              <a:t>any metal or nearby wall during </a:t>
            </a:r>
            <a:r>
              <a:rPr lang="en-GB" dirty="0" smtClean="0">
                <a:solidFill>
                  <a:srgbClr val="000000"/>
                </a:solidFill>
                <a:latin typeface="Calibri Light" panose="020F0302020204030204"/>
              </a:rPr>
              <a:t>recording.</a:t>
            </a:r>
            <a:endParaRPr lang="en-GB" dirty="0">
              <a:solidFill>
                <a:srgbClr val="000000"/>
              </a:solidFill>
              <a:latin typeface="Calibri Light" panose="020F0302020204030204"/>
            </a:endParaRPr>
          </a:p>
          <a:p>
            <a:pPr marL="742950" lvl="1" indent="-285750">
              <a:buFont typeface="Arial" panose="020B0604020202020204" pitchFamily="34" charset="0"/>
              <a:buChar char="•"/>
            </a:pPr>
            <a:r>
              <a:rPr lang="en-GB" dirty="0">
                <a:solidFill>
                  <a:srgbClr val="000000"/>
                </a:solidFill>
                <a:latin typeface="Calibri Light" panose="020F0302020204030204"/>
              </a:rPr>
              <a:t>S</a:t>
            </a:r>
            <a:r>
              <a:rPr lang="en-GB" dirty="0" smtClean="0">
                <a:solidFill>
                  <a:srgbClr val="000000"/>
                </a:solidFill>
                <a:latin typeface="Calibri Light" panose="020F0302020204030204"/>
              </a:rPr>
              <a:t>ystem settings: </a:t>
            </a:r>
          </a:p>
          <a:p>
            <a:pPr marL="1200150" lvl="2" indent="-285750">
              <a:buFont typeface="Arial" panose="020B0604020202020204" pitchFamily="34" charset="0"/>
              <a:buChar char="•"/>
            </a:pPr>
            <a:r>
              <a:rPr lang="en-GB" dirty="0">
                <a:solidFill>
                  <a:srgbClr val="000000"/>
                </a:solidFill>
                <a:latin typeface="Calibri Light" panose="020F0302020204030204"/>
              </a:rPr>
              <a:t>T</a:t>
            </a:r>
            <a:r>
              <a:rPr lang="en-GB" dirty="0" smtClean="0">
                <a:solidFill>
                  <a:srgbClr val="000000"/>
                </a:solidFill>
                <a:latin typeface="Calibri Light" panose="020F0302020204030204"/>
              </a:rPr>
              <a:t>he </a:t>
            </a:r>
            <a:r>
              <a:rPr lang="en-GB" dirty="0">
                <a:solidFill>
                  <a:srgbClr val="000000"/>
                </a:solidFill>
                <a:latin typeface="Calibri Light" panose="020F0302020204030204"/>
              </a:rPr>
              <a:t>device </a:t>
            </a:r>
            <a:r>
              <a:rPr lang="en-GB" dirty="0" smtClean="0">
                <a:solidFill>
                  <a:srgbClr val="000000"/>
                </a:solidFill>
                <a:latin typeface="Calibri Light" panose="020F0302020204030204"/>
              </a:rPr>
              <a:t>must be </a:t>
            </a:r>
            <a:r>
              <a:rPr lang="en-GB" dirty="0">
                <a:solidFill>
                  <a:srgbClr val="000000"/>
                </a:solidFill>
                <a:latin typeface="Calibri Light" panose="020F0302020204030204"/>
              </a:rPr>
              <a:t>set correctly for the local power line frequency</a:t>
            </a:r>
            <a:r>
              <a:rPr lang="en-GB" dirty="0" smtClean="0">
                <a:solidFill>
                  <a:srgbClr val="000000"/>
                </a:solidFill>
                <a:latin typeface="Calibri Light" panose="020F0302020204030204"/>
              </a:rPr>
              <a:t>.</a:t>
            </a:r>
          </a:p>
          <a:p>
            <a:pPr marL="1200150" lvl="2" indent="-285750">
              <a:buFont typeface="Arial" panose="020B0604020202020204" pitchFamily="34" charset="0"/>
              <a:buChar char="•"/>
            </a:pPr>
            <a:r>
              <a:rPr lang="en-GB" dirty="0" smtClean="0">
                <a:solidFill>
                  <a:srgbClr val="000000"/>
                </a:solidFill>
                <a:latin typeface="Calibri Light" panose="020F0302020204030204"/>
              </a:rPr>
              <a:t>‘Gain’ (amplification) settings must not be too high (saturation) or too low (no signal)</a:t>
            </a:r>
          </a:p>
          <a:p>
            <a:pPr marL="1657350" lvl="3" indent="-285750">
              <a:buFont typeface="Arial" panose="020B0604020202020204" pitchFamily="34" charset="0"/>
              <a:buChar char="•"/>
            </a:pPr>
            <a:r>
              <a:rPr lang="en-GB" dirty="0">
                <a:solidFill>
                  <a:srgbClr val="000000"/>
                </a:solidFill>
                <a:latin typeface="Calibri Light" panose="020F0302020204030204"/>
              </a:rPr>
              <a:t>W</a:t>
            </a:r>
            <a:r>
              <a:rPr lang="en-GB" dirty="0" smtClean="0">
                <a:solidFill>
                  <a:srgbClr val="000000"/>
                </a:solidFill>
                <a:latin typeface="Calibri Light" panose="020F0302020204030204"/>
              </a:rPr>
              <a:t>rong gain setting may also cause incorrect display on the heart rate meter, if this does not have an automatic gain, as in older machines. </a:t>
            </a:r>
            <a:endParaRPr lang="en-GB" dirty="0">
              <a:solidFill>
                <a:srgbClr val="000000"/>
              </a:solidFill>
              <a:latin typeface="Calibri Light" panose="020F0302020204030204"/>
            </a:endParaRPr>
          </a:p>
        </p:txBody>
      </p:sp>
      <p:sp>
        <p:nvSpPr>
          <p:cNvPr id="17" name="Rechthoek 16"/>
          <p:cNvSpPr/>
          <p:nvPr/>
        </p:nvSpPr>
        <p:spPr>
          <a:xfrm>
            <a:off x="1066799" y="4475092"/>
            <a:ext cx="5646498" cy="1477328"/>
          </a:xfrm>
          <a:prstGeom prst="rect">
            <a:avLst/>
          </a:prstGeom>
        </p:spPr>
        <p:txBody>
          <a:bodyPr wrap="square">
            <a:spAutoFit/>
          </a:bodyPr>
          <a:lstStyle/>
          <a:p>
            <a:r>
              <a:rPr lang="en-GB" b="1" dirty="0" smtClean="0">
                <a:solidFill>
                  <a:srgbClr val="7030A0"/>
                </a:solidFill>
                <a:latin typeface="+mj-lt"/>
              </a:rPr>
              <a:t>Wandering </a:t>
            </a:r>
            <a:r>
              <a:rPr lang="en-GB" b="1" dirty="0">
                <a:solidFill>
                  <a:srgbClr val="7030A0"/>
                </a:solidFill>
                <a:latin typeface="+mj-lt"/>
              </a:rPr>
              <a:t>baseline </a:t>
            </a:r>
            <a:r>
              <a:rPr lang="en-GB" dirty="0">
                <a:solidFill>
                  <a:schemeClr val="tx2"/>
                </a:solidFill>
                <a:latin typeface="+mj-lt"/>
              </a:rPr>
              <a:t>is noticed by the technician as the line between cardiac cycles </a:t>
            </a:r>
            <a:r>
              <a:rPr lang="en-GB" dirty="0" smtClean="0">
                <a:solidFill>
                  <a:schemeClr val="tx2"/>
                </a:solidFill>
                <a:latin typeface="+mj-lt"/>
              </a:rPr>
              <a:t>bounces around </a:t>
            </a:r>
            <a:r>
              <a:rPr lang="en-GB" dirty="0">
                <a:solidFill>
                  <a:schemeClr val="tx2"/>
                </a:solidFill>
                <a:latin typeface="+mj-lt"/>
              </a:rPr>
              <a:t>or jumps. This is most often caused by attempting to use a monitor </a:t>
            </a:r>
            <a:r>
              <a:rPr lang="en-GB" b="1" dirty="0">
                <a:solidFill>
                  <a:srgbClr val="7030A0"/>
                </a:solidFill>
                <a:latin typeface="+mj-lt"/>
              </a:rPr>
              <a:t>in </a:t>
            </a:r>
            <a:r>
              <a:rPr lang="en-GB" b="1" dirty="0" smtClean="0">
                <a:solidFill>
                  <a:srgbClr val="7030A0"/>
                </a:solidFill>
                <a:latin typeface="+mj-lt"/>
              </a:rPr>
              <a:t> the wrong (diagnostic) mode </a:t>
            </a:r>
            <a:r>
              <a:rPr lang="en-GB" dirty="0" smtClean="0">
                <a:solidFill>
                  <a:schemeClr val="tx2"/>
                </a:solidFill>
                <a:latin typeface="+mj-lt"/>
              </a:rPr>
              <a:t>or </a:t>
            </a:r>
            <a:r>
              <a:rPr lang="en-GB" dirty="0">
                <a:solidFill>
                  <a:schemeClr val="tx2"/>
                </a:solidFill>
                <a:latin typeface="+mj-lt"/>
              </a:rPr>
              <a:t>by </a:t>
            </a:r>
            <a:r>
              <a:rPr lang="en-GB" b="1" dirty="0">
                <a:solidFill>
                  <a:srgbClr val="7030A0"/>
                </a:solidFill>
                <a:latin typeface="+mj-lt"/>
              </a:rPr>
              <a:t>electrode placement </a:t>
            </a:r>
            <a:r>
              <a:rPr lang="en-GB" dirty="0">
                <a:latin typeface="+mj-lt"/>
              </a:rPr>
              <a:t>or </a:t>
            </a:r>
            <a:r>
              <a:rPr lang="en-GB" b="1" dirty="0" smtClean="0">
                <a:solidFill>
                  <a:srgbClr val="7030A0"/>
                </a:solidFill>
                <a:latin typeface="+mj-lt"/>
              </a:rPr>
              <a:t>electrode</a:t>
            </a:r>
            <a:r>
              <a:rPr lang="en-GB" dirty="0" smtClean="0">
                <a:latin typeface="+mj-lt"/>
              </a:rPr>
              <a:t> </a:t>
            </a:r>
            <a:r>
              <a:rPr lang="en-GB" b="1" dirty="0" smtClean="0">
                <a:solidFill>
                  <a:srgbClr val="7030A0"/>
                </a:solidFill>
                <a:latin typeface="+mj-lt"/>
              </a:rPr>
              <a:t>quality</a:t>
            </a:r>
            <a:r>
              <a:rPr lang="en-GB" dirty="0" smtClean="0">
                <a:latin typeface="+mj-lt"/>
              </a:rPr>
              <a:t>.</a:t>
            </a:r>
            <a:endParaRPr lang="en-GB" dirty="0">
              <a:latin typeface="+mj-lt"/>
            </a:endParaRPr>
          </a:p>
        </p:txBody>
      </p:sp>
      <p:pic>
        <p:nvPicPr>
          <p:cNvPr id="18" name="Afbeelding 17"/>
          <p:cNvPicPr>
            <a:picLocks noChangeAspect="1"/>
          </p:cNvPicPr>
          <p:nvPr/>
        </p:nvPicPr>
        <p:blipFill rotWithShape="1">
          <a:blip r:embed="rId2"/>
          <a:srcRect t="13637"/>
          <a:stretch/>
        </p:blipFill>
        <p:spPr>
          <a:xfrm>
            <a:off x="8589513" y="4608897"/>
            <a:ext cx="2383288" cy="1451733"/>
          </a:xfrm>
          <a:prstGeom prst="rect">
            <a:avLst/>
          </a:prstGeom>
        </p:spPr>
      </p:pic>
      <p:sp>
        <p:nvSpPr>
          <p:cNvPr id="19" name="PIJL-RECHTS 18"/>
          <p:cNvSpPr/>
          <p:nvPr/>
        </p:nvSpPr>
        <p:spPr>
          <a:xfrm>
            <a:off x="7027334" y="5200664"/>
            <a:ext cx="1223512" cy="221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45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321376" y="219123"/>
            <a:ext cx="8938684" cy="673629"/>
          </a:xfrm>
        </p:spPr>
        <p:txBody>
          <a:bodyPr>
            <a:normAutofit fontScale="90000"/>
          </a:bodyPr>
          <a:lstStyle/>
          <a:p>
            <a:pPr algn="ctr"/>
            <a:r>
              <a:rPr lang="en-GB" sz="4000" b="1" kern="0"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roubleshooting: Technical problems</a:t>
            </a:r>
            <a:endParaRPr lang="en-GB" sz="4000" b="1" kern="0"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hthoek 9"/>
          <p:cNvSpPr/>
          <p:nvPr/>
        </p:nvSpPr>
        <p:spPr>
          <a:xfrm>
            <a:off x="914398" y="1257426"/>
            <a:ext cx="7298345" cy="3046988"/>
          </a:xfrm>
          <a:prstGeom prst="rect">
            <a:avLst/>
          </a:prstGeom>
        </p:spPr>
        <p:txBody>
          <a:bodyPr wrap="square">
            <a:spAutoFit/>
          </a:bodyPr>
          <a:lstStyle/>
          <a:p>
            <a:pPr marL="285750" indent="-285750">
              <a:buFont typeface="Wingdings" pitchFamily="2" charset="2"/>
              <a:buChar char="Ø"/>
            </a:pPr>
            <a:r>
              <a:rPr lang="en-GB" dirty="0" smtClean="0">
                <a:solidFill>
                  <a:schemeClr val="tx2"/>
                </a:solidFill>
                <a:latin typeface="+mj-lt"/>
              </a:rPr>
              <a:t>Technically, the </a:t>
            </a:r>
            <a:r>
              <a:rPr lang="en-GB" dirty="0">
                <a:solidFill>
                  <a:schemeClr val="tx2"/>
                </a:solidFill>
                <a:latin typeface="+mj-lt"/>
              </a:rPr>
              <a:t>weakest link in an ECG system </a:t>
            </a:r>
            <a:r>
              <a:rPr lang="en-GB" dirty="0" smtClean="0">
                <a:solidFill>
                  <a:schemeClr val="tx2"/>
                </a:solidFill>
                <a:latin typeface="+mj-lt"/>
              </a:rPr>
              <a:t>are </a:t>
            </a:r>
            <a:r>
              <a:rPr lang="en-GB" dirty="0">
                <a:solidFill>
                  <a:schemeClr val="tx2"/>
                </a:solidFill>
                <a:latin typeface="+mj-lt"/>
              </a:rPr>
              <a:t>the </a:t>
            </a:r>
            <a:r>
              <a:rPr lang="en-GB" b="1" dirty="0">
                <a:solidFill>
                  <a:srgbClr val="FF0000"/>
                </a:solidFill>
                <a:latin typeface="+mj-lt"/>
              </a:rPr>
              <a:t>lead wires</a:t>
            </a:r>
            <a:r>
              <a:rPr lang="en-GB" dirty="0">
                <a:solidFill>
                  <a:srgbClr val="FF0000"/>
                </a:solidFill>
                <a:latin typeface="+mj-lt"/>
              </a:rPr>
              <a:t>. </a:t>
            </a:r>
            <a:r>
              <a:rPr lang="en-GB" dirty="0">
                <a:solidFill>
                  <a:schemeClr val="tx2"/>
                </a:solidFill>
                <a:latin typeface="+mj-lt"/>
              </a:rPr>
              <a:t>The patient cable </a:t>
            </a:r>
            <a:r>
              <a:rPr lang="en-GB" dirty="0" smtClean="0">
                <a:solidFill>
                  <a:schemeClr val="tx2"/>
                </a:solidFill>
                <a:latin typeface="+mj-lt"/>
              </a:rPr>
              <a:t>should last </a:t>
            </a:r>
            <a:r>
              <a:rPr lang="en-GB" dirty="0">
                <a:solidFill>
                  <a:schemeClr val="tx2"/>
                </a:solidFill>
                <a:latin typeface="+mj-lt"/>
              </a:rPr>
              <a:t>for many years. However, </a:t>
            </a:r>
            <a:r>
              <a:rPr lang="en-GB" b="1" dirty="0">
                <a:solidFill>
                  <a:srgbClr val="FF0000"/>
                </a:solidFill>
                <a:latin typeface="+mj-lt"/>
              </a:rPr>
              <a:t>abusive use </a:t>
            </a:r>
            <a:r>
              <a:rPr lang="en-GB" dirty="0">
                <a:solidFill>
                  <a:schemeClr val="tx2"/>
                </a:solidFill>
                <a:latin typeface="+mj-lt"/>
              </a:rPr>
              <a:t>can lead to wire breakage. </a:t>
            </a:r>
            <a:endParaRPr lang="en-GB" dirty="0" smtClean="0">
              <a:solidFill>
                <a:schemeClr val="tx2"/>
              </a:solidFill>
              <a:latin typeface="+mj-lt"/>
            </a:endParaRPr>
          </a:p>
          <a:p>
            <a:endParaRPr lang="en-GB" sz="1200" dirty="0">
              <a:solidFill>
                <a:schemeClr val="tx2"/>
              </a:solidFill>
              <a:latin typeface="+mj-lt"/>
            </a:endParaRPr>
          </a:p>
          <a:p>
            <a:pPr marL="285750" indent="-285750">
              <a:buFont typeface="Wingdings" pitchFamily="2" charset="2"/>
              <a:buChar char="Ø"/>
            </a:pPr>
            <a:r>
              <a:rPr lang="en-GB" dirty="0" smtClean="0">
                <a:solidFill>
                  <a:schemeClr val="tx2"/>
                </a:solidFill>
                <a:latin typeface="+mj-lt"/>
              </a:rPr>
              <a:t>Before </a:t>
            </a:r>
            <a:r>
              <a:rPr lang="en-GB" dirty="0">
                <a:solidFill>
                  <a:schemeClr val="tx2"/>
                </a:solidFill>
                <a:latin typeface="+mj-lt"/>
              </a:rPr>
              <a:t>rejecting a </a:t>
            </a:r>
            <a:r>
              <a:rPr lang="en-GB" dirty="0" smtClean="0">
                <a:solidFill>
                  <a:schemeClr val="tx2"/>
                </a:solidFill>
                <a:latin typeface="+mj-lt"/>
              </a:rPr>
              <a:t>lead wire</a:t>
            </a:r>
            <a:r>
              <a:rPr lang="en-GB" dirty="0">
                <a:solidFill>
                  <a:schemeClr val="tx2"/>
                </a:solidFill>
                <a:latin typeface="+mj-lt"/>
              </a:rPr>
              <a:t>, try a different wire from another machine to confirm that this is the cause. Lead </a:t>
            </a:r>
            <a:r>
              <a:rPr lang="en-GB" dirty="0" smtClean="0">
                <a:solidFill>
                  <a:schemeClr val="tx2"/>
                </a:solidFill>
                <a:latin typeface="+mj-lt"/>
              </a:rPr>
              <a:t>wires often </a:t>
            </a:r>
            <a:r>
              <a:rPr lang="en-GB" dirty="0">
                <a:solidFill>
                  <a:schemeClr val="tx2"/>
                </a:solidFill>
                <a:latin typeface="+mj-lt"/>
              </a:rPr>
              <a:t>look to be in poor condition because of </a:t>
            </a:r>
            <a:r>
              <a:rPr lang="en-GB" b="1" dirty="0">
                <a:solidFill>
                  <a:srgbClr val="FF0000"/>
                </a:solidFill>
                <a:latin typeface="+mj-lt"/>
              </a:rPr>
              <a:t>tape </a:t>
            </a:r>
            <a:r>
              <a:rPr lang="en-GB" b="1" dirty="0" smtClean="0">
                <a:solidFill>
                  <a:srgbClr val="FF0000"/>
                </a:solidFill>
                <a:latin typeface="+mj-lt"/>
              </a:rPr>
              <a:t> residue </a:t>
            </a:r>
            <a:r>
              <a:rPr lang="en-GB" dirty="0">
                <a:solidFill>
                  <a:schemeClr val="tx2"/>
                </a:solidFill>
                <a:latin typeface="+mj-lt"/>
              </a:rPr>
              <a:t>on the cable. This residue can </a:t>
            </a:r>
            <a:r>
              <a:rPr lang="en-GB" dirty="0" smtClean="0">
                <a:solidFill>
                  <a:schemeClr val="tx2"/>
                </a:solidFill>
                <a:latin typeface="+mj-lt"/>
              </a:rPr>
              <a:t>be removed </a:t>
            </a:r>
            <a:r>
              <a:rPr lang="en-GB" dirty="0">
                <a:solidFill>
                  <a:schemeClr val="tx2"/>
                </a:solidFill>
                <a:latin typeface="+mj-lt"/>
              </a:rPr>
              <a:t>using alcohol or other solvents</a:t>
            </a:r>
            <a:r>
              <a:rPr lang="en-GB" dirty="0" smtClean="0">
                <a:latin typeface="+mj-lt"/>
              </a:rPr>
              <a:t>.</a:t>
            </a:r>
          </a:p>
          <a:p>
            <a:endParaRPr lang="en-GB" dirty="0" smtClean="0">
              <a:latin typeface="+mj-lt"/>
            </a:endParaRPr>
          </a:p>
          <a:p>
            <a:pPr marL="285750" indent="-285750">
              <a:buFont typeface="Wingdings" pitchFamily="2" charset="2"/>
              <a:buChar char="Ø"/>
            </a:pPr>
            <a:r>
              <a:rPr lang="en-GB" dirty="0">
                <a:solidFill>
                  <a:schemeClr val="tx2"/>
                </a:solidFill>
              </a:rPr>
              <a:t>If the lead wire is at fault, </a:t>
            </a:r>
            <a:r>
              <a:rPr lang="en-GB" b="1" dirty="0">
                <a:solidFill>
                  <a:srgbClr val="FF0000"/>
                </a:solidFill>
              </a:rPr>
              <a:t>replacement</a:t>
            </a:r>
            <a:r>
              <a:rPr lang="en-GB" dirty="0">
                <a:solidFill>
                  <a:schemeClr val="tx2"/>
                </a:solidFill>
              </a:rPr>
              <a:t> is the preferred option. However, lead wires can be </a:t>
            </a:r>
            <a:r>
              <a:rPr lang="en-GB" b="1" dirty="0">
                <a:solidFill>
                  <a:srgbClr val="FF0000"/>
                </a:solidFill>
              </a:rPr>
              <a:t>repaired</a:t>
            </a:r>
            <a:r>
              <a:rPr lang="en-GB" dirty="0">
                <a:solidFill>
                  <a:schemeClr val="tx2"/>
                </a:solidFill>
              </a:rPr>
              <a:t> in some cases</a:t>
            </a:r>
            <a:endParaRPr lang="en-GB" dirty="0">
              <a:latin typeface="+mj-lt"/>
            </a:endParaRPr>
          </a:p>
        </p:txBody>
      </p:sp>
      <p:pic>
        <p:nvPicPr>
          <p:cNvPr id="13" name="Afbeelding 12"/>
          <p:cNvPicPr>
            <a:picLocks noChangeAspect="1"/>
          </p:cNvPicPr>
          <p:nvPr/>
        </p:nvPicPr>
        <p:blipFill>
          <a:blip r:embed="rId2"/>
          <a:stretch>
            <a:fillRect/>
          </a:stretch>
        </p:blipFill>
        <p:spPr>
          <a:xfrm>
            <a:off x="8212742" y="1257426"/>
            <a:ext cx="2760057" cy="2112366"/>
          </a:xfrm>
          <a:prstGeom prst="rect">
            <a:avLst/>
          </a:prstGeom>
        </p:spPr>
      </p:pic>
    </p:spTree>
    <p:extLst>
      <p:ext uri="{BB962C8B-B14F-4D97-AF65-F5344CB8AC3E}">
        <p14:creationId xmlns:p14="http://schemas.microsoft.com/office/powerpoint/2010/main" val="264590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fontScale="850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ECG Recorder and Monitor</a:t>
            </a:r>
            <a:endParaRPr lang="en-GB" sz="20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00389" y="104594"/>
            <a:ext cx="5691611" cy="6768066"/>
          </a:xfrm>
          <a:prstGeom prst="rect">
            <a:avLst/>
          </a:prstGeom>
        </p:spPr>
      </p:pic>
      <p:pic>
        <p:nvPicPr>
          <p:cNvPr id="7" name="Afbeelding 6"/>
          <p:cNvPicPr>
            <a:picLocks noChangeAspect="1"/>
          </p:cNvPicPr>
          <p:nvPr/>
        </p:nvPicPr>
        <p:blipFill>
          <a:blip r:embed="rId3"/>
          <a:stretch>
            <a:fillRect/>
          </a:stretch>
        </p:blipFill>
        <p:spPr>
          <a:xfrm>
            <a:off x="900546" y="2261908"/>
            <a:ext cx="2018096" cy="2200025"/>
          </a:xfrm>
          <a:prstGeom prst="rect">
            <a:avLst/>
          </a:prstGeom>
        </p:spPr>
      </p:pic>
      <p:pic>
        <p:nvPicPr>
          <p:cNvPr id="2" name="Afbeelding 1"/>
          <p:cNvPicPr>
            <a:picLocks noChangeAspect="1"/>
          </p:cNvPicPr>
          <p:nvPr/>
        </p:nvPicPr>
        <p:blipFill>
          <a:blip r:embed="rId4"/>
          <a:stretch>
            <a:fillRect/>
          </a:stretch>
        </p:blipFill>
        <p:spPr>
          <a:xfrm>
            <a:off x="2918642" y="1281297"/>
            <a:ext cx="2280232" cy="3858435"/>
          </a:xfrm>
          <a:prstGeom prst="rect">
            <a:avLst/>
          </a:prstGeom>
        </p:spPr>
      </p:pic>
      <p:cxnSp>
        <p:nvCxnSpPr>
          <p:cNvPr id="4" name="Rechte verbindingslijn met pijl 3"/>
          <p:cNvCxnSpPr/>
          <p:nvPr/>
        </p:nvCxnSpPr>
        <p:spPr>
          <a:xfrm flipH="1" flipV="1">
            <a:off x="5283200" y="3488267"/>
            <a:ext cx="2082800" cy="1947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itel 1"/>
          <p:cNvSpPr txBox="1">
            <a:spLocks/>
          </p:cNvSpPr>
          <p:nvPr/>
        </p:nvSpPr>
        <p:spPr>
          <a:xfrm>
            <a:off x="900546" y="129754"/>
            <a:ext cx="5599844"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600" b="1" kern="0" dirty="0" smtClean="0">
                <a:solidFill>
                  <a:srgbClr val="00B0F0"/>
                </a:solidFill>
                <a:ea typeface="Times New Roman" panose="02020603050405020304" pitchFamily="18" charset="0"/>
                <a:cs typeface="Times New Roman" panose="02020603050405020304" pitchFamily="18" charset="0"/>
              </a:rPr>
              <a:t>Preventive Maintenance</a:t>
            </a:r>
            <a:endParaRPr lang="en-GB" sz="3600" b="1" kern="0" dirty="0">
              <a:solidFill>
                <a:srgbClr val="00B0F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2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10020"/>
          </a:xfrm>
        </p:spPr>
        <p:txBody>
          <a:bodyPr/>
          <a:lstStyle/>
          <a:p>
            <a:pPr algn="ctr"/>
            <a:r>
              <a:rPr lang="en-US" b="1" dirty="0" smtClean="0">
                <a:solidFill>
                  <a:srgbClr val="00B0F0"/>
                </a:solidFill>
              </a:rPr>
              <a:t>Electrocardiogram </a:t>
            </a:r>
            <a:r>
              <a:rPr lang="en-US" b="1" dirty="0">
                <a:solidFill>
                  <a:srgbClr val="00B0F0"/>
                </a:solidFill>
              </a:rPr>
              <a:t>(ECG)</a:t>
            </a:r>
            <a:endParaRPr lang="ar-IQ" b="1" dirty="0">
              <a:solidFill>
                <a:srgbClr val="00B0F0"/>
              </a:solidFill>
            </a:endParaRPr>
          </a:p>
        </p:txBody>
      </p:sp>
      <p:sp>
        <p:nvSpPr>
          <p:cNvPr id="3" name="عنصر نائب للمحتوى 2"/>
          <p:cNvSpPr>
            <a:spLocks noGrp="1"/>
          </p:cNvSpPr>
          <p:nvPr>
            <p:ph idx="1"/>
          </p:nvPr>
        </p:nvSpPr>
        <p:spPr>
          <a:xfrm>
            <a:off x="1324303" y="1308537"/>
            <a:ext cx="10531365" cy="5328745"/>
          </a:xfrm>
        </p:spPr>
        <p:txBody>
          <a:bodyPr/>
          <a:lstStyle/>
          <a:p>
            <a:pPr marL="0" indent="0">
              <a:buNone/>
            </a:pPr>
            <a:r>
              <a:rPr lang="en-US" dirty="0">
                <a:solidFill>
                  <a:schemeClr val="tx2"/>
                </a:solidFill>
              </a:rPr>
              <a:t>I</a:t>
            </a:r>
            <a:r>
              <a:rPr lang="en-US" dirty="0" smtClean="0">
                <a:solidFill>
                  <a:schemeClr val="tx2"/>
                </a:solidFill>
              </a:rPr>
              <a:t>s</a:t>
            </a:r>
            <a:r>
              <a:rPr lang="en-US" dirty="0">
                <a:solidFill>
                  <a:schemeClr val="tx2"/>
                </a:solidFill>
              </a:rPr>
              <a:t> a simple, non-invasive test that records the electrical activity of the heart. </a:t>
            </a:r>
            <a:r>
              <a:rPr lang="en-US" dirty="0" smtClean="0">
                <a:solidFill>
                  <a:schemeClr val="tx2"/>
                </a:solidFill>
              </a:rPr>
              <a:t>An </a:t>
            </a:r>
            <a:r>
              <a:rPr lang="en-US" dirty="0">
                <a:solidFill>
                  <a:schemeClr val="tx2"/>
                </a:solidFill>
              </a:rPr>
              <a:t>ECG can help diagnose certain heart conditions, including abnormal heart rhythms and </a:t>
            </a:r>
            <a:r>
              <a:rPr lang="en-US" dirty="0" smtClean="0">
                <a:solidFill>
                  <a:schemeClr val="tx2"/>
                </a:solidFill>
              </a:rPr>
              <a:t>coronary </a:t>
            </a:r>
            <a:r>
              <a:rPr lang="en-US" dirty="0">
                <a:solidFill>
                  <a:schemeClr val="tx2"/>
                </a:solidFill>
              </a:rPr>
              <a:t>heart disease (heart attack and angina</a:t>
            </a:r>
            <a:r>
              <a:rPr lang="en-US" dirty="0" smtClean="0">
                <a:solidFill>
                  <a:schemeClr val="tx2"/>
                </a:solidFill>
              </a:rPr>
              <a:t>).</a:t>
            </a:r>
          </a:p>
          <a:p>
            <a:pPr marL="0" indent="0">
              <a:buNone/>
            </a:pPr>
            <a:r>
              <a:rPr lang="en-US" dirty="0" smtClean="0">
                <a:solidFill>
                  <a:srgbClr val="00B0F0"/>
                </a:solidFill>
              </a:rPr>
              <a:t>ECG</a:t>
            </a:r>
            <a:r>
              <a:rPr lang="en-US" dirty="0" smtClean="0"/>
              <a:t> </a:t>
            </a:r>
            <a:r>
              <a:rPr lang="en-US" dirty="0" smtClean="0">
                <a:solidFill>
                  <a:schemeClr val="tx2"/>
                </a:solidFill>
              </a:rPr>
              <a:t>= </a:t>
            </a:r>
            <a:r>
              <a:rPr lang="en-US" dirty="0" smtClean="0">
                <a:solidFill>
                  <a:srgbClr val="FF0000"/>
                </a:solidFill>
              </a:rPr>
              <a:t>Electrocardiogram </a:t>
            </a:r>
            <a:r>
              <a:rPr lang="en-US" dirty="0">
                <a:solidFill>
                  <a:srgbClr val="FF0000"/>
                </a:solidFill>
              </a:rPr>
              <a:t>/</a:t>
            </a:r>
            <a:r>
              <a:rPr lang="en-US" dirty="0" smtClean="0">
                <a:solidFill>
                  <a:srgbClr val="FF0000"/>
                </a:solidFill>
              </a:rPr>
              <a:t>Electrocardiograph</a:t>
            </a:r>
          </a:p>
          <a:p>
            <a:pPr>
              <a:buFont typeface="Wingdings" pitchFamily="2" charset="2"/>
              <a:buChar char="Ø"/>
            </a:pPr>
            <a:r>
              <a:rPr lang="en-US" dirty="0" smtClean="0">
                <a:solidFill>
                  <a:srgbClr val="002060"/>
                </a:solidFill>
              </a:rPr>
              <a:t> Electro </a:t>
            </a:r>
          </a:p>
          <a:p>
            <a:pPr>
              <a:buFont typeface="Wingdings" pitchFamily="2" charset="2"/>
              <a:buChar char="Ø"/>
            </a:pPr>
            <a:r>
              <a:rPr lang="en-US" dirty="0" smtClean="0">
                <a:solidFill>
                  <a:srgbClr val="002060"/>
                </a:solidFill>
              </a:rPr>
              <a:t> Cardio </a:t>
            </a:r>
          </a:p>
          <a:p>
            <a:pPr>
              <a:buFont typeface="Wingdings" pitchFamily="2" charset="2"/>
              <a:buChar char="Ø"/>
            </a:pPr>
            <a:r>
              <a:rPr lang="en-US" dirty="0" smtClean="0">
                <a:solidFill>
                  <a:srgbClr val="002060"/>
                </a:solidFill>
              </a:rPr>
              <a:t> Gram (graph)</a:t>
            </a:r>
            <a:endParaRPr lang="ar-IQ" dirty="0">
              <a:solidFill>
                <a:srgbClr val="002060"/>
              </a:solidFill>
            </a:endParaRPr>
          </a:p>
        </p:txBody>
      </p:sp>
    </p:spTree>
    <p:extLst>
      <p:ext uri="{BB962C8B-B14F-4D97-AF65-F5344CB8AC3E}">
        <p14:creationId xmlns:p14="http://schemas.microsoft.com/office/powerpoint/2010/main" val="12456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750454"/>
          </a:xfrm>
        </p:spPr>
        <p:txBody>
          <a:bodyPr/>
          <a:lstStyle/>
          <a:p>
            <a:pPr algn="ctr"/>
            <a:r>
              <a:rPr lang="en-GB" b="1" kern="0" dirty="0">
                <a:solidFill>
                  <a:srgbClr val="00B0F0"/>
                </a:solidFill>
                <a:ea typeface="Times New Roman" panose="02020603050405020304" pitchFamily="18" charset="0"/>
                <a:cs typeface="Times New Roman" panose="02020603050405020304" pitchFamily="18" charset="0"/>
              </a:rPr>
              <a:t>Function of the heart</a:t>
            </a:r>
            <a:endParaRPr lang="ar-IQ" dirty="0">
              <a:solidFill>
                <a:srgbClr val="00B0F0"/>
              </a:solidFill>
            </a:endParaRPr>
          </a:p>
        </p:txBody>
      </p:sp>
      <p:pic>
        <p:nvPicPr>
          <p:cNvPr id="4" name="Afbeelding 1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02583" y="1665008"/>
            <a:ext cx="5075098" cy="4363059"/>
          </a:xfrm>
          <a:prstGeom prst="rect">
            <a:avLst/>
          </a:prstGeom>
        </p:spPr>
      </p:pic>
      <p:sp>
        <p:nvSpPr>
          <p:cNvPr id="5" name="مستطيل 4"/>
          <p:cNvSpPr/>
          <p:nvPr/>
        </p:nvSpPr>
        <p:spPr>
          <a:xfrm>
            <a:off x="1288474" y="1665008"/>
            <a:ext cx="5140036" cy="3785652"/>
          </a:xfrm>
          <a:prstGeom prst="rect">
            <a:avLst/>
          </a:prstGeom>
        </p:spPr>
        <p:txBody>
          <a:bodyPr wrap="square">
            <a:spAutoFit/>
          </a:bodyPr>
          <a:lstStyle/>
          <a:p>
            <a:pPr marL="285750" indent="-285750">
              <a:buFont typeface="Wingdings" pitchFamily="2" charset="2"/>
              <a:buChar char="Ø"/>
            </a:pPr>
            <a:r>
              <a:rPr lang="en-US" sz="2000" dirty="0">
                <a:solidFill>
                  <a:schemeClr val="tx2"/>
                </a:solidFill>
              </a:rPr>
              <a:t>There are four </a:t>
            </a:r>
            <a:r>
              <a:rPr lang="en-US" sz="2000" dirty="0" smtClean="0">
                <a:solidFill>
                  <a:schemeClr val="tx2"/>
                </a:solidFill>
              </a:rPr>
              <a:t>chambers :</a:t>
            </a:r>
            <a:r>
              <a:rPr lang="en-US" sz="2000" dirty="0">
                <a:solidFill>
                  <a:schemeClr val="tx2"/>
                </a:solidFill>
              </a:rPr>
              <a:t> </a:t>
            </a:r>
            <a:r>
              <a:rPr lang="en-US" sz="2000" dirty="0" smtClean="0">
                <a:solidFill>
                  <a:schemeClr val="tx2"/>
                </a:solidFill>
              </a:rPr>
              <a:t>the </a:t>
            </a:r>
            <a:r>
              <a:rPr lang="en-US" sz="2000" dirty="0">
                <a:solidFill>
                  <a:srgbClr val="FF0000"/>
                </a:solidFill>
              </a:rPr>
              <a:t>left atrium </a:t>
            </a:r>
            <a:r>
              <a:rPr lang="en-US" sz="2000" dirty="0">
                <a:solidFill>
                  <a:schemeClr val="tx2"/>
                </a:solidFill>
              </a:rPr>
              <a:t>and </a:t>
            </a:r>
            <a:r>
              <a:rPr lang="en-US" sz="2000" dirty="0">
                <a:solidFill>
                  <a:srgbClr val="FF0000"/>
                </a:solidFill>
              </a:rPr>
              <a:t>right atrium </a:t>
            </a:r>
            <a:r>
              <a:rPr lang="en-US" sz="2000" dirty="0">
                <a:solidFill>
                  <a:schemeClr val="tx2"/>
                </a:solidFill>
              </a:rPr>
              <a:t>(upper chambers), and the </a:t>
            </a:r>
            <a:r>
              <a:rPr lang="en-US" sz="2000" dirty="0">
                <a:solidFill>
                  <a:srgbClr val="FF0000"/>
                </a:solidFill>
              </a:rPr>
              <a:t>left ventricle </a:t>
            </a:r>
            <a:r>
              <a:rPr lang="en-US" sz="2000" dirty="0">
                <a:solidFill>
                  <a:schemeClr val="tx2"/>
                </a:solidFill>
              </a:rPr>
              <a:t>and </a:t>
            </a:r>
            <a:r>
              <a:rPr lang="en-US" sz="2000" dirty="0">
                <a:solidFill>
                  <a:srgbClr val="FF0000"/>
                </a:solidFill>
              </a:rPr>
              <a:t>right ventricle </a:t>
            </a:r>
            <a:r>
              <a:rPr lang="en-US" sz="2000" dirty="0">
                <a:solidFill>
                  <a:schemeClr val="tx2"/>
                </a:solidFill>
              </a:rPr>
              <a:t>(lower chambers</a:t>
            </a:r>
            <a:r>
              <a:rPr lang="en-US" sz="2000" dirty="0" smtClean="0">
                <a:solidFill>
                  <a:schemeClr val="tx2"/>
                </a:solidFill>
              </a:rPr>
              <a:t>)</a:t>
            </a:r>
          </a:p>
          <a:p>
            <a:pPr marL="285750" indent="-285750">
              <a:buFont typeface="Wingdings" pitchFamily="2" charset="2"/>
              <a:buChar char="Ø"/>
            </a:pPr>
            <a:r>
              <a:rPr lang="en-US" sz="2000" dirty="0">
                <a:solidFill>
                  <a:schemeClr val="tx2"/>
                </a:solidFill>
              </a:rPr>
              <a:t>Muscular walls, </a:t>
            </a:r>
            <a:r>
              <a:rPr lang="en-US" sz="2000" dirty="0" smtClean="0">
                <a:solidFill>
                  <a:schemeClr val="tx2"/>
                </a:solidFill>
              </a:rPr>
              <a:t>called </a:t>
            </a:r>
            <a:r>
              <a:rPr lang="en-US" sz="2000" dirty="0" smtClean="0">
                <a:solidFill>
                  <a:srgbClr val="FF0000"/>
                </a:solidFill>
              </a:rPr>
              <a:t>septum</a:t>
            </a:r>
            <a:r>
              <a:rPr lang="en-US" sz="2000" dirty="0">
                <a:solidFill>
                  <a:schemeClr val="tx2"/>
                </a:solidFill>
              </a:rPr>
              <a:t>, divide the heart into two </a:t>
            </a:r>
            <a:r>
              <a:rPr lang="en-US" sz="2000" dirty="0" smtClean="0">
                <a:solidFill>
                  <a:schemeClr val="tx2"/>
                </a:solidFill>
              </a:rPr>
              <a:t>sides.</a:t>
            </a:r>
          </a:p>
          <a:p>
            <a:pPr marL="285750" indent="-285750">
              <a:buFont typeface="Wingdings" pitchFamily="2" charset="2"/>
              <a:buChar char="Ø"/>
            </a:pPr>
            <a:r>
              <a:rPr lang="en-US" sz="2000" dirty="0">
                <a:solidFill>
                  <a:schemeClr val="tx2"/>
                </a:solidFill>
              </a:rPr>
              <a:t>The wall of the heart separates into the following layers: </a:t>
            </a:r>
            <a:r>
              <a:rPr lang="en-US" sz="2000" dirty="0" err="1">
                <a:solidFill>
                  <a:srgbClr val="FF0000"/>
                </a:solidFill>
              </a:rPr>
              <a:t>E</a:t>
            </a:r>
            <a:r>
              <a:rPr lang="en-US" sz="2000" dirty="0" err="1" smtClean="0">
                <a:solidFill>
                  <a:srgbClr val="FF0000"/>
                </a:solidFill>
              </a:rPr>
              <a:t>picardium</a:t>
            </a:r>
            <a:r>
              <a:rPr lang="en-US" sz="2000"/>
              <a:t>, </a:t>
            </a:r>
            <a:r>
              <a:rPr lang="en-US" sz="2000" dirty="0">
                <a:solidFill>
                  <a:srgbClr val="FF0000"/>
                </a:solidFill>
              </a:rPr>
              <a:t>M</a:t>
            </a:r>
            <a:r>
              <a:rPr lang="en-US" sz="2000" smtClean="0">
                <a:solidFill>
                  <a:srgbClr val="FF0000"/>
                </a:solidFill>
              </a:rPr>
              <a:t>yocardium</a:t>
            </a:r>
            <a:r>
              <a:rPr lang="en-US" sz="2000" dirty="0"/>
              <a:t>, </a:t>
            </a:r>
            <a:r>
              <a:rPr lang="en-US" sz="2000">
                <a:solidFill>
                  <a:schemeClr val="tx2"/>
                </a:solidFill>
              </a:rPr>
              <a:t>and</a:t>
            </a:r>
            <a:r>
              <a:rPr lang="en-US" sz="2000"/>
              <a:t> </a:t>
            </a:r>
            <a:r>
              <a:rPr lang="en-US" sz="2000" dirty="0">
                <a:solidFill>
                  <a:srgbClr val="FF0000"/>
                </a:solidFill>
              </a:rPr>
              <a:t>E</a:t>
            </a:r>
            <a:r>
              <a:rPr lang="en-US" sz="2000" smtClean="0">
                <a:solidFill>
                  <a:srgbClr val="FF0000"/>
                </a:solidFill>
              </a:rPr>
              <a:t>ndocardium</a:t>
            </a:r>
            <a:r>
              <a:rPr lang="en-US" sz="2000" dirty="0" smtClean="0">
                <a:solidFill>
                  <a:srgbClr val="FF0000"/>
                </a:solidFill>
              </a:rPr>
              <a:t>. </a:t>
            </a:r>
          </a:p>
          <a:p>
            <a:pPr marL="285750" indent="-285750">
              <a:buFont typeface="Wingdings" pitchFamily="2" charset="2"/>
              <a:buChar char="Ø"/>
            </a:pPr>
            <a:r>
              <a:rPr lang="en-US" sz="2000" dirty="0" smtClean="0">
                <a:solidFill>
                  <a:schemeClr val="tx2"/>
                </a:solidFill>
              </a:rPr>
              <a:t>It </a:t>
            </a:r>
            <a:r>
              <a:rPr lang="en-US" sz="2000" dirty="0">
                <a:solidFill>
                  <a:schemeClr val="tx2"/>
                </a:solidFill>
              </a:rPr>
              <a:t>is also made up of four valves: the </a:t>
            </a:r>
            <a:r>
              <a:rPr lang="en-US" sz="2000" dirty="0">
                <a:solidFill>
                  <a:srgbClr val="FF0000"/>
                </a:solidFill>
              </a:rPr>
              <a:t>tricuspid,</a:t>
            </a:r>
            <a:r>
              <a:rPr lang="en-US" sz="2000" dirty="0">
                <a:solidFill>
                  <a:schemeClr val="tx2"/>
                </a:solidFill>
              </a:rPr>
              <a:t> </a:t>
            </a:r>
            <a:r>
              <a:rPr lang="en-US" sz="2000" dirty="0">
                <a:solidFill>
                  <a:srgbClr val="FF0000"/>
                </a:solidFill>
              </a:rPr>
              <a:t>pulmonary, mitral </a:t>
            </a:r>
            <a:r>
              <a:rPr lang="en-US" sz="2000" dirty="0">
                <a:solidFill>
                  <a:schemeClr val="tx2"/>
                </a:solidFill>
              </a:rPr>
              <a:t>and </a:t>
            </a:r>
            <a:r>
              <a:rPr lang="en-US" sz="2000" dirty="0">
                <a:solidFill>
                  <a:srgbClr val="FF0000"/>
                </a:solidFill>
              </a:rPr>
              <a:t>aortic valves</a:t>
            </a:r>
            <a:endParaRPr lang="ar-IQ" sz="2000" dirty="0">
              <a:solidFill>
                <a:srgbClr val="FF0000"/>
              </a:solidFill>
            </a:endParaRPr>
          </a:p>
        </p:txBody>
      </p:sp>
    </p:spTree>
    <p:extLst>
      <p:ext uri="{BB962C8B-B14F-4D97-AF65-F5344CB8AC3E}">
        <p14:creationId xmlns:p14="http://schemas.microsoft.com/office/powerpoint/2010/main" val="72098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02854"/>
          </a:xfrm>
        </p:spPr>
        <p:txBody>
          <a:bodyPr/>
          <a:lstStyle/>
          <a:p>
            <a:pPr algn="ctr"/>
            <a:r>
              <a:rPr lang="en-GB" b="1" kern="0" dirty="0">
                <a:solidFill>
                  <a:srgbClr val="00B0F0"/>
                </a:solidFill>
                <a:ea typeface="Times New Roman" panose="02020603050405020304" pitchFamily="18" charset="0"/>
              </a:rPr>
              <a:t>Function of the heart</a:t>
            </a:r>
            <a:endParaRPr lang="ar-IQ" dirty="0"/>
          </a:p>
        </p:txBody>
      </p:sp>
      <p:sp>
        <p:nvSpPr>
          <p:cNvPr id="3" name="عنصر نائب للمحتوى 2"/>
          <p:cNvSpPr>
            <a:spLocks noGrp="1"/>
          </p:cNvSpPr>
          <p:nvPr>
            <p:ph idx="1"/>
          </p:nvPr>
        </p:nvSpPr>
        <p:spPr>
          <a:xfrm>
            <a:off x="1205345" y="1343891"/>
            <a:ext cx="10418617" cy="5361709"/>
          </a:xfrm>
        </p:spPr>
        <p:txBody>
          <a:bodyPr>
            <a:normAutofit/>
          </a:bodyPr>
          <a:lstStyle/>
          <a:p>
            <a:pPr>
              <a:buFont typeface="Wingdings" pitchFamily="2" charset="2"/>
              <a:buChar char="Ø"/>
            </a:pPr>
            <a:r>
              <a:rPr lang="en-US" sz="2400" dirty="0" smtClean="0"/>
              <a:t> There </a:t>
            </a:r>
            <a:r>
              <a:rPr lang="en-US" sz="2400" dirty="0"/>
              <a:t>are around 10 veins that are found in or connected to the heart. The two largest veins that bring blood from the body to the heart are the </a:t>
            </a:r>
            <a:r>
              <a:rPr lang="en-US" sz="2400" dirty="0">
                <a:solidFill>
                  <a:srgbClr val="FF0000"/>
                </a:solidFill>
              </a:rPr>
              <a:t>superior vena cava and inferior vena cava</a:t>
            </a:r>
            <a:r>
              <a:rPr lang="en-US" sz="2400" dirty="0"/>
              <a:t>. The first collects blood from the top portion of the body, such as from the jugular vein and auxiliary </a:t>
            </a:r>
            <a:r>
              <a:rPr lang="en-US" sz="2400" dirty="0" smtClean="0"/>
              <a:t>vein</a:t>
            </a:r>
          </a:p>
          <a:p>
            <a:pPr>
              <a:buFont typeface="Wingdings" pitchFamily="2" charset="2"/>
              <a:buChar char="Ø"/>
            </a:pPr>
            <a:r>
              <a:rPr lang="en-US" sz="2400" dirty="0" smtClean="0"/>
              <a:t> There </a:t>
            </a:r>
            <a:r>
              <a:rPr lang="en-US" sz="2400" dirty="0"/>
              <a:t>are two primary coronary arteries, </a:t>
            </a:r>
            <a:r>
              <a:rPr lang="en-US" sz="2400" dirty="0">
                <a:solidFill>
                  <a:srgbClr val="FF0000"/>
                </a:solidFill>
              </a:rPr>
              <a:t>the right coronary artery (RCA) and the left main coronary artery (LMCA)</a:t>
            </a:r>
            <a:r>
              <a:rPr lang="en-US" sz="2400" dirty="0">
                <a:solidFill>
                  <a:schemeClr val="tx2"/>
                </a:solidFill>
              </a:rPr>
              <a:t>.</a:t>
            </a:r>
            <a:r>
              <a:rPr lang="en-US" sz="2400" dirty="0">
                <a:solidFill>
                  <a:srgbClr val="FF0000"/>
                </a:solidFill>
              </a:rPr>
              <a:t> </a:t>
            </a:r>
            <a:r>
              <a:rPr lang="en-US" sz="2400" dirty="0"/>
              <a:t>Both of these originate from the root of the aorta. The RCA emerges from the anterior ascending aorta and supplies blood primarily to the right atrium, right ventricle</a:t>
            </a:r>
            <a:endParaRPr lang="ar-IQ" sz="2400" dirty="0"/>
          </a:p>
        </p:txBody>
      </p:sp>
    </p:spTree>
    <p:extLst>
      <p:ext uri="{BB962C8B-B14F-4D97-AF65-F5344CB8AC3E}">
        <p14:creationId xmlns:p14="http://schemas.microsoft.com/office/powerpoint/2010/main" val="3244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88999"/>
          </a:xfrm>
        </p:spPr>
        <p:txBody>
          <a:bodyPr/>
          <a:lstStyle/>
          <a:p>
            <a:pPr algn="ctr"/>
            <a:r>
              <a:rPr lang="en-GB" b="1" kern="0" dirty="0">
                <a:solidFill>
                  <a:srgbClr val="00B0F0"/>
                </a:solidFill>
                <a:ea typeface="Times New Roman" panose="02020603050405020304" pitchFamily="18" charset="0"/>
                <a:cs typeface="Times New Roman" panose="02020603050405020304" pitchFamily="18" charset="0"/>
              </a:rPr>
              <a:t>Functional diagram of the pumping heart</a:t>
            </a:r>
            <a:endParaRPr lang="ar-IQ" dirty="0">
              <a:solidFill>
                <a:srgbClr val="00B0F0"/>
              </a:solidFill>
            </a:endParaRPr>
          </a:p>
        </p:txBody>
      </p:sp>
      <p:sp>
        <p:nvSpPr>
          <p:cNvPr id="3" name="عنصر نائب للمحتوى 2"/>
          <p:cNvSpPr>
            <a:spLocks noGrp="1"/>
          </p:cNvSpPr>
          <p:nvPr>
            <p:ph idx="1"/>
          </p:nvPr>
        </p:nvSpPr>
        <p:spPr/>
        <p:txBody>
          <a:bodyPr/>
          <a:lstStyle/>
          <a:p>
            <a:endParaRPr lang="ar-IQ"/>
          </a:p>
        </p:txBody>
      </p:sp>
      <p:pic>
        <p:nvPicPr>
          <p:cNvPr id="4" name="Afbeelding 6"/>
          <p:cNvPicPr>
            <a:picLocks noChangeAspect="1"/>
          </p:cNvPicPr>
          <p:nvPr/>
        </p:nvPicPr>
        <p:blipFill rotWithShape="1">
          <a:blip r:embed="rId2" cstate="email">
            <a:extLst>
              <a:ext uri="{28A0092B-C50C-407E-A947-70E740481C1C}">
                <a14:useLocalDpi xmlns:a14="http://schemas.microsoft.com/office/drawing/2010/main"/>
              </a:ext>
            </a:extLst>
          </a:blip>
          <a:srcRect b="4887"/>
          <a:stretch/>
        </p:blipFill>
        <p:spPr>
          <a:xfrm>
            <a:off x="1579419" y="1531313"/>
            <a:ext cx="9767454" cy="4820611"/>
          </a:xfrm>
          <a:prstGeom prst="rect">
            <a:avLst/>
          </a:prstGeom>
        </p:spPr>
      </p:pic>
    </p:spTree>
    <p:extLst>
      <p:ext uri="{BB962C8B-B14F-4D97-AF65-F5344CB8AC3E}">
        <p14:creationId xmlns:p14="http://schemas.microsoft.com/office/powerpoint/2010/main" val="39774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681181"/>
          </a:xfrm>
        </p:spPr>
        <p:txBody>
          <a:bodyPr/>
          <a:lstStyle/>
          <a:p>
            <a:pPr algn="ctr"/>
            <a:r>
              <a:rPr lang="en-GB" b="1" kern="0" dirty="0">
                <a:solidFill>
                  <a:srgbClr val="00B0F0"/>
                </a:solidFill>
                <a:ea typeface="Times New Roman" panose="02020603050405020304" pitchFamily="18" charset="0"/>
                <a:cs typeface="Times New Roman" panose="02020603050405020304" pitchFamily="18" charset="0"/>
              </a:rPr>
              <a:t>Heart Valves and Sounds</a:t>
            </a:r>
            <a:endParaRPr lang="ar-IQ" dirty="0">
              <a:solidFill>
                <a:srgbClr val="00B0F0"/>
              </a:solidFill>
            </a:endParaRPr>
          </a:p>
        </p:txBody>
      </p:sp>
      <p:pic>
        <p:nvPicPr>
          <p:cNvPr id="4" name="Afbeelding 6"/>
          <p:cNvPicPr>
            <a:picLocks noGrp="1" noChangeAspect="1"/>
          </p:cNvPicPr>
          <p:nvPr>
            <p:ph idx="1"/>
          </p:nvPr>
        </p:nvPicPr>
        <p:blipFill>
          <a:blip r:embed="rId2"/>
          <a:stretch>
            <a:fillRect/>
          </a:stretch>
        </p:blipFill>
        <p:spPr>
          <a:xfrm>
            <a:off x="7038110" y="1219200"/>
            <a:ext cx="4558146" cy="4142509"/>
          </a:xfrm>
          <a:prstGeom prst="rect">
            <a:avLst/>
          </a:prstGeom>
        </p:spPr>
      </p:pic>
      <p:pic>
        <p:nvPicPr>
          <p:cNvPr id="5" name="Afbeelding 2"/>
          <p:cNvPicPr>
            <a:picLocks noChangeAspect="1"/>
          </p:cNvPicPr>
          <p:nvPr/>
        </p:nvPicPr>
        <p:blipFill>
          <a:blip r:embed="rId3"/>
          <a:stretch>
            <a:fillRect/>
          </a:stretch>
        </p:blipFill>
        <p:spPr>
          <a:xfrm>
            <a:off x="2628232" y="4214222"/>
            <a:ext cx="3444190" cy="2114036"/>
          </a:xfrm>
          <a:prstGeom prst="rect">
            <a:avLst/>
          </a:prstGeom>
        </p:spPr>
      </p:pic>
      <p:sp>
        <p:nvSpPr>
          <p:cNvPr id="6" name="مستطيل 5"/>
          <p:cNvSpPr/>
          <p:nvPr/>
        </p:nvSpPr>
        <p:spPr>
          <a:xfrm>
            <a:off x="1191490" y="1328263"/>
            <a:ext cx="5680365" cy="2862322"/>
          </a:xfrm>
          <a:prstGeom prst="rect">
            <a:avLst/>
          </a:prstGeom>
        </p:spPr>
        <p:txBody>
          <a:bodyPr wrap="square">
            <a:spAutoFit/>
          </a:bodyPr>
          <a:lstStyle/>
          <a:p>
            <a:pPr algn="just"/>
            <a:r>
              <a:rPr lang="en-US" sz="2000" b="1" dirty="0">
                <a:solidFill>
                  <a:schemeClr val="tx2"/>
                </a:solidFill>
              </a:rPr>
              <a:t>Which valves make which heart sound</a:t>
            </a:r>
            <a:r>
              <a:rPr lang="en-US" sz="2000" b="1" dirty="0" smtClean="0">
                <a:solidFill>
                  <a:schemeClr val="tx2"/>
                </a:solidFill>
              </a:rPr>
              <a:t>?</a:t>
            </a:r>
          </a:p>
          <a:p>
            <a:pPr algn="just"/>
            <a:endParaRPr lang="en-US" sz="2000" b="1" dirty="0">
              <a:solidFill>
                <a:schemeClr val="tx2"/>
              </a:solidFill>
            </a:endParaRPr>
          </a:p>
          <a:p>
            <a:pPr marL="342900" indent="-342900" algn="just">
              <a:buFont typeface="+mj-lt"/>
              <a:buAutoNum type="arabicPeriod"/>
            </a:pPr>
            <a:r>
              <a:rPr lang="en-US" sz="2000" dirty="0" smtClean="0">
                <a:solidFill>
                  <a:schemeClr val="tx2"/>
                </a:solidFill>
              </a:rPr>
              <a:t>The </a:t>
            </a:r>
            <a:r>
              <a:rPr lang="en-US" sz="2000" dirty="0">
                <a:solidFill>
                  <a:schemeClr val="tx2"/>
                </a:solidFill>
              </a:rPr>
              <a:t>first heart sound (S1) represents closure of the </a:t>
            </a:r>
            <a:r>
              <a:rPr lang="en-US" sz="2000" dirty="0" err="1">
                <a:solidFill>
                  <a:schemeClr val="tx2"/>
                </a:solidFill>
              </a:rPr>
              <a:t>atrioventricular</a:t>
            </a:r>
            <a:r>
              <a:rPr lang="en-US" sz="2000" dirty="0">
                <a:solidFill>
                  <a:schemeClr val="tx2"/>
                </a:solidFill>
              </a:rPr>
              <a:t> </a:t>
            </a:r>
            <a:r>
              <a:rPr lang="en-US" sz="2000" dirty="0"/>
              <a:t>(</a:t>
            </a:r>
            <a:r>
              <a:rPr lang="en-US" sz="2000" dirty="0">
                <a:solidFill>
                  <a:srgbClr val="FF0000"/>
                </a:solidFill>
              </a:rPr>
              <a:t>mitral and tricuspid</a:t>
            </a:r>
            <a:r>
              <a:rPr lang="en-US" sz="2000" dirty="0">
                <a:solidFill>
                  <a:schemeClr val="tx2"/>
                </a:solidFill>
              </a:rPr>
              <a:t>) valves as the ventricular pressures exceed atrial pressures at the beginning of </a:t>
            </a:r>
            <a:r>
              <a:rPr lang="en-US" sz="2000" dirty="0" smtClean="0">
                <a:solidFill>
                  <a:schemeClr val="tx2"/>
                </a:solidFill>
              </a:rPr>
              <a:t>systole.</a:t>
            </a:r>
          </a:p>
          <a:p>
            <a:pPr marL="342900" indent="-342900" algn="just">
              <a:buFont typeface="+mj-lt"/>
              <a:buAutoNum type="arabicPeriod"/>
            </a:pPr>
            <a:r>
              <a:rPr lang="en-US" sz="2000" dirty="0" smtClean="0">
                <a:solidFill>
                  <a:schemeClr val="tx2"/>
                </a:solidFill>
              </a:rPr>
              <a:t>The </a:t>
            </a:r>
            <a:r>
              <a:rPr lang="en-US" sz="2000" dirty="0">
                <a:solidFill>
                  <a:schemeClr val="tx2"/>
                </a:solidFill>
              </a:rPr>
              <a:t>second heart sound (S2) represents closure of the semilunar</a:t>
            </a:r>
            <a:r>
              <a:rPr lang="en-US" sz="2000" dirty="0"/>
              <a:t> (</a:t>
            </a:r>
            <a:r>
              <a:rPr lang="en-US" sz="2000" dirty="0">
                <a:solidFill>
                  <a:srgbClr val="FF0000"/>
                </a:solidFill>
              </a:rPr>
              <a:t>aortic and pulmonary</a:t>
            </a:r>
            <a:r>
              <a:rPr lang="en-US" sz="2000" dirty="0"/>
              <a:t>) </a:t>
            </a:r>
            <a:r>
              <a:rPr lang="en-US" sz="2000" dirty="0" smtClean="0">
                <a:solidFill>
                  <a:schemeClr val="tx2"/>
                </a:solidFill>
              </a:rPr>
              <a:t>valves</a:t>
            </a:r>
            <a:r>
              <a:rPr lang="en-US" sz="2000" dirty="0"/>
              <a:t>.</a:t>
            </a:r>
          </a:p>
        </p:txBody>
      </p:sp>
    </p:spTree>
    <p:extLst>
      <p:ext uri="{BB962C8B-B14F-4D97-AF65-F5344CB8AC3E}">
        <p14:creationId xmlns:p14="http://schemas.microsoft.com/office/powerpoint/2010/main" val="38336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750454"/>
          </a:xfrm>
        </p:spPr>
        <p:txBody>
          <a:bodyPr/>
          <a:lstStyle/>
          <a:p>
            <a:pPr algn="ctr"/>
            <a:r>
              <a:rPr lang="en-US" b="1" dirty="0">
                <a:solidFill>
                  <a:srgbClr val="00B0F0"/>
                </a:solidFill>
              </a:rPr>
              <a:t>A</a:t>
            </a:r>
            <a:r>
              <a:rPr lang="en-US" b="1" dirty="0" smtClean="0">
                <a:solidFill>
                  <a:srgbClr val="00B0F0"/>
                </a:solidFill>
              </a:rPr>
              <a:t>ction </a:t>
            </a:r>
            <a:r>
              <a:rPr lang="en-US" b="1" dirty="0">
                <a:solidFill>
                  <a:srgbClr val="00B0F0"/>
                </a:solidFill>
              </a:rPr>
              <a:t>of heart</a:t>
            </a:r>
            <a:endParaRPr lang="ar-IQ" b="1" dirty="0">
              <a:solidFill>
                <a:srgbClr val="00B0F0"/>
              </a:solidFill>
            </a:endParaRPr>
          </a:p>
        </p:txBody>
      </p:sp>
      <p:sp>
        <p:nvSpPr>
          <p:cNvPr id="3" name="عنصر نائب للمحتوى 2"/>
          <p:cNvSpPr>
            <a:spLocks noGrp="1"/>
          </p:cNvSpPr>
          <p:nvPr>
            <p:ph idx="1"/>
          </p:nvPr>
        </p:nvSpPr>
        <p:spPr>
          <a:xfrm>
            <a:off x="1288474" y="1025236"/>
            <a:ext cx="10543308" cy="5694218"/>
          </a:xfrm>
        </p:spPr>
        <p:txBody>
          <a:bodyPr>
            <a:normAutofit/>
          </a:bodyPr>
          <a:lstStyle/>
          <a:p>
            <a:pPr marL="0" indent="0">
              <a:buNone/>
            </a:pPr>
            <a:r>
              <a:rPr lang="en-US" sz="2400" dirty="0">
                <a:solidFill>
                  <a:schemeClr val="tx2"/>
                </a:solidFill>
              </a:rPr>
              <a:t>There are 2 phases to your heart's pumping cycle: </a:t>
            </a:r>
            <a:endParaRPr lang="en-US" sz="2400" dirty="0" smtClean="0">
              <a:solidFill>
                <a:schemeClr val="tx2"/>
              </a:solidFill>
            </a:endParaRPr>
          </a:p>
          <a:p>
            <a:pPr marL="457200" indent="-457200">
              <a:buFont typeface="+mj-lt"/>
              <a:buAutoNum type="arabicPeriod"/>
            </a:pPr>
            <a:r>
              <a:rPr lang="en-US" sz="2400" dirty="0" smtClean="0">
                <a:solidFill>
                  <a:srgbClr val="FF0000"/>
                </a:solidFill>
              </a:rPr>
              <a:t>systole</a:t>
            </a:r>
            <a:r>
              <a:rPr lang="en-US" sz="2400" dirty="0" smtClean="0">
                <a:solidFill>
                  <a:schemeClr val="tx2"/>
                </a:solidFill>
              </a:rPr>
              <a:t> </a:t>
            </a:r>
            <a:r>
              <a:rPr lang="en-US" sz="2400" dirty="0">
                <a:solidFill>
                  <a:schemeClr val="tx2"/>
                </a:solidFill>
              </a:rPr>
              <a:t>– this is when your heart contracts, pushing blood out of the chambers. </a:t>
            </a:r>
            <a:endParaRPr lang="en-US" sz="2400" dirty="0" smtClean="0">
              <a:solidFill>
                <a:schemeClr val="tx2"/>
              </a:solidFill>
            </a:endParaRPr>
          </a:p>
          <a:p>
            <a:pPr marL="457200" indent="-457200">
              <a:buFont typeface="+mj-lt"/>
              <a:buAutoNum type="arabicPeriod"/>
            </a:pPr>
            <a:r>
              <a:rPr lang="en-US" sz="2400" dirty="0" smtClean="0">
                <a:solidFill>
                  <a:srgbClr val="FF0000"/>
                </a:solidFill>
              </a:rPr>
              <a:t>diastole</a:t>
            </a:r>
            <a:r>
              <a:rPr lang="en-US" sz="2400" dirty="0" smtClean="0">
                <a:solidFill>
                  <a:schemeClr val="tx2"/>
                </a:solidFill>
              </a:rPr>
              <a:t> </a:t>
            </a:r>
            <a:r>
              <a:rPr lang="en-US" sz="2400" dirty="0">
                <a:solidFill>
                  <a:schemeClr val="tx2"/>
                </a:solidFill>
              </a:rPr>
              <a:t>– this is the period between contractions when the muscle of your heart (myocardium) relaxes and the chambers fill with blood.</a:t>
            </a:r>
            <a:endParaRPr lang="ar-IQ" sz="2400" dirty="0">
              <a:solidFill>
                <a:schemeClr val="tx2"/>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364" y="3290454"/>
            <a:ext cx="5334000" cy="3276601"/>
          </a:xfrm>
          <a:prstGeom prst="rect">
            <a:avLst/>
          </a:prstGeom>
        </p:spPr>
      </p:pic>
    </p:spTree>
    <p:extLst>
      <p:ext uri="{BB962C8B-B14F-4D97-AF65-F5344CB8AC3E}">
        <p14:creationId xmlns:p14="http://schemas.microsoft.com/office/powerpoint/2010/main" val="185498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47435"/>
          </a:xfrm>
        </p:spPr>
        <p:txBody>
          <a:bodyPr/>
          <a:lstStyle/>
          <a:p>
            <a:pPr algn="ctr"/>
            <a:r>
              <a:rPr lang="en-US" dirty="0">
                <a:solidFill>
                  <a:srgbClr val="00B0F0"/>
                </a:solidFill>
              </a:rPr>
              <a:t>Action of heart</a:t>
            </a:r>
            <a:endParaRPr lang="ar-IQ" dirty="0"/>
          </a:p>
        </p:txBody>
      </p:sp>
      <p:sp>
        <p:nvSpPr>
          <p:cNvPr id="3" name="عنصر نائب للمحتوى 2"/>
          <p:cNvSpPr>
            <a:spLocks noGrp="1"/>
          </p:cNvSpPr>
          <p:nvPr>
            <p:ph idx="1"/>
          </p:nvPr>
        </p:nvSpPr>
        <p:spPr>
          <a:xfrm>
            <a:off x="1330036" y="1385454"/>
            <a:ext cx="10501746" cy="5364305"/>
          </a:xfrm>
        </p:spPr>
        <p:txBody>
          <a:bodyPr>
            <a:normAutofit/>
          </a:bodyPr>
          <a:lstStyle/>
          <a:p>
            <a:pPr>
              <a:buFont typeface="Wingdings" pitchFamily="2" charset="2"/>
              <a:buChar char="Ø"/>
            </a:pPr>
            <a:r>
              <a:rPr lang="en-US" sz="2400" dirty="0" smtClean="0">
                <a:solidFill>
                  <a:schemeClr val="tx2"/>
                </a:solidFill>
              </a:rPr>
              <a:t> The </a:t>
            </a:r>
            <a:r>
              <a:rPr lang="en-US" sz="2400" dirty="0">
                <a:solidFill>
                  <a:srgbClr val="FF0000"/>
                </a:solidFill>
              </a:rPr>
              <a:t>SA (</a:t>
            </a:r>
            <a:r>
              <a:rPr lang="en-US" sz="2400" dirty="0" err="1">
                <a:solidFill>
                  <a:srgbClr val="FF0000"/>
                </a:solidFill>
              </a:rPr>
              <a:t>sinoatrial</a:t>
            </a:r>
            <a:r>
              <a:rPr lang="en-US" sz="2400" dirty="0">
                <a:solidFill>
                  <a:srgbClr val="FF0000"/>
                </a:solidFill>
              </a:rPr>
              <a:t>) </a:t>
            </a:r>
            <a:r>
              <a:rPr lang="en-US" sz="2400" dirty="0">
                <a:solidFill>
                  <a:schemeClr val="tx2"/>
                </a:solidFill>
              </a:rPr>
              <a:t>node generates an electrical signal that causes the upper heart chambers (atria) to contract. </a:t>
            </a:r>
            <a:endParaRPr lang="en-US" sz="2400" dirty="0" smtClean="0">
              <a:solidFill>
                <a:schemeClr val="tx2"/>
              </a:solidFill>
            </a:endParaRPr>
          </a:p>
          <a:p>
            <a:pPr>
              <a:buFont typeface="Wingdings" pitchFamily="2" charset="2"/>
              <a:buChar char="Ø"/>
            </a:pPr>
            <a:r>
              <a:rPr lang="en-US" sz="2400" dirty="0">
                <a:solidFill>
                  <a:schemeClr val="tx2"/>
                </a:solidFill>
              </a:rPr>
              <a:t> </a:t>
            </a:r>
            <a:r>
              <a:rPr lang="en-US" sz="2400" dirty="0" smtClean="0">
                <a:solidFill>
                  <a:schemeClr val="tx2"/>
                </a:solidFill>
              </a:rPr>
              <a:t>The </a:t>
            </a:r>
            <a:r>
              <a:rPr lang="en-US" sz="2400" dirty="0">
                <a:solidFill>
                  <a:schemeClr val="tx2"/>
                </a:solidFill>
              </a:rPr>
              <a:t>signal then passes through the </a:t>
            </a:r>
            <a:r>
              <a:rPr lang="en-US" sz="2400" dirty="0">
                <a:solidFill>
                  <a:srgbClr val="FF0000"/>
                </a:solidFill>
              </a:rPr>
              <a:t>AV (</a:t>
            </a:r>
            <a:r>
              <a:rPr lang="en-US" sz="2400" dirty="0" err="1">
                <a:solidFill>
                  <a:srgbClr val="FF0000"/>
                </a:solidFill>
              </a:rPr>
              <a:t>atrioventricular</a:t>
            </a:r>
            <a:r>
              <a:rPr lang="en-US" sz="2400" dirty="0">
                <a:solidFill>
                  <a:srgbClr val="FF0000"/>
                </a:solidFill>
              </a:rPr>
              <a:t>) </a:t>
            </a:r>
            <a:r>
              <a:rPr lang="en-US" sz="2400" dirty="0">
                <a:solidFill>
                  <a:schemeClr val="tx2"/>
                </a:solidFill>
              </a:rPr>
              <a:t>node to the lower heart chambers (ventricles), causing them to contract, or pump</a:t>
            </a:r>
            <a:r>
              <a:rPr lang="en-US" sz="2400" dirty="0" smtClean="0">
                <a:solidFill>
                  <a:schemeClr val="tx2"/>
                </a:solidFill>
              </a:rPr>
              <a:t>.</a:t>
            </a:r>
          </a:p>
          <a:p>
            <a:pPr>
              <a:buFont typeface="Wingdings" pitchFamily="2" charset="2"/>
              <a:buChar char="Ø"/>
            </a:pPr>
            <a:r>
              <a:rPr lang="en-US" sz="2400" dirty="0" smtClean="0">
                <a:solidFill>
                  <a:schemeClr val="tx2"/>
                </a:solidFill>
              </a:rPr>
              <a:t> </a:t>
            </a:r>
            <a:r>
              <a:rPr lang="en-US" sz="2400" b="1" dirty="0" smtClean="0">
                <a:solidFill>
                  <a:schemeClr val="tx2"/>
                </a:solidFill>
              </a:rPr>
              <a:t>Contraction = Depolarization</a:t>
            </a:r>
          </a:p>
          <a:p>
            <a:pPr>
              <a:buFont typeface="Wingdings" pitchFamily="2" charset="2"/>
              <a:buChar char="Ø"/>
            </a:pPr>
            <a:r>
              <a:rPr lang="en-US" sz="2400" b="1" dirty="0" smtClean="0">
                <a:solidFill>
                  <a:schemeClr val="tx2"/>
                </a:solidFill>
              </a:rPr>
              <a:t> Relaxation = Repolarization </a:t>
            </a:r>
          </a:p>
          <a:p>
            <a:pPr marL="0" indent="0">
              <a:buNone/>
            </a:pPr>
            <a:endParaRPr lang="en-US" sz="2400" b="1" dirty="0" smtClean="0">
              <a:solidFill>
                <a:schemeClr val="tx2"/>
              </a:solidFill>
            </a:endParaRPr>
          </a:p>
          <a:p>
            <a:pPr>
              <a:buFont typeface="Wingdings" pitchFamily="2" charset="2"/>
              <a:buChar char="Ø"/>
            </a:pPr>
            <a:endParaRPr lang="ar-IQ" sz="2400" b="1" dirty="0">
              <a:solidFill>
                <a:schemeClr val="tx2"/>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019" y="3034145"/>
            <a:ext cx="4944341" cy="3602181"/>
          </a:xfrm>
          <a:prstGeom prst="rect">
            <a:avLst/>
          </a:prstGeom>
        </p:spPr>
      </p:pic>
    </p:spTree>
    <p:extLst>
      <p:ext uri="{BB962C8B-B14F-4D97-AF65-F5344CB8AC3E}">
        <p14:creationId xmlns:p14="http://schemas.microsoft.com/office/powerpoint/2010/main" val="35790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5180</TotalTime>
  <Words>1445</Words>
  <Application>Microsoft Office PowerPoint</Application>
  <PresentationFormat>مخصص</PresentationFormat>
  <Paragraphs>157</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Theme1</vt:lpstr>
      <vt:lpstr>Al-Mustaqbal University. College of Engineering and Engineering Technologies. Biomedical Engineering Department.</vt:lpstr>
      <vt:lpstr>Electrocardiogram (ECG)</vt:lpstr>
      <vt:lpstr>Electrocardiogram (ECG)</vt:lpstr>
      <vt:lpstr>Function of the heart</vt:lpstr>
      <vt:lpstr>Function of the heart</vt:lpstr>
      <vt:lpstr>Functional diagram of the pumping heart</vt:lpstr>
      <vt:lpstr>Heart Valves and Sounds</vt:lpstr>
      <vt:lpstr>Action of heart</vt:lpstr>
      <vt:lpstr>Action of heart</vt:lpstr>
      <vt:lpstr>ECG Signals</vt:lpstr>
      <vt:lpstr>Normal and abnormal rhythms</vt:lpstr>
      <vt:lpstr> Lead Placement: 3 electrodes, 6 leads</vt:lpstr>
      <vt:lpstr>Lead Placement: 5 electrodes</vt:lpstr>
      <vt:lpstr>Lead Placement: 10 electrodes for standard 12 lead ECG</vt:lpstr>
      <vt:lpstr>عرض تقديمي في PowerPoint</vt:lpstr>
      <vt:lpstr>ECG Types</vt:lpstr>
      <vt:lpstr>Use</vt:lpstr>
      <vt:lpstr>Use</vt:lpstr>
      <vt:lpstr>System Diagram</vt:lpstr>
      <vt:lpstr>System Diagram</vt:lpstr>
      <vt:lpstr>Cables</vt:lpstr>
      <vt:lpstr>Output</vt:lpstr>
      <vt:lpstr>Troubleshooting: User error, electrode placement </vt:lpstr>
      <vt:lpstr>Troubleshooting: User error, electrode placement </vt:lpstr>
      <vt:lpstr>Troubleshooting: More user error</vt:lpstr>
      <vt:lpstr>Troubleshooting: Technical problems</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DR.Ahmed Saker 2O11</cp:lastModifiedBy>
  <cp:revision>271</cp:revision>
  <dcterms:created xsi:type="dcterms:W3CDTF">2021-10-31T09:31:15Z</dcterms:created>
  <dcterms:modified xsi:type="dcterms:W3CDTF">2023-11-18T17:41:57Z</dcterms:modified>
</cp:coreProperties>
</file>