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4" r:id="rId9"/>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000" autoAdjust="0"/>
    <p:restoredTop sz="94434" autoAdjust="0"/>
  </p:normalViewPr>
  <p:slideViewPr>
    <p:cSldViewPr snapToGrid="0">
      <p:cViewPr>
        <p:scale>
          <a:sx n="96" d="100"/>
          <a:sy n="96" d="100"/>
        </p:scale>
        <p:origin x="-59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55EB0F5A-2F02-4FCA-9DFE-F2DDE3EE84F5}" type="datetimeFigureOut">
              <a:rPr lang="ar-IQ" smtClean="0"/>
              <a:t>27/09/1442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369232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55EB0F5A-2F02-4FCA-9DFE-F2DDE3EE84F5}" type="datetimeFigureOut">
              <a:rPr lang="ar-IQ" smtClean="0"/>
              <a:t>27/09/1442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2140517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55EB0F5A-2F02-4FCA-9DFE-F2DDE3EE84F5}" type="datetimeFigureOut">
              <a:rPr lang="ar-IQ" smtClean="0"/>
              <a:t>27/09/1442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802598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55EB0F5A-2F02-4FCA-9DFE-F2DDE3EE84F5}" type="datetimeFigureOut">
              <a:rPr lang="ar-IQ" smtClean="0"/>
              <a:t>27/09/1442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2608639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EB0F5A-2F02-4FCA-9DFE-F2DDE3EE84F5}" type="datetimeFigureOut">
              <a:rPr lang="ar-IQ" smtClean="0"/>
              <a:t>27/09/1442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3124682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55EB0F5A-2F02-4FCA-9DFE-F2DDE3EE84F5}" type="datetimeFigureOut">
              <a:rPr lang="ar-IQ" smtClean="0"/>
              <a:t>27/09/1442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251556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55EB0F5A-2F02-4FCA-9DFE-F2DDE3EE84F5}" type="datetimeFigureOut">
              <a:rPr lang="ar-IQ" smtClean="0"/>
              <a:t>27/09/1442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3559867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55EB0F5A-2F02-4FCA-9DFE-F2DDE3EE84F5}" type="datetimeFigureOut">
              <a:rPr lang="ar-IQ" smtClean="0"/>
              <a:t>27/09/1442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6709910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B0F5A-2F02-4FCA-9DFE-F2DDE3EE84F5}" type="datetimeFigureOut">
              <a:rPr lang="ar-IQ" smtClean="0"/>
              <a:t>27/09/1442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3879002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EB0F5A-2F02-4FCA-9DFE-F2DDE3EE84F5}" type="datetimeFigureOut">
              <a:rPr lang="ar-IQ" smtClean="0"/>
              <a:t>27/09/1442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1459342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5EB0F5A-2F02-4FCA-9DFE-F2DDE3EE84F5}" type="datetimeFigureOut">
              <a:rPr lang="ar-IQ" smtClean="0"/>
              <a:t>27/09/1442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755F62D-89BB-43EF-A841-66BFE94F4D2C}" type="slidenum">
              <a:rPr lang="ar-IQ" smtClean="0"/>
              <a:t>‹#›</a:t>
            </a:fld>
            <a:endParaRPr lang="ar-IQ"/>
          </a:p>
        </p:txBody>
      </p:sp>
    </p:spTree>
    <p:extLst>
      <p:ext uri="{BB962C8B-B14F-4D97-AF65-F5344CB8AC3E}">
        <p14:creationId xmlns:p14="http://schemas.microsoft.com/office/powerpoint/2010/main" val="28337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5EB0F5A-2F02-4FCA-9DFE-F2DDE3EE84F5}" type="datetimeFigureOut">
              <a:rPr lang="ar-IQ" smtClean="0"/>
              <a:t>27/09/1442</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755F62D-89BB-43EF-A841-66BFE94F4D2C}" type="slidenum">
              <a:rPr lang="ar-IQ" smtClean="0"/>
              <a:t>‹#›</a:t>
            </a:fld>
            <a:endParaRPr lang="ar-IQ"/>
          </a:p>
        </p:txBody>
      </p:sp>
    </p:spTree>
    <p:extLst>
      <p:ext uri="{BB962C8B-B14F-4D97-AF65-F5344CB8AC3E}">
        <p14:creationId xmlns:p14="http://schemas.microsoft.com/office/powerpoint/2010/main" val="1835543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allaboutvision.com/conditions/hyperopia.htm" TargetMode="External"/><Relationship Id="rId2" Type="http://schemas.openxmlformats.org/officeDocument/2006/relationships/hyperlink" Target="https://www.allaboutvision.com/visionsurgery/" TargetMode="External"/><Relationship Id="rId1" Type="http://schemas.openxmlformats.org/officeDocument/2006/relationships/slideLayout" Target="../slideLayouts/slideLayout7.xml"/><Relationship Id="rId5" Type="http://schemas.openxmlformats.org/officeDocument/2006/relationships/hyperlink" Target="https://www.allaboutvision.com/resources/cornea.htm" TargetMode="External"/><Relationship Id="rId4" Type="http://schemas.openxmlformats.org/officeDocument/2006/relationships/hyperlink" Target="https://www.allaboutvision.com/over40/readers.ht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95211" y="1103535"/>
            <a:ext cx="9144000" cy="4498775"/>
          </a:xfrm>
        </p:spPr>
        <p:txBody>
          <a:bodyPr>
            <a:normAutofit/>
          </a:bodyPr>
          <a:lstStyle/>
          <a:p>
            <a:pPr>
              <a:lnSpc>
                <a:spcPct val="150000"/>
              </a:lnSpc>
            </a:pPr>
            <a:r>
              <a:rPr lang="en-US" dirty="0">
                <a:solidFill>
                  <a:schemeClr val="accent1">
                    <a:lumMod val="75000"/>
                  </a:schemeClr>
                </a:solidFill>
              </a:rPr>
              <a:t>PRESBYOPIA</a:t>
            </a:r>
          </a:p>
          <a:p>
            <a:pPr>
              <a:lnSpc>
                <a:spcPct val="150000"/>
              </a:lnSpc>
            </a:pPr>
            <a:r>
              <a:rPr lang="en-US" dirty="0">
                <a:solidFill>
                  <a:schemeClr val="accent1">
                    <a:lumMod val="75000"/>
                  </a:schemeClr>
                </a:solidFill>
              </a:rPr>
              <a:t> </a:t>
            </a:r>
          </a:p>
          <a:p>
            <a:pPr>
              <a:lnSpc>
                <a:spcPct val="150000"/>
              </a:lnSpc>
            </a:pPr>
            <a:r>
              <a:rPr lang="en-US" dirty="0"/>
              <a:t>Presbyopia is defined as the slow, gradual, age-related and irreversible decline in the physiological process of amplitude of accommodation, i.e. recession of near point beyond comfortable near work and reading distance. The condition becomes first noticeable, clinically, usually between the ages of 38 and 42.</a:t>
            </a:r>
          </a:p>
          <a:p>
            <a:pPr>
              <a:lnSpc>
                <a:spcPct val="150000"/>
              </a:lnSpc>
            </a:pPr>
            <a:endParaRPr lang="ar-IQ" dirty="0"/>
          </a:p>
        </p:txBody>
      </p:sp>
    </p:spTree>
    <p:extLst>
      <p:ext uri="{BB962C8B-B14F-4D97-AF65-F5344CB8AC3E}">
        <p14:creationId xmlns:p14="http://schemas.microsoft.com/office/powerpoint/2010/main" val="3058104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3593" y="204095"/>
            <a:ext cx="9830875" cy="6408000"/>
          </a:xfrm>
          <a:prstGeom prst="rect">
            <a:avLst/>
          </a:prstGeom>
        </p:spPr>
        <p:txBody>
          <a:bodyPr wrap="square">
            <a:spAutoFit/>
          </a:bodyPr>
          <a:lstStyle/>
          <a:p>
            <a:pPr algn="l" rtl="0">
              <a:lnSpc>
                <a:spcPct val="150000"/>
              </a:lnSpc>
            </a:pPr>
            <a:r>
              <a:rPr lang="en-US" sz="2400" dirty="0">
                <a:solidFill>
                  <a:schemeClr val="accent1">
                    <a:lumMod val="75000"/>
                  </a:schemeClr>
                </a:solidFill>
              </a:rPr>
              <a:t>AETIOLOGY</a:t>
            </a:r>
          </a:p>
          <a:p>
            <a:pPr algn="l" rtl="0">
              <a:lnSpc>
                <a:spcPct val="150000"/>
              </a:lnSpc>
            </a:pPr>
            <a:r>
              <a:rPr lang="en-US" dirty="0">
                <a:solidFill>
                  <a:schemeClr val="accent1">
                    <a:lumMod val="75000"/>
                  </a:schemeClr>
                </a:solidFill>
              </a:rPr>
              <a:t>Lenticular Theories</a:t>
            </a:r>
          </a:p>
          <a:p>
            <a:pPr algn="l" rtl="0">
              <a:lnSpc>
                <a:spcPct val="150000"/>
              </a:lnSpc>
            </a:pPr>
            <a:r>
              <a:rPr lang="en-US" dirty="0">
                <a:solidFill>
                  <a:srgbClr val="FF0000"/>
                </a:solidFill>
              </a:rPr>
              <a:t>Fincham theory and Hess-Gullstrand theory</a:t>
            </a:r>
          </a:p>
          <a:p>
            <a:pPr algn="l" rtl="0">
              <a:lnSpc>
                <a:spcPct val="150000"/>
              </a:lnSpc>
            </a:pPr>
            <a:r>
              <a:rPr lang="en-US" dirty="0"/>
              <a:t>	•Increase in hardness and consequent decline in plasticity of the lens nucleus as part of an 	ageing process.</a:t>
            </a:r>
          </a:p>
          <a:p>
            <a:pPr algn="l" rtl="0">
              <a:lnSpc>
                <a:spcPct val="150000"/>
              </a:lnSpc>
            </a:pPr>
            <a:r>
              <a:rPr lang="en-US" dirty="0"/>
              <a:t>	•Decline in elasticity of the lens capsule.</a:t>
            </a:r>
          </a:p>
          <a:p>
            <a:pPr algn="l" rtl="0">
              <a:lnSpc>
                <a:spcPct val="150000"/>
              </a:lnSpc>
            </a:pPr>
            <a:r>
              <a:rPr lang="en-US" dirty="0"/>
              <a:t>		These two factors contribute to requirement of more energy to deform the lens 		material with increasing age. The lens becomes more resistance to change in the 		shape age as advances.</a:t>
            </a:r>
          </a:p>
          <a:p>
            <a:pPr algn="l" rtl="0">
              <a:lnSpc>
                <a:spcPct val="150000"/>
              </a:lnSpc>
            </a:pPr>
            <a:r>
              <a:rPr lang="en-US" dirty="0">
                <a:solidFill>
                  <a:srgbClr val="FF0000"/>
                </a:solidFill>
              </a:rPr>
              <a:t>Geometric theory</a:t>
            </a:r>
          </a:p>
          <a:p>
            <a:pPr algn="l" rtl="0">
              <a:lnSpc>
                <a:spcPct val="150000"/>
              </a:lnSpc>
            </a:pPr>
            <a:r>
              <a:rPr lang="en-US" dirty="0"/>
              <a:t>	•Increase in size and curvature of the lens</a:t>
            </a:r>
          </a:p>
          <a:p>
            <a:pPr algn="l" rtl="0">
              <a:lnSpc>
                <a:spcPct val="150000"/>
              </a:lnSpc>
            </a:pPr>
            <a:r>
              <a:rPr lang="en-US" dirty="0"/>
              <a:t>	•Change in orientation of the zonules due to shifting of zonule insertions. Following ciliary 		muscle contraction the zonular relaxation leads to less radial force of tension on the 		surface of the lens capsule.</a:t>
            </a:r>
          </a:p>
          <a:p>
            <a:pPr algn="l" rtl="0">
              <a:lnSpc>
                <a:spcPct val="150000"/>
              </a:lnSpc>
            </a:pPr>
            <a:r>
              <a:rPr lang="en-US" dirty="0"/>
              <a:t>	•So, the zonular relaxation has lesser effects on the change in shape of the lens.</a:t>
            </a:r>
          </a:p>
        </p:txBody>
      </p:sp>
    </p:spTree>
    <p:extLst>
      <p:ext uri="{BB962C8B-B14F-4D97-AF65-F5344CB8AC3E}">
        <p14:creationId xmlns:p14="http://schemas.microsoft.com/office/powerpoint/2010/main" val="281050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2531" y="605811"/>
            <a:ext cx="10224000" cy="5508000"/>
          </a:xfrm>
          <a:prstGeom prst="rect">
            <a:avLst/>
          </a:prstGeom>
        </p:spPr>
        <p:txBody>
          <a:bodyPr wrap="square">
            <a:spAutoFit/>
          </a:bodyPr>
          <a:lstStyle/>
          <a:p>
            <a:pPr algn="l" rtl="0"/>
            <a:r>
              <a:rPr lang="en-US" sz="2400" dirty="0">
                <a:solidFill>
                  <a:schemeClr val="accent1">
                    <a:lumMod val="75000"/>
                  </a:schemeClr>
                </a:solidFill>
              </a:rPr>
              <a:t>SYMPTOMS</a:t>
            </a:r>
          </a:p>
          <a:p>
            <a:pPr algn="l" rtl="0"/>
            <a:r>
              <a:rPr lang="en-US" dirty="0"/>
              <a:t>•Blurring of vision particularly small prints, in the evening or in dim light, at the normal 	reading distance.</a:t>
            </a:r>
          </a:p>
          <a:p>
            <a:pPr algn="l" rtl="0"/>
            <a:r>
              <a:rPr lang="en-US" dirty="0"/>
              <a:t>•Eyestrain and headache after close work.</a:t>
            </a:r>
          </a:p>
          <a:p>
            <a:pPr algn="l" rtl="0"/>
            <a:endParaRPr lang="en-US" dirty="0"/>
          </a:p>
          <a:p>
            <a:pPr algn="l" rtl="0"/>
            <a:r>
              <a:rPr lang="en-US" dirty="0"/>
              <a:t>•Reading materials are held at a distance further away from the normal position.</a:t>
            </a:r>
          </a:p>
          <a:p>
            <a:pPr algn="l" rtl="0"/>
            <a:endParaRPr lang="en-US" dirty="0"/>
          </a:p>
          <a:p>
            <a:pPr algn="l" rtl="0"/>
            <a:r>
              <a:rPr lang="en-US" sz="2400" dirty="0">
                <a:solidFill>
                  <a:schemeClr val="accent1">
                    <a:lumMod val="75000"/>
                  </a:schemeClr>
                </a:solidFill>
              </a:rPr>
              <a:t>TREATMENT</a:t>
            </a:r>
          </a:p>
          <a:p>
            <a:pPr algn="l" rtl="0"/>
            <a:r>
              <a:rPr lang="en-US" dirty="0">
                <a:solidFill>
                  <a:schemeClr val="accent1">
                    <a:lumMod val="75000"/>
                  </a:schemeClr>
                </a:solidFill>
              </a:rPr>
              <a:t>Spectacles</a:t>
            </a:r>
          </a:p>
          <a:p>
            <a:pPr algn="l" rtl="0"/>
            <a:r>
              <a:rPr lang="en-US" dirty="0"/>
              <a:t>Prescription of appropriate corrective convex spherical lens to bring the near point within normal reading distance. The following steps are followed;</a:t>
            </a:r>
          </a:p>
          <a:p>
            <a:pPr algn="l" rtl="0"/>
            <a:endParaRPr lang="en-US" dirty="0"/>
          </a:p>
          <a:p>
            <a:pPr algn="l" rtl="0"/>
            <a:r>
              <a:rPr lang="en-US" dirty="0" err="1"/>
              <a:t>i</a:t>
            </a:r>
            <a:r>
              <a:rPr lang="en-US" dirty="0"/>
              <a:t>. Correction of distance power of each eye separately (static refraction).</a:t>
            </a:r>
          </a:p>
          <a:p>
            <a:pPr algn="l" rtl="0"/>
            <a:endParaRPr lang="en-US" dirty="0"/>
          </a:p>
          <a:p>
            <a:pPr algn="l" rtl="0"/>
            <a:r>
              <a:rPr lang="en-US" dirty="0"/>
              <a:t>Ii .Addition of appropriate convex lens to both eyes for near work. Minimum near correction glass is 	+0.75DSPH. Usually following standard notation table is followed while correcting presbyopia 	(Table 9-1).</a:t>
            </a:r>
          </a:p>
          <a:p>
            <a:pPr algn="l" rtl="0"/>
            <a:r>
              <a:rPr lang="en-US" dirty="0">
                <a:solidFill>
                  <a:schemeClr val="accent1">
                    <a:lumMod val="75000"/>
                  </a:schemeClr>
                </a:solidFill>
              </a:rPr>
              <a:t>Contact Lens</a:t>
            </a:r>
          </a:p>
          <a:p>
            <a:pPr algn="l" rtl="0"/>
            <a:r>
              <a:rPr lang="en-US" dirty="0"/>
              <a:t>Various types of bifocal contact lenses are available for </a:t>
            </a:r>
            <a:r>
              <a:rPr lang="en-US" dirty="0" err="1"/>
              <a:t>presbyopic</a:t>
            </a:r>
            <a:r>
              <a:rPr lang="en-US" dirty="0"/>
              <a:t> correction.</a:t>
            </a:r>
          </a:p>
          <a:p>
            <a:pPr algn="l" rtl="0"/>
            <a:endParaRPr lang="en-US" dirty="0"/>
          </a:p>
          <a:p>
            <a:pPr algn="l" rtl="0"/>
            <a:endParaRPr lang="en-US" dirty="0"/>
          </a:p>
          <a:p>
            <a:pPr algn="l" rtl="0"/>
            <a:endParaRPr lang="en-US" dirty="0"/>
          </a:p>
        </p:txBody>
      </p:sp>
    </p:spTree>
    <p:extLst>
      <p:ext uri="{BB962C8B-B14F-4D97-AF65-F5344CB8AC3E}">
        <p14:creationId xmlns:p14="http://schemas.microsoft.com/office/powerpoint/2010/main" val="3123032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54623" y="208500"/>
            <a:ext cx="7488374" cy="6465255"/>
          </a:xfrm>
          <a:prstGeom prst="rect">
            <a:avLst/>
          </a:prstGeom>
        </p:spPr>
      </p:pic>
      <p:sp>
        <p:nvSpPr>
          <p:cNvPr id="6" name="Rectangle 5"/>
          <p:cNvSpPr/>
          <p:nvPr/>
        </p:nvSpPr>
        <p:spPr>
          <a:xfrm>
            <a:off x="8065828" y="2592182"/>
            <a:ext cx="3478734" cy="1530706"/>
          </a:xfrm>
          <a:prstGeom prst="rect">
            <a:avLst/>
          </a:prstGeom>
        </p:spPr>
        <p:txBody>
          <a:bodyPr wrap="square">
            <a:spAutoFit/>
          </a:bodyPr>
          <a:lstStyle/>
          <a:p>
            <a:pPr algn="l" rtl="0"/>
            <a:r>
              <a:rPr lang="en-US" dirty="0"/>
              <a:t>Table 9-1: Standard notation table for presbyopia correction. The glasses may be </a:t>
            </a:r>
            <a:r>
              <a:rPr lang="en-US" dirty="0" err="1"/>
              <a:t>unifocal</a:t>
            </a:r>
            <a:r>
              <a:rPr lang="en-US" dirty="0"/>
              <a:t>, bifocal, progressive addition lens or multifocal</a:t>
            </a:r>
            <a:endParaRPr lang="ar-IQ" dirty="0"/>
          </a:p>
        </p:txBody>
      </p:sp>
    </p:spTree>
    <p:extLst>
      <p:ext uri="{BB962C8B-B14F-4D97-AF65-F5344CB8AC3E}">
        <p14:creationId xmlns:p14="http://schemas.microsoft.com/office/powerpoint/2010/main" val="3511040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5995" y="463729"/>
            <a:ext cx="6096000" cy="3600986"/>
          </a:xfrm>
          <a:prstGeom prst="rect">
            <a:avLst/>
          </a:prstGeom>
        </p:spPr>
        <p:txBody>
          <a:bodyPr>
            <a:spAutoFit/>
          </a:bodyPr>
          <a:lstStyle/>
          <a:p>
            <a:pPr algn="l" rtl="0">
              <a:lnSpc>
                <a:spcPct val="200000"/>
              </a:lnSpc>
            </a:pPr>
            <a:r>
              <a:rPr lang="en-US" sz="2400" dirty="0">
                <a:solidFill>
                  <a:schemeClr val="accent1">
                    <a:lumMod val="75000"/>
                  </a:schemeClr>
                </a:solidFill>
              </a:rPr>
              <a:t>Surgical (Conductive </a:t>
            </a:r>
            <a:r>
              <a:rPr lang="en-US" sz="2400" dirty="0" err="1">
                <a:solidFill>
                  <a:schemeClr val="accent1">
                    <a:lumMod val="75000"/>
                  </a:schemeClr>
                </a:solidFill>
              </a:rPr>
              <a:t>Keratoplasty</a:t>
            </a:r>
            <a:r>
              <a:rPr lang="en-US" sz="2400" dirty="0">
                <a:solidFill>
                  <a:schemeClr val="accent1">
                    <a:lumMod val="75000"/>
                  </a:schemeClr>
                </a:solidFill>
              </a:rPr>
              <a:t>)</a:t>
            </a:r>
          </a:p>
          <a:p>
            <a:pPr algn="l" rtl="0">
              <a:lnSpc>
                <a:spcPct val="200000"/>
              </a:lnSpc>
            </a:pPr>
            <a:r>
              <a:rPr lang="en-US" dirty="0"/>
              <a:t>Conductive </a:t>
            </a:r>
            <a:r>
              <a:rPr lang="en-US" dirty="0" err="1"/>
              <a:t>keratoplasty</a:t>
            </a:r>
            <a:r>
              <a:rPr lang="en-US" dirty="0"/>
              <a:t> (CK) is based on the principle of </a:t>
            </a:r>
            <a:r>
              <a:rPr lang="en-US" dirty="0" err="1"/>
              <a:t>thermokeratoplasty</a:t>
            </a:r>
            <a:r>
              <a:rPr lang="en-US" dirty="0"/>
              <a:t>, using radiofrequency energy. Conductive </a:t>
            </a:r>
            <a:r>
              <a:rPr lang="en-US" dirty="0" err="1"/>
              <a:t>keratoplasty</a:t>
            </a:r>
            <a:r>
              <a:rPr lang="en-US" dirty="0"/>
              <a:t> creates a purse-string effect that steepens the central cornea through collagen shrinkage that encompasses 80% of the corneal thickness (Fig. 9-11).</a:t>
            </a:r>
          </a:p>
        </p:txBody>
      </p:sp>
      <p:pic>
        <p:nvPicPr>
          <p:cNvPr id="3" name="Picture 2"/>
          <p:cNvPicPr>
            <a:picLocks noChangeAspect="1"/>
          </p:cNvPicPr>
          <p:nvPr/>
        </p:nvPicPr>
        <p:blipFill>
          <a:blip r:embed="rId2"/>
          <a:stretch>
            <a:fillRect/>
          </a:stretch>
        </p:blipFill>
        <p:spPr>
          <a:xfrm>
            <a:off x="6741995" y="2873680"/>
            <a:ext cx="4794914" cy="2078689"/>
          </a:xfrm>
          <a:prstGeom prst="rect">
            <a:avLst/>
          </a:prstGeom>
        </p:spPr>
      </p:pic>
      <p:pic>
        <p:nvPicPr>
          <p:cNvPr id="5" name="Picture 4"/>
          <p:cNvPicPr>
            <a:picLocks noChangeAspect="1"/>
          </p:cNvPicPr>
          <p:nvPr/>
        </p:nvPicPr>
        <p:blipFill>
          <a:blip r:embed="rId3"/>
          <a:stretch>
            <a:fillRect/>
          </a:stretch>
        </p:blipFill>
        <p:spPr>
          <a:xfrm>
            <a:off x="5988512" y="5171283"/>
            <a:ext cx="5657578" cy="499915"/>
          </a:xfrm>
          <a:prstGeom prst="rect">
            <a:avLst/>
          </a:prstGeom>
        </p:spPr>
      </p:pic>
    </p:spTree>
    <p:extLst>
      <p:ext uri="{BB962C8B-B14F-4D97-AF65-F5344CB8AC3E}">
        <p14:creationId xmlns:p14="http://schemas.microsoft.com/office/powerpoint/2010/main" val="4951904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01188" y="845426"/>
            <a:ext cx="11549785"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Conductive keratoplasty (CK) is a non-laser </a:t>
            </a:r>
            <a:r>
              <a:rPr kumimoji="0" lang="ar-IQ" sz="1800" b="0" i="0" u="none" strike="noStrike" cap="none" normalizeH="0" baseline="0" dirty="0">
                <a:ln>
                  <a:noFill/>
                </a:ln>
                <a:solidFill>
                  <a:schemeClr val="tx1"/>
                </a:solidFill>
                <a:effectLst/>
                <a:latin typeface="Arial" panose="020B0604020202020204" pitchFamily="34" charset="0"/>
                <a:hlinkClick r:id="rId2"/>
              </a:rPr>
              <a:t>refractive eye surgery</a:t>
            </a:r>
            <a:r>
              <a:rPr kumimoji="0" lang="ar-IQ" sz="1800" b="0" i="0" u="none" strike="noStrike" cap="none" normalizeH="0" baseline="0" dirty="0">
                <a:ln>
                  <a:noFill/>
                </a:ln>
                <a:solidFill>
                  <a:schemeClr val="tx1"/>
                </a:solidFill>
                <a:effectLst/>
                <a:latin typeface="Arial" panose="020B0604020202020204" pitchFamily="34" charset="0"/>
              </a:rPr>
              <a:t> designed to correct mild </a:t>
            </a:r>
            <a:r>
              <a:rPr kumimoji="0" lang="ar-IQ" sz="1800" b="0" i="0" u="none" strike="noStrike" cap="none" normalizeH="0" baseline="0" dirty="0">
                <a:ln>
                  <a:noFill/>
                </a:ln>
                <a:solidFill>
                  <a:schemeClr val="tx1"/>
                </a:solidFill>
                <a:effectLst/>
                <a:latin typeface="Arial" panose="020B0604020202020204" pitchFamily="34" charset="0"/>
                <a:hlinkClick r:id="rId3"/>
              </a:rPr>
              <a:t>hyperopia</a:t>
            </a:r>
            <a:endParaRPr kumimoji="0" lang="ar-IQ"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 and help people who are middle-aged and older reduce their need for </a:t>
            </a:r>
            <a:r>
              <a:rPr kumimoji="0" lang="ar-IQ" sz="1800" b="0" i="0" u="none" strike="noStrike" cap="none" normalizeH="0" baseline="0" dirty="0">
                <a:ln>
                  <a:noFill/>
                </a:ln>
                <a:solidFill>
                  <a:schemeClr val="tx1"/>
                </a:solidFill>
                <a:effectLst/>
                <a:latin typeface="Arial" panose="020B0604020202020204" pitchFamily="34" charset="0"/>
                <a:hlinkClick r:id="rId4"/>
              </a:rPr>
              <a:t>reading glasses</a:t>
            </a:r>
            <a:r>
              <a:rPr kumimoji="0" lang="ar-IQ" sz="1800" b="0" i="0" u="none" strike="noStrike" cap="none" normalizeH="0" baseline="0" dirty="0">
                <a:ln>
                  <a:noFill/>
                </a:ln>
                <a:solidFill>
                  <a:schemeClr val="tx1"/>
                </a:solidFill>
                <a:effectLst/>
                <a:latin typeface="Arial" panose="020B0604020202020204" pitchFamily="34" charset="0"/>
              </a:rPr>
              <a:t> after they become presbyopic.</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Refractec Inc. markets the CK procedure under the trade name NearVision CK.</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NearVision CK uses low energy radio waves to reshape the </a:t>
            </a:r>
            <a:r>
              <a:rPr kumimoji="0" lang="ar-IQ" sz="1800" b="0" i="0" u="none" strike="noStrike" cap="none" normalizeH="0" baseline="0" dirty="0">
                <a:ln>
                  <a:noFill/>
                </a:ln>
                <a:solidFill>
                  <a:schemeClr val="tx1"/>
                </a:solidFill>
                <a:effectLst/>
                <a:latin typeface="Arial" panose="020B0604020202020204" pitchFamily="34" charset="0"/>
                <a:hlinkClick r:id="rId5"/>
              </a:rPr>
              <a:t>cornea</a:t>
            </a:r>
            <a:r>
              <a:rPr kumimoji="0" lang="ar-IQ" sz="1800" b="0" i="0" u="none" strike="noStrike" cap="none" normalizeH="0" baseline="0" dirty="0">
                <a:ln>
                  <a:noFill/>
                </a:ln>
                <a:solidFill>
                  <a:schemeClr val="tx1"/>
                </a:solidFill>
                <a:effectLst/>
                <a:latin typeface="Arial" panose="020B0604020202020204" pitchFamily="34" charset="0"/>
              </a:rPr>
              <a:t> and restore near vision.</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 No tissue is removed from the cornea during the procedure, which takes only a few minutes.</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During the CK procedure, your eye surgeon uses a hand-held instrument that contains a tiny probe</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 (smaller than a human hair) to apply low-level, radio frequency</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 (RF) energy to specific spots that form a circular pattern on the outer part of the cornea.</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    </a:t>
            </a:r>
            <a:br>
              <a:rPr kumimoji="0" lang="ar-IQ" sz="13200" b="0" i="0" u="none" strike="noStrike" cap="none" normalizeH="0" baseline="0" dirty="0">
                <a:ln>
                  <a:noFill/>
                </a:ln>
                <a:solidFill>
                  <a:schemeClr val="tx1"/>
                </a:solidFill>
                <a:effectLst/>
                <a:latin typeface="Arial" panose="020B0604020202020204" pitchFamily="34" charset="0"/>
              </a:rPr>
            </a:br>
            <a:r>
              <a:rPr kumimoji="0" lang="ar-IQ" sz="1800" b="1" i="0" u="none" strike="noStrike" cap="none" normalizeH="0" baseline="0" dirty="0">
                <a:ln>
                  <a:noFill/>
                </a:ln>
                <a:solidFill>
                  <a:schemeClr val="tx1"/>
                </a:solidFill>
                <a:effectLst/>
                <a:latin typeface="Arial" panose="020B0604020202020204" pitchFamily="34" charset="0"/>
              </a:rPr>
              <a:t>In conductive keratoplasty, low heat energy from radio frequency is applied through a probe to reshape</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1" i="0" u="none" strike="noStrike" cap="none" normalizeH="0" baseline="0" dirty="0">
                <a:ln>
                  <a:noFill/>
                </a:ln>
                <a:solidFill>
                  <a:schemeClr val="tx1"/>
                </a:solidFill>
                <a:effectLst/>
                <a:latin typeface="Arial" panose="020B0604020202020204" pitchFamily="34" charset="0"/>
              </a:rPr>
              <a:t> your eye's surface.</a:t>
            </a:r>
            <a:endParaRPr kumimoji="0" lang="ar-IQ"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Connective tissue within the cornea shrinks where the RF energy was applied, causing the circular band</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 to act like a belt that "tightens" and steepens the cornea. This change in the curvature of the cornea </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affects the way light rays enter the eye to bring near vision back into focus.</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Numbing eye drops are applied prior to the procedure so there is little or no discomfort during NearVision CK.</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 You might notice some mild eye discomfort after the drops wear off following the procedure, but this typically</a:t>
            </a:r>
          </a:p>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0" i="0" u="none" strike="noStrike" cap="none" normalizeH="0" baseline="0" dirty="0">
                <a:ln>
                  <a:noFill/>
                </a:ln>
                <a:solidFill>
                  <a:schemeClr val="tx1"/>
                </a:solidFill>
                <a:effectLst/>
                <a:latin typeface="Arial" panose="020B0604020202020204" pitchFamily="34" charset="0"/>
              </a:rPr>
              <a:t> is mild and resolves on its own in a day or two.</a:t>
            </a:r>
          </a:p>
        </p:txBody>
      </p:sp>
    </p:spTree>
    <p:extLst>
      <p:ext uri="{BB962C8B-B14F-4D97-AF65-F5344CB8AC3E}">
        <p14:creationId xmlns:p14="http://schemas.microsoft.com/office/powerpoint/2010/main" val="3663625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K involves use of a probe to apply low heat energy to the surface of the ey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3924" y="1439109"/>
            <a:ext cx="4711216" cy="314081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CK increased the curvature of the cornea, for better near vis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4851" y="1439110"/>
            <a:ext cx="4711216" cy="31408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1832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Picture Placeholder 4"/>
          <p:cNvGraphicFramePr>
            <a:graphicFrameLocks noGrp="1"/>
          </p:cNvGraphicFramePr>
          <p:nvPr>
            <p:ph type="pic" idx="1"/>
            <p:extLst>
              <p:ext uri="{D42A27DB-BD31-4B8C-83A1-F6EECF244321}">
                <p14:modId xmlns:p14="http://schemas.microsoft.com/office/powerpoint/2010/main" val="2135552619"/>
              </p:ext>
            </p:extLst>
          </p:nvPr>
        </p:nvGraphicFramePr>
        <p:xfrm>
          <a:off x="5036314" y="211009"/>
          <a:ext cx="5865522" cy="6165599"/>
        </p:xfrm>
        <a:graphic>
          <a:graphicData uri="http://schemas.openxmlformats.org/drawingml/2006/table">
            <a:tbl>
              <a:tblPr/>
              <a:tblGrid>
                <a:gridCol w="2936676">
                  <a:extLst>
                    <a:ext uri="{9D8B030D-6E8A-4147-A177-3AD203B41FA5}">
                      <a16:colId xmlns:a16="http://schemas.microsoft.com/office/drawing/2014/main" val="20000"/>
                    </a:ext>
                  </a:extLst>
                </a:gridCol>
                <a:gridCol w="2928846">
                  <a:extLst>
                    <a:ext uri="{9D8B030D-6E8A-4147-A177-3AD203B41FA5}">
                      <a16:colId xmlns:a16="http://schemas.microsoft.com/office/drawing/2014/main" val="20001"/>
                    </a:ext>
                  </a:extLst>
                </a:gridCol>
              </a:tblGrid>
              <a:tr h="193749">
                <a:tc>
                  <a:txBody>
                    <a:bodyPr/>
                    <a:lstStyle/>
                    <a:p>
                      <a:pPr algn="ctr"/>
                      <a:r>
                        <a:rPr lang="en-US" sz="1100" b="1" dirty="0">
                          <a:effectLst/>
                        </a:rPr>
                        <a:t>Elasticity</a:t>
                      </a:r>
                      <a:endParaRPr lang="en-US" sz="1100" dirty="0">
                        <a:effectLst/>
                      </a:endParaRPr>
                    </a:p>
                  </a:txBody>
                  <a:tcPr marL="20728" marR="20728" marT="20728" marB="2072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7E6"/>
                    </a:solidFill>
                  </a:tcPr>
                </a:tc>
                <a:tc>
                  <a:txBody>
                    <a:bodyPr/>
                    <a:lstStyle/>
                    <a:p>
                      <a:pPr algn="ctr"/>
                      <a:r>
                        <a:rPr lang="en-US" sz="1100" b="1">
                          <a:effectLst/>
                        </a:rPr>
                        <a:t>Plasticity</a:t>
                      </a:r>
                      <a:endParaRPr lang="en-US" sz="1100">
                        <a:effectLst/>
                      </a:endParaRPr>
                    </a:p>
                  </a:txBody>
                  <a:tcPr marL="20728" marR="20728" marT="20728" marB="20728" anchor="ctr">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7E6"/>
                    </a:solidFill>
                  </a:tcPr>
                </a:tc>
                <a:extLst>
                  <a:ext uri="{0D108BD9-81ED-4DB2-BD59-A6C34878D82A}">
                    <a16:rowId xmlns:a16="http://schemas.microsoft.com/office/drawing/2014/main" val="10000"/>
                  </a:ext>
                </a:extLst>
              </a:tr>
              <a:tr h="627506">
                <a:tc>
                  <a:txBody>
                    <a:bodyPr/>
                    <a:lstStyle/>
                    <a:p>
                      <a:pPr fontAlgn="t"/>
                      <a:r>
                        <a:rPr lang="en-US" sz="1100" dirty="0">
                          <a:effectLst/>
                        </a:rPr>
                        <a:t>Elasticity is the property of the solid material by virtue of which it tends to regain its shape after the removal of external load.</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tc>
                  <a:txBody>
                    <a:bodyPr/>
                    <a:lstStyle/>
                    <a:p>
                      <a:pPr algn="l" fontAlgn="t"/>
                      <a:r>
                        <a:rPr lang="en-US" sz="1100" dirty="0">
                          <a:effectLst/>
                        </a:rPr>
                        <a:t>Plasticity is the property of the solid material by virtue of which it tends to retain its deformed shape even after the removal of external load.</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916676">
                <a:tc>
                  <a:txBody>
                    <a:bodyPr/>
                    <a:lstStyle/>
                    <a:p>
                      <a:pPr fontAlgn="t"/>
                      <a:r>
                        <a:rPr lang="en-US" sz="1100" dirty="0">
                          <a:effectLst/>
                        </a:rPr>
                        <a:t>In elastic deformation, although atoms of the solid are displaced from their original lattice site, they return back to their original position once external loading is removed. So atoms are temporarily displaced.</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tc>
                  <a:txBody>
                    <a:bodyPr/>
                    <a:lstStyle/>
                    <a:p>
                      <a:pPr algn="l" fontAlgn="t"/>
                      <a:r>
                        <a:rPr lang="en-US" sz="1100" dirty="0">
                          <a:effectLst/>
                        </a:rPr>
                        <a:t>In plastic deformation, atoms of the solid are permanently displaced from their original lattice site. They retain the new position even after the removal of external loading.</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extLst>
                  <a:ext uri="{0D108BD9-81ED-4DB2-BD59-A6C34878D82A}">
                    <a16:rowId xmlns:a16="http://schemas.microsoft.com/office/drawing/2014/main" val="10002"/>
                  </a:ext>
                </a:extLst>
              </a:tr>
              <a:tr h="338334">
                <a:tc>
                  <a:txBody>
                    <a:bodyPr/>
                    <a:lstStyle/>
                    <a:p>
                      <a:pPr fontAlgn="t"/>
                      <a:r>
                        <a:rPr lang="en-US" sz="1100">
                          <a:effectLst/>
                        </a:rPr>
                        <a:t>Amount of elastic deformation is very small.</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tc>
                  <a:txBody>
                    <a:bodyPr/>
                    <a:lstStyle/>
                    <a:p>
                      <a:pPr fontAlgn="t"/>
                      <a:r>
                        <a:rPr lang="en-US" sz="1100">
                          <a:effectLst/>
                        </a:rPr>
                        <a:t>Amount of plastic deformation is quite large.</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38334">
                <a:tc>
                  <a:txBody>
                    <a:bodyPr/>
                    <a:lstStyle/>
                    <a:p>
                      <a:pPr fontAlgn="t"/>
                      <a:r>
                        <a:rPr lang="en-US" sz="1100">
                          <a:effectLst/>
                        </a:rPr>
                        <a:t>External force required for elastic deformation of solid is quite small.</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tc>
                  <a:txBody>
                    <a:bodyPr/>
                    <a:lstStyle/>
                    <a:p>
                      <a:pPr fontAlgn="t"/>
                      <a:r>
                        <a:rPr lang="en-US" sz="1100">
                          <a:effectLst/>
                        </a:rPr>
                        <a:t>Force required for plastic deformation is also higher.</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extLst>
                  <a:ext uri="{0D108BD9-81ED-4DB2-BD59-A6C34878D82A}">
                    <a16:rowId xmlns:a16="http://schemas.microsoft.com/office/drawing/2014/main" val="10004"/>
                  </a:ext>
                </a:extLst>
              </a:tr>
              <a:tr h="338334">
                <a:tc>
                  <a:txBody>
                    <a:bodyPr/>
                    <a:lstStyle/>
                    <a:p>
                      <a:pPr fontAlgn="t"/>
                      <a:r>
                        <a:rPr lang="en-US" sz="1100">
                          <a:effectLst/>
                        </a:rPr>
                        <a:t>Hooke’s Law of elasticity is applicable within this elastic region.</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tc>
                  <a:txBody>
                    <a:bodyPr/>
                    <a:lstStyle/>
                    <a:p>
                      <a:pPr fontAlgn="t"/>
                      <a:r>
                        <a:rPr lang="en-US" sz="1100">
                          <a:effectLst/>
                        </a:rPr>
                        <a:t>Hooke’s Law is not applicable if the material is plastically deformed.</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482919">
                <a:tc>
                  <a:txBody>
                    <a:bodyPr/>
                    <a:lstStyle/>
                    <a:p>
                      <a:pPr fontAlgn="t"/>
                      <a:r>
                        <a:rPr lang="en-US" sz="1100" dirty="0">
                          <a:effectLst/>
                        </a:rPr>
                        <a:t>Most solid materials display a linear stress-strain behavior within this elastic region.</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tc>
                  <a:txBody>
                    <a:bodyPr/>
                    <a:lstStyle/>
                    <a:p>
                      <a:pPr fontAlgn="t"/>
                      <a:r>
                        <a:rPr lang="en-US" sz="1100">
                          <a:effectLst/>
                        </a:rPr>
                        <a:t>Stress-strain curve is non-linear in plastic region.</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extLst>
                  <a:ext uri="{0D108BD9-81ED-4DB2-BD59-A6C34878D82A}">
                    <a16:rowId xmlns:a16="http://schemas.microsoft.com/office/drawing/2014/main" val="10006"/>
                  </a:ext>
                </a:extLst>
              </a:tr>
              <a:tr h="627506">
                <a:tc>
                  <a:txBody>
                    <a:bodyPr/>
                    <a:lstStyle/>
                    <a:p>
                      <a:pPr fontAlgn="t"/>
                      <a:r>
                        <a:rPr lang="en-US" sz="1100" dirty="0">
                          <a:effectLst/>
                        </a:rPr>
                        <a:t>Energy absorbed by the material during elastic deformation is called module of resilience.</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tc>
                  <a:txBody>
                    <a:bodyPr/>
                    <a:lstStyle/>
                    <a:p>
                      <a:pPr fontAlgn="t"/>
                      <a:r>
                        <a:rPr lang="en-US" sz="1100" dirty="0">
                          <a:effectLst/>
                        </a:rPr>
                        <a:t>Total energy absorbed by the material during elastic and plastic deformation region is called module of toughness.</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338334">
                <a:tc>
                  <a:txBody>
                    <a:bodyPr/>
                    <a:lstStyle/>
                    <a:p>
                      <a:pPr fontAlgn="t"/>
                      <a:r>
                        <a:rPr lang="en-US" sz="1100">
                          <a:effectLst/>
                        </a:rPr>
                        <a:t>Elastic deformation occurs prior to plastic deformation.</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tc>
                  <a:txBody>
                    <a:bodyPr/>
                    <a:lstStyle/>
                    <a:p>
                      <a:pPr fontAlgn="t"/>
                      <a:r>
                        <a:rPr lang="en-US" sz="1100">
                          <a:effectLst/>
                        </a:rPr>
                        <a:t>Plastic deformation occurs only after it is elastically deformed.</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extLst>
                  <a:ext uri="{0D108BD9-81ED-4DB2-BD59-A6C34878D82A}">
                    <a16:rowId xmlns:a16="http://schemas.microsoft.com/office/drawing/2014/main" val="10008"/>
                  </a:ext>
                </a:extLst>
              </a:tr>
              <a:tr h="627506">
                <a:tc>
                  <a:txBody>
                    <a:bodyPr/>
                    <a:lstStyle/>
                    <a:p>
                      <a:pPr fontAlgn="t"/>
                      <a:r>
                        <a:rPr lang="en-US" sz="1100">
                          <a:effectLst/>
                        </a:rPr>
                        <a:t>Mechanical and metallurgical properties of the solid material remain unaltered when it is elastically deformed.</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tc>
                  <a:txBody>
                    <a:bodyPr/>
                    <a:lstStyle/>
                    <a:p>
                      <a:pPr fontAlgn="t"/>
                      <a:r>
                        <a:rPr lang="en-US" sz="1100">
                          <a:effectLst/>
                        </a:rPr>
                        <a:t>Many properties of the solid material change considerably for plastic deformation.</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1205848">
                <a:tc>
                  <a:txBody>
                    <a:bodyPr/>
                    <a:lstStyle/>
                    <a:p>
                      <a:pPr algn="just" fontAlgn="t"/>
                      <a:r>
                        <a:rPr lang="en-US" sz="1100">
                          <a:effectLst/>
                        </a:rPr>
                        <a:t>Elasticity is an important consideration for:</a:t>
                      </a:r>
                      <a:endParaRPr lang="en-US" sz="1100">
                        <a:effectLst/>
                        <a:latin typeface="Roboto"/>
                      </a:endParaRPr>
                    </a:p>
                    <a:p>
                      <a:pPr algn="just" fontAlgn="t">
                        <a:buFont typeface="Arial" panose="020B0604020202020204" pitchFamily="34" charset="0"/>
                        <a:buChar char="•"/>
                      </a:pPr>
                      <a:r>
                        <a:rPr lang="en-US" sz="1100">
                          <a:effectLst/>
                        </a:rPr>
                        <a:t>Machine tool structures</a:t>
                      </a:r>
                    </a:p>
                    <a:p>
                      <a:pPr algn="just" fontAlgn="t">
                        <a:buFont typeface="Arial" panose="020B0604020202020204" pitchFamily="34" charset="0"/>
                        <a:buChar char="•"/>
                      </a:pPr>
                      <a:r>
                        <a:rPr lang="en-US" sz="1100">
                          <a:effectLst/>
                        </a:rPr>
                        <a:t>Bridges, other civil frames</a:t>
                      </a:r>
                    </a:p>
                    <a:p>
                      <a:pPr algn="just" fontAlgn="t">
                        <a:buFont typeface="Arial" panose="020B0604020202020204" pitchFamily="34" charset="0"/>
                        <a:buChar char="•"/>
                      </a:pPr>
                      <a:r>
                        <a:rPr lang="en-US" sz="1100">
                          <a:effectLst/>
                        </a:rPr>
                        <a:t>Equipment body</a:t>
                      </a:r>
                    </a:p>
                    <a:p>
                      <a:pPr algn="just" fontAlgn="t">
                        <a:buFont typeface="Arial" panose="020B0604020202020204" pitchFamily="34" charset="0"/>
                        <a:buChar char="•"/>
                      </a:pPr>
                      <a:r>
                        <a:rPr lang="en-US" sz="1100">
                          <a:effectLst/>
                        </a:rPr>
                        <a:t>Many household structures and frames that should retain their shape</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tc>
                  <a:txBody>
                    <a:bodyPr/>
                    <a:lstStyle/>
                    <a:p>
                      <a:pPr algn="just" fontAlgn="t"/>
                      <a:r>
                        <a:rPr lang="en-US" sz="1100" dirty="0">
                          <a:effectLst/>
                        </a:rPr>
                        <a:t>Plasticity is an important consideration for:</a:t>
                      </a:r>
                      <a:endParaRPr lang="en-US" sz="1100" dirty="0">
                        <a:effectLst/>
                        <a:latin typeface="Roboto"/>
                      </a:endParaRPr>
                    </a:p>
                    <a:p>
                      <a:pPr algn="just" fontAlgn="t">
                        <a:buFont typeface="Arial" panose="020B0604020202020204" pitchFamily="34" charset="0"/>
                        <a:buChar char="•"/>
                      </a:pPr>
                      <a:r>
                        <a:rPr lang="en-US" sz="1100" dirty="0">
                          <a:effectLst/>
                        </a:rPr>
                        <a:t>Sheet metal working</a:t>
                      </a:r>
                    </a:p>
                    <a:p>
                      <a:pPr algn="just" fontAlgn="t">
                        <a:buFont typeface="Arial" panose="020B0604020202020204" pitchFamily="34" charset="0"/>
                        <a:buChar char="•"/>
                      </a:pPr>
                      <a:r>
                        <a:rPr lang="en-US" sz="1100" dirty="0">
                          <a:effectLst/>
                        </a:rPr>
                        <a:t>Various forming operations such as rolling, forging, extrusion, etc.</a:t>
                      </a:r>
                    </a:p>
                    <a:p>
                      <a:pPr algn="just" fontAlgn="t">
                        <a:buFont typeface="Arial" panose="020B0604020202020204" pitchFamily="34" charset="0"/>
                        <a:buChar char="•"/>
                      </a:pPr>
                      <a:r>
                        <a:rPr lang="en-US" sz="1100" dirty="0">
                          <a:effectLst/>
                        </a:rPr>
                        <a:t>Rivet joining.</a:t>
                      </a:r>
                    </a:p>
                  </a:txBody>
                  <a:tcPr marL="20728" marR="20728" marT="20728" marB="20728">
                    <a:lnL w="9525" cap="flat" cmpd="sng" algn="ctr">
                      <a:solidFill>
                        <a:srgbClr val="808080"/>
                      </a:solidFill>
                      <a:prstDash val="solid"/>
                      <a:round/>
                      <a:headEnd type="none" w="med" len="med"/>
                      <a:tailEnd type="none" w="med" len="med"/>
                    </a:lnL>
                    <a:lnR w="9525" cap="flat" cmpd="sng" algn="ctr">
                      <a:solidFill>
                        <a:srgbClr val="808080"/>
                      </a:solidFill>
                      <a:prstDash val="solid"/>
                      <a:round/>
                      <a:headEnd type="none" w="med" len="med"/>
                      <a:tailEnd type="none" w="med" len="med"/>
                    </a:lnR>
                    <a:lnT w="9525" cap="flat" cmpd="sng" algn="ctr">
                      <a:solidFill>
                        <a:srgbClr val="808080"/>
                      </a:solidFill>
                      <a:prstDash val="solid"/>
                      <a:round/>
                      <a:headEnd type="none" w="med" len="med"/>
                      <a:tailEnd type="none" w="med" len="med"/>
                    </a:lnT>
                    <a:lnB w="9525" cap="flat" cmpd="sng" algn="ctr">
                      <a:solidFill>
                        <a:srgbClr val="808080"/>
                      </a:solidFill>
                      <a:prstDash val="solid"/>
                      <a:round/>
                      <a:headEnd type="none" w="med" len="med"/>
                      <a:tailEnd type="none" w="med" len="med"/>
                    </a:lnB>
                    <a:solidFill>
                      <a:srgbClr val="F8F8F8"/>
                    </a:solidFill>
                  </a:tcPr>
                </a:tc>
                <a:extLst>
                  <a:ext uri="{0D108BD9-81ED-4DB2-BD59-A6C34878D82A}">
                    <a16:rowId xmlns:a16="http://schemas.microsoft.com/office/drawing/2014/main" val="10010"/>
                  </a:ext>
                </a:extLst>
              </a:tr>
            </a:tbl>
          </a:graphicData>
        </a:graphic>
      </p:graphicFrame>
      <p:sp>
        <p:nvSpPr>
          <p:cNvPr id="4" name="Text Placeholder 3"/>
          <p:cNvSpPr>
            <a:spLocks noGrp="1"/>
          </p:cNvSpPr>
          <p:nvPr>
            <p:ph type="body" sz="half" idx="2"/>
          </p:nvPr>
        </p:nvSpPr>
        <p:spPr/>
        <p:txBody>
          <a:bodyPr/>
          <a:lstStyle/>
          <a:p>
            <a:r>
              <a:rPr lang="en-US" dirty="0"/>
              <a:t>  </a:t>
            </a:r>
            <a:endParaRPr lang="ar-IQ" dirty="0"/>
          </a:p>
        </p:txBody>
      </p:sp>
      <p:sp>
        <p:nvSpPr>
          <p:cNvPr id="6" name="Rectangle 1"/>
          <p:cNvSpPr>
            <a:spLocks noGrp="1" noChangeArrowheads="1"/>
          </p:cNvSpPr>
          <p:nvPr>
            <p:ph type="title"/>
          </p:nvPr>
        </p:nvSpPr>
        <p:spPr bwMode="auto">
          <a:xfrm>
            <a:off x="1290164" y="1943343"/>
            <a:ext cx="3295774" cy="92073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8887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IQ" sz="1800" b="1" i="0" u="none" strike="noStrike" cap="none" normalizeH="0" baseline="0" dirty="0">
                <a:ln>
                  <a:noFill/>
                </a:ln>
                <a:solidFill>
                  <a:srgbClr val="000000"/>
                </a:solidFill>
                <a:effectLst/>
                <a:latin typeface="Roboto"/>
              </a:rPr>
              <a:t>Differences between elasticity</a:t>
            </a:r>
            <a:br>
              <a:rPr kumimoji="0" lang="en-US" sz="1800" b="1" i="0" u="none" strike="noStrike" cap="none" normalizeH="0" baseline="0" dirty="0">
                <a:ln>
                  <a:noFill/>
                </a:ln>
                <a:solidFill>
                  <a:srgbClr val="000000"/>
                </a:solidFill>
                <a:effectLst/>
                <a:latin typeface="Roboto"/>
              </a:rPr>
            </a:br>
            <a:r>
              <a:rPr kumimoji="0" lang="ar-IQ" sz="1800" b="1" i="0" u="none" strike="noStrike" cap="none" normalizeH="0" baseline="0" dirty="0">
                <a:ln>
                  <a:noFill/>
                </a:ln>
                <a:solidFill>
                  <a:srgbClr val="000000"/>
                </a:solidFill>
                <a:effectLst/>
                <a:latin typeface="Roboto"/>
              </a:rPr>
              <a:t> and plasticity</a:t>
            </a:r>
            <a:endParaRPr kumimoji="0" lang="ar-IQ" sz="1800" b="0" i="0" u="none" strike="noStrike" cap="none" normalizeH="0" baseline="0" dirty="0">
              <a:ln>
                <a:noFill/>
              </a:ln>
              <a:solidFill>
                <a:srgbClr val="000000"/>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1488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1028</Words>
  <Application>Microsoft Office PowerPoint</Application>
  <PresentationFormat>Widescreen</PresentationFormat>
  <Paragraphs>79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Differences between elasticity  and plasticity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zaydoon</cp:lastModifiedBy>
  <cp:revision>10</cp:revision>
  <dcterms:created xsi:type="dcterms:W3CDTF">2018-01-04T08:25:52Z</dcterms:created>
  <dcterms:modified xsi:type="dcterms:W3CDTF">2021-05-08T20:12:25Z</dcterms:modified>
</cp:coreProperties>
</file>