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88163" cy="10021888"/>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90952A0-E91B-4B57-85B7-63AFEF3943B6}"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678276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90952A0-E91B-4B57-85B7-63AFEF3943B6}"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9465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90952A0-E91B-4B57-85B7-63AFEF3943B6}"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2622805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90952A0-E91B-4B57-85B7-63AFEF3943B6}"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168097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0952A0-E91B-4B57-85B7-63AFEF3943B6}"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3441640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90952A0-E91B-4B57-85B7-63AFEF3943B6}" type="datetimeFigureOut">
              <a:rPr lang="ar-IQ" smtClean="0"/>
              <a:t>01/11/1441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726440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90952A0-E91B-4B57-85B7-63AFEF3943B6}" type="datetimeFigureOut">
              <a:rPr lang="ar-IQ" smtClean="0"/>
              <a:t>01/11/1441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377530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90952A0-E91B-4B57-85B7-63AFEF3943B6}" type="datetimeFigureOut">
              <a:rPr lang="ar-IQ" smtClean="0"/>
              <a:t>01/11/1441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3760417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952A0-E91B-4B57-85B7-63AFEF3943B6}" type="datetimeFigureOut">
              <a:rPr lang="ar-IQ" smtClean="0"/>
              <a:t>01/11/1441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146593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0952A0-E91B-4B57-85B7-63AFEF3943B6}" type="datetimeFigureOut">
              <a:rPr lang="ar-IQ" smtClean="0"/>
              <a:t>01/11/1441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86306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0952A0-E91B-4B57-85B7-63AFEF3943B6}" type="datetimeFigureOut">
              <a:rPr lang="ar-IQ" smtClean="0"/>
              <a:t>01/11/1441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188F97-3CEB-40FF-B8EB-21EC7BE231A7}" type="slidenum">
              <a:rPr lang="ar-IQ" smtClean="0"/>
              <a:t>‹#›</a:t>
            </a:fld>
            <a:endParaRPr lang="ar-IQ"/>
          </a:p>
        </p:txBody>
      </p:sp>
    </p:spTree>
    <p:extLst>
      <p:ext uri="{BB962C8B-B14F-4D97-AF65-F5344CB8AC3E}">
        <p14:creationId xmlns:p14="http://schemas.microsoft.com/office/powerpoint/2010/main" val="94540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90952A0-E91B-4B57-85B7-63AFEF3943B6}" type="datetimeFigureOut">
              <a:rPr lang="ar-IQ" smtClean="0"/>
              <a:t>01/11/1441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0188F97-3CEB-40FF-B8EB-21EC7BE231A7}" type="slidenum">
              <a:rPr lang="ar-IQ" smtClean="0"/>
              <a:t>‹#›</a:t>
            </a:fld>
            <a:endParaRPr lang="ar-IQ"/>
          </a:p>
        </p:txBody>
      </p:sp>
    </p:spTree>
    <p:extLst>
      <p:ext uri="{BB962C8B-B14F-4D97-AF65-F5344CB8AC3E}">
        <p14:creationId xmlns:p14="http://schemas.microsoft.com/office/powerpoint/2010/main" val="3984871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solidFill>
                  <a:schemeClr val="accent1">
                    <a:lumMod val="75000"/>
                  </a:schemeClr>
                </a:solidFill>
              </a:rPr>
              <a:t>TRANSPOSITION</a:t>
            </a:r>
            <a:endParaRPr lang="ar-IQ" i="1" dirty="0">
              <a:solidFill>
                <a:schemeClr val="accent1">
                  <a:lumMod val="75000"/>
                </a:schemeClr>
              </a:solidFill>
            </a:endParaRPr>
          </a:p>
        </p:txBody>
      </p:sp>
    </p:spTree>
    <p:extLst>
      <p:ext uri="{BB962C8B-B14F-4D97-AF65-F5344CB8AC3E}">
        <p14:creationId xmlns:p14="http://schemas.microsoft.com/office/powerpoint/2010/main" val="380411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l" rtl="0">
              <a:lnSpc>
                <a:spcPct val="150000"/>
              </a:lnSpc>
            </a:pPr>
            <a:r>
              <a:rPr lang="en-US" sz="1800" dirty="0" smtClean="0"/>
              <a:t>Example: If vertical meridian is neutralized by a +2.50D lens and the horizontal meridian is neutralised by a –3.00D lens what will be the power of the lens ?</a:t>
            </a:r>
          </a:p>
          <a:p>
            <a:pPr algn="l" rtl="0">
              <a:lnSpc>
                <a:spcPct val="150000"/>
              </a:lnSpc>
            </a:pPr>
            <a:r>
              <a:rPr lang="en-US" sz="1800" dirty="0" smtClean="0"/>
              <a:t>Ans. Hence, the power of the vertical meridian will be –2.50D and power of the horizontal meridian will be +3.00D. So, the power of the lens under test will be either –2.50DSPH with +5.50DCYL 90° or +3.00DSPH with –5.50DCYL 180°.</a:t>
            </a:r>
          </a:p>
          <a:p>
            <a:pPr marL="6350" indent="-6350" algn="l" rtl="0">
              <a:lnSpc>
                <a:spcPct val="111000"/>
              </a:lnSpc>
              <a:spcAft>
                <a:spcPts val="310"/>
              </a:spcAft>
            </a:pPr>
            <a:r>
              <a:rPr lang="en-US" sz="1800" b="1" i="1" dirty="0" smtClean="0">
                <a:solidFill>
                  <a:srgbClr val="006BB6"/>
                </a:solidFill>
                <a:effectLst/>
                <a:latin typeface="Arial" panose="020B0604020202020204" pitchFamily="34" charset="0"/>
                <a:ea typeface="Arial" panose="020B0604020202020204" pitchFamily="34" charset="0"/>
              </a:rPr>
              <a:t>Mechanical</a:t>
            </a:r>
          </a:p>
          <a:p>
            <a:pPr marL="5715" marR="5715" indent="-6350" algn="just" rtl="0">
              <a:lnSpc>
                <a:spcPct val="112000"/>
              </a:lnSpc>
              <a:spcAft>
                <a:spcPts val="85"/>
              </a:spcAft>
            </a:pPr>
            <a:r>
              <a:rPr lang="en-US" sz="1800" dirty="0" smtClean="0">
                <a:solidFill>
                  <a:srgbClr val="221F1F"/>
                </a:solidFill>
                <a:effectLst/>
                <a:latin typeface="Times New Roman" panose="02020603050405020304" pitchFamily="18" charset="0"/>
                <a:ea typeface="Times New Roman" panose="02020603050405020304" pitchFamily="18" charset="0"/>
              </a:rPr>
              <a:t>It can be done by the following instruments (discussed in chapter 16).</a:t>
            </a:r>
          </a:p>
          <a:p>
            <a:pPr marL="342900" marR="5715" lvl="0" indent="-342900" algn="just" rtl="0" fontAlgn="base">
              <a:lnSpc>
                <a:spcPct val="112000"/>
              </a:lnSpc>
              <a:spcAft>
                <a:spcPts val="85"/>
              </a:spcAft>
              <a:buClr>
                <a:srgbClr val="221F1F"/>
              </a:buClr>
              <a:buSzPts val="1000"/>
            </a:pPr>
            <a:r>
              <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Geneva lens measure</a:t>
            </a:r>
          </a:p>
          <a:p>
            <a:pPr marL="342900" marR="5715" lvl="0" indent="-342900" algn="just" rtl="0" fontAlgn="base">
              <a:lnSpc>
                <a:spcPct val="112000"/>
              </a:lnSpc>
              <a:spcAft>
                <a:spcPts val="85"/>
              </a:spcAft>
              <a:buClr>
                <a:srgbClr val="221F1F"/>
              </a:buClr>
              <a:buSzPts val="1000"/>
            </a:pPr>
            <a:r>
              <a:rPr lang="en-US" sz="1800" u="none" strike="noStrike" dirty="0" err="1"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Focimeter</a:t>
            </a:r>
            <a:r>
              <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r>
              <a:rPr lang="en-US" sz="1800" u="none" strike="noStrike" dirty="0" err="1"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Lensometer</a:t>
            </a:r>
            <a:endPar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5715" lvl="0" indent="-342900" algn="just" rtl="0" fontAlgn="base">
              <a:lnSpc>
                <a:spcPct val="112000"/>
              </a:lnSpc>
              <a:spcAft>
                <a:spcPts val="85"/>
              </a:spcAft>
              <a:buClr>
                <a:srgbClr val="221F1F"/>
              </a:buClr>
              <a:buSzPts val="1000"/>
            </a:pPr>
            <a:r>
              <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Automated </a:t>
            </a:r>
            <a:r>
              <a:rPr lang="en-US" sz="1800" u="none" strike="noStrike" dirty="0" err="1"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Lensometer</a:t>
            </a:r>
            <a:r>
              <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p>
          <a:p>
            <a:pPr algn="l" rtl="0">
              <a:lnSpc>
                <a:spcPct val="150000"/>
              </a:lnSpc>
            </a:pPr>
            <a:endParaRPr lang="ar-IQ" sz="1800" dirty="0"/>
          </a:p>
        </p:txBody>
      </p:sp>
    </p:spTree>
    <p:extLst>
      <p:ext uri="{BB962C8B-B14F-4D97-AF65-F5344CB8AC3E}">
        <p14:creationId xmlns:p14="http://schemas.microsoft.com/office/powerpoint/2010/main" val="473209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0012"/>
            <a:ext cx="10440000" cy="5112000"/>
          </a:xfrm>
        </p:spPr>
        <p:txBody>
          <a:bodyPr>
            <a:normAutofit/>
          </a:bodyPr>
          <a:lstStyle/>
          <a:p>
            <a:pPr marL="0" indent="0" algn="l" rtl="0">
              <a:buNone/>
            </a:pPr>
            <a:r>
              <a:rPr lang="en-US" dirty="0" smtClean="0"/>
              <a:t>: </a:t>
            </a:r>
            <a:r>
              <a:rPr lang="en-US" dirty="0"/>
              <a:t>Spherical Equivalent </a:t>
            </a:r>
          </a:p>
          <a:p>
            <a:pPr marL="0" indent="0" algn="l" rtl="0">
              <a:lnSpc>
                <a:spcPct val="150000"/>
              </a:lnSpc>
              <a:buNone/>
            </a:pPr>
            <a:r>
              <a:rPr lang="en-US" dirty="0" smtClean="0"/>
              <a:t>. </a:t>
            </a:r>
            <a:r>
              <a:rPr lang="en-US" sz="1800" dirty="0"/>
              <a:t>The Spherical Equivalent of an Astigmatic Prescription An astigmatic eye requires a prescription with spherical power, cylinder power and cylinder axis; this combination results in a focal point positioned on the retina. The cylinder axis and power are correcting the astigmatic part of the refractive error.  If an astigmatic eye were to be corrected with a spherical lens alone, the result would be a blur circle — circle of least confusion — on the retina. The spherical lens power that places the circle of least confusion on the retina is called the spherical equivalent. Rule for finding the spherical equivalent: Add one-half of the cylinder power to the sphere algebraically (that is, keeping in mind the plus and minus signs). Example 1: What is the spherical equivalent for: -6.00 +2.00 × 90?  Applying the rule: One-half of the cylinder power is +1.00; +1.00 added algebraically to -6.00 = -5.00 Answer: -5.00  </a:t>
            </a:r>
          </a:p>
        </p:txBody>
      </p:sp>
    </p:spTree>
    <p:extLst>
      <p:ext uri="{BB962C8B-B14F-4D97-AF65-F5344CB8AC3E}">
        <p14:creationId xmlns:p14="http://schemas.microsoft.com/office/powerpoint/2010/main" val="1144745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747" y="1157230"/>
            <a:ext cx="10547212" cy="4068000"/>
          </a:xfrm>
        </p:spPr>
        <p:txBody>
          <a:bodyPr>
            <a:normAutofit/>
          </a:bodyPr>
          <a:lstStyle/>
          <a:p>
            <a:pPr algn="l" rtl="0">
              <a:lnSpc>
                <a:spcPct val="150000"/>
              </a:lnSpc>
            </a:pPr>
            <a:r>
              <a:rPr lang="en-US" sz="1800" dirty="0"/>
              <a:t>Note When writing a glasses prescription, the spherical equivalent calculation is used if one decides to give less cylinder power than was measured. If it was decided to reduce the cylinder power in this example by half a diopter, the resulting prescription would be: -5.75 +1.50 × 90. This calculation can and should be checked by making sure the original and the modified prescriptions have the same spherical equivalent. Example 2: What is the spherical equivalent for +3.50 +0.50 × 180?  Applying the rule: +0.25 added algebraically to +3.50 = +3.75 Answer: +3.75 </a:t>
            </a:r>
          </a:p>
          <a:p>
            <a:pPr algn="l" rtl="0">
              <a:lnSpc>
                <a:spcPct val="150000"/>
              </a:lnSpc>
            </a:pPr>
            <a:endParaRPr lang="ar-IQ" dirty="0"/>
          </a:p>
        </p:txBody>
      </p:sp>
    </p:spTree>
    <p:extLst>
      <p:ext uri="{BB962C8B-B14F-4D97-AF65-F5344CB8AC3E}">
        <p14:creationId xmlns:p14="http://schemas.microsoft.com/office/powerpoint/2010/main" val="64821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55917"/>
            <a:ext cx="10515600" cy="4351338"/>
          </a:xfrm>
        </p:spPr>
        <p:txBody>
          <a:bodyPr>
            <a:normAutofit/>
          </a:bodyPr>
          <a:lstStyle/>
          <a:p>
            <a:pPr marL="0" marR="5715" indent="0" algn="just" rtl="0">
              <a:lnSpc>
                <a:spcPct val="112000"/>
              </a:lnSpc>
              <a:spcAft>
                <a:spcPts val="85"/>
              </a:spcAft>
              <a:buNone/>
            </a:pPr>
            <a:r>
              <a:rPr lang="en-US" sz="1800" dirty="0" smtClean="0">
                <a:solidFill>
                  <a:schemeClr val="accent1">
                    <a:lumMod val="75000"/>
                  </a:schemeClr>
                </a:solidFill>
                <a:effectLst/>
                <a:latin typeface="Times New Roman" panose="02020603050405020304" pitchFamily="18" charset="0"/>
                <a:ea typeface="Times New Roman" panose="02020603050405020304" pitchFamily="18" charset="0"/>
                <a:cs typeface="Arial" panose="020B0604020202020204" pitchFamily="34" charset="0"/>
              </a:rPr>
              <a:t>Transposition</a:t>
            </a:r>
            <a:r>
              <a:rPr lang="en-US" sz="1800" dirty="0" smtClean="0">
                <a:solidFill>
                  <a:srgbClr val="221F1F"/>
                </a:solidFill>
                <a:effectLst/>
                <a:latin typeface="Times New Roman" panose="02020603050405020304" pitchFamily="18" charset="0"/>
                <a:ea typeface="Times New Roman" panose="02020603050405020304" pitchFamily="18" charset="0"/>
                <a:cs typeface="Arial" panose="020B0604020202020204" pitchFamily="34" charset="0"/>
              </a:rPr>
              <a:t> is the term applied to the method of converting a prescription of lens power to another possible optically equivalent lens power. Thus, by transposition a prescription of convex cylindrical lens can be converted to optically equivalent concave cylindrical power, or </a:t>
            </a:r>
            <a:r>
              <a:rPr lang="en-US" sz="1800" i="1" dirty="0" smtClean="0">
                <a:solidFill>
                  <a:srgbClr val="221F1F"/>
                </a:solidFill>
                <a:effectLst/>
                <a:latin typeface="Times New Roman" panose="02020603050405020304" pitchFamily="18" charset="0"/>
                <a:ea typeface="Times New Roman" panose="02020603050405020304" pitchFamily="18" charset="0"/>
                <a:cs typeface="Arial" panose="020B0604020202020204" pitchFamily="34" charset="0"/>
              </a:rPr>
              <a:t>vice versa</a:t>
            </a:r>
            <a:r>
              <a:rPr lang="en-US" sz="1800" dirty="0" smtClean="0">
                <a:solidFill>
                  <a:srgbClr val="221F1F"/>
                </a:solidFill>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marL="222250" indent="0" algn="l" rtl="0">
              <a:lnSpc>
                <a:spcPct val="110000"/>
              </a:lnSpc>
              <a:spcAft>
                <a:spcPts val="345"/>
              </a:spcAft>
              <a:buNone/>
            </a:pPr>
            <a:r>
              <a:rPr lang="en-US" sz="1800" b="1" dirty="0" smtClean="0">
                <a:solidFill>
                  <a:srgbClr val="006BB6"/>
                </a:solidFill>
                <a:effectLst/>
                <a:latin typeface="Arial" panose="020B0604020202020204" pitchFamily="34" charset="0"/>
                <a:ea typeface="Arial" panose="020B0604020202020204" pitchFamily="34" charset="0"/>
                <a:cs typeface="Arial" panose="020B0604020202020204" pitchFamily="34" charset="0"/>
              </a:rPr>
              <a:t>RULES OF TRANSPOSITION</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5715" lvl="0" indent="-342900" algn="just" rtl="0" fontAlgn="base">
              <a:lnSpc>
                <a:spcPct val="112000"/>
              </a:lnSpc>
              <a:spcAft>
                <a:spcPts val="85"/>
              </a:spcAft>
              <a:buClr>
                <a:srgbClr val="221F1F"/>
              </a:buClr>
              <a:buSzPts val="1000"/>
              <a:buFont typeface="+mj-lt"/>
              <a:buAutoNum type="romanLcPeriod"/>
            </a:pPr>
            <a:r>
              <a:rPr lang="en-US" sz="1800" b="1"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Power of the spherical lens</a:t>
            </a:r>
            <a:r>
              <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–Add the spherical and cylindrical power algebraically, taking into account their signs.</a:t>
            </a:r>
            <a:endParaRPr lang="en-US" sz="1800" u="none" strike="noStrike" dirty="0" smtClean="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5715" lvl="0" indent="-342900" algn="just" rtl="0" fontAlgn="base">
              <a:lnSpc>
                <a:spcPct val="112000"/>
              </a:lnSpc>
              <a:spcAft>
                <a:spcPts val="85"/>
              </a:spcAft>
              <a:buClr>
                <a:srgbClr val="221F1F"/>
              </a:buClr>
              <a:buSzPts val="1000"/>
              <a:buFont typeface="+mj-lt"/>
              <a:buAutoNum type="romanLcPeriod"/>
            </a:pPr>
            <a:r>
              <a:rPr lang="en-US" sz="1800" b="1"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Power of the cylindrical lens</a:t>
            </a:r>
            <a:r>
              <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–Only change the sign of the cylinder from plus (+) to minus ( – ), or </a:t>
            </a:r>
            <a:r>
              <a:rPr lang="en-US" sz="1800" i="1"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vice versa</a:t>
            </a:r>
            <a:r>
              <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The numerical strength of the cylinder remains the same.</a:t>
            </a:r>
            <a:endParaRPr lang="en-US" sz="1800" u="none" strike="noStrike" dirty="0" smtClean="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5715" lvl="0" indent="-342900" algn="just" rtl="0" fontAlgn="base">
              <a:lnSpc>
                <a:spcPct val="112000"/>
              </a:lnSpc>
              <a:spcAft>
                <a:spcPts val="1190"/>
              </a:spcAft>
              <a:buClr>
                <a:srgbClr val="221F1F"/>
              </a:buClr>
              <a:buSzPts val="1000"/>
              <a:buFont typeface="+mj-lt"/>
              <a:buAutoNum type="romanLcPeriod"/>
            </a:pPr>
            <a:r>
              <a:rPr lang="en-US" sz="1800" b="1"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Axis of the cylinder</a:t>
            </a:r>
            <a:r>
              <a:rPr lang="en-US" sz="1800" u="none" strike="noStrike" dirty="0" smtClean="0">
                <a:solidFill>
                  <a:srgbClr val="221F1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–Change the axis by 90º. If the original axis is at or less than 90°, add 90° to it. If the original axis is over 90°, subtract 90° from it.</a:t>
            </a:r>
            <a:endParaRPr lang="en-US" sz="1800" u="none" strike="noStrike" dirty="0" smtClean="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algn="l" rtl="0"/>
            <a:endParaRPr lang="ar-IQ" sz="1800" dirty="0"/>
          </a:p>
        </p:txBody>
      </p:sp>
    </p:spTree>
    <p:extLst>
      <p:ext uri="{BB962C8B-B14F-4D97-AF65-F5344CB8AC3E}">
        <p14:creationId xmlns:p14="http://schemas.microsoft.com/office/powerpoint/2010/main" val="1802575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9399"/>
            <a:ext cx="10515600" cy="5777718"/>
          </a:xfrm>
        </p:spPr>
        <p:txBody>
          <a:bodyPr>
            <a:normAutofit lnSpcReduction="10000"/>
          </a:bodyPr>
          <a:lstStyle/>
          <a:p>
            <a:pPr marL="0" indent="0" algn="l" rtl="0">
              <a:buNone/>
            </a:pPr>
            <a:r>
              <a:rPr lang="en-US" sz="1800" dirty="0" smtClean="0">
                <a:solidFill>
                  <a:schemeClr val="accent1">
                    <a:lumMod val="75000"/>
                  </a:schemeClr>
                </a:solidFill>
              </a:rPr>
              <a:t>EXAMPLES</a:t>
            </a:r>
          </a:p>
          <a:p>
            <a:pPr algn="l" rtl="0"/>
            <a:r>
              <a:rPr lang="en-US" sz="1800" dirty="0" smtClean="0"/>
              <a:t>1.	If the original prescription is –3.00DSPH with +1.00DCYL 90°↓</a:t>
            </a:r>
          </a:p>
          <a:p>
            <a:pPr marL="0" indent="0" algn="l" rtl="0">
              <a:buNone/>
            </a:pPr>
            <a:r>
              <a:rPr lang="en-US" sz="1800" dirty="0" smtClean="0"/>
              <a:t>	 Rule </a:t>
            </a:r>
            <a:r>
              <a:rPr lang="en-US" sz="1800" dirty="0" err="1" smtClean="0"/>
              <a:t>i</a:t>
            </a:r>
            <a:r>
              <a:rPr lang="en-US" sz="1800" dirty="0" smtClean="0"/>
              <a:t>. –3.00 + (+) 1.00 = –2.00 DSPH</a:t>
            </a:r>
          </a:p>
          <a:p>
            <a:pPr marL="0" indent="0" algn="l" rtl="0">
              <a:buNone/>
            </a:pPr>
            <a:r>
              <a:rPr lang="en-US" sz="1800" dirty="0" smtClean="0"/>
              <a:t>	Rule ii. +1.00DCYL becomes –1.00DCYL</a:t>
            </a:r>
          </a:p>
          <a:p>
            <a:pPr marL="0" indent="0" algn="l" rtl="0">
              <a:buNone/>
            </a:pPr>
            <a:r>
              <a:rPr lang="en-US" sz="1800" dirty="0" smtClean="0"/>
              <a:t>	 Rule iii. 90°↓ axis becomes 180° axis</a:t>
            </a:r>
          </a:p>
          <a:p>
            <a:pPr marL="0" indent="0" algn="l" rtl="0">
              <a:buNone/>
            </a:pPr>
            <a:r>
              <a:rPr lang="en-US" sz="1800" dirty="0" smtClean="0"/>
              <a:t>	Hence, the transposed power is –2.00DSPH with –1.00DCYL 180°</a:t>
            </a:r>
          </a:p>
          <a:p>
            <a:pPr algn="l" rtl="0"/>
            <a:r>
              <a:rPr lang="en-US" sz="1800" dirty="0" smtClean="0"/>
              <a:t>2.	If the original prescription is –3.00DSPH with -1.00DCYL 45° </a:t>
            </a:r>
          </a:p>
          <a:p>
            <a:pPr marL="0" indent="0" algn="l" rtl="0">
              <a:buNone/>
            </a:pPr>
            <a:r>
              <a:rPr lang="en-US" sz="1800" dirty="0" smtClean="0"/>
              <a:t>	Rule </a:t>
            </a:r>
            <a:r>
              <a:rPr lang="en-US" sz="1800" dirty="0" err="1" smtClean="0"/>
              <a:t>i</a:t>
            </a:r>
            <a:r>
              <a:rPr lang="en-US" sz="1800" dirty="0" smtClean="0"/>
              <a:t>.	–3.00 + (–) 1.00 = –4.00 DSPH</a:t>
            </a:r>
          </a:p>
          <a:p>
            <a:pPr marL="0" indent="0" algn="l" rtl="0">
              <a:buNone/>
            </a:pPr>
            <a:r>
              <a:rPr lang="en-US" sz="1800" dirty="0" smtClean="0"/>
              <a:t>	Rule ii.	–1.00DCYL becomes +1.00DCYL</a:t>
            </a:r>
          </a:p>
          <a:p>
            <a:pPr marL="0" indent="0" algn="l" rtl="0">
              <a:buNone/>
            </a:pPr>
            <a:r>
              <a:rPr lang="en-US" sz="1800" dirty="0" smtClean="0"/>
              <a:t>	Rule iii. 45°  axis becomes 45° + 90° = 135°  axis Hence, the transposed power is</a:t>
            </a:r>
          </a:p>
          <a:p>
            <a:pPr marL="0" indent="0" algn="l" rtl="0">
              <a:buNone/>
            </a:pPr>
            <a:r>
              <a:rPr lang="en-US" sz="1800" dirty="0"/>
              <a:t>	</a:t>
            </a:r>
            <a:r>
              <a:rPr lang="en-US" sz="1800" dirty="0" smtClean="0"/>
              <a:t>	 –4.00DSPH with +100DCYL 135°  axis.</a:t>
            </a:r>
          </a:p>
          <a:p>
            <a:pPr algn="l" rtl="0"/>
            <a:r>
              <a:rPr lang="en-US" sz="1800" dirty="0" smtClean="0"/>
              <a:t>3.	If the original prescription is –2.00DSPH with +2.00DCYL 105° </a:t>
            </a:r>
          </a:p>
          <a:p>
            <a:pPr marL="0" indent="0" algn="l" rtl="0">
              <a:buNone/>
            </a:pPr>
            <a:r>
              <a:rPr lang="en-US" sz="1800" dirty="0" smtClean="0"/>
              <a:t>	Rule </a:t>
            </a:r>
            <a:r>
              <a:rPr lang="en-US" sz="1800" dirty="0" err="1" smtClean="0"/>
              <a:t>i</a:t>
            </a:r>
            <a:r>
              <a:rPr lang="en-US" sz="1800" dirty="0" smtClean="0"/>
              <a:t>.	–2.00 + (+) 2.00 = 0, i.e. Plano</a:t>
            </a:r>
          </a:p>
          <a:p>
            <a:pPr marL="0" indent="0" algn="l" rtl="0">
              <a:buNone/>
            </a:pPr>
            <a:r>
              <a:rPr lang="en-US" sz="1800" dirty="0" smtClean="0"/>
              <a:t>	Rule ii.	+2.00DCYL becomes –2.00DCYL</a:t>
            </a:r>
          </a:p>
          <a:p>
            <a:pPr marL="0" indent="0" algn="l" rtl="0">
              <a:buNone/>
            </a:pPr>
            <a:r>
              <a:rPr lang="en-US" sz="1800" dirty="0" smtClean="0"/>
              <a:t>	Rule iii.	105°  axis becomes 105º – 90º = 15° axis</a:t>
            </a:r>
          </a:p>
          <a:p>
            <a:pPr marL="0" indent="0" algn="l" rtl="0">
              <a:buNone/>
            </a:pPr>
            <a:r>
              <a:rPr lang="en-US" sz="1800" dirty="0" smtClean="0"/>
              <a:t>	Hence, the transposed power is –2.00DCYL 15° axis</a:t>
            </a:r>
          </a:p>
          <a:p>
            <a:pPr algn="l" rtl="0"/>
            <a:endParaRPr lang="ar-IQ" sz="1800" dirty="0"/>
          </a:p>
        </p:txBody>
      </p:sp>
    </p:spTree>
    <p:extLst>
      <p:ext uri="{BB962C8B-B14F-4D97-AF65-F5344CB8AC3E}">
        <p14:creationId xmlns:p14="http://schemas.microsoft.com/office/powerpoint/2010/main" val="1198854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2428"/>
            <a:ext cx="10515600" cy="5584535"/>
          </a:xfrm>
        </p:spPr>
        <p:txBody>
          <a:bodyPr>
            <a:normAutofit/>
          </a:bodyPr>
          <a:lstStyle/>
          <a:p>
            <a:pPr marL="0" indent="0" algn="l" rtl="0">
              <a:lnSpc>
                <a:spcPct val="100000"/>
              </a:lnSpc>
              <a:buNone/>
            </a:pPr>
            <a:r>
              <a:rPr lang="en-US" sz="1800" dirty="0" smtClean="0">
                <a:solidFill>
                  <a:schemeClr val="accent1">
                    <a:lumMod val="75000"/>
                  </a:schemeClr>
                </a:solidFill>
              </a:rPr>
              <a:t>NEUTRALISATION (DETERMINATION OF POWER OF A LENS)</a:t>
            </a:r>
          </a:p>
          <a:p>
            <a:pPr marL="0" indent="0" algn="l" rtl="0">
              <a:lnSpc>
                <a:spcPct val="100000"/>
              </a:lnSpc>
              <a:buNone/>
            </a:pPr>
            <a:r>
              <a:rPr lang="en-US" sz="1800" dirty="0" smtClean="0"/>
              <a:t>Neutralisation is the technique for determining the power of an ophthalmic lens. Neutralisation is done by following methods.</a:t>
            </a:r>
          </a:p>
          <a:p>
            <a:pPr marL="0" indent="0" algn="l" rtl="0">
              <a:lnSpc>
                <a:spcPct val="100000"/>
              </a:lnSpc>
              <a:buNone/>
            </a:pPr>
            <a:r>
              <a:rPr lang="en-US" sz="1800" dirty="0" smtClean="0">
                <a:solidFill>
                  <a:schemeClr val="accent1">
                    <a:lumMod val="75000"/>
                  </a:schemeClr>
                </a:solidFill>
              </a:rPr>
              <a:t>MANUAL METHOD</a:t>
            </a:r>
          </a:p>
          <a:p>
            <a:pPr algn="l" rtl="0">
              <a:lnSpc>
                <a:spcPct val="100000"/>
              </a:lnSpc>
            </a:pPr>
            <a:r>
              <a:rPr lang="en-US" sz="1800" dirty="0" smtClean="0"/>
              <a:t>It is basically a very simple but quick and accurate way of checking the power of glasses. It is done by trial and error with the help of the lenses present in the trial box. In this method, lenses of known power are placed in contact with the lens under verification until the power of the combination becomes zero, i.e. there is no movement of the distant object. A lens under verification will be neutralised by another lens of equivalent power of opposite sign. So, a –3.00DSPH lens will be neutralised by a +3.00D SPH lens </a:t>
            </a:r>
          </a:p>
          <a:p>
            <a:pPr algn="l" rtl="0">
              <a:lnSpc>
                <a:spcPct val="100000"/>
              </a:lnSpc>
            </a:pPr>
            <a:r>
              <a:rPr lang="en-US" sz="1800" dirty="0" smtClean="0"/>
              <a:t>{–3.00DSPH + (+3.00DSPH) = 0}.</a:t>
            </a:r>
          </a:p>
          <a:p>
            <a:pPr marL="0" indent="0" algn="l" rtl="0">
              <a:lnSpc>
                <a:spcPct val="150000"/>
              </a:lnSpc>
              <a:buNone/>
            </a:pPr>
            <a:r>
              <a:rPr lang="en-US" sz="1800" dirty="0" smtClean="0"/>
              <a:t>Neutralisation is based on the identification properties of convex and concave spherical lenses discussed earlier in this chapter. Convex spherical lens exhibit against movement and concave spherical lens exhibit with movement of the object, if they are moved in front of the eye.</a:t>
            </a:r>
          </a:p>
          <a:p>
            <a:pPr algn="l" rtl="0">
              <a:lnSpc>
                <a:spcPct val="150000"/>
              </a:lnSpc>
            </a:pPr>
            <a:endParaRPr lang="ar-IQ" sz="1800" dirty="0"/>
          </a:p>
        </p:txBody>
      </p:sp>
    </p:spTree>
    <p:extLst>
      <p:ext uri="{BB962C8B-B14F-4D97-AF65-F5344CB8AC3E}">
        <p14:creationId xmlns:p14="http://schemas.microsoft.com/office/powerpoint/2010/main" val="3330922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l" rtl="0">
              <a:lnSpc>
                <a:spcPct val="150000"/>
              </a:lnSpc>
              <a:buNone/>
            </a:pPr>
            <a:r>
              <a:rPr lang="en-US" sz="1800" dirty="0" smtClean="0">
                <a:solidFill>
                  <a:schemeClr val="accent1">
                    <a:lumMod val="75000"/>
                  </a:schemeClr>
                </a:solidFill>
              </a:rPr>
              <a:t>RULES OF NEUTRALISATION</a:t>
            </a:r>
          </a:p>
          <a:p>
            <a:pPr marL="0" indent="0" algn="l" rtl="0">
              <a:lnSpc>
                <a:spcPct val="150000"/>
              </a:lnSpc>
              <a:buNone/>
            </a:pPr>
            <a:r>
              <a:rPr lang="en-US" sz="1800" dirty="0" smtClean="0"/>
              <a:t>•Object/Target should be placed at a convenient furthest distance.</a:t>
            </a:r>
          </a:p>
          <a:p>
            <a:pPr marL="0" indent="0" algn="l" rtl="0">
              <a:lnSpc>
                <a:spcPct val="150000"/>
              </a:lnSpc>
              <a:buNone/>
            </a:pPr>
            <a:r>
              <a:rPr lang="en-US" sz="1800" dirty="0" smtClean="0"/>
              <a:t>•Ideally a cross with two limbs at 90° should be the target. In the absence of cross, a window frame or other 	vertical and horizontal intersection may be employed as the target. Conveniently, Snellen’s distant 	vision chart may also be used.</a:t>
            </a:r>
          </a:p>
          <a:p>
            <a:pPr marL="0" indent="0" algn="l" rtl="0">
              <a:lnSpc>
                <a:spcPct val="150000"/>
              </a:lnSpc>
              <a:buNone/>
            </a:pPr>
            <a:r>
              <a:rPr lang="en-US" sz="1800" dirty="0" smtClean="0"/>
              <a:t>Neutralizing </a:t>
            </a:r>
            <a:r>
              <a:rPr lang="en-US" sz="1800" dirty="0" smtClean="0"/>
              <a:t>lens should be placed in close contact with the front surface of the spectacle lens.</a:t>
            </a:r>
          </a:p>
          <a:p>
            <a:pPr marL="0" indent="0" algn="l" rtl="0">
              <a:lnSpc>
                <a:spcPct val="150000"/>
              </a:lnSpc>
              <a:buNone/>
            </a:pPr>
            <a:r>
              <a:rPr lang="en-US" sz="1800" dirty="0" smtClean="0"/>
              <a:t>Attention must be paid to the central portion of the cross during </a:t>
            </a:r>
            <a:r>
              <a:rPr lang="en-US" sz="1800" dirty="0" smtClean="0"/>
              <a:t>neutralization.</a:t>
            </a:r>
            <a:endParaRPr lang="en-US" sz="1800" dirty="0" smtClean="0"/>
          </a:p>
          <a:p>
            <a:pPr marL="0" indent="0" algn="l" rtl="0">
              <a:lnSpc>
                <a:spcPct val="150000"/>
              </a:lnSpc>
              <a:buNone/>
            </a:pPr>
            <a:r>
              <a:rPr lang="en-US" sz="1800" dirty="0" smtClean="0"/>
              <a:t>The lenses should be held in front of the eyes.</a:t>
            </a:r>
          </a:p>
          <a:p>
            <a:pPr algn="l" rtl="0">
              <a:lnSpc>
                <a:spcPct val="150000"/>
              </a:lnSpc>
            </a:pPr>
            <a:endParaRPr lang="ar-IQ" sz="1800" dirty="0"/>
          </a:p>
        </p:txBody>
      </p:sp>
    </p:spTree>
    <p:extLst>
      <p:ext uri="{BB962C8B-B14F-4D97-AF65-F5344CB8AC3E}">
        <p14:creationId xmlns:p14="http://schemas.microsoft.com/office/powerpoint/2010/main" val="184473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l" rtl="0">
              <a:lnSpc>
                <a:spcPct val="150000"/>
              </a:lnSpc>
              <a:buNone/>
            </a:pPr>
            <a:r>
              <a:rPr lang="en-US" sz="1800" dirty="0" smtClean="0">
                <a:solidFill>
                  <a:schemeClr val="accent5">
                    <a:lumMod val="75000"/>
                  </a:schemeClr>
                </a:solidFill>
              </a:rPr>
              <a:t>PROCEDURE OF NEUTRALISATION</a:t>
            </a:r>
          </a:p>
          <a:p>
            <a:pPr algn="l" rtl="0">
              <a:lnSpc>
                <a:spcPct val="150000"/>
              </a:lnSpc>
            </a:pPr>
            <a:r>
              <a:rPr lang="en-US" sz="1800" dirty="0" smtClean="0"/>
              <a:t>Manual</a:t>
            </a:r>
          </a:p>
          <a:p>
            <a:pPr algn="l" rtl="0">
              <a:lnSpc>
                <a:spcPct val="150000"/>
              </a:lnSpc>
            </a:pPr>
            <a:r>
              <a:rPr lang="en-US" sz="1800" dirty="0" smtClean="0"/>
              <a:t>a.	Spherical lenses (Table 21.1)</a:t>
            </a:r>
          </a:p>
          <a:p>
            <a:pPr algn="l" rtl="0">
              <a:lnSpc>
                <a:spcPct val="150000"/>
              </a:lnSpc>
            </a:pPr>
            <a:r>
              <a:rPr lang="en-US" sz="1800" dirty="0" smtClean="0"/>
              <a:t>b.	Astigmatic lenses–Here the same principle is applied but it requires further steps. It can be done in two ways— 1st procedure–Here both spherical and planocylindrical neutralising lenses are employed.</a:t>
            </a:r>
          </a:p>
          <a:p>
            <a:pPr algn="l" rtl="0">
              <a:lnSpc>
                <a:spcPct val="150000"/>
              </a:lnSpc>
            </a:pPr>
            <a:endParaRPr lang="ar-IQ" sz="1800" dirty="0"/>
          </a:p>
        </p:txBody>
      </p:sp>
    </p:spTree>
    <p:extLst>
      <p:ext uri="{BB962C8B-B14F-4D97-AF65-F5344CB8AC3E}">
        <p14:creationId xmlns:p14="http://schemas.microsoft.com/office/powerpoint/2010/main" val="4136394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rot="5400000">
            <a:off x="3598980" y="-1190624"/>
            <a:ext cx="5384707" cy="8744752"/>
            <a:chOff x="1" y="0"/>
            <a:chExt cx="3655350" cy="5701479"/>
          </a:xfrm>
        </p:grpSpPr>
        <p:sp>
          <p:nvSpPr>
            <p:cNvPr id="5" name="Rectangle 4"/>
            <p:cNvSpPr/>
            <p:nvPr/>
          </p:nvSpPr>
          <p:spPr>
            <a:xfrm rot="-5399999">
              <a:off x="-311553" y="3669904"/>
              <a:ext cx="748100" cy="124992"/>
            </a:xfrm>
            <a:prstGeom prst="rect">
              <a:avLst/>
            </a:prstGeom>
            <a:ln>
              <a:noFill/>
            </a:ln>
          </p:spPr>
          <p:txBody>
            <a:bodyPr vert="horz" lIns="0" tIns="0" rIns="0" bIns="0" rtlCol="0">
              <a:noAutofit/>
            </a:bodyPr>
            <a:lstStyle/>
            <a:p>
              <a:pPr marL="6350" marR="15240" indent="-6350" algn="l">
                <a:lnSpc>
                  <a:spcPct val="107000"/>
                </a:lnSpc>
                <a:spcAft>
                  <a:spcPts val="800"/>
                </a:spcAft>
              </a:pPr>
              <a:r>
                <a:rPr lang="en-US" sz="800" b="1">
                  <a:solidFill>
                    <a:srgbClr val="221F1F"/>
                  </a:solidFill>
                  <a:effectLst/>
                  <a:latin typeface="Arial" panose="020B0604020202020204" pitchFamily="34" charset="0"/>
                  <a:ea typeface="Arial" panose="020B0604020202020204" pitchFamily="34" charset="0"/>
                </a:rPr>
                <a:t>Table 12-1:</a:t>
              </a:r>
              <a:endParaRPr lang="en-US" sz="1000">
                <a:solidFill>
                  <a:srgbClr val="221F1F"/>
                </a:solidFill>
                <a:effectLst/>
                <a:latin typeface="Times New Roman" panose="02020603050405020304" pitchFamily="18" charset="0"/>
                <a:ea typeface="Times New Roman" panose="02020603050405020304" pitchFamily="18" charset="0"/>
              </a:endParaRPr>
            </a:p>
          </p:txBody>
        </p:sp>
        <p:sp>
          <p:nvSpPr>
            <p:cNvPr id="6" name="Rectangle 5"/>
            <p:cNvSpPr/>
            <p:nvPr/>
          </p:nvSpPr>
          <p:spPr>
            <a:xfrm rot="-5399999">
              <a:off x="-1193131" y="2227502"/>
              <a:ext cx="2511255" cy="124992"/>
            </a:xfrm>
            <a:prstGeom prst="rect">
              <a:avLst/>
            </a:prstGeom>
            <a:ln>
              <a:noFill/>
            </a:ln>
          </p:spPr>
          <p:txBody>
            <a:bodyPr vert="horz" lIns="0" tIns="0" rIns="0" bIns="0" rtlCol="0">
              <a:noAutofit/>
            </a:bodyPr>
            <a:lstStyle/>
            <a:p>
              <a:pPr marL="6350" marR="15240" indent="-6350" algn="l">
                <a:lnSpc>
                  <a:spcPct val="107000"/>
                </a:lnSpc>
                <a:spcAft>
                  <a:spcPts val="800"/>
                </a:spcAft>
              </a:pPr>
              <a:r>
                <a:rPr lang="en-US" sz="800" dirty="0">
                  <a:solidFill>
                    <a:srgbClr val="221F1F"/>
                  </a:solidFill>
                  <a:effectLst/>
                  <a:latin typeface="Arial" panose="020B0604020202020204" pitchFamily="34" charset="0"/>
                  <a:ea typeface="Arial" panose="020B0604020202020204" pitchFamily="34" charset="0"/>
                </a:rPr>
                <a:t> Manual </a:t>
              </a:r>
              <a:r>
                <a:rPr lang="en-US" sz="800" dirty="0" err="1">
                  <a:solidFill>
                    <a:srgbClr val="221F1F"/>
                  </a:solidFill>
                  <a:effectLst/>
                  <a:latin typeface="Arial" panose="020B0604020202020204" pitchFamily="34" charset="0"/>
                  <a:ea typeface="Arial" panose="020B0604020202020204" pitchFamily="34" charset="0"/>
                </a:rPr>
                <a:t>neutralisation</a:t>
              </a:r>
              <a:r>
                <a:rPr lang="en-US" sz="800" dirty="0">
                  <a:solidFill>
                    <a:srgbClr val="221F1F"/>
                  </a:solidFill>
                  <a:effectLst/>
                  <a:latin typeface="Arial" panose="020B0604020202020204" pitchFamily="34" charset="0"/>
                  <a:ea typeface="Arial" panose="020B0604020202020204" pitchFamily="34" charset="0"/>
                </a:rPr>
                <a:t> of spherical lens</a:t>
              </a:r>
              <a:endParaRPr lang="en-US" sz="1000" dirty="0">
                <a:solidFill>
                  <a:srgbClr val="221F1F"/>
                </a:solidFill>
                <a:effectLst/>
                <a:latin typeface="Times New Roman" panose="02020603050405020304" pitchFamily="18" charset="0"/>
                <a:ea typeface="Times New Roman" panose="02020603050405020304" pitchFamily="18" charset="0"/>
              </a:endParaRPr>
            </a:p>
          </p:txBody>
        </p:sp>
        <p:pic>
          <p:nvPicPr>
            <p:cNvPr id="7" name="Picture 6"/>
            <p:cNvPicPr/>
            <p:nvPr/>
          </p:nvPicPr>
          <p:blipFill>
            <a:blip r:embed="rId2"/>
            <a:stretch>
              <a:fillRect/>
            </a:stretch>
          </p:blipFill>
          <p:spPr>
            <a:xfrm>
              <a:off x="142259" y="0"/>
              <a:ext cx="3513092" cy="5701479"/>
            </a:xfrm>
            <a:prstGeom prst="rect">
              <a:avLst/>
            </a:prstGeom>
          </p:spPr>
        </p:pic>
      </p:grpSp>
    </p:spTree>
    <p:extLst>
      <p:ext uri="{BB962C8B-B14F-4D97-AF65-F5344CB8AC3E}">
        <p14:creationId xmlns:p14="http://schemas.microsoft.com/office/powerpoint/2010/main" val="834091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8049" y="1310470"/>
            <a:ext cx="10515600" cy="2488797"/>
          </a:xfrm>
        </p:spPr>
        <p:txBody>
          <a:bodyPr>
            <a:normAutofit/>
          </a:bodyPr>
          <a:lstStyle/>
          <a:p>
            <a:pPr algn="l" rtl="0">
              <a:lnSpc>
                <a:spcPct val="150000"/>
              </a:lnSpc>
            </a:pPr>
            <a:r>
              <a:rPr lang="en-US" sz="1800" dirty="0" err="1" smtClean="0"/>
              <a:t>i</a:t>
            </a:r>
            <a:r>
              <a:rPr lang="en-US" sz="1800" dirty="0" smtClean="0"/>
              <a:t>.	Align the principle meridians of the lens under test with the cross by rotating until no scissors effect is seen. So, the principle meridians are now vertical and horizontal.</a:t>
            </a:r>
          </a:p>
          <a:p>
            <a:pPr algn="l" rtl="0">
              <a:lnSpc>
                <a:spcPct val="150000"/>
              </a:lnSpc>
            </a:pPr>
            <a:r>
              <a:rPr lang="en-US" sz="1800" dirty="0" smtClean="0"/>
              <a:t>ii.	</a:t>
            </a:r>
            <a:r>
              <a:rPr lang="en-US" sz="1800" dirty="0" err="1" smtClean="0"/>
              <a:t>Neutralise</a:t>
            </a:r>
            <a:r>
              <a:rPr lang="en-US" sz="1800" dirty="0" smtClean="0"/>
              <a:t> the vertical meridian with a spherical lens as described earlier.</a:t>
            </a:r>
          </a:p>
          <a:p>
            <a:pPr algn="l" rtl="0">
              <a:lnSpc>
                <a:spcPct val="150000"/>
              </a:lnSpc>
            </a:pPr>
            <a:r>
              <a:rPr lang="en-US" sz="1800" dirty="0" smtClean="0"/>
              <a:t>iii.	Now, the transverse movement in horizontal meridian still exists contributed by the cylindrical power of the lens under test.</a:t>
            </a:r>
          </a:p>
          <a:p>
            <a:pPr algn="l" rtl="0">
              <a:lnSpc>
                <a:spcPct val="150000"/>
              </a:lnSpc>
            </a:pPr>
            <a:endParaRPr lang="ar-IQ" sz="1800" dirty="0"/>
          </a:p>
        </p:txBody>
      </p:sp>
      <p:pic>
        <p:nvPicPr>
          <p:cNvPr id="1026" name="Picture 2" descr="Lens Neutralisation by Hand - Eyedo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176" y="3605122"/>
            <a:ext cx="5238750" cy="2952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703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a:xfrm>
            <a:off x="3228974" y="1596980"/>
            <a:ext cx="6971093" cy="3842589"/>
          </a:xfrm>
          <a:prstGeom prst="rect">
            <a:avLst/>
          </a:prstGeom>
        </p:spPr>
      </p:pic>
    </p:spTree>
    <p:extLst>
      <p:ext uri="{BB962C8B-B14F-4D97-AF65-F5344CB8AC3E}">
        <p14:creationId xmlns:p14="http://schemas.microsoft.com/office/powerpoint/2010/main" val="4092377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790</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TRANSPOSITION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TRANSPOSITION</dc:title>
  <dc:creator>lenovo</dc:creator>
  <cp:lastModifiedBy>lenovo</cp:lastModifiedBy>
  <cp:revision>11</cp:revision>
  <cp:lastPrinted>2019-04-07T03:10:46Z</cp:lastPrinted>
  <dcterms:created xsi:type="dcterms:W3CDTF">2018-02-08T17:44:11Z</dcterms:created>
  <dcterms:modified xsi:type="dcterms:W3CDTF">2020-06-21T06:34:23Z</dcterms:modified>
</cp:coreProperties>
</file>