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0" r:id="rId16"/>
    <p:sldId id="271" r:id="rId17"/>
    <p:sldId id="272" r:id="rId18"/>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6" clrIdx="0">
    <p:extLst>
      <p:ext uri="{19B8F6BF-5375-455C-9EA6-DF929625EA0E}">
        <p15:presenceInfo xmlns:p15="http://schemas.microsoft.com/office/powerpoint/2012/main" userId="lenovo" providerId="None"/>
      </p:ext>
    </p:extLst>
  </p:cmAuthor>
  <p:cmAuthor id="2" name="zaydoon" initials="z" lastIdx="1" clrIdx="1">
    <p:extLst>
      <p:ext uri="{19B8F6BF-5375-455C-9EA6-DF929625EA0E}">
        <p15:presenceInfo xmlns:p15="http://schemas.microsoft.com/office/powerpoint/2012/main" userId="zaydo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706" autoAdjust="0"/>
    <p:restoredTop sz="94660"/>
  </p:normalViewPr>
  <p:slideViewPr>
    <p:cSldViewPr snapToGrid="0">
      <p:cViewPr varScale="1">
        <p:scale>
          <a:sx n="60" d="100"/>
          <a:sy n="60" d="100"/>
        </p:scale>
        <p:origin x="84"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17T18:09:48.829" idx="1">
    <p:pos x="3371" y="1872"/>
    <p:text>Iridodonesis (/ˈaɪərɪdoʊ.doʊˈniːsɪs/) is the vibration or agitated motion of the iris with eye movement.[1] This may be caused by lens subluxation,[2] the incomplete or partial dislocation of the lens; or by aphakia, the absence of a lens. The term originated from irido- (Latin: iris) + doneo (Greek: δονεο, to shake to and fro)</p:text>
    <p:extLst>
      <p:ext uri="{C676402C-5697-4E1C-873F-D02D1690AC5C}">
        <p15:threadingInfo xmlns:p15="http://schemas.microsoft.com/office/powerpoint/2012/main" timeZoneBias="-180"/>
      </p:ext>
    </p:extLst>
  </p:cm>
  <p:cm authorId="1" dt="2018-02-17T18:39:16.765" idx="3">
    <p:pos x="3475" y="827"/>
    <p:text>Extracapsular cataract extraction (ECCE) is a type of eye surgery in which the lens of the eyes are removed, leaving the elastic capsule covering the lens which is left partially attached to allow the implantation of an intraocular lens (IOL).Sep 29, 2016</p:text>
    <p:extLst>
      <p:ext uri="{C676402C-5697-4E1C-873F-D02D1690AC5C}">
        <p15:threadingInfo xmlns:p15="http://schemas.microsoft.com/office/powerpoint/2012/main" timeZoneBias="-180"/>
      </p:ext>
    </p:extLst>
  </p:cm>
  <p:cm authorId="1" dt="2018-02-24T21:44:42.647" idx="5">
    <p:pos x="4373" y="2232"/>
    <p:text>An iridectomy, also known as a surgical iridectomy or corectomy,[1] is the surgical removal of part of the iris.[2][1] These procedures are most frequently performed in the treatment of closed-angle glaucoma and iris melanoma</p:text>
    <p:extLst>
      <p:ext uri="{C676402C-5697-4E1C-873F-D02D1690AC5C}">
        <p15:threadingInfo xmlns:p15="http://schemas.microsoft.com/office/powerpoint/2012/main" timeZoneBias="-180"/>
      </p:ext>
    </p:extLst>
  </p:cm>
  <p:cm authorId="2" dt="2021-12-06T10:57:46.233" idx="1">
    <p:pos x="4790" y="768"/>
    <p:text>(ICCE) involves the removal of the lens and the surrounding lens capsule in one piece. The procedure has a relatively high rate of complications due to the large incision required and pressure placed on the vitreous body.</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8-02-17T19:27:42.535" idx="4">
    <p:pos x="1645" y="2387"/>
    <p:text>Anterior chamber intraocular lens (ACIOL) placement</p:text>
    <p:extLst>
      <p:ext uri="{C676402C-5697-4E1C-873F-D02D1690AC5C}">
        <p15:threadingInfo xmlns:p15="http://schemas.microsoft.com/office/powerpoint/2012/main" timeZoneBias="-180"/>
      </p:ext>
    </p:extLst>
  </p:cm>
  <p:cm authorId="1" dt="2018-02-24T21:55:57.355" idx="6">
    <p:pos x="3066" y="409"/>
    <p:text>A lens implant is a small, plastic lens that an eye provider can put in your eye to replace a lens that has been removed because of a cataract. ... Usually the plastic lens is implanted during surgery to remove the cataract. A secondary lens implant is one that is done in a separate surgery after cataract surgery.</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9B305D0B-5D11-4A8C-AB69-FEEC3280AFDF}" type="datetimeFigureOut">
              <a:rPr lang="ar-IQ" smtClean="0"/>
              <a:t>02/05/1443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2208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B305D0B-5D11-4A8C-AB69-FEEC3280AFDF}" type="datetimeFigureOut">
              <a:rPr lang="ar-IQ" smtClean="0"/>
              <a:t>02/05/1443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41699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B305D0B-5D11-4A8C-AB69-FEEC3280AFDF}" type="datetimeFigureOut">
              <a:rPr lang="ar-IQ" smtClean="0"/>
              <a:t>02/05/1443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91887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B305D0B-5D11-4A8C-AB69-FEEC3280AFDF}" type="datetimeFigureOut">
              <a:rPr lang="ar-IQ" smtClean="0"/>
              <a:t>02/05/1443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478875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305D0B-5D11-4A8C-AB69-FEEC3280AFDF}" type="datetimeFigureOut">
              <a:rPr lang="ar-IQ" smtClean="0"/>
              <a:t>02/05/1443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22947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9B305D0B-5D11-4A8C-AB69-FEEC3280AFDF}" type="datetimeFigureOut">
              <a:rPr lang="ar-IQ" smtClean="0"/>
              <a:t>02/05/1443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41065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9B305D0B-5D11-4A8C-AB69-FEEC3280AFDF}" type="datetimeFigureOut">
              <a:rPr lang="ar-IQ" smtClean="0"/>
              <a:t>02/05/1443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904821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9B305D0B-5D11-4A8C-AB69-FEEC3280AFDF}" type="datetimeFigureOut">
              <a:rPr lang="ar-IQ" smtClean="0"/>
              <a:t>02/05/1443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326818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305D0B-5D11-4A8C-AB69-FEEC3280AFDF}" type="datetimeFigureOut">
              <a:rPr lang="ar-IQ" smtClean="0"/>
              <a:t>02/05/1443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386935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305D0B-5D11-4A8C-AB69-FEEC3280AFDF}" type="datetimeFigureOut">
              <a:rPr lang="ar-IQ" smtClean="0"/>
              <a:t>02/05/1443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16059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305D0B-5D11-4A8C-AB69-FEEC3280AFDF}" type="datetimeFigureOut">
              <a:rPr lang="ar-IQ" smtClean="0"/>
              <a:t>02/05/1443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46764E-5766-4C0B-BBED-4325DA40E1FE}" type="slidenum">
              <a:rPr lang="ar-IQ" smtClean="0"/>
              <a:t>‹#›</a:t>
            </a:fld>
            <a:endParaRPr lang="ar-IQ"/>
          </a:p>
        </p:txBody>
      </p:sp>
    </p:spTree>
    <p:extLst>
      <p:ext uri="{BB962C8B-B14F-4D97-AF65-F5344CB8AC3E}">
        <p14:creationId xmlns:p14="http://schemas.microsoft.com/office/powerpoint/2010/main" val="372437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B305D0B-5D11-4A8C-AB69-FEEC3280AFDF}" type="datetimeFigureOut">
              <a:rPr lang="ar-IQ" smtClean="0"/>
              <a:t>02/05/1443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746764E-5766-4C0B-BBED-4325DA40E1FE}" type="slidenum">
              <a:rPr lang="ar-IQ" smtClean="0"/>
              <a:t>‹#›</a:t>
            </a:fld>
            <a:endParaRPr lang="ar-IQ"/>
          </a:p>
        </p:txBody>
      </p:sp>
    </p:spTree>
    <p:extLst>
      <p:ext uri="{BB962C8B-B14F-4D97-AF65-F5344CB8AC3E}">
        <p14:creationId xmlns:p14="http://schemas.microsoft.com/office/powerpoint/2010/main" val="2621688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6271" y="1598883"/>
            <a:ext cx="2442693" cy="539012"/>
          </a:xfrm>
        </p:spPr>
        <p:txBody>
          <a:bodyPr>
            <a:normAutofit/>
          </a:bodyPr>
          <a:lstStyle/>
          <a:p>
            <a:r>
              <a:rPr lang="en-US" sz="2200" dirty="0">
                <a:solidFill>
                  <a:schemeClr val="accent1">
                    <a:lumMod val="75000"/>
                  </a:schemeClr>
                </a:solidFill>
                <a:latin typeface="+mn-lt"/>
                <a:ea typeface="+mn-ea"/>
                <a:cs typeface="+mn-cs"/>
              </a:rPr>
              <a:t>ANISOMETROPIA</a:t>
            </a:r>
            <a:endParaRPr lang="ar-IQ" sz="2200" dirty="0">
              <a:solidFill>
                <a:schemeClr val="accent1">
                  <a:lumMod val="75000"/>
                </a:schemeClr>
              </a:solidFill>
              <a:latin typeface="+mn-lt"/>
              <a:ea typeface="+mn-ea"/>
              <a:cs typeface="+mn-cs"/>
            </a:endParaRPr>
          </a:p>
        </p:txBody>
      </p:sp>
      <p:sp>
        <p:nvSpPr>
          <p:cNvPr id="3" name="Subtitle 2"/>
          <p:cNvSpPr>
            <a:spLocks noGrp="1"/>
          </p:cNvSpPr>
          <p:nvPr>
            <p:ph type="subTitle" idx="1"/>
          </p:nvPr>
        </p:nvSpPr>
        <p:spPr>
          <a:xfrm>
            <a:off x="1524000" y="2163651"/>
            <a:ext cx="9144000" cy="3747751"/>
          </a:xfrm>
        </p:spPr>
        <p:txBody>
          <a:bodyPr>
            <a:normAutofit fontScale="92500" lnSpcReduction="10000"/>
          </a:bodyPr>
          <a:lstStyle/>
          <a:p>
            <a:r>
              <a:rPr lang="en-US" dirty="0"/>
              <a:t>It is a situation in which refractive status of the two eyes are</a:t>
            </a:r>
          </a:p>
          <a:p>
            <a:r>
              <a:rPr lang="en-US" dirty="0"/>
              <a:t>different, i.e. unequal. However, an insignificant difference in</a:t>
            </a:r>
          </a:p>
          <a:p>
            <a:r>
              <a:rPr lang="en-US" dirty="0"/>
              <a:t>refractive status of the eyes is quite common.</a:t>
            </a:r>
          </a:p>
          <a:p>
            <a:pPr algn="l"/>
            <a:r>
              <a:rPr lang="en-US" dirty="0">
                <a:solidFill>
                  <a:schemeClr val="accent1">
                    <a:lumMod val="75000"/>
                  </a:schemeClr>
                </a:solidFill>
              </a:rPr>
              <a:t>AETIOLOGY</a:t>
            </a:r>
          </a:p>
          <a:p>
            <a:pPr algn="l" rtl="0"/>
            <a:r>
              <a:rPr lang="en-US"/>
              <a:t>	a</a:t>
            </a:r>
            <a:r>
              <a:rPr lang="en-US" dirty="0"/>
              <a:t>. Hereditary–It is due to congenital cataract, congenital glaucoma,  </a:t>
            </a:r>
          </a:p>
          <a:p>
            <a:pPr algn="l"/>
            <a:r>
              <a:rPr lang="en-US" dirty="0"/>
              <a:t>etc.		</a:t>
            </a:r>
          </a:p>
          <a:p>
            <a:r>
              <a:rPr lang="en-US" dirty="0"/>
              <a:t>b. Acquired–It is due to surgical or nonsurgical trauma, unilateral</a:t>
            </a:r>
          </a:p>
          <a:p>
            <a:r>
              <a:rPr lang="en-US" dirty="0"/>
              <a:t>aphakia and inequality in the rate of refractive changes in both</a:t>
            </a:r>
          </a:p>
          <a:p>
            <a:pPr algn="l"/>
            <a:r>
              <a:rPr lang="en-US" dirty="0"/>
              <a:t>eyes.		</a:t>
            </a:r>
          </a:p>
          <a:p>
            <a:pPr algn="l"/>
            <a:endParaRPr lang="ar-IQ" dirty="0">
              <a:solidFill>
                <a:schemeClr val="accent1">
                  <a:lumMod val="75000"/>
                </a:schemeClr>
              </a:solidFill>
            </a:endParaRPr>
          </a:p>
        </p:txBody>
      </p:sp>
    </p:spTree>
    <p:extLst>
      <p:ext uri="{BB962C8B-B14F-4D97-AF65-F5344CB8AC3E}">
        <p14:creationId xmlns:p14="http://schemas.microsoft.com/office/powerpoint/2010/main" val="780236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ptic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3806" y="991829"/>
            <a:ext cx="6667500"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55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6333" y="564910"/>
            <a:ext cx="8064000" cy="4619854"/>
          </a:xfrm>
          <a:prstGeom prst="rect">
            <a:avLst/>
          </a:prstGeom>
        </p:spPr>
        <p:txBody>
          <a:bodyPr>
            <a:spAutoFit/>
          </a:bodyPr>
          <a:lstStyle/>
          <a:p>
            <a:pPr algn="l" rtl="0">
              <a:lnSpc>
                <a:spcPct val="150000"/>
              </a:lnSpc>
            </a:pPr>
            <a:r>
              <a:rPr lang="en-US" dirty="0">
                <a:solidFill>
                  <a:schemeClr val="accent1">
                    <a:lumMod val="75000"/>
                  </a:schemeClr>
                </a:solidFill>
              </a:rPr>
              <a:t>Optical disadvantages of aphakic glasses:</a:t>
            </a:r>
          </a:p>
          <a:p>
            <a:pPr algn="l" rtl="0">
              <a:lnSpc>
                <a:spcPct val="150000"/>
              </a:lnSpc>
            </a:pPr>
            <a:r>
              <a:rPr lang="en-US" dirty="0" err="1"/>
              <a:t>i</a:t>
            </a:r>
            <a:r>
              <a:rPr lang="en-US" dirty="0"/>
              <a:t>. Image magnification is 25–30%. So, in uniocular aphakia binocular vision is not 	possible due to aniseikonia. Hence, to avoid diplopia (where phakic eye 	vision is &gt; 6/36), balanced (+10.00D) or frosted glass is dispensed for the 	phakic eye. The image magnification causes objects to appear closer to the 	eye then they are really.</a:t>
            </a:r>
          </a:p>
          <a:p>
            <a:pPr algn="l" rtl="0">
              <a:lnSpc>
                <a:spcPct val="150000"/>
              </a:lnSpc>
            </a:pPr>
            <a:r>
              <a:rPr lang="en-US" dirty="0"/>
              <a:t>ii. Spherical aberration–Pincushion distortion (see chapter - 7)</a:t>
            </a:r>
          </a:p>
          <a:p>
            <a:pPr algn="l" rtl="0">
              <a:lnSpc>
                <a:spcPct val="150000"/>
              </a:lnSpc>
            </a:pPr>
            <a:r>
              <a:rPr lang="en-US" dirty="0"/>
              <a:t>iii. Jack-in-the-box 	phenomenon–Due to prismatic aberration a ring scotoma is 	produced all around the edge of the lens. This causes an unseen object to 	suddenly pop up in front of the eyes or disappear into the ring scotoma, as 	the patient moves his eyes.</a:t>
            </a:r>
          </a:p>
        </p:txBody>
      </p:sp>
    </p:spTree>
    <p:extLst>
      <p:ext uri="{BB962C8B-B14F-4D97-AF65-F5344CB8AC3E}">
        <p14:creationId xmlns:p14="http://schemas.microsoft.com/office/powerpoint/2010/main" val="287921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86200"/>
            <a:ext cx="6096000" cy="3831818"/>
          </a:xfrm>
          <a:prstGeom prst="rect">
            <a:avLst/>
          </a:prstGeom>
        </p:spPr>
        <p:txBody>
          <a:bodyPr>
            <a:spAutoFit/>
          </a:bodyPr>
          <a:lstStyle/>
          <a:p>
            <a:pPr algn="l" rtl="0">
              <a:lnSpc>
                <a:spcPct val="150000"/>
              </a:lnSpc>
            </a:pPr>
            <a:r>
              <a:rPr lang="en-US" dirty="0"/>
              <a:t>iv. Restricted visual field.</a:t>
            </a:r>
          </a:p>
          <a:p>
            <a:pPr algn="l" rtl="0">
              <a:lnSpc>
                <a:spcPct val="150000"/>
              </a:lnSpc>
            </a:pPr>
            <a:r>
              <a:rPr lang="en-US" dirty="0"/>
              <a:t>v. Lack of physical coordination which results from 	image magnification, restricted visual field, 	pincushion distortion and Jack-in-the-box 	phenomenon.</a:t>
            </a:r>
          </a:p>
          <a:p>
            <a:pPr algn="l" rtl="0">
              <a:lnSpc>
                <a:spcPct val="150000"/>
              </a:lnSpc>
            </a:pPr>
            <a:r>
              <a:rPr lang="en-US" dirty="0"/>
              <a:t>vi. Thick, heavy lenses are cosmetically deficient.</a:t>
            </a:r>
          </a:p>
          <a:p>
            <a:pPr algn="l" rtl="0">
              <a:lnSpc>
                <a:spcPct val="150000"/>
              </a:lnSpc>
            </a:pPr>
            <a:r>
              <a:rPr lang="en-US" dirty="0"/>
              <a:t>vii. Loss of lens often leads to coloured vision due to lack of 	natural filter offered by the lens. UV-A (315–400 nm) 	protection offered by the lens is lost.</a:t>
            </a:r>
          </a:p>
        </p:txBody>
      </p:sp>
    </p:spTree>
    <p:extLst>
      <p:ext uri="{BB962C8B-B14F-4D97-AF65-F5344CB8AC3E}">
        <p14:creationId xmlns:p14="http://schemas.microsoft.com/office/powerpoint/2010/main" val="3481493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318" y="1051345"/>
            <a:ext cx="6096000" cy="3416320"/>
          </a:xfrm>
          <a:prstGeom prst="rect">
            <a:avLst/>
          </a:prstGeom>
        </p:spPr>
        <p:txBody>
          <a:bodyPr>
            <a:spAutoFit/>
          </a:bodyPr>
          <a:lstStyle/>
          <a:p>
            <a:pPr algn="l" rtl="0">
              <a:lnSpc>
                <a:spcPct val="150000"/>
              </a:lnSpc>
            </a:pPr>
            <a:r>
              <a:rPr lang="en-US" dirty="0">
                <a:solidFill>
                  <a:schemeClr val="accent5">
                    <a:lumMod val="75000"/>
                  </a:schemeClr>
                </a:solidFill>
              </a:rPr>
              <a:t>Contact Lens</a:t>
            </a:r>
          </a:p>
          <a:p>
            <a:pPr algn="l" rtl="0">
              <a:lnSpc>
                <a:spcPct val="150000"/>
              </a:lnSpc>
            </a:pPr>
            <a:r>
              <a:rPr lang="en-US" dirty="0">
                <a:solidFill>
                  <a:schemeClr val="accent5">
                    <a:lumMod val="75000"/>
                  </a:schemeClr>
                </a:solidFill>
              </a:rPr>
              <a:t>Advantages</a:t>
            </a:r>
          </a:p>
          <a:p>
            <a:pPr algn="l" rtl="0">
              <a:lnSpc>
                <a:spcPct val="150000"/>
              </a:lnSpc>
            </a:pPr>
            <a:r>
              <a:rPr lang="en-US" dirty="0"/>
              <a:t>All the disadvantages of glasses are neutralised:</a:t>
            </a:r>
          </a:p>
          <a:p>
            <a:pPr algn="l" rtl="0">
              <a:lnSpc>
                <a:spcPct val="150000"/>
              </a:lnSpc>
            </a:pPr>
            <a:r>
              <a:rPr lang="en-US" dirty="0" err="1"/>
              <a:t>i</a:t>
            </a:r>
            <a:r>
              <a:rPr lang="en-US" dirty="0"/>
              <a:t>. Image magnification is 6–7%. Hence, binocular vision is 	possible in uniocular aphakia.</a:t>
            </a:r>
          </a:p>
          <a:p>
            <a:pPr algn="l" rtl="0">
              <a:lnSpc>
                <a:spcPct val="150000"/>
              </a:lnSpc>
            </a:pPr>
            <a:r>
              <a:rPr lang="en-US" dirty="0"/>
              <a:t>ii. Aberrations are lessened, i.e. pincushion distortion, etc.</a:t>
            </a:r>
          </a:p>
          <a:p>
            <a:pPr algn="l" rtl="0">
              <a:lnSpc>
                <a:spcPct val="150000"/>
              </a:lnSpc>
            </a:pPr>
            <a:r>
              <a:rPr lang="en-US" dirty="0"/>
              <a:t>iii. Increased visual field. iv. Better physical coordination.</a:t>
            </a:r>
          </a:p>
          <a:p>
            <a:pPr algn="l" rtl="0">
              <a:lnSpc>
                <a:spcPct val="150000"/>
              </a:lnSpc>
            </a:pPr>
            <a:r>
              <a:rPr lang="en-US" dirty="0"/>
              <a:t>v. Cosmetically attractive.</a:t>
            </a:r>
          </a:p>
        </p:txBody>
      </p:sp>
      <p:sp>
        <p:nvSpPr>
          <p:cNvPr id="3" name="Rectangle 2"/>
          <p:cNvSpPr/>
          <p:nvPr/>
        </p:nvSpPr>
        <p:spPr>
          <a:xfrm>
            <a:off x="7156360" y="1553621"/>
            <a:ext cx="4608000" cy="2308324"/>
          </a:xfrm>
          <a:prstGeom prst="rect">
            <a:avLst/>
          </a:prstGeom>
        </p:spPr>
        <p:txBody>
          <a:bodyPr>
            <a:spAutoFit/>
          </a:bodyPr>
          <a:lstStyle/>
          <a:p>
            <a:pPr algn="l" rtl="0"/>
            <a:r>
              <a:rPr lang="en-US" dirty="0">
                <a:solidFill>
                  <a:schemeClr val="accent5">
                    <a:lumMod val="75000"/>
                  </a:schemeClr>
                </a:solidFill>
              </a:rPr>
              <a:t>Disadvantages</a:t>
            </a:r>
          </a:p>
          <a:p>
            <a:pPr algn="l" rtl="0"/>
            <a:r>
              <a:rPr lang="en-US" dirty="0" err="1"/>
              <a:t>i</a:t>
            </a:r>
            <a:r>
              <a:rPr lang="en-US" dirty="0"/>
              <a:t>. Inability of elderly patients to insert and 	remove contact lens efficiently.</a:t>
            </a:r>
          </a:p>
          <a:p>
            <a:pPr algn="l" rtl="0"/>
            <a:r>
              <a:rPr lang="en-US" dirty="0"/>
              <a:t>ii. Foreign body sensation.</a:t>
            </a:r>
          </a:p>
          <a:p>
            <a:pPr algn="l" rtl="0"/>
            <a:r>
              <a:rPr lang="en-US" dirty="0"/>
              <a:t>iii. Additional glasses required for reading 	correction. However, bifocal contact 	lenses are available and becoming 	increasingly popular.</a:t>
            </a:r>
          </a:p>
        </p:txBody>
      </p:sp>
    </p:spTree>
    <p:extLst>
      <p:ext uri="{BB962C8B-B14F-4D97-AF65-F5344CB8AC3E}">
        <p14:creationId xmlns:p14="http://schemas.microsoft.com/office/powerpoint/2010/main" val="4141151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7386" y="751344"/>
            <a:ext cx="8424000" cy="5355312"/>
          </a:xfrm>
          <a:prstGeom prst="rect">
            <a:avLst/>
          </a:prstGeom>
        </p:spPr>
        <p:txBody>
          <a:bodyPr>
            <a:spAutoFit/>
          </a:bodyPr>
          <a:lstStyle/>
          <a:p>
            <a:pPr algn="l" rtl="0"/>
            <a:r>
              <a:rPr lang="en-US" dirty="0">
                <a:solidFill>
                  <a:schemeClr val="accent1">
                    <a:lumMod val="75000"/>
                  </a:schemeClr>
                </a:solidFill>
              </a:rPr>
              <a:t>Secondary IOL Implantation</a:t>
            </a:r>
          </a:p>
          <a:p>
            <a:pPr algn="l" rtl="0"/>
            <a:r>
              <a:rPr lang="en-US" dirty="0">
                <a:solidFill>
                  <a:schemeClr val="accent1">
                    <a:lumMod val="75000"/>
                  </a:schemeClr>
                </a:solidFill>
              </a:rPr>
              <a:t>Advantages</a:t>
            </a:r>
          </a:p>
          <a:p>
            <a:pPr algn="l" rtl="0"/>
            <a:r>
              <a:rPr lang="en-US" dirty="0" err="1"/>
              <a:t>i</a:t>
            </a:r>
            <a:r>
              <a:rPr lang="en-US" dirty="0"/>
              <a:t>. Image minification is 0–2%. Hence, quick return to binocularity is achieved due to 	minimum aniseikonia.</a:t>
            </a:r>
          </a:p>
          <a:p>
            <a:pPr algn="l" rtl="0"/>
            <a:r>
              <a:rPr lang="en-US" dirty="0"/>
              <a:t>ii. Absence of aberrations.</a:t>
            </a:r>
          </a:p>
          <a:p>
            <a:pPr algn="l" rtl="0"/>
            <a:r>
              <a:rPr lang="en-US" dirty="0"/>
              <a:t>iii. Restoration of normal peripheral field of vision.</a:t>
            </a:r>
          </a:p>
          <a:p>
            <a:pPr algn="l" rtl="0"/>
            <a:r>
              <a:rPr lang="en-US" dirty="0"/>
              <a:t> iv. Excellent physical coordination.</a:t>
            </a:r>
          </a:p>
          <a:p>
            <a:pPr algn="l" rtl="0"/>
            <a:endParaRPr lang="en-US" dirty="0"/>
          </a:p>
          <a:p>
            <a:pPr algn="l" rtl="0"/>
            <a:r>
              <a:rPr lang="en-US" dirty="0">
                <a:solidFill>
                  <a:schemeClr val="accent1">
                    <a:lumMod val="75000"/>
                  </a:schemeClr>
                </a:solidFill>
              </a:rPr>
              <a:t>Disadvantages</a:t>
            </a:r>
          </a:p>
          <a:p>
            <a:pPr algn="l" rtl="0"/>
            <a:r>
              <a:rPr lang="en-US" dirty="0"/>
              <a:t>It is significantly reduced to usual complications following primary IOL implantation surgery, e.g. corneal decompensation, infection, astigmatism, etc.</a:t>
            </a:r>
          </a:p>
          <a:p>
            <a:pPr algn="l" rtl="0"/>
            <a:r>
              <a:rPr lang="en-US" dirty="0"/>
              <a:t>Secondary IOL implantation in aphakia may be;</a:t>
            </a:r>
          </a:p>
          <a:p>
            <a:pPr algn="l" rtl="0"/>
            <a:endParaRPr lang="en-US" dirty="0"/>
          </a:p>
          <a:p>
            <a:pPr algn="l" rtl="0"/>
            <a:r>
              <a:rPr lang="en-US" dirty="0"/>
              <a:t>a. AC IOL implantation in aphakia following intra capsular cataract extraction (ICCE )–If 	the aphakic eye was emmetropic earlier, AC IOL of +18.00D strength is 	required to focus the image on the retina.</a:t>
            </a:r>
          </a:p>
          <a:p>
            <a:pPr algn="l" rtl="0"/>
            <a:r>
              <a:rPr lang="en-US" dirty="0"/>
              <a:t>b. PC IOL Implantation in aphakia following extra capsular cataract extraction (ECCE) - 	+20.00D strength of PC IOL is required to focus the image on the retina.</a:t>
            </a:r>
          </a:p>
          <a:p>
            <a:pPr algn="l" rtl="0"/>
            <a:r>
              <a:rPr lang="en-US" dirty="0"/>
              <a:t>c. Hyperopic LASIK.</a:t>
            </a:r>
          </a:p>
        </p:txBody>
      </p:sp>
    </p:spTree>
    <p:extLst>
      <p:ext uri="{BB962C8B-B14F-4D97-AF65-F5344CB8AC3E}">
        <p14:creationId xmlns:p14="http://schemas.microsoft.com/office/powerpoint/2010/main" val="2819834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8386" y="742929"/>
            <a:ext cx="11148814" cy="5039686"/>
          </a:xfrm>
        </p:spPr>
        <p:txBody>
          <a:bodyPr>
            <a:noAutofit/>
          </a:bodyPr>
          <a:lstStyle/>
          <a:p>
            <a:pPr algn="l" rtl="0"/>
            <a:r>
              <a:rPr lang="en-US" dirty="0">
                <a:solidFill>
                  <a:schemeClr val="accent1">
                    <a:lumMod val="75000"/>
                  </a:schemeClr>
                </a:solidFill>
              </a:rPr>
              <a:t>PSEUDOPHAKIA</a:t>
            </a:r>
          </a:p>
          <a:p>
            <a:pPr algn="l" rtl="0">
              <a:lnSpc>
                <a:spcPct val="170000"/>
              </a:lnSpc>
            </a:pPr>
            <a:r>
              <a:rPr lang="en-US" sz="1800" dirty="0" err="1"/>
              <a:t>Pseudophakia</a:t>
            </a:r>
            <a:r>
              <a:rPr lang="en-US" sz="1800" dirty="0"/>
              <a:t> means replacement of the natural crystalline lens</a:t>
            </a:r>
          </a:p>
          <a:p>
            <a:pPr algn="l" rtl="0"/>
            <a:r>
              <a:rPr lang="en-US" sz="1800" dirty="0"/>
              <a:t>by a synthetic intraocular lens (IOL).</a:t>
            </a:r>
          </a:p>
          <a:p>
            <a:pPr algn="l" rtl="0"/>
            <a:r>
              <a:rPr lang="en-US" sz="1800" dirty="0">
                <a:solidFill>
                  <a:schemeClr val="accent1">
                    <a:lumMod val="75000"/>
                  </a:schemeClr>
                </a:solidFill>
              </a:rPr>
              <a:t>MATERIALS OF IOL</a:t>
            </a:r>
          </a:p>
          <a:p>
            <a:pPr algn="l" rtl="0"/>
            <a:r>
              <a:rPr lang="en-US" sz="1800" dirty="0"/>
              <a:t>• </a:t>
            </a:r>
            <a:r>
              <a:rPr lang="en-US" sz="1800" dirty="0" err="1"/>
              <a:t>Polymethyl</a:t>
            </a:r>
            <a:r>
              <a:rPr lang="en-US" sz="1800" dirty="0"/>
              <a:t> Methacrylate (PMMA)</a:t>
            </a:r>
          </a:p>
          <a:p>
            <a:pPr algn="l" rtl="0"/>
            <a:r>
              <a:rPr lang="en-US" sz="1800" dirty="0"/>
              <a:t>• Silicon</a:t>
            </a:r>
          </a:p>
          <a:p>
            <a:pPr algn="l" rtl="0"/>
            <a:r>
              <a:rPr lang="en-US" sz="1800" dirty="0"/>
              <a:t>• Acrylic.</a:t>
            </a:r>
          </a:p>
          <a:p>
            <a:pPr algn="l" rtl="0"/>
            <a:r>
              <a:rPr lang="en-US" sz="1800" dirty="0">
                <a:solidFill>
                  <a:schemeClr val="accent1">
                    <a:lumMod val="75000"/>
                  </a:schemeClr>
                </a:solidFill>
              </a:rPr>
              <a:t>CALCULATION OF IOL POWER</a:t>
            </a:r>
          </a:p>
          <a:p>
            <a:pPr algn="l" rtl="0"/>
            <a:r>
              <a:rPr lang="en-US" sz="1800" dirty="0"/>
              <a:t>It is done by:</a:t>
            </a:r>
          </a:p>
          <a:p>
            <a:pPr algn="l" rtl="0"/>
            <a:r>
              <a:rPr lang="en-US" sz="1800" dirty="0"/>
              <a:t>• Axial length measurement by A-scan</a:t>
            </a:r>
          </a:p>
          <a:p>
            <a:pPr algn="l" rtl="0"/>
            <a:r>
              <a:rPr lang="en-US" sz="1800" dirty="0"/>
              <a:t>• </a:t>
            </a:r>
            <a:r>
              <a:rPr lang="en-US" sz="1800" dirty="0" err="1"/>
              <a:t>Keratometry</a:t>
            </a:r>
            <a:endParaRPr lang="en-US" sz="1800" dirty="0"/>
          </a:p>
          <a:p>
            <a:pPr algn="l" rtl="0"/>
            <a:r>
              <a:rPr lang="en-US" sz="1800" dirty="0"/>
              <a:t>• Standard calculation formulas</a:t>
            </a:r>
            <a:endParaRPr lang="ar-IQ" sz="1800" dirty="0"/>
          </a:p>
        </p:txBody>
      </p:sp>
      <p:sp>
        <p:nvSpPr>
          <p:cNvPr id="4" name="Rectangle 3"/>
          <p:cNvSpPr/>
          <p:nvPr/>
        </p:nvSpPr>
        <p:spPr>
          <a:xfrm>
            <a:off x="8165206" y="1006580"/>
            <a:ext cx="3721994" cy="923330"/>
          </a:xfrm>
          <a:prstGeom prst="rect">
            <a:avLst/>
          </a:prstGeom>
        </p:spPr>
        <p:txBody>
          <a:bodyPr wrap="square">
            <a:spAutoFit/>
          </a:bodyPr>
          <a:lstStyle/>
          <a:p>
            <a:pPr algn="l" rtl="0"/>
            <a:r>
              <a:rPr lang="en-US" dirty="0">
                <a:solidFill>
                  <a:schemeClr val="accent1">
                    <a:lumMod val="75000"/>
                  </a:schemeClr>
                </a:solidFill>
              </a:rPr>
              <a:t>TYPES OF IOL</a:t>
            </a:r>
          </a:p>
          <a:p>
            <a:pPr algn="l" rtl="0"/>
            <a:r>
              <a:rPr lang="en-US" dirty="0"/>
              <a:t>It depends on location/support of the IOL (Fig. 9-9).</a:t>
            </a:r>
            <a:endParaRPr lang="ar-IQ" dirty="0"/>
          </a:p>
        </p:txBody>
      </p:sp>
    </p:spTree>
    <p:extLst>
      <p:ext uri="{BB962C8B-B14F-4D97-AF65-F5344CB8AC3E}">
        <p14:creationId xmlns:p14="http://schemas.microsoft.com/office/powerpoint/2010/main" val="3139340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51893" y="305465"/>
            <a:ext cx="6018961" cy="3429408"/>
          </a:xfrm>
          <a:prstGeom prst="rect">
            <a:avLst/>
          </a:prstGeom>
        </p:spPr>
      </p:pic>
      <p:pic>
        <p:nvPicPr>
          <p:cNvPr id="5" name="Picture 4"/>
          <p:cNvPicPr>
            <a:picLocks noChangeAspect="1"/>
          </p:cNvPicPr>
          <p:nvPr/>
        </p:nvPicPr>
        <p:blipFill>
          <a:blip r:embed="rId3"/>
          <a:stretch>
            <a:fillRect/>
          </a:stretch>
        </p:blipFill>
        <p:spPr>
          <a:xfrm>
            <a:off x="6851430" y="1520097"/>
            <a:ext cx="5088677" cy="3285202"/>
          </a:xfrm>
          <a:prstGeom prst="rect">
            <a:avLst/>
          </a:prstGeom>
        </p:spPr>
      </p:pic>
      <p:sp>
        <p:nvSpPr>
          <p:cNvPr id="6" name="Rectangle 5"/>
          <p:cNvSpPr/>
          <p:nvPr/>
        </p:nvSpPr>
        <p:spPr>
          <a:xfrm>
            <a:off x="512020" y="3922551"/>
            <a:ext cx="5243679" cy="369332"/>
          </a:xfrm>
          <a:prstGeom prst="rect">
            <a:avLst/>
          </a:prstGeom>
        </p:spPr>
        <p:txBody>
          <a:bodyPr wrap="none">
            <a:spAutoFit/>
          </a:bodyPr>
          <a:lstStyle/>
          <a:p>
            <a:r>
              <a:rPr lang="en-US" dirty="0"/>
              <a:t>Fig. 9-9: Types of IOL (depending on support/location)</a:t>
            </a:r>
            <a:endParaRPr lang="ar-IQ" dirty="0"/>
          </a:p>
        </p:txBody>
      </p:sp>
      <p:sp>
        <p:nvSpPr>
          <p:cNvPr id="7" name="Rectangle 6"/>
          <p:cNvSpPr/>
          <p:nvPr/>
        </p:nvSpPr>
        <p:spPr>
          <a:xfrm>
            <a:off x="5755699" y="5159912"/>
            <a:ext cx="6096000" cy="1200329"/>
          </a:xfrm>
          <a:prstGeom prst="rect">
            <a:avLst/>
          </a:prstGeom>
        </p:spPr>
        <p:txBody>
          <a:bodyPr>
            <a:spAutoFit/>
          </a:bodyPr>
          <a:lstStyle/>
          <a:p>
            <a:r>
              <a:rPr lang="en-US" dirty="0"/>
              <a:t>Figs 9-10A to E: Showing different types of IOL depending on location/support. (A) Angle supported lens, (B) IRIS claw lens, (C) IRIS supported, (D) </a:t>
            </a:r>
            <a:r>
              <a:rPr lang="en-US" dirty="0" err="1"/>
              <a:t>Ciliary</a:t>
            </a:r>
            <a:r>
              <a:rPr lang="en-US" dirty="0"/>
              <a:t> sulcus supported, (E) </a:t>
            </a:r>
            <a:r>
              <a:rPr lang="en-US" dirty="0" err="1"/>
              <a:t>Endocapsular</a:t>
            </a:r>
            <a:r>
              <a:rPr lang="en-US" dirty="0"/>
              <a:t> lens</a:t>
            </a:r>
            <a:endParaRPr lang="ar-IQ" dirty="0"/>
          </a:p>
        </p:txBody>
      </p:sp>
    </p:spTree>
    <p:extLst>
      <p:ext uri="{BB962C8B-B14F-4D97-AF65-F5344CB8AC3E}">
        <p14:creationId xmlns:p14="http://schemas.microsoft.com/office/powerpoint/2010/main" val="48364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8641"/>
            <a:ext cx="10515600" cy="5211048"/>
          </a:xfrm>
        </p:spPr>
        <p:txBody>
          <a:bodyPr>
            <a:normAutofit/>
          </a:bodyPr>
          <a:lstStyle/>
          <a:p>
            <a:pPr algn="l" rtl="0">
              <a:lnSpc>
                <a:spcPct val="150000"/>
              </a:lnSpc>
            </a:pPr>
            <a:r>
              <a:rPr lang="en-US" sz="2400" dirty="0">
                <a:solidFill>
                  <a:schemeClr val="accent1">
                    <a:lumMod val="75000"/>
                  </a:schemeClr>
                </a:solidFill>
              </a:rPr>
              <a:t>Residual Refractive Error</a:t>
            </a:r>
          </a:p>
          <a:p>
            <a:pPr marL="0" indent="0" algn="l" rtl="0">
              <a:lnSpc>
                <a:spcPct val="150000"/>
              </a:lnSpc>
              <a:buNone/>
            </a:pPr>
            <a:r>
              <a:rPr lang="en-US" sz="1800" dirty="0"/>
              <a:t>Residual refractive error in </a:t>
            </a:r>
            <a:r>
              <a:rPr lang="en-US" sz="1800" dirty="0" err="1"/>
              <a:t>pseudophakia</a:t>
            </a:r>
            <a:r>
              <a:rPr lang="en-US" sz="1800" dirty="0"/>
              <a:t> consists of;</a:t>
            </a:r>
          </a:p>
          <a:p>
            <a:pPr marL="0" indent="0" algn="l" rtl="0">
              <a:lnSpc>
                <a:spcPct val="150000"/>
              </a:lnSpc>
              <a:buNone/>
            </a:pPr>
            <a:r>
              <a:rPr lang="en-US" sz="1800" dirty="0"/>
              <a:t> • Spherical error–Accurate biometry overcomes this error.</a:t>
            </a:r>
          </a:p>
          <a:p>
            <a:pPr marL="0" indent="0" algn="l" rtl="0">
              <a:lnSpc>
                <a:spcPct val="150000"/>
              </a:lnSpc>
              <a:buNone/>
            </a:pPr>
            <a:r>
              <a:rPr lang="en-US" sz="1800" dirty="0"/>
              <a:t>• Astigmatism–Phacoemulsification results in astigmatism against-the- rule, whereas PC IOL implantation with 	sutures results in astigmatism with-the-rule.</a:t>
            </a:r>
          </a:p>
          <a:p>
            <a:pPr marL="0" indent="0" algn="l" rtl="0">
              <a:lnSpc>
                <a:spcPct val="150000"/>
              </a:lnSpc>
              <a:buNone/>
            </a:pPr>
            <a:r>
              <a:rPr lang="en-US" sz="1800" dirty="0"/>
              <a:t>•Loss of accommodation–However, nowadays multifocal IOL’s, accommodative IOL’s are increasingly available 	to correct this error.</a:t>
            </a:r>
          </a:p>
          <a:p>
            <a:pPr marL="0" indent="0" algn="l" rtl="0">
              <a:lnSpc>
                <a:spcPct val="150000"/>
              </a:lnSpc>
              <a:buNone/>
            </a:pPr>
            <a:r>
              <a:rPr lang="en-US" sz="1800" dirty="0"/>
              <a:t>	After phacoemulsification glasses may be advised after only one week and after small incision cataract surgery (SICS) glasses may be advised after 3 weeks. However, after ECCE with PC IOL implantation glasses are advised only after 6 weeks.</a:t>
            </a:r>
          </a:p>
          <a:p>
            <a:pPr algn="l" rtl="0">
              <a:lnSpc>
                <a:spcPct val="150000"/>
              </a:lnSpc>
            </a:pPr>
            <a:endParaRPr lang="ar-IQ" dirty="0"/>
          </a:p>
        </p:txBody>
      </p:sp>
    </p:spTree>
    <p:extLst>
      <p:ext uri="{BB962C8B-B14F-4D97-AF65-F5344CB8AC3E}">
        <p14:creationId xmlns:p14="http://schemas.microsoft.com/office/powerpoint/2010/main" val="302978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3753" y="1192805"/>
            <a:ext cx="7488000" cy="4524315"/>
          </a:xfrm>
          <a:prstGeom prst="rect">
            <a:avLst/>
          </a:prstGeom>
        </p:spPr>
        <p:txBody>
          <a:bodyPr>
            <a:spAutoFit/>
          </a:bodyPr>
          <a:lstStyle/>
          <a:p>
            <a:pPr algn="l" rtl="0"/>
            <a:r>
              <a:rPr lang="en-US" dirty="0">
                <a:solidFill>
                  <a:schemeClr val="accent1">
                    <a:lumMod val="75000"/>
                  </a:schemeClr>
                </a:solidFill>
              </a:rPr>
              <a:t>CLASSIFICATION</a:t>
            </a:r>
          </a:p>
          <a:p>
            <a:pPr algn="l" rtl="0"/>
            <a:r>
              <a:rPr lang="en-US" dirty="0"/>
              <a:t>I. Based on refractive error</a:t>
            </a:r>
          </a:p>
          <a:p>
            <a:pPr algn="l" rtl="0"/>
            <a:r>
              <a:rPr lang="en-US" dirty="0"/>
              <a:t>      a. </a:t>
            </a:r>
            <a:r>
              <a:rPr lang="en-US" dirty="0" err="1"/>
              <a:t>Isoanisometropia</a:t>
            </a:r>
            <a:r>
              <a:rPr lang="en-US" dirty="0"/>
              <a:t>–Here refractive status of both the eyes              	are either </a:t>
            </a:r>
            <a:r>
              <a:rPr lang="en-US" dirty="0" err="1"/>
              <a:t>hypermetropic</a:t>
            </a:r>
            <a:r>
              <a:rPr lang="en-US" dirty="0"/>
              <a:t> or myopic.</a:t>
            </a:r>
          </a:p>
          <a:p>
            <a:pPr algn="l" rtl="0"/>
            <a:r>
              <a:rPr lang="en-US" dirty="0"/>
              <a:t>      b. </a:t>
            </a:r>
            <a:r>
              <a:rPr lang="en-US" dirty="0" err="1"/>
              <a:t>Antimetropia</a:t>
            </a:r>
            <a:r>
              <a:rPr lang="en-US" dirty="0"/>
              <a:t>–Here refractive status of one eye is myopia</a:t>
            </a:r>
          </a:p>
          <a:p>
            <a:pPr algn="l" rtl="0"/>
            <a:r>
              <a:rPr lang="en-US" dirty="0"/>
              <a:t>	and the other is </a:t>
            </a:r>
            <a:r>
              <a:rPr lang="en-US" dirty="0" err="1"/>
              <a:t>hypermetropia</a:t>
            </a:r>
            <a:r>
              <a:rPr lang="en-US" dirty="0"/>
              <a:t>.</a:t>
            </a:r>
          </a:p>
          <a:p>
            <a:pPr algn="l" rtl="0"/>
            <a:endParaRPr lang="en-US" dirty="0"/>
          </a:p>
          <a:p>
            <a:pPr algn="l" rtl="0"/>
            <a:r>
              <a:rPr lang="en-US" dirty="0"/>
              <a:t>II. Based on dioptric difference–Patients symptoms vary</a:t>
            </a:r>
          </a:p>
          <a:p>
            <a:pPr algn="l" rtl="0"/>
            <a:r>
              <a:rPr lang="en-US" dirty="0"/>
              <a:t>     significantly with the degree of dioptric difference between the two eyes</a:t>
            </a:r>
          </a:p>
          <a:p>
            <a:pPr algn="l" rtl="0"/>
            <a:endParaRPr lang="en-US" dirty="0"/>
          </a:p>
          <a:p>
            <a:pPr algn="l" rtl="0"/>
            <a:endParaRPr lang="en-US" dirty="0"/>
          </a:p>
          <a:p>
            <a:pPr marL="342900" indent="-342900" algn="l" rtl="0">
              <a:buAutoNum type="alphaLcPeriod"/>
            </a:pPr>
            <a:r>
              <a:rPr lang="en-US" dirty="0"/>
              <a:t>Low = 0 to 2.50D</a:t>
            </a:r>
          </a:p>
          <a:p>
            <a:pPr algn="l" rtl="0"/>
            <a:endParaRPr lang="en-US" dirty="0"/>
          </a:p>
          <a:p>
            <a:pPr algn="l" rtl="0"/>
            <a:r>
              <a:rPr lang="en-US" dirty="0"/>
              <a:t>b. High = 2.50D to 6.00D</a:t>
            </a:r>
          </a:p>
          <a:p>
            <a:pPr algn="l" rtl="0"/>
            <a:endParaRPr lang="en-US" dirty="0"/>
          </a:p>
          <a:p>
            <a:pPr algn="l" rtl="0"/>
            <a:r>
              <a:rPr lang="en-US" dirty="0"/>
              <a:t>c. Very high = &gt; 6.00D</a:t>
            </a:r>
            <a:endParaRPr lang="ar-IQ" dirty="0"/>
          </a:p>
        </p:txBody>
      </p:sp>
    </p:spTree>
    <p:extLst>
      <p:ext uri="{BB962C8B-B14F-4D97-AF65-F5344CB8AC3E}">
        <p14:creationId xmlns:p14="http://schemas.microsoft.com/office/powerpoint/2010/main" val="2220121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81330" y="912641"/>
            <a:ext cx="8316000" cy="3416320"/>
          </a:xfrm>
          <a:prstGeom prst="rect">
            <a:avLst/>
          </a:prstGeom>
        </p:spPr>
        <p:txBody>
          <a:bodyPr>
            <a:spAutoFit/>
          </a:bodyPr>
          <a:lstStyle/>
          <a:p>
            <a:pPr algn="l" rtl="0">
              <a:lnSpc>
                <a:spcPct val="150000"/>
              </a:lnSpc>
            </a:pPr>
            <a:r>
              <a:rPr lang="en-US" dirty="0"/>
              <a:t>In low </a:t>
            </a:r>
            <a:r>
              <a:rPr lang="en-US" dirty="0" err="1"/>
              <a:t>anisometropia</a:t>
            </a:r>
            <a:r>
              <a:rPr lang="en-US" dirty="0"/>
              <a:t> binocular vision is easily achieved and full optical correction is well-tolerated. A difference of 0.25D produces 0.5% difference in size of the retinal images of the two eyes. </a:t>
            </a:r>
          </a:p>
          <a:p>
            <a:pPr algn="l" rtl="0">
              <a:lnSpc>
                <a:spcPct val="150000"/>
              </a:lnSpc>
            </a:pPr>
            <a:r>
              <a:rPr lang="en-US" dirty="0"/>
              <a:t>A difference of up to 5% of retinal image size is well-tolerated and two images can be fused without strain.</a:t>
            </a:r>
          </a:p>
          <a:p>
            <a:pPr algn="l" rtl="0">
              <a:lnSpc>
                <a:spcPct val="150000"/>
              </a:lnSpc>
            </a:pPr>
            <a:r>
              <a:rPr lang="en-US" dirty="0"/>
              <a:t> So, a dioptric difference of more than 2.50D will lead to binocular vision problem and eye strain. Often the vision becomes uniocular and the worse eye becomes lazy, i.e. amblyopic and convergent if corrective measures are not undertaken in childhood.</a:t>
            </a:r>
            <a:endParaRPr lang="ar-IQ" dirty="0"/>
          </a:p>
        </p:txBody>
      </p:sp>
    </p:spTree>
    <p:extLst>
      <p:ext uri="{BB962C8B-B14F-4D97-AF65-F5344CB8AC3E}">
        <p14:creationId xmlns:p14="http://schemas.microsoft.com/office/powerpoint/2010/main" val="246398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6631" y="625724"/>
            <a:ext cx="8640000" cy="5355312"/>
          </a:xfrm>
          <a:prstGeom prst="rect">
            <a:avLst/>
          </a:prstGeom>
        </p:spPr>
        <p:txBody>
          <a:bodyPr>
            <a:spAutoFit/>
          </a:bodyPr>
          <a:lstStyle/>
          <a:p>
            <a:pPr algn="l" rtl="0"/>
            <a:r>
              <a:rPr lang="en-US" dirty="0">
                <a:solidFill>
                  <a:schemeClr val="accent1">
                    <a:lumMod val="75000"/>
                  </a:schemeClr>
                </a:solidFill>
              </a:rPr>
              <a:t>OPTICAL PROBLEMS/DIFFICULTIES OF ANISOMETROPIA</a:t>
            </a:r>
          </a:p>
          <a:p>
            <a:pPr algn="l" rtl="0"/>
            <a:endParaRPr lang="en-US" dirty="0"/>
          </a:p>
          <a:p>
            <a:pPr algn="l" rtl="0"/>
            <a:r>
              <a:rPr lang="en-US" dirty="0"/>
              <a:t>a. Binocular vision: &gt; 2.50D of difference in dioptric strength</a:t>
            </a:r>
          </a:p>
          <a:p>
            <a:pPr algn="l" rtl="0"/>
            <a:r>
              <a:rPr lang="en-US" dirty="0"/>
              <a:t>	between the two eyes leads to eye strain due to effort of fusion. Binocular vision 	is not possible with spectacle correction if the </a:t>
            </a:r>
            <a:r>
              <a:rPr lang="en-US" dirty="0" err="1"/>
              <a:t>anisometropia</a:t>
            </a:r>
            <a:r>
              <a:rPr lang="en-US" dirty="0"/>
              <a:t> is &gt; 4.00D.</a:t>
            </a:r>
          </a:p>
          <a:p>
            <a:pPr algn="l" rtl="0"/>
            <a:endParaRPr lang="en-US" dirty="0"/>
          </a:p>
          <a:p>
            <a:pPr algn="l" rtl="0"/>
            <a:r>
              <a:rPr lang="en-US" dirty="0"/>
              <a:t>b. Amblyopia: Often a difference of &gt; 2.00D in </a:t>
            </a:r>
            <a:r>
              <a:rPr lang="en-US" dirty="0" err="1"/>
              <a:t>hypermetropic</a:t>
            </a:r>
            <a:endParaRPr lang="en-US" dirty="0"/>
          </a:p>
          <a:p>
            <a:pPr algn="l" rtl="0"/>
            <a:r>
              <a:rPr lang="en-US" dirty="0"/>
              <a:t>	patient is sufficient to induce amblyopia in the more </a:t>
            </a:r>
            <a:r>
              <a:rPr lang="en-US" dirty="0" err="1"/>
              <a:t>hypermetropic</a:t>
            </a:r>
            <a:r>
              <a:rPr lang="en-US" dirty="0"/>
              <a:t> eye. 	However, in myopic patients with </a:t>
            </a:r>
            <a:r>
              <a:rPr lang="en-US" dirty="0" err="1"/>
              <a:t>anisometropia</a:t>
            </a:r>
            <a:r>
              <a:rPr lang="en-US" dirty="0"/>
              <a:t> amblyopia is less likely to 	develop 	unless the difference is very significant.</a:t>
            </a:r>
          </a:p>
          <a:p>
            <a:pPr algn="l" rtl="0"/>
            <a:endParaRPr lang="en-US" dirty="0"/>
          </a:p>
          <a:p>
            <a:pPr algn="l" rtl="0"/>
            <a:r>
              <a:rPr lang="en-US" dirty="0"/>
              <a:t>c. Squinting: Convergent squint in childhood and divergent 	squint in adults.</a:t>
            </a:r>
          </a:p>
          <a:p>
            <a:pPr algn="l" rtl="0"/>
            <a:endParaRPr lang="en-US" dirty="0"/>
          </a:p>
          <a:p>
            <a:pPr algn="l" rtl="0"/>
            <a:r>
              <a:rPr lang="en-US" dirty="0"/>
              <a:t>d. Diplopia: It develops due to difference in image size of &gt; 8%.</a:t>
            </a:r>
          </a:p>
          <a:p>
            <a:pPr algn="l" rtl="0"/>
            <a:endParaRPr lang="en-US" dirty="0"/>
          </a:p>
          <a:p>
            <a:pPr algn="l" rtl="0"/>
            <a:r>
              <a:rPr lang="en-US" dirty="0"/>
              <a:t>e. A difference in stimulus to the accommodation between the two eyes.</a:t>
            </a:r>
          </a:p>
          <a:p>
            <a:pPr algn="l" rtl="0"/>
            <a:endParaRPr lang="en-US" dirty="0"/>
          </a:p>
          <a:p>
            <a:pPr algn="l" rtl="0"/>
            <a:r>
              <a:rPr lang="en-US" dirty="0"/>
              <a:t> f. A difference in prismatic affect and distortion between the two eyes on looking through 	the spectacles obliquely, i.e. away from the optical </a:t>
            </a:r>
            <a:r>
              <a:rPr lang="en-US" dirty="0" err="1"/>
              <a:t>centres</a:t>
            </a:r>
            <a:r>
              <a:rPr lang="en-US" dirty="0"/>
              <a:t>.</a:t>
            </a:r>
            <a:endParaRPr lang="ar-IQ" dirty="0"/>
          </a:p>
        </p:txBody>
      </p:sp>
    </p:spTree>
    <p:extLst>
      <p:ext uri="{BB962C8B-B14F-4D97-AF65-F5344CB8AC3E}">
        <p14:creationId xmlns:p14="http://schemas.microsoft.com/office/powerpoint/2010/main" val="1676668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091366"/>
            <a:ext cx="6096000" cy="2540567"/>
          </a:xfrm>
          <a:prstGeom prst="rect">
            <a:avLst/>
          </a:prstGeom>
        </p:spPr>
        <p:txBody>
          <a:bodyPr>
            <a:spAutoFit/>
          </a:bodyPr>
          <a:lstStyle/>
          <a:p>
            <a:pPr algn="l" rtl="0">
              <a:lnSpc>
                <a:spcPct val="150000"/>
              </a:lnSpc>
            </a:pPr>
            <a:r>
              <a:rPr lang="en-US" dirty="0">
                <a:solidFill>
                  <a:schemeClr val="accent1">
                    <a:lumMod val="75000"/>
                  </a:schemeClr>
                </a:solidFill>
              </a:rPr>
              <a:t>TREATMENT</a:t>
            </a:r>
          </a:p>
          <a:p>
            <a:pPr algn="l" rtl="0">
              <a:lnSpc>
                <a:spcPct val="150000"/>
              </a:lnSpc>
            </a:pPr>
            <a:r>
              <a:rPr lang="en-US" dirty="0"/>
              <a:t>a. LASIK/LASEK</a:t>
            </a:r>
          </a:p>
          <a:p>
            <a:pPr algn="l" rtl="0">
              <a:lnSpc>
                <a:spcPct val="150000"/>
              </a:lnSpc>
            </a:pPr>
            <a:r>
              <a:rPr lang="en-US" dirty="0"/>
              <a:t>b. Contact lenses</a:t>
            </a:r>
          </a:p>
          <a:p>
            <a:pPr algn="l" rtl="0">
              <a:lnSpc>
                <a:spcPct val="150000"/>
              </a:lnSpc>
            </a:pPr>
            <a:r>
              <a:rPr lang="en-US" dirty="0"/>
              <a:t>c. </a:t>
            </a:r>
            <a:r>
              <a:rPr lang="en-US" dirty="0" err="1"/>
              <a:t>Iseikonic</a:t>
            </a:r>
            <a:r>
              <a:rPr lang="en-US" dirty="0"/>
              <a:t> lenses</a:t>
            </a:r>
          </a:p>
          <a:p>
            <a:pPr algn="l" rtl="0">
              <a:lnSpc>
                <a:spcPct val="150000"/>
              </a:lnSpc>
            </a:pPr>
            <a:r>
              <a:rPr lang="en-US" dirty="0"/>
              <a:t>d. If the patient is amblyopic (</a:t>
            </a:r>
            <a:r>
              <a:rPr lang="en-US" dirty="0" err="1"/>
              <a:t>anisometropic</a:t>
            </a:r>
            <a:r>
              <a:rPr lang="en-US" dirty="0"/>
              <a:t> amblyopia)–	treatment of amblyopia.</a:t>
            </a:r>
            <a:endParaRPr lang="ar-IQ" dirty="0"/>
          </a:p>
        </p:txBody>
      </p:sp>
    </p:spTree>
    <p:extLst>
      <p:ext uri="{BB962C8B-B14F-4D97-AF65-F5344CB8AC3E}">
        <p14:creationId xmlns:p14="http://schemas.microsoft.com/office/powerpoint/2010/main" val="126269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1" y="1740055"/>
            <a:ext cx="8272530" cy="4247317"/>
          </a:xfrm>
          <a:prstGeom prst="rect">
            <a:avLst/>
          </a:prstGeom>
        </p:spPr>
        <p:txBody>
          <a:bodyPr wrap="square">
            <a:spAutoFit/>
          </a:bodyPr>
          <a:lstStyle/>
          <a:p>
            <a:pPr algn="l" rtl="0">
              <a:lnSpc>
                <a:spcPct val="150000"/>
              </a:lnSpc>
            </a:pPr>
            <a:r>
              <a:rPr lang="en-US" dirty="0"/>
              <a:t>Aphakia means absence of the crystalline lens in it’s normal anatomical position.</a:t>
            </a:r>
          </a:p>
          <a:p>
            <a:pPr algn="l" rtl="0">
              <a:lnSpc>
                <a:spcPct val="150000"/>
              </a:lnSpc>
            </a:pPr>
            <a:r>
              <a:rPr lang="en-US" dirty="0">
                <a:solidFill>
                  <a:srgbClr val="0070C0"/>
                </a:solidFill>
              </a:rPr>
              <a:t>OPTICS</a:t>
            </a:r>
          </a:p>
          <a:p>
            <a:pPr algn="l" rtl="0">
              <a:lnSpc>
                <a:spcPct val="150000"/>
              </a:lnSpc>
            </a:pPr>
            <a:r>
              <a:rPr lang="en-US" dirty="0"/>
              <a:t>In aphakia the eye consists of a curved surface, i.e. cornea (radius of curvature–8.00mm) in between two media of different refractive indices (air = 1, aqueous and vitreous </a:t>
            </a:r>
            <a:r>
              <a:rPr lang="en-US" dirty="0" err="1"/>
              <a:t>humour</a:t>
            </a:r>
            <a:r>
              <a:rPr lang="en-US" dirty="0"/>
              <a:t> = 1.33). The anterior focal distance is 23 mm and the posterior 31 mm, as opposed to 15 mm and 24 mm respectively in an emmetropic eye. The absence of lens leads to extreme </a:t>
            </a:r>
            <a:r>
              <a:rPr lang="en-US" dirty="0" err="1"/>
              <a:t>hypermetropia</a:t>
            </a:r>
            <a:r>
              <a:rPr lang="en-US" dirty="0"/>
              <a:t> (Fig. 9-8A) and loss of accommodation. If the eye was previously emmetropic, the correcting convex lens in spectacle required to focus the image on the retina is estimated to be approximately +10.00D (Fig. 9-8B).</a:t>
            </a:r>
          </a:p>
        </p:txBody>
      </p:sp>
      <p:sp>
        <p:nvSpPr>
          <p:cNvPr id="3" name="Rectangle 2"/>
          <p:cNvSpPr/>
          <p:nvPr/>
        </p:nvSpPr>
        <p:spPr>
          <a:xfrm>
            <a:off x="5404835" y="853387"/>
            <a:ext cx="1191352" cy="461665"/>
          </a:xfrm>
          <a:prstGeom prst="rect">
            <a:avLst/>
          </a:prstGeom>
        </p:spPr>
        <p:txBody>
          <a:bodyPr wrap="none">
            <a:spAutoFit/>
          </a:bodyPr>
          <a:lstStyle/>
          <a:p>
            <a:pPr algn="ctr"/>
            <a:r>
              <a:rPr lang="en-US" sz="2400" dirty="0">
                <a:solidFill>
                  <a:schemeClr val="accent5">
                    <a:lumMod val="75000"/>
                  </a:schemeClr>
                </a:solidFill>
              </a:rPr>
              <a:t>Aphakia</a:t>
            </a:r>
            <a:endParaRPr lang="ar-IQ" sz="2400" dirty="0">
              <a:solidFill>
                <a:schemeClr val="accent5">
                  <a:lumMod val="75000"/>
                </a:schemeClr>
              </a:solidFill>
            </a:endParaRPr>
          </a:p>
        </p:txBody>
      </p:sp>
    </p:spTree>
    <p:extLst>
      <p:ext uri="{BB962C8B-B14F-4D97-AF65-F5344CB8AC3E}">
        <p14:creationId xmlns:p14="http://schemas.microsoft.com/office/powerpoint/2010/main" val="163125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130061" y="1159098"/>
            <a:ext cx="6410172" cy="1973993"/>
          </a:xfrm>
          <a:prstGeom prst="rect">
            <a:avLst/>
          </a:prstGeom>
        </p:spPr>
      </p:pic>
      <p:sp>
        <p:nvSpPr>
          <p:cNvPr id="3" name="Rectangle 2"/>
          <p:cNvSpPr/>
          <p:nvPr/>
        </p:nvSpPr>
        <p:spPr>
          <a:xfrm>
            <a:off x="5699545" y="3414928"/>
            <a:ext cx="6096000" cy="646331"/>
          </a:xfrm>
          <a:prstGeom prst="rect">
            <a:avLst/>
          </a:prstGeom>
        </p:spPr>
        <p:txBody>
          <a:bodyPr>
            <a:spAutoFit/>
          </a:bodyPr>
          <a:lstStyle/>
          <a:p>
            <a:pPr algn="l" rtl="0"/>
            <a:r>
              <a:rPr lang="en-US" dirty="0"/>
              <a:t>Figs 9-8A and B: (A) Optics of aphakia, (B) Correction of aphakia 	by  + 10.00D convex lens (</a:t>
            </a:r>
            <a:r>
              <a:rPr lang="en-US" dirty="0" err="1"/>
              <a:t>Cx</a:t>
            </a:r>
            <a:r>
              <a:rPr lang="en-US" dirty="0"/>
              <a:t>)</a:t>
            </a:r>
            <a:r>
              <a:rPr lang="ar-IQ" dirty="0"/>
              <a:t> </a:t>
            </a:r>
          </a:p>
        </p:txBody>
      </p:sp>
      <p:sp>
        <p:nvSpPr>
          <p:cNvPr id="4" name="Rectangle 3"/>
          <p:cNvSpPr/>
          <p:nvPr/>
        </p:nvSpPr>
        <p:spPr>
          <a:xfrm>
            <a:off x="304801" y="4281393"/>
            <a:ext cx="3888000" cy="2308324"/>
          </a:xfrm>
          <a:prstGeom prst="rect">
            <a:avLst/>
          </a:prstGeom>
        </p:spPr>
        <p:txBody>
          <a:bodyPr>
            <a:spAutoFit/>
          </a:bodyPr>
          <a:lstStyle/>
          <a:p>
            <a:pPr algn="l" rtl="0"/>
            <a:r>
              <a:rPr lang="en-US" dirty="0">
                <a:solidFill>
                  <a:schemeClr val="accent5">
                    <a:lumMod val="75000"/>
                  </a:schemeClr>
                </a:solidFill>
              </a:rPr>
              <a:t>SYMPTOMS</a:t>
            </a:r>
          </a:p>
          <a:p>
            <a:pPr algn="l" rtl="0"/>
            <a:r>
              <a:rPr lang="en-US" dirty="0"/>
              <a:t>A. Blurring of vision for both distance 	and near</a:t>
            </a:r>
          </a:p>
          <a:p>
            <a:pPr algn="l" rtl="0"/>
            <a:r>
              <a:rPr lang="en-US" dirty="0"/>
              <a:t>b. History of cataract operation or 	injury</a:t>
            </a:r>
          </a:p>
          <a:p>
            <a:pPr algn="l" rtl="0">
              <a:lnSpc>
                <a:spcPct val="150000"/>
              </a:lnSpc>
            </a:pPr>
            <a:r>
              <a:rPr lang="en-US" dirty="0"/>
              <a:t>c. Patient may wear very thick convex 	glass.</a:t>
            </a:r>
          </a:p>
        </p:txBody>
      </p:sp>
    </p:spTree>
    <p:extLst>
      <p:ext uri="{BB962C8B-B14F-4D97-AF65-F5344CB8AC3E}">
        <p14:creationId xmlns:p14="http://schemas.microsoft.com/office/powerpoint/2010/main" val="3807886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05342"/>
            <a:ext cx="8064000" cy="3693319"/>
          </a:xfrm>
          <a:prstGeom prst="rect">
            <a:avLst/>
          </a:prstGeom>
        </p:spPr>
        <p:txBody>
          <a:bodyPr>
            <a:spAutoFit/>
          </a:bodyPr>
          <a:lstStyle/>
          <a:p>
            <a:pPr algn="l" rtl="0"/>
            <a:r>
              <a:rPr lang="en-US" dirty="0">
                <a:solidFill>
                  <a:schemeClr val="accent5">
                    <a:lumMod val="75000"/>
                  </a:schemeClr>
                </a:solidFill>
              </a:rPr>
              <a:t>SIGNS</a:t>
            </a:r>
          </a:p>
          <a:p>
            <a:pPr algn="l" rtl="0"/>
            <a:r>
              <a:rPr lang="en-US" dirty="0"/>
              <a:t>If extra capsular (ECCE)    /intra capsular (ICCE)     cataract extraction is done:</a:t>
            </a:r>
          </a:p>
          <a:p>
            <a:pPr algn="l" rtl="0"/>
            <a:r>
              <a:rPr lang="en-US" dirty="0"/>
              <a:t>•	Vision is finger counting at few feet without glasses.</a:t>
            </a:r>
          </a:p>
          <a:p>
            <a:pPr algn="l" rtl="0"/>
            <a:r>
              <a:rPr lang="en-US" dirty="0"/>
              <a:t>•	Upper </a:t>
            </a:r>
            <a:r>
              <a:rPr lang="en-US" dirty="0" err="1"/>
              <a:t>limbus</a:t>
            </a:r>
            <a:r>
              <a:rPr lang="en-US" dirty="0"/>
              <a:t>—Presence of linear scar with or without sutures (10’0’ 	nylon—Usually interrupted/continuous) may be seen.</a:t>
            </a:r>
          </a:p>
          <a:p>
            <a:pPr algn="l" rtl="0"/>
            <a:r>
              <a:rPr lang="en-US" dirty="0"/>
              <a:t>•	Anterior chamber depth–Deep.</a:t>
            </a:r>
          </a:p>
          <a:p>
            <a:pPr algn="l" rtl="0"/>
            <a:endParaRPr lang="en-US" dirty="0"/>
          </a:p>
          <a:p>
            <a:pPr algn="l" rtl="0"/>
            <a:r>
              <a:rPr lang="en-US" dirty="0"/>
              <a:t>•	Iridodonesis,    i.e. tremulousness of iris due to lack of support.</a:t>
            </a:r>
          </a:p>
          <a:p>
            <a:pPr algn="l" rtl="0"/>
            <a:endParaRPr lang="en-US" dirty="0"/>
          </a:p>
          <a:p>
            <a:pPr algn="l" rtl="0"/>
            <a:r>
              <a:rPr lang="en-US" dirty="0"/>
              <a:t>•	Peripheral button hole iridectomy (PBHI) may be 	seen.</a:t>
            </a:r>
          </a:p>
          <a:p>
            <a:pPr algn="l" rtl="0"/>
            <a:r>
              <a:rPr lang="en-US" dirty="0"/>
              <a:t>•	Pupil–Jet black due to loss of IIIrd and IVth Purkinje image (in ICCE) and 	IIIrd image (in ECCE).</a:t>
            </a:r>
          </a:p>
          <a:p>
            <a:pPr algn="l" rtl="0"/>
            <a:r>
              <a:rPr lang="en-US" dirty="0"/>
              <a:t>•	Ophthalmoscopy–The optic disc is very small.</a:t>
            </a:r>
          </a:p>
        </p:txBody>
      </p:sp>
    </p:spTree>
    <p:extLst>
      <p:ext uri="{BB962C8B-B14F-4D97-AF65-F5344CB8AC3E}">
        <p14:creationId xmlns:p14="http://schemas.microsoft.com/office/powerpoint/2010/main" val="2668020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5618" y="246105"/>
            <a:ext cx="9311424" cy="4662815"/>
          </a:xfrm>
          <a:prstGeom prst="rect">
            <a:avLst/>
          </a:prstGeom>
        </p:spPr>
        <p:txBody>
          <a:bodyPr wrap="square">
            <a:spAutoFit/>
          </a:bodyPr>
          <a:lstStyle/>
          <a:p>
            <a:pPr algn="l" rtl="0">
              <a:lnSpc>
                <a:spcPct val="150000"/>
              </a:lnSpc>
            </a:pPr>
            <a:r>
              <a:rPr lang="en-US" dirty="0">
                <a:solidFill>
                  <a:schemeClr val="accent5">
                    <a:lumMod val="75000"/>
                  </a:schemeClr>
                </a:solidFill>
              </a:rPr>
              <a:t>TREATMENT</a:t>
            </a:r>
          </a:p>
          <a:p>
            <a:pPr algn="l" rtl="0">
              <a:lnSpc>
                <a:spcPct val="150000"/>
              </a:lnSpc>
            </a:pPr>
            <a:r>
              <a:rPr lang="en-US" dirty="0">
                <a:solidFill>
                  <a:schemeClr val="accent5">
                    <a:lumMod val="75000"/>
                  </a:schemeClr>
                </a:solidFill>
              </a:rPr>
              <a:t>Spectacles</a:t>
            </a:r>
          </a:p>
          <a:p>
            <a:pPr algn="l" rtl="0">
              <a:lnSpc>
                <a:spcPct val="150000"/>
              </a:lnSpc>
            </a:pPr>
            <a:r>
              <a:rPr lang="en-US" dirty="0"/>
              <a:t>Spectacles are usually advised after 6 weeks of surgery. The time is required for complete wound healing and stabilisation of refractive error particularly astigmatism. If the patient was previously emmetropic usual prescription for glasses will be roughly as follows:</a:t>
            </a:r>
          </a:p>
          <a:p>
            <a:pPr algn="l" rtl="0">
              <a:lnSpc>
                <a:spcPct val="150000"/>
              </a:lnSpc>
            </a:pPr>
            <a:r>
              <a:rPr lang="en-US"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Glasses advised</a:t>
            </a:r>
            <a:endParaRPr lang="en-US" dirty="0"/>
          </a:p>
          <a:p>
            <a:pPr algn="l" rtl="0">
              <a:lnSpc>
                <a:spcPct val="150000"/>
              </a:lnSpc>
            </a:pPr>
            <a:r>
              <a:rPr lang="en-US" dirty="0"/>
              <a:t>	Right Eye = +10.00DSPH with +2.00</a:t>
            </a:r>
          </a:p>
          <a:p>
            <a:pPr algn="l" rtl="0">
              <a:lnSpc>
                <a:spcPct val="150000"/>
              </a:lnSpc>
            </a:pPr>
            <a:r>
              <a:rPr lang="en-US" dirty="0"/>
              <a:t>	DCYL 180° (astigmatism with-the-rule)</a:t>
            </a:r>
          </a:p>
          <a:p>
            <a:pPr algn="l" rtl="0">
              <a:lnSpc>
                <a:spcPct val="150000"/>
              </a:lnSpc>
            </a:pPr>
            <a:r>
              <a:rPr lang="en-US" dirty="0"/>
              <a:t>	Add: +3.00DSPH for near vision</a:t>
            </a:r>
          </a:p>
          <a:p>
            <a:pPr algn="l" rtl="0">
              <a:lnSpc>
                <a:spcPct val="150000"/>
              </a:lnSpc>
            </a:pPr>
            <a:r>
              <a:rPr lang="en-US" dirty="0"/>
              <a:t>The +3.00DSPH near addition is due to loss of accommodation due to absence of the lens. Aspherical lenticular resin lens (CR– 39) is ideal for aphakic patients than crown glass lens.</a:t>
            </a:r>
          </a:p>
        </p:txBody>
      </p:sp>
    </p:spTree>
    <p:extLst>
      <p:ext uri="{BB962C8B-B14F-4D97-AF65-F5344CB8AC3E}">
        <p14:creationId xmlns:p14="http://schemas.microsoft.com/office/powerpoint/2010/main" val="1681256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1647</Words>
  <Application>Microsoft Office PowerPoint</Application>
  <PresentationFormat>Widescreen</PresentationFormat>
  <Paragraphs>131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ANISOMETROPIA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ANISOMETROPIA</dc:title>
  <dc:creator>lenovo</dc:creator>
  <cp:lastModifiedBy>zaydoon</cp:lastModifiedBy>
  <cp:revision>29</cp:revision>
  <dcterms:created xsi:type="dcterms:W3CDTF">2017-12-22T06:41:58Z</dcterms:created>
  <dcterms:modified xsi:type="dcterms:W3CDTF">2021-12-06T08:17:23Z</dcterms:modified>
</cp:coreProperties>
</file>