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C04D28-C7D8-4E0C-ACBC-26D5C106552F}" type="datetimeFigureOut">
              <a:rPr lang="en-US" smtClean="0"/>
              <a:t>7/31/2023</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277AC8-BAE4-479B-9385-8569F4A0AF10}" type="slidenum">
              <a:rPr lang="en-US" smtClean="0"/>
              <a:t>‹#›</a:t>
            </a:fld>
            <a:endParaRPr lang="en-US"/>
          </a:p>
        </p:txBody>
      </p:sp>
    </p:spTree>
    <p:extLst>
      <p:ext uri="{BB962C8B-B14F-4D97-AF65-F5344CB8AC3E}">
        <p14:creationId xmlns:p14="http://schemas.microsoft.com/office/powerpoint/2010/main" val="593350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B5AFAF7-C017-41A4-8409-1AF7E933CFD0}" type="datetime1">
              <a:rPr lang="ar-SA" smtClean="0"/>
              <a:t>14/01/1445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4855B59-DBF1-4766-834F-1B36BA827249}" type="datetime1">
              <a:rPr lang="ar-SA" smtClean="0"/>
              <a:t>14/01/1445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D1F8DF5-31C1-4B37-86A7-1B9E311B379A}" type="datetime1">
              <a:rPr lang="ar-SA" smtClean="0"/>
              <a:t>14/01/1445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6B90A10-3046-4938-98DF-45DEAA5FAC95}" type="datetime1">
              <a:rPr lang="ar-SA" smtClean="0"/>
              <a:t>14/01/1445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FE56CD3-08E6-4FC5-B5E9-E34631C46418}" type="datetime1">
              <a:rPr lang="ar-SA" smtClean="0"/>
              <a:t>14/01/1445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2FF10B4-8E1C-403C-89E5-6EC25B7F57B7}" type="datetime1">
              <a:rPr lang="ar-SA" smtClean="0"/>
              <a:t>14/01/1445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F035DB4-7A3E-4A11-AE13-7BBF7A274565}" type="datetime1">
              <a:rPr lang="ar-SA" smtClean="0"/>
              <a:t>14/01/1445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6D6542C-04AE-4E46-AB05-FB896EA3CD13}" type="datetime1">
              <a:rPr lang="ar-SA" smtClean="0"/>
              <a:t>14/01/1445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809DD25-774A-458E-9D9B-D9FF94CA91A1}" type="datetime1">
              <a:rPr lang="ar-SA" smtClean="0"/>
              <a:t>14/01/1445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2236A67-47B1-43D6-B6B4-2AE990FCE333}" type="datetime1">
              <a:rPr lang="ar-SA" smtClean="0"/>
              <a:t>14/01/1445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AC9FD31-EC77-4120-B5D5-B7508D714D9D}" type="datetime1">
              <a:rPr lang="ar-SA" smtClean="0"/>
              <a:t>14/01/1445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2D8D87C-7F10-4336-BD13-5F0D087E2C8A}" type="datetime1">
              <a:rPr lang="ar-SA" smtClean="0"/>
              <a:t>14/01/1445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856984" cy="66247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b="1" dirty="0">
              <a:solidFill>
                <a:srgbClr val="FF0000"/>
              </a:solidFill>
            </a:endParaRPr>
          </a:p>
        </p:txBody>
      </p:sp>
      <p:sp>
        <p:nvSpPr>
          <p:cNvPr id="3" name="مستطيل 2"/>
          <p:cNvSpPr/>
          <p:nvPr/>
        </p:nvSpPr>
        <p:spPr>
          <a:xfrm>
            <a:off x="251520" y="1196752"/>
            <a:ext cx="4896544" cy="792088"/>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ar-IQ" sz="4000" b="1" dirty="0" smtClean="0">
              <a:solidFill>
                <a:srgbClr val="FF0000"/>
              </a:solidFill>
              <a:latin typeface="AGA Arabesque" pitchFamily="2" charset="2"/>
            </a:endParaRPr>
          </a:p>
          <a:p>
            <a:pPr algn="ctr"/>
            <a:endParaRPr lang="ar-IQ" sz="4000" b="1" dirty="0">
              <a:solidFill>
                <a:srgbClr val="FF0000"/>
              </a:solidFill>
              <a:latin typeface="AGA Arabesque" pitchFamily="2" charset="2"/>
            </a:endParaRPr>
          </a:p>
          <a:p>
            <a:pPr algn="ctr"/>
            <a:endParaRPr lang="ar-IQ" sz="4000" b="1" dirty="0" smtClean="0">
              <a:solidFill>
                <a:srgbClr val="FF0000"/>
              </a:solidFill>
              <a:latin typeface="AGA Arabesque" pitchFamily="2" charset="2"/>
            </a:endParaRPr>
          </a:p>
          <a:p>
            <a:pPr algn="ctr"/>
            <a:r>
              <a:rPr lang="ar-IQ" sz="4000" b="1" dirty="0" smtClean="0">
                <a:solidFill>
                  <a:srgbClr val="FF0000"/>
                </a:solidFill>
                <a:latin typeface="AGA Arabesque" pitchFamily="2" charset="2"/>
              </a:rPr>
              <a:t>كلية </a:t>
            </a:r>
            <a:r>
              <a:rPr lang="ar-IQ" sz="4000" b="1" dirty="0">
                <a:solidFill>
                  <a:srgbClr val="FF0000"/>
                </a:solidFill>
                <a:latin typeface="AGA Arabesque" pitchFamily="2" charset="2"/>
              </a:rPr>
              <a:t>الآداب والعلوم </a:t>
            </a:r>
            <a:r>
              <a:rPr lang="ar-IQ" sz="4000" b="1" dirty="0" smtClean="0">
                <a:solidFill>
                  <a:srgbClr val="FF0000"/>
                </a:solidFill>
                <a:latin typeface="AGA Arabesque" pitchFamily="2" charset="2"/>
              </a:rPr>
              <a:t>الإنسانية</a:t>
            </a:r>
          </a:p>
          <a:p>
            <a:pPr algn="ctr"/>
            <a:endParaRPr lang="ar-IQ" sz="4000" b="1" dirty="0" smtClean="0">
              <a:solidFill>
                <a:srgbClr val="FF0000"/>
              </a:solidFill>
              <a:latin typeface="AGA Arabesque" pitchFamily="2" charset="2"/>
            </a:endParaRPr>
          </a:p>
          <a:p>
            <a:pPr algn="ctr"/>
            <a:r>
              <a:rPr lang="ar-IQ" sz="4000" b="1" dirty="0" smtClean="0">
                <a:solidFill>
                  <a:srgbClr val="FF0000"/>
                </a:solidFill>
                <a:latin typeface="AGA Arabesque" pitchFamily="2" charset="2"/>
              </a:rPr>
              <a:t> </a:t>
            </a:r>
          </a:p>
          <a:p>
            <a:pPr algn="ctr"/>
            <a:r>
              <a:rPr lang="ar-IQ" sz="4000" b="1" dirty="0" smtClean="0">
                <a:solidFill>
                  <a:srgbClr val="FF0000"/>
                </a:solidFill>
                <a:latin typeface="AGA Arabesque" pitchFamily="2" charset="2"/>
              </a:rPr>
              <a:t> </a:t>
            </a:r>
            <a:endParaRPr lang="en-US" sz="4000" b="1" dirty="0">
              <a:solidFill>
                <a:srgbClr val="FF0000"/>
              </a:solidFill>
              <a:latin typeface="AGA Arabesque" pitchFamily="2" charset="2"/>
            </a:endParaRPr>
          </a:p>
        </p:txBody>
      </p:sp>
      <p:sp>
        <p:nvSpPr>
          <p:cNvPr id="4" name="مستطيل مستدير الزوايا 3"/>
          <p:cNvSpPr/>
          <p:nvPr/>
        </p:nvSpPr>
        <p:spPr>
          <a:xfrm>
            <a:off x="8028384" y="4005064"/>
            <a:ext cx="864096" cy="2592288"/>
          </a:xfrm>
          <a:prstGeom prst="roundRect">
            <a:avLst/>
          </a:prstGeom>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ar-IQ" sz="3600" b="1" dirty="0"/>
              <a:t>المرحلة الرابعة </a:t>
            </a:r>
            <a:endParaRPr lang="en-US" sz="3600" b="1" dirty="0"/>
          </a:p>
        </p:txBody>
      </p:sp>
      <p:sp>
        <p:nvSpPr>
          <p:cNvPr id="5" name="شكل بيضاوي 4"/>
          <p:cNvSpPr/>
          <p:nvPr/>
        </p:nvSpPr>
        <p:spPr>
          <a:xfrm>
            <a:off x="6804248" y="1052736"/>
            <a:ext cx="2088232" cy="194421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sz="3600" b="1" dirty="0">
                <a:latin typeface="AGA Arabesque" pitchFamily="2" charset="2"/>
              </a:rPr>
              <a:t>جامعة المستقبل </a:t>
            </a:r>
          </a:p>
        </p:txBody>
      </p:sp>
      <p:sp>
        <p:nvSpPr>
          <p:cNvPr id="9" name="شكل بيضاوي 8"/>
          <p:cNvSpPr/>
          <p:nvPr/>
        </p:nvSpPr>
        <p:spPr>
          <a:xfrm>
            <a:off x="218380" y="4420171"/>
            <a:ext cx="1617316" cy="1665283"/>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a:effectLst>
            <a:reflection stA="20000" endPos="29000" dir="5400000" sy="-100000" algn="bl" rotWithShape="0"/>
          </a:effectLst>
        </p:spPr>
        <p:style>
          <a:lnRef idx="2">
            <a:schemeClr val="accent6"/>
          </a:lnRef>
          <a:fillRef idx="1">
            <a:schemeClr val="lt1"/>
          </a:fillRef>
          <a:effectRef idx="0">
            <a:schemeClr val="accent6"/>
          </a:effectRef>
          <a:fontRef idx="minor">
            <a:schemeClr val="dk1"/>
          </a:fontRef>
        </p:style>
        <p:txBody>
          <a:bodyPr rtlCol="0" anchor="ctr">
            <a:scene3d>
              <a:camera prst="isometricOffAxis2Right"/>
              <a:lightRig rig="threePt" dir="t"/>
            </a:scene3d>
          </a:bodyPr>
          <a:lstStyle/>
          <a:p>
            <a:pPr algn="ctr"/>
            <a:endParaRPr lang="ar-IQ" sz="3600" b="1" dirty="0">
              <a:latin typeface="AGA Arabesque" pitchFamily="2" charset="2"/>
            </a:endParaRPr>
          </a:p>
        </p:txBody>
      </p:sp>
      <p:sp>
        <p:nvSpPr>
          <p:cNvPr id="11" name="مستطيل 10"/>
          <p:cNvSpPr/>
          <p:nvPr/>
        </p:nvSpPr>
        <p:spPr>
          <a:xfrm rot="5400000">
            <a:off x="4419499" y="2295776"/>
            <a:ext cx="1015663" cy="5914074"/>
          </a:xfrm>
          <a:prstGeom prst="rect">
            <a:avLst/>
          </a:prstGeom>
          <a:solidFill>
            <a:schemeClr val="bg1"/>
          </a:solidFill>
        </p:spPr>
        <p:txBody>
          <a:bodyPr vert="vert270" wrap="square">
            <a:spAutoFit/>
          </a:bodyPr>
          <a:lstStyle/>
          <a:p>
            <a:pPr algn="ctr"/>
            <a:r>
              <a:rPr lang="ar-IQ" sz="5400" b="1" dirty="0"/>
              <a:t>مبادئ الإخراج الصحفي </a:t>
            </a:r>
            <a:endParaRPr lang="en-US" sz="5400" b="1" dirty="0"/>
          </a:p>
        </p:txBody>
      </p:sp>
      <p:sp>
        <p:nvSpPr>
          <p:cNvPr id="12" name="مخطط انسيابي: معالجة متعاقبة 11"/>
          <p:cNvSpPr/>
          <p:nvPr/>
        </p:nvSpPr>
        <p:spPr>
          <a:xfrm>
            <a:off x="3419872" y="260648"/>
            <a:ext cx="4896544" cy="648072"/>
          </a:xfrm>
          <a:prstGeom prst="flowChartAlternateProcess">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ar-IQ" sz="2800" b="1" dirty="0" smtClean="0">
                <a:solidFill>
                  <a:srgbClr val="FF0000"/>
                </a:solidFill>
              </a:rPr>
              <a:t>وزارة التعليم العالي والبحث العلمي </a:t>
            </a:r>
            <a:endParaRPr lang="en-US" sz="2800" b="1" dirty="0">
              <a:solidFill>
                <a:srgbClr val="FF0000"/>
              </a:solidFill>
            </a:endParaRPr>
          </a:p>
        </p:txBody>
      </p:sp>
      <p:sp>
        <p:nvSpPr>
          <p:cNvPr id="16" name="انفجار 2 15"/>
          <p:cNvSpPr/>
          <p:nvPr/>
        </p:nvSpPr>
        <p:spPr>
          <a:xfrm>
            <a:off x="251520" y="1988840"/>
            <a:ext cx="3528392" cy="2160240"/>
          </a:xfrm>
          <a:prstGeom prst="irregularSeal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sz="2000" b="1" smtClean="0"/>
              <a:t>المحاضرة السادسة عشر</a:t>
            </a:r>
            <a:endParaRPr lang="en-US" sz="2000" b="1" dirty="0"/>
          </a:p>
        </p:txBody>
      </p:sp>
      <p:sp>
        <p:nvSpPr>
          <p:cNvPr id="17" name="موجة 16"/>
          <p:cNvSpPr/>
          <p:nvPr/>
        </p:nvSpPr>
        <p:spPr>
          <a:xfrm>
            <a:off x="3707904" y="3537012"/>
            <a:ext cx="4104456" cy="936104"/>
          </a:xfrm>
          <a:prstGeom prst="wave">
            <a:avLst>
              <a:gd name="adj1" fmla="val 7448"/>
              <a:gd name="adj2" fmla="val 151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sz="4800" b="1" dirty="0">
                <a:solidFill>
                  <a:srgbClr val="FF0000"/>
                </a:solidFill>
              </a:rPr>
              <a:t>قسم الإعلام </a:t>
            </a:r>
            <a:endParaRPr lang="en-US" sz="4800" b="1" dirty="0">
              <a:solidFill>
                <a:srgbClr val="FF0000"/>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a:t>
            </a:fld>
            <a:endParaRPr lang="ar-SA"/>
          </a:p>
        </p:txBody>
      </p:sp>
      <p:sp>
        <p:nvSpPr>
          <p:cNvPr id="13" name="تمرير أفقي 12"/>
          <p:cNvSpPr/>
          <p:nvPr/>
        </p:nvSpPr>
        <p:spPr>
          <a:xfrm>
            <a:off x="2112420" y="5797320"/>
            <a:ext cx="5771948" cy="768363"/>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defPPr>
              <a:defRPr lang="ar-SA"/>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algn="ctr"/>
            <a:r>
              <a:rPr lang="ar-IQ" sz="2800" b="1" dirty="0" smtClean="0"/>
              <a:t>الاستاذ المساعد   سعد </a:t>
            </a:r>
            <a:r>
              <a:rPr lang="ar-IQ" sz="2800" b="1" dirty="0" err="1" smtClean="0"/>
              <a:t>دعيبل</a:t>
            </a:r>
            <a:r>
              <a:rPr lang="ar-IQ" sz="2800" b="1" dirty="0" smtClean="0"/>
              <a:t> </a:t>
            </a:r>
            <a:endParaRPr lang="en-US" sz="2800" b="1" dirty="0"/>
          </a:p>
        </p:txBody>
      </p:sp>
    </p:spTree>
    <p:extLst>
      <p:ext uri="{BB962C8B-B14F-4D97-AF65-F5344CB8AC3E}">
        <p14:creationId xmlns:p14="http://schemas.microsoft.com/office/powerpoint/2010/main" val="3667028386"/>
      </p:ext>
    </p:extLst>
  </p:cSld>
  <p:clrMapOvr>
    <a:masterClrMapping/>
  </p:clrMapOvr>
  <p:transition spd="slow">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lumMod val="20000"/>
              <a:lumOff val="80000"/>
            </a:schemeClr>
          </a:solidFill>
        </p:spPr>
        <p:txBody>
          <a:bodyPr/>
          <a:lstStyle/>
          <a:p>
            <a:r>
              <a:rPr lang="ar-SA" b="1" dirty="0">
                <a:solidFill>
                  <a:srgbClr val="FF0000"/>
                </a:solidFill>
              </a:rPr>
              <a:t>الغلاف الاخير :  </a:t>
            </a:r>
            <a:endParaRPr lang="en-US" dirty="0">
              <a:solidFill>
                <a:srgbClr val="FF0000"/>
              </a:solidFill>
            </a:endParaRPr>
          </a:p>
        </p:txBody>
      </p:sp>
      <p:sp>
        <p:nvSpPr>
          <p:cNvPr id="3" name="عنصر نائب للمحتوى 2"/>
          <p:cNvSpPr>
            <a:spLocks noGrp="1"/>
          </p:cNvSpPr>
          <p:nvPr>
            <p:ph idx="1"/>
          </p:nvPr>
        </p:nvSpPr>
        <p:spPr>
          <a:xfrm>
            <a:off x="3851920" y="1600200"/>
            <a:ext cx="4834880" cy="4709120"/>
          </a:xfrm>
          <a:solidFill>
            <a:schemeClr val="accent6">
              <a:lumMod val="20000"/>
              <a:lumOff val="80000"/>
            </a:schemeClr>
          </a:solidFill>
        </p:spPr>
        <p:txBody>
          <a:bodyPr>
            <a:normAutofit/>
          </a:bodyPr>
          <a:lstStyle/>
          <a:p>
            <a:pPr marL="0" indent="0" algn="justLow">
              <a:buNone/>
            </a:pPr>
            <a:r>
              <a:rPr lang="ar-SA" sz="3600" b="1" dirty="0" smtClean="0"/>
              <a:t>الغلاف </a:t>
            </a:r>
            <a:r>
              <a:rPr lang="ar-SA" sz="3600" b="1" dirty="0"/>
              <a:t>الأخير أو ظهر الغلاف، المحطة الأخيرة للقارئ في المجلة، وغالبا </a:t>
            </a:r>
            <a:r>
              <a:rPr lang="ar-SA" sz="3600" b="1" dirty="0" err="1"/>
              <a:t>مايكون</a:t>
            </a:r>
            <a:r>
              <a:rPr lang="ar-SA" sz="3600" b="1" dirty="0"/>
              <a:t> مهملا من الناحية التحريرية في المجلات معظمها، ويخصص للإعلان عادة، ويجذب الغلاف الأخير للمجلات المعلنين لأحد سببين او لكليهما :  </a:t>
            </a:r>
            <a:endParaRPr lang="en-US" sz="3600" b="1" dirty="0"/>
          </a:p>
          <a:p>
            <a:pPr marL="0" indent="0" algn="justLow">
              <a:buNone/>
            </a:pPr>
            <a:endParaRPr lang="en-US" sz="3600" b="1" dirty="0"/>
          </a:p>
        </p:txBody>
      </p:sp>
      <p:sp>
        <p:nvSpPr>
          <p:cNvPr id="4" name="مستطيل 3"/>
          <p:cNvSpPr/>
          <p:nvPr/>
        </p:nvSpPr>
        <p:spPr>
          <a:xfrm>
            <a:off x="539552" y="1628800"/>
            <a:ext cx="3096344" cy="4680520"/>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2</a:t>
            </a:fld>
            <a:endParaRPr lang="ar-SA"/>
          </a:p>
        </p:txBody>
      </p:sp>
    </p:spTree>
    <p:extLst>
      <p:ext uri="{BB962C8B-B14F-4D97-AF65-F5344CB8AC3E}">
        <p14:creationId xmlns:p14="http://schemas.microsoft.com/office/powerpoint/2010/main" val="2082807523"/>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lumMod val="20000"/>
              <a:lumOff val="80000"/>
            </a:schemeClr>
          </a:solidFill>
        </p:spPr>
        <p:txBody>
          <a:bodyPr/>
          <a:lstStyle/>
          <a:p>
            <a:r>
              <a:rPr lang="ar-SA" b="1" dirty="0">
                <a:solidFill>
                  <a:srgbClr val="FF0000"/>
                </a:solidFill>
              </a:rPr>
              <a:t>الغلاف الاخير : </a:t>
            </a:r>
            <a:endParaRPr lang="en-US" dirty="0">
              <a:solidFill>
                <a:srgbClr val="FF0000"/>
              </a:solidFill>
            </a:endParaRPr>
          </a:p>
        </p:txBody>
      </p:sp>
      <p:sp>
        <p:nvSpPr>
          <p:cNvPr id="3" name="عنصر نائب للمحتوى 2"/>
          <p:cNvSpPr>
            <a:spLocks noGrp="1"/>
          </p:cNvSpPr>
          <p:nvPr>
            <p:ph idx="1"/>
          </p:nvPr>
        </p:nvSpPr>
        <p:spPr>
          <a:xfrm>
            <a:off x="3491880" y="1783357"/>
            <a:ext cx="5400600" cy="4525963"/>
          </a:xfrm>
          <a:solidFill>
            <a:schemeClr val="accent6">
              <a:lumMod val="20000"/>
              <a:lumOff val="80000"/>
            </a:schemeClr>
          </a:solidFill>
        </p:spPr>
        <p:txBody>
          <a:bodyPr>
            <a:noAutofit/>
          </a:bodyPr>
          <a:lstStyle/>
          <a:p>
            <a:pPr marL="0" indent="0" algn="justLow">
              <a:buNone/>
            </a:pPr>
            <a:r>
              <a:rPr lang="ar-SA" b="1" dirty="0">
                <a:solidFill>
                  <a:srgbClr val="FF0000"/>
                </a:solidFill>
              </a:rPr>
              <a:t>أ - </a:t>
            </a:r>
            <a:r>
              <a:rPr lang="ar-SA" b="1" dirty="0"/>
              <a:t>يطبع بأربعة ألوان شأنه في ذلك شأن صدر الغلاف، ومن المعروف إن استعمال اللون, لاسيما في الصور، يعطي الإعلان قابلية أعلى للقراءة ويحقق هدفه في جذب القارئ وإغرائه.  </a:t>
            </a:r>
            <a:endParaRPr lang="en-US" b="1" dirty="0"/>
          </a:p>
          <a:p>
            <a:pPr marL="0" indent="0" algn="justLow">
              <a:buNone/>
            </a:pPr>
            <a:r>
              <a:rPr lang="ar-SA" b="1" dirty="0">
                <a:solidFill>
                  <a:srgbClr val="FF0000"/>
                </a:solidFill>
              </a:rPr>
              <a:t>ب-</a:t>
            </a:r>
            <a:r>
              <a:rPr lang="ar-SA" b="1" dirty="0"/>
              <a:t> يثير </a:t>
            </a:r>
            <a:r>
              <a:rPr lang="ar-SA" b="1" dirty="0" err="1"/>
              <a:t>إنتباه</a:t>
            </a:r>
            <a:r>
              <a:rPr lang="ar-SA" b="1" dirty="0"/>
              <a:t> القارئ غير المتابع، عندما يرى المجلة وقد عرضت بوضع من </a:t>
            </a:r>
            <a:r>
              <a:rPr lang="ar-SA" b="1" dirty="0" err="1"/>
              <a:t>إثنين</a:t>
            </a:r>
            <a:r>
              <a:rPr lang="ar-SA" b="1" dirty="0"/>
              <a:t>، أما على الغلاف الأول أو على ظهر الغلاف الأخير.</a:t>
            </a:r>
            <a:endParaRPr lang="en-US" b="1" dirty="0"/>
          </a:p>
          <a:p>
            <a:pPr marL="0" indent="0" algn="justLow">
              <a:buNone/>
            </a:pPr>
            <a:endParaRPr lang="en-US" b="1" dirty="0"/>
          </a:p>
        </p:txBody>
      </p:sp>
      <p:sp>
        <p:nvSpPr>
          <p:cNvPr id="4" name="مستطيل 3"/>
          <p:cNvSpPr/>
          <p:nvPr/>
        </p:nvSpPr>
        <p:spPr>
          <a:xfrm>
            <a:off x="539552" y="1772816"/>
            <a:ext cx="2664296" cy="4536504"/>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3</a:t>
            </a:fld>
            <a:endParaRPr lang="ar-SA"/>
          </a:p>
        </p:txBody>
      </p:sp>
    </p:spTree>
    <p:extLst>
      <p:ext uri="{BB962C8B-B14F-4D97-AF65-F5344CB8AC3E}">
        <p14:creationId xmlns:p14="http://schemas.microsoft.com/office/powerpoint/2010/main" val="100249053"/>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normAutofit/>
          </a:bodyPr>
          <a:lstStyle/>
          <a:p>
            <a:r>
              <a:rPr lang="ar-SA" b="1" dirty="0">
                <a:solidFill>
                  <a:srgbClr val="FF0000"/>
                </a:solidFill>
              </a:rPr>
              <a:t>الغلاف الداخلي الأول:  </a:t>
            </a:r>
            <a:endParaRPr lang="en-US" dirty="0">
              <a:solidFill>
                <a:srgbClr val="FF0000"/>
              </a:solidFill>
            </a:endParaRPr>
          </a:p>
        </p:txBody>
      </p:sp>
      <p:sp>
        <p:nvSpPr>
          <p:cNvPr id="3" name="عنصر نائب للمحتوى 2"/>
          <p:cNvSpPr>
            <a:spLocks noGrp="1"/>
          </p:cNvSpPr>
          <p:nvPr>
            <p:ph idx="1"/>
          </p:nvPr>
        </p:nvSpPr>
        <p:spPr>
          <a:xfrm>
            <a:off x="3059832" y="1600200"/>
            <a:ext cx="5904656" cy="5141168"/>
          </a:xfrm>
          <a:solidFill>
            <a:schemeClr val="accent6">
              <a:lumMod val="20000"/>
              <a:lumOff val="80000"/>
            </a:schemeClr>
          </a:solidFill>
        </p:spPr>
        <p:txBody>
          <a:bodyPr>
            <a:noAutofit/>
          </a:bodyPr>
          <a:lstStyle/>
          <a:p>
            <a:pPr marL="0" indent="0" algn="justLow">
              <a:buNone/>
            </a:pPr>
            <a:r>
              <a:rPr lang="ar-SA" sz="3600" b="1" dirty="0"/>
              <a:t>الغلاف الداخلي الأول:  </a:t>
            </a:r>
            <a:endParaRPr lang="en-US" sz="3600" b="1" dirty="0"/>
          </a:p>
          <a:p>
            <a:pPr marL="0" indent="0" algn="justLow">
              <a:buNone/>
            </a:pPr>
            <a:r>
              <a:rPr lang="ar-SA" sz="3600" b="1" dirty="0"/>
              <a:t>يعد الغلاف الداخلي الأول جزءا من المجلة، أي أنه </a:t>
            </a:r>
            <a:r>
              <a:rPr lang="ar-SA" sz="3600" b="1" dirty="0" smtClean="0"/>
              <a:t>لا</a:t>
            </a:r>
            <a:r>
              <a:rPr lang="ar-IQ" sz="3600" b="1" dirty="0" smtClean="0"/>
              <a:t> </a:t>
            </a:r>
            <a:r>
              <a:rPr lang="ar-SA" sz="3600" b="1" dirty="0" smtClean="0"/>
              <a:t>يظهر </a:t>
            </a:r>
            <a:r>
              <a:rPr lang="ar-SA" sz="3600" b="1" dirty="0"/>
              <a:t>بشكل عرضي، أمام القارئ غير المتابع، وله أهمية كبرى في مواجهة أول صفحة من جسم المجلة، لذلك تفضل </a:t>
            </a:r>
            <a:r>
              <a:rPr lang="ar-SA" sz="3600" b="1" dirty="0" smtClean="0"/>
              <a:t>كثير</a:t>
            </a:r>
            <a:r>
              <a:rPr lang="ar-IQ" sz="3600" b="1" dirty="0" smtClean="0"/>
              <a:t> </a:t>
            </a:r>
            <a:r>
              <a:rPr lang="ar-SA" sz="3600" b="1" dirty="0" smtClean="0"/>
              <a:t>المجلات </a:t>
            </a:r>
            <a:r>
              <a:rPr lang="ar-SA" sz="3600" b="1" dirty="0"/>
              <a:t>أن تضع بابا تحريريا مشوقا وجذابا. وتفضل بعض المجلات بيع مساحته للمعلنين على أساس موضعها المتميز.  </a:t>
            </a:r>
            <a:endParaRPr lang="en-US" sz="3600" b="1" dirty="0"/>
          </a:p>
          <a:p>
            <a:pPr marL="0" indent="0" algn="justLow">
              <a:buNone/>
            </a:pPr>
            <a:endParaRPr lang="en-US" sz="3600" b="1" dirty="0"/>
          </a:p>
        </p:txBody>
      </p:sp>
      <p:sp>
        <p:nvSpPr>
          <p:cNvPr id="4" name="مستطيل 3"/>
          <p:cNvSpPr/>
          <p:nvPr/>
        </p:nvSpPr>
        <p:spPr>
          <a:xfrm>
            <a:off x="539552" y="1772816"/>
            <a:ext cx="2376264" cy="4536504"/>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4</a:t>
            </a:fld>
            <a:endParaRPr lang="ar-SA"/>
          </a:p>
        </p:txBody>
      </p:sp>
    </p:spTree>
    <p:extLst>
      <p:ext uri="{BB962C8B-B14F-4D97-AF65-F5344CB8AC3E}">
        <p14:creationId xmlns:p14="http://schemas.microsoft.com/office/powerpoint/2010/main" val="17977965"/>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normAutofit/>
          </a:bodyPr>
          <a:lstStyle/>
          <a:p>
            <a:r>
              <a:rPr lang="ar-SA" b="1" dirty="0">
                <a:solidFill>
                  <a:srgbClr val="FF0000"/>
                </a:solidFill>
              </a:rPr>
              <a:t>الغلاف الداخلي الأخير:  </a:t>
            </a:r>
            <a:endParaRPr lang="en-US" dirty="0">
              <a:solidFill>
                <a:srgbClr val="FF0000"/>
              </a:solidFill>
            </a:endParaRPr>
          </a:p>
        </p:txBody>
      </p:sp>
      <p:sp>
        <p:nvSpPr>
          <p:cNvPr id="3" name="عنصر نائب للمحتوى 2"/>
          <p:cNvSpPr>
            <a:spLocks noGrp="1"/>
          </p:cNvSpPr>
          <p:nvPr>
            <p:ph idx="1"/>
          </p:nvPr>
        </p:nvSpPr>
        <p:spPr>
          <a:xfrm>
            <a:off x="3275856" y="1600200"/>
            <a:ext cx="5410944" cy="4853136"/>
          </a:xfrm>
          <a:solidFill>
            <a:schemeClr val="accent6">
              <a:lumMod val="20000"/>
              <a:lumOff val="80000"/>
            </a:schemeClr>
          </a:solidFill>
        </p:spPr>
        <p:txBody>
          <a:bodyPr>
            <a:noAutofit/>
          </a:bodyPr>
          <a:lstStyle/>
          <a:p>
            <a:pPr marL="0" indent="0" algn="justLow">
              <a:buNone/>
            </a:pPr>
            <a:r>
              <a:rPr lang="ar-SA" sz="3600" b="1" dirty="0"/>
              <a:t>الغلاف الداخلي الأخير:  </a:t>
            </a:r>
            <a:endParaRPr lang="en-US" sz="3600" b="1" dirty="0"/>
          </a:p>
          <a:p>
            <a:pPr marL="0" indent="0" algn="justLow">
              <a:buNone/>
            </a:pPr>
            <a:r>
              <a:rPr lang="ar-SA" b="1" dirty="0"/>
              <a:t>يستمد أهميته من تقابله مع آخر صفحة من جسم المجلة، ويعد أقل مواضع الغلاف أهمية، إلا أن المعلنين يقبلون على هذه الصفحة لرخص ثمنها نسبة للغلافين الأخير والداخلي الأول، وعادة ما تلجأ بعض المجلات الى تخصيصه لموضوع ساخر تحريري خفيف او لرسوم كاريكاتيرية . </a:t>
            </a:r>
            <a:endParaRPr lang="en-US" b="1" dirty="0"/>
          </a:p>
          <a:p>
            <a:pPr marL="0" indent="0" algn="justLow">
              <a:buNone/>
            </a:pPr>
            <a:r>
              <a:rPr lang="ar-SA" b="1" dirty="0"/>
              <a:t> </a:t>
            </a:r>
            <a:endParaRPr lang="en-US" b="1" dirty="0"/>
          </a:p>
          <a:p>
            <a:pPr marL="0" indent="0" algn="justLow">
              <a:buNone/>
            </a:pPr>
            <a:endParaRPr lang="en-US" b="1" dirty="0"/>
          </a:p>
        </p:txBody>
      </p:sp>
      <p:sp>
        <p:nvSpPr>
          <p:cNvPr id="4" name="مستطيل 3"/>
          <p:cNvSpPr/>
          <p:nvPr/>
        </p:nvSpPr>
        <p:spPr>
          <a:xfrm>
            <a:off x="539552" y="1772816"/>
            <a:ext cx="2664296" cy="4536504"/>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5</a:t>
            </a:fld>
            <a:endParaRPr lang="ar-SA"/>
          </a:p>
        </p:txBody>
      </p:sp>
    </p:spTree>
    <p:extLst>
      <p:ext uri="{BB962C8B-B14F-4D97-AF65-F5344CB8AC3E}">
        <p14:creationId xmlns:p14="http://schemas.microsoft.com/office/powerpoint/2010/main" val="3026034010"/>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6" presetID="47" presetClass="entr" presetSubtype="0" fill="hold" grpId="0" nodeType="with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1000"/>
                                        <p:tgtEl>
                                          <p:spTgt spid="4"/>
                                        </p:tgtEl>
                                      </p:cBhvr>
                                    </p:animEffect>
                                    <p:anim calcmode="lin" valueType="num">
                                      <p:cBhvr>
                                        <p:cTn id="39" dur="1000" fill="hold"/>
                                        <p:tgtEl>
                                          <p:spTgt spid="4"/>
                                        </p:tgtEl>
                                        <p:attrNameLst>
                                          <p:attrName>ppt_x</p:attrName>
                                        </p:attrNameLst>
                                      </p:cBhvr>
                                      <p:tavLst>
                                        <p:tav tm="0">
                                          <p:val>
                                            <p:strVal val="#ppt_x"/>
                                          </p:val>
                                        </p:tav>
                                        <p:tav tm="100000">
                                          <p:val>
                                            <p:strVal val="#ppt_x"/>
                                          </p:val>
                                        </p:tav>
                                      </p:tavLst>
                                    </p:anim>
                                    <p:anim calcmode="lin" valueType="num">
                                      <p:cBhvr>
                                        <p:cTn id="4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75246"/>
            <a:ext cx="8229600" cy="1243810"/>
          </a:xfrm>
          <a:solidFill>
            <a:schemeClr val="accent1">
              <a:lumMod val="20000"/>
              <a:lumOff val="80000"/>
            </a:schemeClr>
          </a:solidFill>
        </p:spPr>
        <p:txBody>
          <a:bodyPr/>
          <a:lstStyle/>
          <a:p>
            <a:r>
              <a:rPr lang="ar-SA" sz="3200" dirty="0">
                <a:solidFill>
                  <a:srgbClr val="FF0000"/>
                </a:solidFill>
              </a:rPr>
              <a:t> </a:t>
            </a:r>
            <a:r>
              <a:rPr lang="ar-SA" sz="3200" b="1" dirty="0">
                <a:solidFill>
                  <a:srgbClr val="FF0000"/>
                </a:solidFill>
              </a:rPr>
              <a:t>العناصر </a:t>
            </a:r>
            <a:r>
              <a:rPr lang="ar-SA" sz="3200" b="1" dirty="0" err="1">
                <a:solidFill>
                  <a:srgbClr val="FF0000"/>
                </a:solidFill>
              </a:rPr>
              <a:t>التيبوغرافية</a:t>
            </a:r>
            <a:r>
              <a:rPr lang="ar-SA" sz="3200" b="1" dirty="0">
                <a:solidFill>
                  <a:srgbClr val="FF0000"/>
                </a:solidFill>
              </a:rPr>
              <a:t> لتصميم الصفحات الداخلية</a:t>
            </a:r>
            <a:r>
              <a:rPr lang="ar-SA" sz="3200" dirty="0">
                <a:solidFill>
                  <a:srgbClr val="FF0000"/>
                </a:solidFill>
              </a:rPr>
              <a:t>:  </a:t>
            </a:r>
            <a:endParaRPr lang="en-US" sz="3200" dirty="0">
              <a:solidFill>
                <a:srgbClr val="FF0000"/>
              </a:solidFill>
            </a:endParaRPr>
          </a:p>
        </p:txBody>
      </p:sp>
      <p:sp>
        <p:nvSpPr>
          <p:cNvPr id="3" name="عنصر نائب للمحتوى 2"/>
          <p:cNvSpPr>
            <a:spLocks noGrp="1"/>
          </p:cNvSpPr>
          <p:nvPr>
            <p:ph idx="1"/>
          </p:nvPr>
        </p:nvSpPr>
        <p:spPr>
          <a:xfrm>
            <a:off x="3491880" y="1700808"/>
            <a:ext cx="5472608" cy="4896544"/>
          </a:xfrm>
          <a:solidFill>
            <a:schemeClr val="accent6">
              <a:lumMod val="20000"/>
              <a:lumOff val="80000"/>
            </a:schemeClr>
          </a:solidFill>
        </p:spPr>
        <p:txBody>
          <a:bodyPr>
            <a:noAutofit/>
          </a:bodyPr>
          <a:lstStyle/>
          <a:p>
            <a:pPr marL="0" indent="0" algn="justLow">
              <a:buNone/>
            </a:pPr>
            <a:r>
              <a:rPr lang="ar-SA" sz="4000" b="1" dirty="0" smtClean="0"/>
              <a:t>تحتوي </a:t>
            </a:r>
            <a:r>
              <a:rPr lang="ar-SA" sz="4000" b="1" dirty="0"/>
              <a:t>المجلة على عدد من العناصر </a:t>
            </a:r>
            <a:r>
              <a:rPr lang="ar-SA" sz="4000" b="1" dirty="0" err="1"/>
              <a:t>التيبو</a:t>
            </a:r>
            <a:r>
              <a:rPr lang="ar-SA" sz="4000" b="1" dirty="0"/>
              <a:t> </a:t>
            </a:r>
            <a:r>
              <a:rPr lang="ar-SA" sz="4000" b="1" dirty="0" err="1"/>
              <a:t>غرافية</a:t>
            </a:r>
            <a:r>
              <a:rPr lang="ar-SA" sz="4000" b="1" dirty="0"/>
              <a:t> </a:t>
            </a:r>
            <a:r>
              <a:rPr lang="ar-SA" sz="4000" b="1" dirty="0" err="1"/>
              <a:t>والكرافيكية</a:t>
            </a:r>
            <a:r>
              <a:rPr lang="ar-SA" sz="4000" b="1" dirty="0"/>
              <a:t> التي تشترك في عملية بناء صفحاتها، كما تتضمن عناصر ثابتة تمثل جزءا من شخصيتها الإخراجية، ولذلك تهتم بتصميمها ومعالجتها </a:t>
            </a:r>
            <a:r>
              <a:rPr lang="ar-SA" sz="4000" b="1" dirty="0" err="1"/>
              <a:t>تيبوغرافيا</a:t>
            </a:r>
            <a:r>
              <a:rPr lang="ar-SA" sz="4000" b="1" dirty="0"/>
              <a:t>.  </a:t>
            </a:r>
            <a:endParaRPr lang="en-US" sz="4000" b="1" dirty="0"/>
          </a:p>
        </p:txBody>
      </p:sp>
      <p:sp>
        <p:nvSpPr>
          <p:cNvPr id="4" name="مستطيل 3"/>
          <p:cNvSpPr/>
          <p:nvPr/>
        </p:nvSpPr>
        <p:spPr>
          <a:xfrm>
            <a:off x="539552" y="1772816"/>
            <a:ext cx="2664296" cy="4536504"/>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6</a:t>
            </a:fld>
            <a:endParaRPr lang="ar-SA"/>
          </a:p>
        </p:txBody>
      </p:sp>
    </p:spTree>
    <p:extLst>
      <p:ext uri="{BB962C8B-B14F-4D97-AF65-F5344CB8AC3E}">
        <p14:creationId xmlns:p14="http://schemas.microsoft.com/office/powerpoint/2010/main" val="3676679911"/>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normAutofit/>
          </a:bodyPr>
          <a:lstStyle/>
          <a:p>
            <a:r>
              <a:rPr lang="ar-SA" b="1" dirty="0">
                <a:solidFill>
                  <a:srgbClr val="FF0000"/>
                </a:solidFill>
              </a:rPr>
              <a:t>أـ قائمة المحتويات:  </a:t>
            </a:r>
            <a:endParaRPr lang="en-US" dirty="0">
              <a:solidFill>
                <a:srgbClr val="FF0000"/>
              </a:solidFill>
            </a:endParaRPr>
          </a:p>
        </p:txBody>
      </p:sp>
      <p:sp>
        <p:nvSpPr>
          <p:cNvPr id="3" name="عنصر نائب للمحتوى 2"/>
          <p:cNvSpPr>
            <a:spLocks noGrp="1"/>
          </p:cNvSpPr>
          <p:nvPr>
            <p:ph idx="1"/>
          </p:nvPr>
        </p:nvSpPr>
        <p:spPr>
          <a:xfrm>
            <a:off x="395536" y="1600200"/>
            <a:ext cx="8291264" cy="4525963"/>
          </a:xfrm>
          <a:solidFill>
            <a:schemeClr val="accent6">
              <a:lumMod val="20000"/>
              <a:lumOff val="80000"/>
            </a:schemeClr>
          </a:solidFill>
        </p:spPr>
        <p:txBody>
          <a:bodyPr>
            <a:normAutofit/>
          </a:bodyPr>
          <a:lstStyle/>
          <a:p>
            <a:pPr marL="0" indent="0" algn="justLow">
              <a:buNone/>
            </a:pPr>
            <a:r>
              <a:rPr lang="ar-SA" sz="3600" b="1" dirty="0" smtClean="0"/>
              <a:t>اعتمدت </a:t>
            </a:r>
            <a:r>
              <a:rPr lang="ar-SA" sz="3600" b="1" dirty="0"/>
              <a:t>المجلات نشر قائمة بالموضوعات والأبواب التي يحتويها العدد، وذلك بسبب كثرة عدد صفحات المجلة، وكثيرا ما تلجا الى طرق مبتكرة وجذابة في تصميم قائمة لمحتويات التي تحتل صفحة كاملة أو صفحتين متقابلتين أو جزءا من صفحة واحدة، وتتمثل هذه في نشر بعض الصور والرسوم المصاحبة، ويحظى هذا المقطع باهتمام المصمم أيضا وبشكل جذاب للتعويض عن حالة الجمود اللفظي في عناوين القائمة. </a:t>
            </a:r>
            <a:endParaRPr lang="en-US" sz="3600" b="1" dirty="0"/>
          </a:p>
          <a:p>
            <a:pPr marL="0" indent="0" algn="justLow">
              <a:buNone/>
            </a:pPr>
            <a:endParaRPr lang="en-US" sz="3600" b="1"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7</a:t>
            </a:fld>
            <a:endParaRPr lang="ar-SA"/>
          </a:p>
        </p:txBody>
      </p:sp>
    </p:spTree>
    <p:extLst>
      <p:ext uri="{BB962C8B-B14F-4D97-AF65-F5344CB8AC3E}">
        <p14:creationId xmlns:p14="http://schemas.microsoft.com/office/powerpoint/2010/main" val="38027150"/>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lstStyle/>
          <a:p>
            <a:r>
              <a:rPr lang="en-US" b="1" dirty="0">
                <a:solidFill>
                  <a:srgbClr val="FF0000"/>
                </a:solidFill>
              </a:rPr>
              <a:t>1</a:t>
            </a:r>
            <a:r>
              <a:rPr lang="ar-SA" b="1" dirty="0">
                <a:solidFill>
                  <a:srgbClr val="FF0000"/>
                </a:solidFill>
              </a:rPr>
              <a:t> - الترتيب الموضوعي:</a:t>
            </a:r>
            <a:endParaRPr lang="en-US" dirty="0">
              <a:solidFill>
                <a:srgbClr val="FF0000"/>
              </a:solidFill>
            </a:endParaRPr>
          </a:p>
        </p:txBody>
      </p:sp>
      <p:sp>
        <p:nvSpPr>
          <p:cNvPr id="3" name="عنصر نائب للمحتوى 2"/>
          <p:cNvSpPr>
            <a:spLocks noGrp="1"/>
          </p:cNvSpPr>
          <p:nvPr>
            <p:ph idx="1"/>
          </p:nvPr>
        </p:nvSpPr>
        <p:spPr>
          <a:xfrm>
            <a:off x="457200" y="1600200"/>
            <a:ext cx="8507288" cy="4997152"/>
          </a:xfrm>
          <a:solidFill>
            <a:schemeClr val="accent6">
              <a:lumMod val="20000"/>
              <a:lumOff val="80000"/>
            </a:schemeClr>
          </a:solidFill>
        </p:spPr>
        <p:txBody>
          <a:bodyPr>
            <a:noAutofit/>
          </a:bodyPr>
          <a:lstStyle/>
          <a:p>
            <a:pPr marL="0" indent="0" algn="justLow">
              <a:buNone/>
            </a:pPr>
            <a:r>
              <a:rPr lang="en-US" sz="3600" b="1" dirty="0"/>
              <a:t> </a:t>
            </a:r>
            <a:r>
              <a:rPr lang="ar-SA" sz="3600" b="1" dirty="0"/>
              <a:t>وغالبا ما توضع قائمة المحتويات على أول صفحة من جسم المجلة لجذب </a:t>
            </a:r>
            <a:r>
              <a:rPr lang="ar-SA" sz="3600" b="1" dirty="0" err="1"/>
              <a:t>إهتمام</a:t>
            </a:r>
            <a:r>
              <a:rPr lang="ar-SA" sz="3600" b="1" dirty="0"/>
              <a:t> </a:t>
            </a:r>
            <a:r>
              <a:rPr lang="ar-SA" sz="3600" b="1" dirty="0" err="1"/>
              <a:t>القارىء</a:t>
            </a:r>
            <a:r>
              <a:rPr lang="ar-SA" sz="3600" b="1" dirty="0"/>
              <a:t> لاستدلال على الموضوعات بأرقام صفحاتها، وتنظيم عملية القراءة قبل ان يبدأها، ويتم ترتيب المحتويات وفقا لأحد الأنواع التالية :  </a:t>
            </a:r>
            <a:endParaRPr lang="en-US" sz="3600" b="1" dirty="0"/>
          </a:p>
          <a:p>
            <a:pPr marL="0" indent="0" algn="justLow">
              <a:buNone/>
            </a:pPr>
            <a:r>
              <a:rPr lang="en-US" sz="3600" b="1" dirty="0">
                <a:solidFill>
                  <a:srgbClr val="FF0000"/>
                </a:solidFill>
              </a:rPr>
              <a:t>1</a:t>
            </a:r>
            <a:r>
              <a:rPr lang="ar-SA" sz="3600" b="1" dirty="0">
                <a:solidFill>
                  <a:srgbClr val="FF0000"/>
                </a:solidFill>
              </a:rPr>
              <a:t> - الترتيب الموضوعي: </a:t>
            </a:r>
            <a:r>
              <a:rPr lang="ar-SA" sz="3600" b="1" dirty="0"/>
              <a:t>تقسيم القائمة الى أبواب لكل منها عنوان فرعي، مما يجعل القارئ يستدل على موضوعات الباب الذي يهمه، وقد يتفق ترتيب العناوين في القائمة مع ترتيب الموضوعات داخل العدد.  </a:t>
            </a:r>
            <a:endParaRPr lang="en-US" sz="3600" b="1" dirty="0"/>
          </a:p>
          <a:p>
            <a:pPr marL="0" indent="0" algn="justLow">
              <a:buNone/>
            </a:pPr>
            <a:endParaRPr lang="en-US" sz="3600"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8</a:t>
            </a:fld>
            <a:endParaRPr lang="ar-SA"/>
          </a:p>
        </p:txBody>
      </p:sp>
    </p:spTree>
    <p:extLst>
      <p:ext uri="{BB962C8B-B14F-4D97-AF65-F5344CB8AC3E}">
        <p14:creationId xmlns:p14="http://schemas.microsoft.com/office/powerpoint/2010/main" val="1533768939"/>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lumMod val="20000"/>
              <a:lumOff val="80000"/>
            </a:schemeClr>
          </a:solidFill>
        </p:spPr>
        <p:txBody>
          <a:bodyPr/>
          <a:lstStyle/>
          <a:p>
            <a:r>
              <a:rPr lang="en-US" b="1" dirty="0">
                <a:solidFill>
                  <a:srgbClr val="FF0000"/>
                </a:solidFill>
              </a:rPr>
              <a:t>2</a:t>
            </a:r>
            <a:r>
              <a:rPr lang="ar-SA" b="1" dirty="0">
                <a:solidFill>
                  <a:srgbClr val="FF0000"/>
                </a:solidFill>
              </a:rPr>
              <a:t> - الترتيب التصاعدي:</a:t>
            </a:r>
            <a:endParaRPr lang="en-US" dirty="0">
              <a:solidFill>
                <a:srgbClr val="FF0000"/>
              </a:solidFill>
            </a:endParaRPr>
          </a:p>
        </p:txBody>
      </p:sp>
      <p:sp>
        <p:nvSpPr>
          <p:cNvPr id="3" name="عنصر نائب للمحتوى 2"/>
          <p:cNvSpPr>
            <a:spLocks noGrp="1"/>
          </p:cNvSpPr>
          <p:nvPr>
            <p:ph idx="1"/>
          </p:nvPr>
        </p:nvSpPr>
        <p:spPr>
          <a:xfrm>
            <a:off x="323528" y="1600200"/>
            <a:ext cx="8363272" cy="4525963"/>
          </a:xfrm>
          <a:solidFill>
            <a:schemeClr val="accent6">
              <a:lumMod val="20000"/>
              <a:lumOff val="80000"/>
            </a:schemeClr>
          </a:solidFill>
        </p:spPr>
        <p:txBody>
          <a:bodyPr>
            <a:noAutofit/>
          </a:bodyPr>
          <a:lstStyle/>
          <a:p>
            <a:pPr marL="0" indent="0" algn="justLow">
              <a:buNone/>
            </a:pPr>
            <a:r>
              <a:rPr lang="en-US" sz="2800" b="1" dirty="0">
                <a:solidFill>
                  <a:srgbClr val="FF0000"/>
                </a:solidFill>
              </a:rPr>
              <a:t>2</a:t>
            </a:r>
            <a:r>
              <a:rPr lang="ar-SA" sz="2800" b="1" dirty="0">
                <a:solidFill>
                  <a:srgbClr val="FF0000"/>
                </a:solidFill>
              </a:rPr>
              <a:t> - الترتيب التصاعدي: </a:t>
            </a:r>
            <a:r>
              <a:rPr lang="ar-SA" sz="2800" b="1" dirty="0"/>
              <a:t>ويكون المعيار الأساس فيه هو أرقام الصفحات بالترتيب، فترتيب عناوين الموضوعات في القائمة بحسب ترتيبها على صفحات المجلة، وتتبع المجلات هذا الأسلوب معظمها.  </a:t>
            </a:r>
            <a:endParaRPr lang="en-US" sz="2800" b="1" dirty="0"/>
          </a:p>
          <a:p>
            <a:pPr marL="0" indent="0" algn="justLow">
              <a:buNone/>
            </a:pPr>
            <a:r>
              <a:rPr lang="en-US" sz="2800" b="1" dirty="0">
                <a:solidFill>
                  <a:srgbClr val="FF0000"/>
                </a:solidFill>
              </a:rPr>
              <a:t>3</a:t>
            </a:r>
            <a:r>
              <a:rPr lang="ar-SA" sz="2800" b="1" dirty="0">
                <a:solidFill>
                  <a:srgbClr val="FF0000"/>
                </a:solidFill>
              </a:rPr>
              <a:t> - ترتيب الأهمية: </a:t>
            </a:r>
            <a:r>
              <a:rPr lang="ar-SA" sz="2800" b="1" dirty="0"/>
              <a:t>إذ يكون الموضوع الأول في القائمة هو أهم الموضوعات، يليه الثاني، فالثالث.. وهكذا، بصرف النظر عن الترتيب الفعلي لهذه الموضوعات على صفحات المجلة، وعلى الأغلب </a:t>
            </a:r>
            <a:r>
              <a:rPr lang="ar-SA" sz="2800" b="1" dirty="0" err="1"/>
              <a:t>لايشار</a:t>
            </a:r>
            <a:r>
              <a:rPr lang="ar-SA" sz="2800" b="1" dirty="0"/>
              <a:t> الى الموضوع الرئيس في المجلة في صفحاتها الأولى، ونرى إن هذه القائمة تختلف بالنسبة لمجلات الاطفال، لأن المصمم يقوم بتوزيع العناصر التصميمية وترتيبها بشكل خاص، مع مراعاة الألوان والفضاءات بين كل عنوان وآخر، مع </a:t>
            </a:r>
            <a:r>
              <a:rPr lang="ar-SA" sz="2800" b="1" dirty="0" err="1"/>
              <a:t>إستخدام</a:t>
            </a:r>
            <a:r>
              <a:rPr lang="ar-SA" sz="2800" b="1" dirty="0"/>
              <a:t> الرسوم أكثر من الصور.  </a:t>
            </a:r>
            <a:endParaRPr lang="en-US" sz="2800" b="1" dirty="0"/>
          </a:p>
          <a:p>
            <a:pPr marL="0" indent="0" algn="justLow">
              <a:buNone/>
            </a:pPr>
            <a:r>
              <a:rPr lang="ar-SA" sz="2800" b="1" dirty="0"/>
              <a:t> </a:t>
            </a:r>
            <a:endParaRPr lang="en-US" sz="2800" b="1" dirty="0"/>
          </a:p>
          <a:p>
            <a:pPr marL="0" indent="0" algn="justLow">
              <a:buNone/>
            </a:pPr>
            <a:endParaRPr lang="en-US" sz="2800"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9</a:t>
            </a:fld>
            <a:endParaRPr lang="ar-SA"/>
          </a:p>
        </p:txBody>
      </p:sp>
    </p:spTree>
    <p:extLst>
      <p:ext uri="{BB962C8B-B14F-4D97-AF65-F5344CB8AC3E}">
        <p14:creationId xmlns:p14="http://schemas.microsoft.com/office/powerpoint/2010/main" val="1026187534"/>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558</Words>
  <Application>Microsoft Office PowerPoint</Application>
  <PresentationFormat>عرض على الشاشة (3:4)‏</PresentationFormat>
  <Paragraphs>46</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سمة Office</vt:lpstr>
      <vt:lpstr>عرض تقديمي في PowerPoint</vt:lpstr>
      <vt:lpstr>الغلاف الاخير :  </vt:lpstr>
      <vt:lpstr>الغلاف الاخير : </vt:lpstr>
      <vt:lpstr>الغلاف الداخلي الأول:  </vt:lpstr>
      <vt:lpstr>الغلاف الداخلي الأخير:  </vt:lpstr>
      <vt:lpstr> العناصر التيبوغرافية لتصميم الصفحات الداخلية:  </vt:lpstr>
      <vt:lpstr>أـ قائمة المحتويات:  </vt:lpstr>
      <vt:lpstr>1 - الترتيب الموضوعي:</vt:lpstr>
      <vt:lpstr>2 - الترتيب التصاعدي: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mustafa</dc:creator>
  <cp:lastModifiedBy>mustafa</cp:lastModifiedBy>
  <cp:revision>8</cp:revision>
  <dcterms:created xsi:type="dcterms:W3CDTF">2023-07-29T13:03:51Z</dcterms:created>
  <dcterms:modified xsi:type="dcterms:W3CDTF">2023-07-31T14:08:50Z</dcterms:modified>
</cp:coreProperties>
</file>