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D0377-11E3-4620-AEA8-8941BD65A098}" type="datetimeFigureOut">
              <a:rPr lang="en-US" smtClean="0"/>
              <a:t>7/31/2023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71449-3C80-4B30-AB2E-E3F8F2F3B6FD}" type="slidenum">
              <a:rPr lang="en-US" smtClean="0"/>
              <a:t>‹#›</a:t>
            </a:fld>
            <a:endParaRPr lang="en-US"/>
          </a:p>
        </p:txBody>
      </p:sp>
    </p:spTree>
    <p:extLst>
      <p:ext uri="{BB962C8B-B14F-4D97-AF65-F5344CB8AC3E}">
        <p14:creationId xmlns:p14="http://schemas.microsoft.com/office/powerpoint/2010/main" val="269933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72FCAAD-8467-4559-BDFC-C3F73C0343E3}"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399E29A-798C-4CE4-83D5-A10212ECB273}"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E5F014-ABE6-40AB-ADFC-1A16A99C47C8}"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6F555AC-BBF5-4CD6-A9B2-6F9B4FA43248}"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B326CD-AA71-4326-909B-2378095E8C9B}" type="datetime1">
              <a:rPr lang="ar-SA" smtClean="0"/>
              <a:t>14/01/1445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82F8F10-4A21-48C2-8742-A899C6097123}"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7B64385-B0FC-4489-9FEE-132C157D9990}" type="datetime1">
              <a:rPr lang="ar-SA" smtClean="0"/>
              <a:t>14/01/1445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FDC2874-6ECE-48A7-918C-F0F52A8A0018}" type="datetime1">
              <a:rPr lang="ar-SA" smtClean="0"/>
              <a:t>14/01/1445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7C168A3-12BF-485A-98FB-5CFEF78ABCB0}" type="datetime1">
              <a:rPr lang="ar-SA" smtClean="0"/>
              <a:t>14/01/1445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BFD94B-26BF-4319-B974-81D4E5683AD1}"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974D99-5519-45BA-B378-7FD1BA96D101}" type="datetime1">
              <a:rPr lang="ar-SA" smtClean="0"/>
              <a:t>14/01/1445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8354EB7-7371-4DAB-9226-059DC068E196}" type="datetime1">
              <a:rPr lang="ar-SA" smtClean="0"/>
              <a:t>14/01/1445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6632"/>
            <a:ext cx="8856984" cy="66247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b="1" dirty="0">
              <a:solidFill>
                <a:srgbClr val="FF0000"/>
              </a:solidFill>
            </a:endParaRPr>
          </a:p>
        </p:txBody>
      </p:sp>
      <p:sp>
        <p:nvSpPr>
          <p:cNvPr id="3" name="مستطيل 2"/>
          <p:cNvSpPr/>
          <p:nvPr/>
        </p:nvSpPr>
        <p:spPr>
          <a:xfrm>
            <a:off x="251520" y="1196752"/>
            <a:ext cx="4896544" cy="792088"/>
          </a:xfrm>
          <a:prstGeom prst="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ar-IQ" sz="4000" b="1" dirty="0" smtClean="0">
              <a:solidFill>
                <a:srgbClr val="FF0000"/>
              </a:solidFill>
              <a:latin typeface="AGA Arabesque" pitchFamily="2" charset="2"/>
            </a:endParaRPr>
          </a:p>
          <a:p>
            <a:pPr algn="ctr"/>
            <a:endParaRPr lang="ar-IQ" sz="4000" b="1" dirty="0">
              <a:solidFill>
                <a:srgbClr val="FF0000"/>
              </a:solidFill>
              <a:latin typeface="AGA Arabesque" pitchFamily="2" charset="2"/>
            </a:endParaRP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كلية </a:t>
            </a:r>
            <a:r>
              <a:rPr lang="ar-IQ" sz="4000" b="1" dirty="0">
                <a:solidFill>
                  <a:srgbClr val="FF0000"/>
                </a:solidFill>
                <a:latin typeface="AGA Arabesque" pitchFamily="2" charset="2"/>
              </a:rPr>
              <a:t>الآداب والعلوم </a:t>
            </a:r>
            <a:r>
              <a:rPr lang="ar-IQ" sz="4000" b="1" dirty="0" smtClean="0">
                <a:solidFill>
                  <a:srgbClr val="FF0000"/>
                </a:solidFill>
                <a:latin typeface="AGA Arabesque" pitchFamily="2" charset="2"/>
              </a:rPr>
              <a:t>الإنسانية</a:t>
            </a:r>
          </a:p>
          <a:p>
            <a:pPr algn="ctr"/>
            <a:endParaRPr lang="ar-IQ" sz="4000" b="1" dirty="0" smtClean="0">
              <a:solidFill>
                <a:srgbClr val="FF0000"/>
              </a:solidFill>
              <a:latin typeface="AGA Arabesque" pitchFamily="2" charset="2"/>
            </a:endParaRPr>
          </a:p>
          <a:p>
            <a:pPr algn="ctr"/>
            <a:r>
              <a:rPr lang="ar-IQ" sz="4000" b="1" dirty="0" smtClean="0">
                <a:solidFill>
                  <a:srgbClr val="FF0000"/>
                </a:solidFill>
                <a:latin typeface="AGA Arabesque" pitchFamily="2" charset="2"/>
              </a:rPr>
              <a:t> </a:t>
            </a:r>
          </a:p>
          <a:p>
            <a:pPr algn="ctr"/>
            <a:r>
              <a:rPr lang="ar-IQ" sz="4000" b="1" dirty="0" smtClean="0">
                <a:solidFill>
                  <a:srgbClr val="FF0000"/>
                </a:solidFill>
                <a:latin typeface="AGA Arabesque" pitchFamily="2" charset="2"/>
              </a:rPr>
              <a:t> </a:t>
            </a:r>
            <a:endParaRPr lang="en-US" sz="4000" b="1" dirty="0">
              <a:solidFill>
                <a:srgbClr val="FF0000"/>
              </a:solidFill>
              <a:latin typeface="AGA Arabesque" pitchFamily="2" charset="2"/>
            </a:endParaRPr>
          </a:p>
        </p:txBody>
      </p:sp>
      <p:sp>
        <p:nvSpPr>
          <p:cNvPr id="4" name="مستطيل مستدير الزوايا 3"/>
          <p:cNvSpPr/>
          <p:nvPr/>
        </p:nvSpPr>
        <p:spPr>
          <a:xfrm>
            <a:off x="8028384" y="4005064"/>
            <a:ext cx="864096" cy="2592288"/>
          </a:xfrm>
          <a:prstGeom prst="round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ar-IQ" sz="3600" b="1" dirty="0"/>
              <a:t>المرحلة الرابعة </a:t>
            </a:r>
            <a:endParaRPr lang="en-US" sz="3600" b="1" dirty="0"/>
          </a:p>
        </p:txBody>
      </p:sp>
      <p:sp>
        <p:nvSpPr>
          <p:cNvPr id="5" name="شكل بيضاوي 4"/>
          <p:cNvSpPr/>
          <p:nvPr/>
        </p:nvSpPr>
        <p:spPr>
          <a:xfrm>
            <a:off x="6804248" y="1052736"/>
            <a:ext cx="2088232" cy="194421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3600" b="1" dirty="0">
                <a:latin typeface="AGA Arabesque" pitchFamily="2" charset="2"/>
              </a:rPr>
              <a:t>جامعة المستقبل </a:t>
            </a:r>
          </a:p>
        </p:txBody>
      </p:sp>
      <p:sp>
        <p:nvSpPr>
          <p:cNvPr id="9" name="شكل بيضاوي 8"/>
          <p:cNvSpPr/>
          <p:nvPr/>
        </p:nvSpPr>
        <p:spPr>
          <a:xfrm>
            <a:off x="218380" y="4420171"/>
            <a:ext cx="1617316" cy="1665283"/>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effectLst>
            <a:reflection stA="20000" endPos="29000" dir="5400000" sy="-100000" algn="bl" rotWithShape="0"/>
          </a:effectLst>
        </p:spPr>
        <p:style>
          <a:lnRef idx="2">
            <a:schemeClr val="accent6"/>
          </a:lnRef>
          <a:fillRef idx="1">
            <a:schemeClr val="lt1"/>
          </a:fillRef>
          <a:effectRef idx="0">
            <a:schemeClr val="accent6"/>
          </a:effectRef>
          <a:fontRef idx="minor">
            <a:schemeClr val="dk1"/>
          </a:fontRef>
        </p:style>
        <p:txBody>
          <a:bodyPr rtlCol="0" anchor="ctr">
            <a:scene3d>
              <a:camera prst="isometricOffAxis2Right"/>
              <a:lightRig rig="threePt" dir="t"/>
            </a:scene3d>
          </a:bodyPr>
          <a:lstStyle/>
          <a:p>
            <a:pPr algn="ctr"/>
            <a:endParaRPr lang="ar-IQ" sz="3600" b="1" dirty="0">
              <a:latin typeface="AGA Arabesque" pitchFamily="2" charset="2"/>
            </a:endParaRPr>
          </a:p>
        </p:txBody>
      </p:sp>
      <p:sp>
        <p:nvSpPr>
          <p:cNvPr id="11" name="مستطيل 10"/>
          <p:cNvSpPr/>
          <p:nvPr/>
        </p:nvSpPr>
        <p:spPr>
          <a:xfrm rot="5400000">
            <a:off x="4419499" y="2295776"/>
            <a:ext cx="1015663" cy="5914074"/>
          </a:xfrm>
          <a:prstGeom prst="rect">
            <a:avLst/>
          </a:prstGeom>
          <a:solidFill>
            <a:schemeClr val="bg1"/>
          </a:solidFill>
        </p:spPr>
        <p:txBody>
          <a:bodyPr vert="vert270" wrap="square">
            <a:spAutoFit/>
          </a:bodyPr>
          <a:lstStyle/>
          <a:p>
            <a:pPr algn="ctr"/>
            <a:r>
              <a:rPr lang="ar-IQ" sz="5400" b="1" dirty="0"/>
              <a:t>مبادئ الإخراج الصحفي </a:t>
            </a:r>
            <a:endParaRPr lang="en-US" sz="5400" b="1" dirty="0"/>
          </a:p>
        </p:txBody>
      </p:sp>
      <p:sp>
        <p:nvSpPr>
          <p:cNvPr id="12" name="مخطط انسيابي: معالجة متعاقبة 11"/>
          <p:cNvSpPr/>
          <p:nvPr/>
        </p:nvSpPr>
        <p:spPr>
          <a:xfrm>
            <a:off x="3419872" y="260648"/>
            <a:ext cx="4896544" cy="648072"/>
          </a:xfrm>
          <a:prstGeom prst="flowChartAlternateProcess">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ar-IQ" sz="2800" b="1" dirty="0" smtClean="0">
                <a:solidFill>
                  <a:srgbClr val="FF0000"/>
                </a:solidFill>
              </a:rPr>
              <a:t>وزارة التعليم العالي والبحث العلمي </a:t>
            </a:r>
            <a:endParaRPr lang="en-US" sz="2800" b="1" dirty="0">
              <a:solidFill>
                <a:srgbClr val="FF0000"/>
              </a:solidFill>
            </a:endParaRPr>
          </a:p>
        </p:txBody>
      </p:sp>
      <p:sp>
        <p:nvSpPr>
          <p:cNvPr id="16" name="انفجار 2 15"/>
          <p:cNvSpPr/>
          <p:nvPr/>
        </p:nvSpPr>
        <p:spPr>
          <a:xfrm>
            <a:off x="251520" y="1988840"/>
            <a:ext cx="3528392" cy="2160240"/>
          </a:xfrm>
          <a:prstGeom prst="irregularSeal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000" b="1" dirty="0" smtClean="0"/>
              <a:t>المحاضرة الرابعة عشر</a:t>
            </a:r>
            <a:endParaRPr lang="en-US" sz="2000" b="1" dirty="0"/>
          </a:p>
        </p:txBody>
      </p:sp>
      <p:sp>
        <p:nvSpPr>
          <p:cNvPr id="17" name="موجة 16"/>
          <p:cNvSpPr/>
          <p:nvPr/>
        </p:nvSpPr>
        <p:spPr>
          <a:xfrm>
            <a:off x="3707904" y="3537012"/>
            <a:ext cx="4104456" cy="936104"/>
          </a:xfrm>
          <a:prstGeom prst="wave">
            <a:avLst>
              <a:gd name="adj1" fmla="val 7448"/>
              <a:gd name="adj2" fmla="val 151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4800" b="1" dirty="0">
                <a:solidFill>
                  <a:srgbClr val="FF0000"/>
                </a:solidFill>
              </a:rPr>
              <a:t>قسم الإعلام </a:t>
            </a:r>
            <a:endParaRPr lang="en-US" sz="4800" b="1" dirty="0">
              <a:solidFill>
                <a:srgbClr val="FF0000"/>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1</a:t>
            </a:fld>
            <a:endParaRPr lang="ar-SA"/>
          </a:p>
        </p:txBody>
      </p:sp>
      <p:sp>
        <p:nvSpPr>
          <p:cNvPr id="13" name="تمرير أفقي 12"/>
          <p:cNvSpPr/>
          <p:nvPr/>
        </p:nvSpPr>
        <p:spPr>
          <a:xfrm>
            <a:off x="1896396" y="5900997"/>
            <a:ext cx="5771948" cy="768363"/>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defPPr>
              <a:defRPr lang="ar-SA"/>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r>
              <a:rPr lang="ar-IQ" sz="2800" b="1" dirty="0" smtClean="0"/>
              <a:t>الاستاذ المساعد   سعد </a:t>
            </a:r>
            <a:r>
              <a:rPr lang="ar-IQ" sz="2800" b="1" dirty="0" err="1" smtClean="0"/>
              <a:t>دعيبل</a:t>
            </a:r>
            <a:r>
              <a:rPr lang="ar-IQ" sz="2800" b="1" dirty="0" smtClean="0"/>
              <a:t> </a:t>
            </a:r>
            <a:endParaRPr lang="en-US" sz="2800" b="1" dirty="0"/>
          </a:p>
        </p:txBody>
      </p:sp>
    </p:spTree>
    <p:extLst>
      <p:ext uri="{BB962C8B-B14F-4D97-AF65-F5344CB8AC3E}">
        <p14:creationId xmlns:p14="http://schemas.microsoft.com/office/powerpoint/2010/main" val="1557529791"/>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Autofit/>
          </a:bodyPr>
          <a:lstStyle/>
          <a:p>
            <a:pPr marL="0" indent="0" algn="justLow">
              <a:buNone/>
            </a:pPr>
            <a:r>
              <a:rPr lang="ar-SA" sz="3600" b="1" dirty="0"/>
              <a:t>ولذلك ايضا وجد مصمم المجلة انه يستطيع تجريب طرق الطباعة الحديثة، والتي تحتاج وقتا غير يسير في تلك المرحلة. في الوقت نفسه تعطي افضل النتائج واجملها، ولان المجلة تقوم على مادة صحفية غير اخبارية، فأن </a:t>
            </a:r>
            <a:r>
              <a:rPr lang="ar-SA" sz="3600" b="1" dirty="0" err="1"/>
              <a:t>القارىء</a:t>
            </a:r>
            <a:r>
              <a:rPr lang="ar-SA" sz="3600" b="1" dirty="0"/>
              <a:t> يحب الاحتفاظ بها واسترجاعها في اي وقت يشاء. فكان ذلك العامل وراء استعمال ورق فاخر، </a:t>
            </a:r>
            <a:r>
              <a:rPr lang="ar-SA" sz="3600" b="1" dirty="0" err="1"/>
              <a:t>لايبلى</a:t>
            </a:r>
            <a:r>
              <a:rPr lang="ar-SA" sz="3600" b="1" dirty="0"/>
              <a:t> مع الزمن وراء احاطة صفحات المجلة بورق سميك يحفظها من التلف طول مدة الاحتفاظ به وتداوله بين القراء، مما ادى ذلك الى ضرورة ان يكون قطع المجلة صغيرا لسهولة حمله وتصفحه بالأماكن العامة.</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10</a:t>
            </a:fld>
            <a:endParaRPr lang="ar-SA"/>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9712" y="274638"/>
            <a:ext cx="6707088" cy="1143000"/>
          </a:xfrm>
        </p:spPr>
        <p:style>
          <a:lnRef idx="2">
            <a:schemeClr val="accent6"/>
          </a:lnRef>
          <a:fillRef idx="1">
            <a:schemeClr val="lt1"/>
          </a:fillRef>
          <a:effectRef idx="0">
            <a:schemeClr val="accent6"/>
          </a:effectRef>
          <a:fontRef idx="minor">
            <a:schemeClr val="dk1"/>
          </a:fontRef>
        </p:style>
        <p:txBody>
          <a:bodyPr>
            <a:normAutofit/>
          </a:bodyPr>
          <a:lstStyle/>
          <a:p>
            <a:r>
              <a:rPr lang="en-US" b="1" dirty="0">
                <a:solidFill>
                  <a:srgbClr val="FF0000"/>
                </a:solidFill>
              </a:rPr>
              <a:t>3</a:t>
            </a:r>
            <a:r>
              <a:rPr lang="ar-SA" b="1" dirty="0">
                <a:solidFill>
                  <a:srgbClr val="FF0000"/>
                </a:solidFill>
              </a:rPr>
              <a:t>- الرسوم الساخرة:  </a:t>
            </a:r>
            <a:endParaRPr lang="en-US" dirty="0">
              <a:solidFill>
                <a:srgbClr val="FF0000"/>
              </a:solidFill>
            </a:endParaRPr>
          </a:p>
        </p:txBody>
      </p:sp>
      <p:sp>
        <p:nvSpPr>
          <p:cNvPr id="3" name="عنصر نائب للمحتوى 2"/>
          <p:cNvSpPr>
            <a:spLocks noGrp="1"/>
          </p:cNvSpPr>
          <p:nvPr>
            <p:ph idx="1"/>
          </p:nvPr>
        </p:nvSpPr>
        <p:spPr>
          <a:xfrm>
            <a:off x="457200" y="1855365"/>
            <a:ext cx="8229600" cy="4525963"/>
          </a:xfrm>
        </p:spPr>
        <p:style>
          <a:lnRef idx="2">
            <a:schemeClr val="accent6"/>
          </a:lnRef>
          <a:fillRef idx="1">
            <a:schemeClr val="lt1"/>
          </a:fillRef>
          <a:effectRef idx="0">
            <a:schemeClr val="accent6"/>
          </a:effectRef>
          <a:fontRef idx="minor">
            <a:schemeClr val="dk1"/>
          </a:fontRef>
        </p:style>
        <p:txBody>
          <a:bodyPr>
            <a:noAutofit/>
          </a:bodyPr>
          <a:lstStyle/>
          <a:p>
            <a:pPr marL="0" indent="0" algn="justLow">
              <a:buNone/>
            </a:pPr>
            <a:r>
              <a:rPr lang="ar-SA" sz="2400" b="1" dirty="0" smtClean="0"/>
              <a:t>وهي </a:t>
            </a:r>
            <a:r>
              <a:rPr lang="ar-SA" sz="2400" b="1" dirty="0"/>
              <a:t>الرسوم التي تحاول ان تقدم بعض الوقائع بطريقة ساخرة تتسم بالمبالغة، وذلك </a:t>
            </a:r>
            <a:r>
              <a:rPr lang="ar-SA" sz="2400" b="1" dirty="0" err="1"/>
              <a:t>لاثارة</a:t>
            </a:r>
            <a:r>
              <a:rPr lang="ar-SA" sz="2400" b="1" dirty="0"/>
              <a:t> القراء تجاه انماط سائدة من السلوك، بغية حشد الرأي العام لاتخاذ قرار معين بالرفض او القبول، كما تستهدف الرسوم في احيان كثيرة التنفيس عن القراء بالسخرية من الاوضاع غير السوية السائدة في المجتمع ورغم الاشارة في كثير من المراجع الى انقسام الرسوم الساخرة الى كاريكاتورية وكارتونية، الا ان البعض يرى انه ليس هناك فرق في النوعين في المعالجة الفنية، باستثناء ما يستهدفانه، فوفقا لبعض المصادر فإن الرسوم الكاريكاتورية تستهدف تسلية القراء من خلال تشوية الخصائص </a:t>
            </a:r>
            <a:r>
              <a:rPr lang="ar-SA" sz="2400" b="1" dirty="0" err="1"/>
              <a:t>الملامحية</a:t>
            </a:r>
            <a:r>
              <a:rPr lang="ar-SA" sz="2400" b="1" dirty="0"/>
              <a:t> للأشخاص المتضمنين فيها، ومن خلال التعليقات المصاحبة لها، بينما تستهدف الرسوم الكارتونية التأثير في القراء من خلال التعبير عن الحوادث الافكار والمواقف بالاعتماد على الرسوم المشتملة على الشخصيات الرمزية. </a:t>
            </a:r>
            <a:endParaRPr lang="en-US" sz="2400" b="1" dirty="0"/>
          </a:p>
          <a:p>
            <a:pPr marL="0" indent="0" algn="justLow">
              <a:buNone/>
            </a:pPr>
            <a:endParaRPr lang="en-US" sz="24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2</a:t>
            </a:fld>
            <a:endParaRPr lang="ar-SA"/>
          </a:p>
        </p:txBody>
      </p:sp>
      <p:sp>
        <p:nvSpPr>
          <p:cNvPr id="5" name="شكل بيضاوي 4"/>
          <p:cNvSpPr/>
          <p:nvPr/>
        </p:nvSpPr>
        <p:spPr>
          <a:xfrm>
            <a:off x="107504" y="0"/>
            <a:ext cx="1800200" cy="1772816"/>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8362142"/>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43808" y="274638"/>
            <a:ext cx="5842992" cy="1143000"/>
          </a:xfrm>
        </p:spPr>
        <p:style>
          <a:lnRef idx="2">
            <a:schemeClr val="accent6"/>
          </a:lnRef>
          <a:fillRef idx="1">
            <a:schemeClr val="lt1"/>
          </a:fillRef>
          <a:effectRef idx="0">
            <a:schemeClr val="accent6"/>
          </a:effectRef>
          <a:fontRef idx="minor">
            <a:schemeClr val="dk1"/>
          </a:fontRef>
        </p:style>
        <p:txBody>
          <a:bodyPr>
            <a:normAutofit/>
          </a:bodyPr>
          <a:lstStyle/>
          <a:p>
            <a:pPr algn="r"/>
            <a:r>
              <a:rPr lang="en-US" b="1" dirty="0">
                <a:solidFill>
                  <a:srgbClr val="FF0000"/>
                </a:solidFill>
              </a:rPr>
              <a:t>4</a:t>
            </a:r>
            <a:r>
              <a:rPr lang="ar-SA" b="1" dirty="0">
                <a:solidFill>
                  <a:srgbClr val="FF0000"/>
                </a:solidFill>
              </a:rPr>
              <a:t>- الرسوم الشخصية اليدوية  </a:t>
            </a:r>
            <a:endParaRPr lang="en-US" dirty="0">
              <a:solidFill>
                <a:srgbClr val="FF0000"/>
              </a:solidFill>
            </a:endParaRPr>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Autofit/>
          </a:bodyPr>
          <a:lstStyle/>
          <a:p>
            <a:pPr marL="0" indent="0" algn="justLow">
              <a:buNone/>
            </a:pPr>
            <a:r>
              <a:rPr lang="ar-SA" sz="3600" b="1" dirty="0"/>
              <a:t> </a:t>
            </a:r>
            <a:r>
              <a:rPr lang="ar-SA" sz="3600" b="1" dirty="0" smtClean="0"/>
              <a:t>تلك </a:t>
            </a:r>
            <a:r>
              <a:rPr lang="ar-SA" sz="3600" b="1" dirty="0"/>
              <a:t>الصور المرسومة للشخصيات </a:t>
            </a:r>
            <a:r>
              <a:rPr lang="ar-SA" sz="3600" b="1" dirty="0" err="1"/>
              <a:t>المتظمنة</a:t>
            </a:r>
            <a:r>
              <a:rPr lang="ar-SA" sz="3600" b="1" dirty="0"/>
              <a:t> في الوحدات التحريرية المنشورة، ويستعان بها كعنصر طباعي فبحالة عدم توافر الصور </a:t>
            </a:r>
            <a:r>
              <a:rPr lang="ar-SA" sz="3600" b="1" dirty="0" err="1"/>
              <a:t>الظلية</a:t>
            </a:r>
            <a:r>
              <a:rPr lang="ar-SA" sz="3600" b="1" dirty="0"/>
              <a:t> لبعض الشخصيات، وبالذات التاريخية منها، او في حالة النشر الدائم لصور بعض الشخصيات كالرؤساء أو المشاهير وغيرهم، ويمكن بذلك التغلب على الرتابة والملل الذي قد يصيب القراء من مظهر الصحيفة، تبعا لتكرار نشر الصور نفسها لهذه الشخصيات في الاعداد الاخرى.</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3</a:t>
            </a:fld>
            <a:endParaRPr lang="ar-SA"/>
          </a:p>
        </p:txBody>
      </p:sp>
      <p:sp>
        <p:nvSpPr>
          <p:cNvPr id="5" name="شكل بيضاوي 4"/>
          <p:cNvSpPr/>
          <p:nvPr/>
        </p:nvSpPr>
        <p:spPr>
          <a:xfrm>
            <a:off x="395536" y="116632"/>
            <a:ext cx="1512168" cy="1368152"/>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99792" y="116632"/>
            <a:ext cx="5987008" cy="792088"/>
          </a:xfrm>
        </p:spPr>
        <p:style>
          <a:lnRef idx="2">
            <a:schemeClr val="accent6"/>
          </a:lnRef>
          <a:fillRef idx="1">
            <a:schemeClr val="lt1"/>
          </a:fillRef>
          <a:effectRef idx="0">
            <a:schemeClr val="accent6"/>
          </a:effectRef>
          <a:fontRef idx="minor">
            <a:schemeClr val="dk1"/>
          </a:fontRef>
        </p:style>
        <p:txBody>
          <a:bodyPr>
            <a:normAutofit/>
          </a:bodyPr>
          <a:lstStyle/>
          <a:p>
            <a:pPr algn="r"/>
            <a:r>
              <a:rPr lang="en-US" b="1" dirty="0">
                <a:solidFill>
                  <a:srgbClr val="FF0000"/>
                </a:solidFill>
              </a:rPr>
              <a:t>5</a:t>
            </a:r>
            <a:r>
              <a:rPr lang="ar-SA" b="1" dirty="0">
                <a:solidFill>
                  <a:srgbClr val="FF0000"/>
                </a:solidFill>
              </a:rPr>
              <a:t>- الرسوم التعبيرية:  </a:t>
            </a:r>
            <a:endParaRPr lang="en-US" dirty="0">
              <a:solidFill>
                <a:srgbClr val="FF0000"/>
              </a:solidFill>
            </a:endParaRPr>
          </a:p>
        </p:txBody>
      </p:sp>
      <p:sp>
        <p:nvSpPr>
          <p:cNvPr id="3" name="عنصر نائب للمحتوى 2"/>
          <p:cNvSpPr>
            <a:spLocks noGrp="1"/>
          </p:cNvSpPr>
          <p:nvPr>
            <p:ph idx="1"/>
          </p:nvPr>
        </p:nvSpPr>
        <p:spPr>
          <a:xfrm>
            <a:off x="251520" y="1656184"/>
            <a:ext cx="8712968" cy="4797152"/>
          </a:xfrm>
        </p:spPr>
        <p:style>
          <a:lnRef idx="2">
            <a:schemeClr val="accent6"/>
          </a:lnRef>
          <a:fillRef idx="1">
            <a:schemeClr val="lt1"/>
          </a:fillRef>
          <a:effectRef idx="0">
            <a:schemeClr val="accent6"/>
          </a:effectRef>
          <a:fontRef idx="minor">
            <a:schemeClr val="dk1"/>
          </a:fontRef>
        </p:style>
        <p:txBody>
          <a:bodyPr>
            <a:noAutofit/>
          </a:bodyPr>
          <a:lstStyle/>
          <a:p>
            <a:pPr marL="0" indent="0" algn="justLow">
              <a:buNone/>
            </a:pPr>
            <a:r>
              <a:rPr lang="ar-SA" b="1" dirty="0" smtClean="0"/>
              <a:t>هي </a:t>
            </a:r>
            <a:r>
              <a:rPr lang="ar-SA" b="1" dirty="0"/>
              <a:t>الرسوم التي ترافق في الغالب النصوص الادبية كالمقالات والقصائد والقصص، وتهدف احداث تأثيرات ايجابية نفسية من خلال جهد الرسامين فبتحليل المعاني المتضمنة في هذه الاعمال ومحاولة تجسيد تلك الاحداث بواسطة الرسوم التي هي اشبه باللوحات الفنية كما تدخل الرسوم التعبيرية في بناء العناوين الثابتة </a:t>
            </a:r>
            <a:r>
              <a:rPr lang="ar-SA" b="1" dirty="0" err="1"/>
              <a:t>للابواب</a:t>
            </a:r>
            <a:r>
              <a:rPr lang="ar-SA" b="1" dirty="0"/>
              <a:t> والزوايا من خلال تكاملها مع الحروف كما يمكن استعمال الرسوم كعناصر طباعية لكسر حدة المتون الطويلة، واتاحت </a:t>
            </a:r>
            <a:r>
              <a:rPr lang="ar-SA" b="1" dirty="0" smtClean="0"/>
              <a:t>التقنيات </a:t>
            </a:r>
            <a:r>
              <a:rPr lang="ar-SA" b="1" dirty="0"/>
              <a:t>الحديثة في صناعة الصحافة امكانية الاستعانة ببرامج التصميم الرقمي و وامكانيتها من تحويل الصور الفوتوغرافية الى صور خطية بدقة متناهية. </a:t>
            </a:r>
            <a:endParaRPr lang="en-US" b="1" dirty="0"/>
          </a:p>
          <a:p>
            <a:pPr marL="0" indent="0" algn="justLow">
              <a:buNone/>
            </a:pPr>
            <a:r>
              <a:rPr lang="ar-SA" b="1" dirty="0"/>
              <a:t> </a:t>
            </a: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4</a:t>
            </a:fld>
            <a:endParaRPr lang="ar-SA"/>
          </a:p>
        </p:txBody>
      </p:sp>
      <p:sp>
        <p:nvSpPr>
          <p:cNvPr id="5" name="شكل بيضاوي 4"/>
          <p:cNvSpPr/>
          <p:nvPr/>
        </p:nvSpPr>
        <p:spPr>
          <a:xfrm>
            <a:off x="107504" y="0"/>
            <a:ext cx="2160240" cy="1656184"/>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0" y="274638"/>
            <a:ext cx="4114800" cy="1143000"/>
          </a:xfrm>
        </p:spPr>
        <p:style>
          <a:lnRef idx="2">
            <a:schemeClr val="accent6"/>
          </a:lnRef>
          <a:fillRef idx="1">
            <a:schemeClr val="lt1"/>
          </a:fillRef>
          <a:effectRef idx="0">
            <a:schemeClr val="accent6"/>
          </a:effectRef>
          <a:fontRef idx="minor">
            <a:schemeClr val="dk1"/>
          </a:fontRef>
        </p:style>
        <p:txBody>
          <a:bodyPr>
            <a:normAutofit/>
          </a:bodyPr>
          <a:lstStyle/>
          <a:p>
            <a:pPr algn="r"/>
            <a:r>
              <a:rPr lang="ar-SA" b="1" dirty="0">
                <a:solidFill>
                  <a:srgbClr val="FF0000"/>
                </a:solidFill>
              </a:rPr>
              <a:t> الاخراج الفني للمجلة  </a:t>
            </a:r>
            <a:endParaRPr lang="en-US" dirty="0">
              <a:solidFill>
                <a:srgbClr val="FF0000"/>
              </a:solidFill>
            </a:endParaRPr>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marL="0" indent="0" algn="justLow">
              <a:buNone/>
            </a:pPr>
            <a:r>
              <a:rPr lang="ar-SA" b="1" dirty="0" smtClean="0"/>
              <a:t>تعد </a:t>
            </a:r>
            <a:r>
              <a:rPr lang="ar-SA" b="1" dirty="0"/>
              <a:t>المجلة احدى وسائل الاتصال المطبوعة المهمة، التي ساهمت بطريق أو بأخر في مساعدة الصحافة بوجه عام على اداء مهامها على اكمل وجه، ويمكن القول ان المجلة والجريدة وجهان لعملة واحدة هي الصحافة، اذ انه </a:t>
            </a:r>
            <a:r>
              <a:rPr lang="ar-SA" b="1" dirty="0" err="1"/>
              <a:t>لاغنى</a:t>
            </a:r>
            <a:r>
              <a:rPr lang="ar-SA" b="1" dirty="0"/>
              <a:t> لأي منهما عن الاخر، فالجريدة تقدم الاخبار التي تهم </a:t>
            </a:r>
            <a:r>
              <a:rPr lang="ar-SA" b="1" dirty="0" err="1"/>
              <a:t>القاريء</a:t>
            </a:r>
            <a:r>
              <a:rPr lang="ar-SA" b="1" dirty="0"/>
              <a:t> بشكل سريع، في حين تنشر المجلة موضوعاتها بعمق سواء كانت هذه الموضوعات تلقي الضوء على </a:t>
            </a:r>
            <a:r>
              <a:rPr lang="ar-SA" b="1" dirty="0" err="1"/>
              <a:t>ماوراء</a:t>
            </a:r>
            <a:r>
              <a:rPr lang="ar-SA" b="1" dirty="0"/>
              <a:t> الخبر من خلفيات، أو تحلل الخبر نفسه وتشرحه وتعلق عليه، أي ان الوسيلتين يكمل احدهما الاخر.  </a:t>
            </a: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539552" y="116632"/>
            <a:ext cx="1800200" cy="1368152"/>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ستطيل 5"/>
          <p:cNvSpPr/>
          <p:nvPr/>
        </p:nvSpPr>
        <p:spPr>
          <a:xfrm>
            <a:off x="2483768" y="116632"/>
            <a:ext cx="1800200" cy="1368152"/>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25552" y="980727"/>
            <a:ext cx="5194920" cy="5040561"/>
          </a:xfrm>
        </p:spPr>
        <p:style>
          <a:lnRef idx="2">
            <a:schemeClr val="accent6"/>
          </a:lnRef>
          <a:fillRef idx="1">
            <a:schemeClr val="lt1"/>
          </a:fillRef>
          <a:effectRef idx="0">
            <a:schemeClr val="accent6"/>
          </a:effectRef>
          <a:fontRef idx="minor">
            <a:schemeClr val="dk1"/>
          </a:fontRef>
        </p:style>
        <p:txBody>
          <a:bodyPr>
            <a:noAutofit/>
          </a:bodyPr>
          <a:lstStyle/>
          <a:p>
            <a:pPr marL="0" indent="0" algn="justLow">
              <a:buNone/>
            </a:pPr>
            <a:r>
              <a:rPr lang="ar-SA" sz="3600" b="1" dirty="0"/>
              <a:t>ويعود تاريخ انشاء المجلة الى ما بعد صدور الجريدة بسنوات. لان اصدار مجلة أصعب، وانه يحتاج خبرة صحفية طويلة، حتى يتمكن المحرر من التغطية في العمق، علاوة على ان المجلة قد استثمرت فرصة التطور الطباعي قياسا الى الطرق الطباعية لصدور الصحف الاولى في العالم.  </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a:p>
        </p:txBody>
      </p:sp>
      <p:sp>
        <p:nvSpPr>
          <p:cNvPr id="6" name="مستطيل 5"/>
          <p:cNvSpPr/>
          <p:nvPr/>
        </p:nvSpPr>
        <p:spPr>
          <a:xfrm>
            <a:off x="395536" y="980728"/>
            <a:ext cx="3096344" cy="504056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ar-SA" b="1" dirty="0" smtClean="0">
                <a:solidFill>
                  <a:srgbClr val="FF0000"/>
                </a:solidFill>
              </a:rPr>
              <a:t>تصميم</a:t>
            </a:r>
            <a:r>
              <a:rPr lang="ar-IQ" b="1" dirty="0" smtClean="0">
                <a:solidFill>
                  <a:srgbClr val="FF0000"/>
                </a:solidFill>
              </a:rPr>
              <a:t> المجلة – الجريدة </a:t>
            </a:r>
            <a:endParaRPr lang="en-US" dirty="0">
              <a:solidFill>
                <a:srgbClr val="FF0000"/>
              </a:solidFill>
            </a:endParaRPr>
          </a:p>
        </p:txBody>
      </p:sp>
      <p:sp>
        <p:nvSpPr>
          <p:cNvPr id="3" name="عنصر نائب للمحتوى 2"/>
          <p:cNvSpPr>
            <a:spLocks noGrp="1"/>
          </p:cNvSpPr>
          <p:nvPr>
            <p:ph idx="1"/>
          </p:nvPr>
        </p:nvSpPr>
        <p:spPr>
          <a:xfrm>
            <a:off x="3923928" y="1600200"/>
            <a:ext cx="4762872" cy="4525963"/>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0" indent="0" algn="just">
              <a:buNone/>
            </a:pPr>
            <a:r>
              <a:rPr lang="ar-SA" b="1" dirty="0"/>
              <a:t>في البدء تأثر تصميم المجلة بشكل الجريدة وكذلك تأثرت بالظروف الثقافية والاعلامية والسياسية المختلفة. فضلا عن تطور فنون الطباعة. لكن الملاحظ بصفة عامة أن المجلات  كانت اسبق من الجرائد في استحداث طرق طباعية جديدة. ولان صدور المجلة دورية زمنية اطول من الجريدة قد مكنها من تجريب الطرق الجديدة على مهل، خاصة وانها تتم  ببطء  وحذر شديدين، على الاقل في اطوار نموها الاولى.  </a:t>
            </a:r>
            <a:endParaRPr lang="en-US" b="1" dirty="0"/>
          </a:p>
          <a:p>
            <a:pPr marL="0" indent="0" algn="just">
              <a:buNone/>
            </a:pP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395536" y="1628800"/>
            <a:ext cx="3096344" cy="4392488"/>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03848" y="116632"/>
            <a:ext cx="5616624" cy="6336704"/>
          </a:xfrm>
        </p:spPr>
        <p:style>
          <a:lnRef idx="2">
            <a:schemeClr val="accent6"/>
          </a:lnRef>
          <a:fillRef idx="1">
            <a:schemeClr val="lt1"/>
          </a:fillRef>
          <a:effectRef idx="0">
            <a:schemeClr val="accent6"/>
          </a:effectRef>
          <a:fontRef idx="minor">
            <a:schemeClr val="dk1"/>
          </a:fontRef>
        </p:style>
        <p:txBody>
          <a:bodyPr>
            <a:noAutofit/>
          </a:bodyPr>
          <a:lstStyle/>
          <a:p>
            <a:pPr marL="0" indent="0" algn="justLow">
              <a:buNone/>
            </a:pPr>
            <a:r>
              <a:rPr lang="ar-SA" sz="3600" b="1" dirty="0"/>
              <a:t>كانت الوظيفة الاساسية والاولى للطباعة ان تساعد على نقل المعرفة والتراث من </a:t>
            </a:r>
            <a:r>
              <a:rPr lang="ar-SA" sz="3600" b="1" dirty="0" smtClean="0"/>
              <a:t>ب</a:t>
            </a:r>
            <a:r>
              <a:rPr lang="ar-IQ" sz="3600" b="1" dirty="0" smtClean="0"/>
              <a:t>لد</a:t>
            </a:r>
            <a:r>
              <a:rPr lang="ar-SA" sz="3600" b="1" dirty="0" smtClean="0"/>
              <a:t> </a:t>
            </a:r>
            <a:r>
              <a:rPr lang="ar-SA" sz="3600" b="1" dirty="0"/>
              <a:t>الى بلد، ومن جيل الى آخر، فكانت نشأة الكتاب، ثم كانت الحاجة الى مادة مطبوعة تنقل الاخبار من مكان الى آخر، ومن هنا نشأت النشرة الاخبارية التي تطورت لتصبح جريدة يومية، ينصب كل اهتمامها على الخبر.  </a:t>
            </a:r>
            <a:endParaRPr lang="en-US" sz="3600" b="1" dirty="0"/>
          </a:p>
          <a:p>
            <a:pPr marL="0" indent="0" algn="justLow">
              <a:buNone/>
            </a:pPr>
            <a:endParaRPr lang="en-US" sz="3600"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
        <p:nvSpPr>
          <p:cNvPr id="5" name="مستطيل مستدير الزوايا 4"/>
          <p:cNvSpPr/>
          <p:nvPr/>
        </p:nvSpPr>
        <p:spPr>
          <a:xfrm>
            <a:off x="107504" y="260648"/>
            <a:ext cx="2771800" cy="2448272"/>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ستطيل مستدير الزوايا 5"/>
          <p:cNvSpPr/>
          <p:nvPr/>
        </p:nvSpPr>
        <p:spPr>
          <a:xfrm>
            <a:off x="107504" y="3068960"/>
            <a:ext cx="2771800" cy="3240360"/>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669360"/>
          </a:xfrm>
        </p:spPr>
        <p:txBody>
          <a:bodyPr>
            <a:noAutofit/>
          </a:bodyPr>
          <a:lstStyle/>
          <a:p>
            <a:pPr marL="0" indent="0" algn="justLow">
              <a:buNone/>
            </a:pPr>
            <a:r>
              <a:rPr lang="ar-SA" b="1" dirty="0"/>
              <a:t>إلا ان الحاجة قد نشأت فيما بعد الى مطبوع اعلامي جديد، يجمع بين غزارة الكتاب وخفه الجريدة، </a:t>
            </a:r>
            <a:r>
              <a:rPr lang="ar-SA" b="1" dirty="0" err="1"/>
              <a:t>يقرؤه</a:t>
            </a:r>
            <a:r>
              <a:rPr lang="ar-SA" b="1" dirty="0"/>
              <a:t> العامة والخاصة، فيحصلون على متعة ذهنية وثقافية معرفية في وقت معا, ويطلعون على الخلفيات فيما وراء الاخبار التي </a:t>
            </a:r>
            <a:r>
              <a:rPr lang="ar-SA" b="1" dirty="0" err="1"/>
              <a:t>يقرأونها</a:t>
            </a:r>
            <a:r>
              <a:rPr lang="ar-SA" b="1" dirty="0"/>
              <a:t> في الجريدة اليومية، ومن هنا نشأت الحاجة الى المجلة ، التي تغطي الموضوعات بعمق أكثر من الجريدة، ولكن بخفة وتنوع ورشاقة اكثر من الكتاب، فكانت المجلة تقف في منتصف الطريق بين الجريدة والكتاب وطوال المدة الزمنية التي يقضيها المحررون بحثا عن موضوع مهم او طريف يقدمونه للقراء كان القائمون على اخراج المجلة مشعولين بالبحث عن شكل جديد رشيق جذاب، أكثر من الشكل المعتاد الذي تصدر به الجريدة، وكانت لديهم فسحة من الوقت تمكنهم </a:t>
            </a:r>
            <a:r>
              <a:rPr lang="ar-SA" b="1" dirty="0" smtClean="0"/>
              <a:t>من</a:t>
            </a:r>
            <a:r>
              <a:rPr lang="ar-SA" b="1" dirty="0"/>
              <a:t> </a:t>
            </a:r>
            <a:r>
              <a:rPr lang="ar-SA" b="1" dirty="0" smtClean="0"/>
              <a:t>تصميم </a:t>
            </a:r>
            <a:r>
              <a:rPr lang="ar-SA" b="1" dirty="0"/>
              <a:t>صفحات المجلة بتأن، وان يظهروا في وقت كانت فيه الجريدة تقتصر كل اهتمامها على الخبر.  </a:t>
            </a:r>
            <a:endParaRPr lang="en-US" b="1" dirty="0"/>
          </a:p>
          <a:p>
            <a:pPr marL="0" indent="0" algn="justLow">
              <a:buNone/>
            </a:pPr>
            <a:endParaRPr lang="en-US" b="1"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9</a:t>
            </a:fld>
            <a:endParaRPr lang="ar-SA"/>
          </a:p>
        </p:txBody>
      </p:sp>
    </p:spTree>
    <p:extLst>
      <p:ext uri="{BB962C8B-B14F-4D97-AF65-F5344CB8AC3E}">
        <p14:creationId xmlns:p14="http://schemas.microsoft.com/office/powerpoint/2010/main" val="240858185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813</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3- الرسوم الساخرة:  </vt:lpstr>
      <vt:lpstr>4- الرسوم الشخصية اليدوية  </vt:lpstr>
      <vt:lpstr>5- الرسوم التعبيرية:  </vt:lpstr>
      <vt:lpstr> الاخراج الفني للمجلة  </vt:lpstr>
      <vt:lpstr>عرض تقديمي في PowerPoint</vt:lpstr>
      <vt:lpstr>تصميم المجلة – الجريدة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mustafa</dc:creator>
  <cp:lastModifiedBy>mustafa</cp:lastModifiedBy>
  <cp:revision>6</cp:revision>
  <dcterms:created xsi:type="dcterms:W3CDTF">2023-07-29T13:03:51Z</dcterms:created>
  <dcterms:modified xsi:type="dcterms:W3CDTF">2023-07-30T23:02:06Z</dcterms:modified>
</cp:coreProperties>
</file>