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5.jpg" ContentType="image/jpeg"/>
  <Override PartName="/ppt/media/image6.jpg" ContentType="image/jpeg"/>
  <Override PartName="/ppt/media/image7.jpg" ContentType="image/jpeg"/>
  <Override PartName="/ppt/media/image8.jpg" ContentType="image/jpeg"/>
  <Override PartName="/ppt/media/image9.jpg" ContentType="image/jpeg"/>
  <Override PartName="/ppt/media/image10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  <p:sldId id="260" r:id="rId4"/>
    <p:sldId id="262" r:id="rId5"/>
    <p:sldId id="258" r:id="rId6"/>
    <p:sldId id="261" r:id="rId7"/>
    <p:sldId id="263" r:id="rId8"/>
    <p:sldId id="264" r:id="rId9"/>
    <p:sldId id="265" r:id="rId10"/>
    <p:sldId id="266" r:id="rId11"/>
    <p:sldId id="267" r:id="rId12"/>
    <p:sldId id="272" r:id="rId13"/>
    <p:sldId id="273" r:id="rId14"/>
    <p:sldId id="269" r:id="rId15"/>
    <p:sldId id="271" r:id="rId16"/>
    <p:sldId id="274" r:id="rId17"/>
    <p:sldId id="270" r:id="rId18"/>
    <p:sldId id="276" r:id="rId19"/>
    <p:sldId id="275" r:id="rId20"/>
    <p:sldId id="277" r:id="rId2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Z61T67YsgN6NRzDtBiO9aA==" hashData="QKlh8o68Cc1jj3bzjQ5TiZVG+X4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25/04/1446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Lec</a:t>
            </a:r>
            <a:r>
              <a:rPr lang="en-US" dirty="0" smtClean="0"/>
              <a:t> 3 Peptides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Bariaa</a:t>
            </a:r>
            <a:r>
              <a:rPr lang="en-US" dirty="0" smtClean="0"/>
              <a:t> Ali </a:t>
            </a:r>
            <a:r>
              <a:rPr lang="en-US" dirty="0" err="1" smtClean="0"/>
              <a:t>Makki</a:t>
            </a:r>
            <a:endParaRPr lang="en-US" dirty="0" smtClean="0"/>
          </a:p>
          <a:p>
            <a:r>
              <a:rPr lang="en-US" dirty="0" smtClean="0"/>
              <a:t>Pharmacy </a:t>
            </a:r>
            <a:r>
              <a:rPr lang="en-US" dirty="0" err="1" smtClean="0"/>
              <a:t>colledge</a:t>
            </a:r>
            <a:r>
              <a:rPr lang="en-US" dirty="0" smtClean="0"/>
              <a:t> </a:t>
            </a:r>
            <a:r>
              <a:rPr lang="en-US" dirty="0" smtClean="0"/>
              <a:t>/ AL-</a:t>
            </a:r>
            <a:r>
              <a:rPr lang="en-US" dirty="0" err="1" smtClean="0"/>
              <a:t>Mustaqbal</a:t>
            </a:r>
            <a:r>
              <a:rPr lang="en-US" smtClean="0"/>
              <a:t> </a:t>
            </a:r>
            <a:r>
              <a:rPr lang="en-US" smtClean="0"/>
              <a:t>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27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67544" y="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Functions of proteins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323528" y="476672"/>
            <a:ext cx="8568952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</a:rPr>
              <a:t>Enzymes (catalytic function)</a:t>
            </a:r>
          </a:p>
          <a:p>
            <a:pPr algn="l"/>
            <a:r>
              <a:rPr lang="en-US" sz="2800" dirty="0" smtClean="0"/>
              <a:t>-Hexokinase  , mitogen _activated </a:t>
            </a:r>
            <a:r>
              <a:rPr lang="en-US" sz="2800" dirty="0" err="1" smtClean="0"/>
              <a:t>orotein</a:t>
            </a:r>
            <a:r>
              <a:rPr lang="en-US" sz="2800" dirty="0" smtClean="0"/>
              <a:t>(MAP) kinases, and cysteine proteases.</a:t>
            </a:r>
          </a:p>
          <a:p>
            <a:pPr algn="l"/>
            <a:r>
              <a:rPr lang="en-US" sz="2800" dirty="0" smtClean="0">
                <a:solidFill>
                  <a:srgbClr val="FF0000"/>
                </a:solidFill>
              </a:rPr>
              <a:t>Structural proteins</a:t>
            </a:r>
          </a:p>
          <a:p>
            <a:pPr algn="l"/>
            <a:r>
              <a:rPr lang="en-US" sz="2800" dirty="0" smtClean="0"/>
              <a:t>-collagen and </a:t>
            </a:r>
            <a:r>
              <a:rPr lang="en-US" sz="2800" dirty="0" err="1" smtClean="0"/>
              <a:t>tubullin</a:t>
            </a:r>
            <a:r>
              <a:rPr lang="en-US" sz="2800" dirty="0" smtClean="0"/>
              <a:t> </a:t>
            </a:r>
          </a:p>
          <a:p>
            <a:pPr algn="l"/>
            <a:r>
              <a:rPr lang="en-US" sz="2800" dirty="0" smtClean="0">
                <a:solidFill>
                  <a:srgbClr val="FF0000"/>
                </a:solidFill>
              </a:rPr>
              <a:t>Transport oxygen in blood and muscles</a:t>
            </a:r>
          </a:p>
          <a:p>
            <a:pPr algn="l"/>
            <a:r>
              <a:rPr lang="en-US" sz="2800" dirty="0" smtClean="0"/>
              <a:t>-Hemoglobin and myoglobin</a:t>
            </a:r>
          </a:p>
          <a:p>
            <a:pPr algn="l"/>
            <a:r>
              <a:rPr lang="en-US" sz="2800" dirty="0" smtClean="0">
                <a:solidFill>
                  <a:srgbClr val="FF0000"/>
                </a:solidFill>
              </a:rPr>
              <a:t>Receptors</a:t>
            </a:r>
          </a:p>
          <a:p>
            <a:pPr algn="l"/>
            <a:r>
              <a:rPr lang="en-US" sz="2800" dirty="0" smtClean="0"/>
              <a:t>-Toll _like receptors, insulin receptors</a:t>
            </a:r>
          </a:p>
          <a:p>
            <a:pPr algn="l"/>
            <a:r>
              <a:rPr lang="en-US" sz="2800" dirty="0" smtClean="0">
                <a:solidFill>
                  <a:srgbClr val="FF0000"/>
                </a:solidFill>
              </a:rPr>
              <a:t>Membrane transport proteins </a:t>
            </a:r>
          </a:p>
          <a:p>
            <a:pPr algn="l"/>
            <a:r>
              <a:rPr lang="en-US" sz="2800" dirty="0" smtClean="0"/>
              <a:t>-Na+ / k+ ATPase ,</a:t>
            </a:r>
            <a:r>
              <a:rPr lang="en-US" sz="2800" dirty="0" err="1" smtClean="0"/>
              <a:t>porins</a:t>
            </a:r>
            <a:r>
              <a:rPr lang="en-US" sz="2800" dirty="0" smtClean="0"/>
              <a:t> </a:t>
            </a:r>
          </a:p>
          <a:p>
            <a:pPr algn="l"/>
            <a:r>
              <a:rPr lang="en-US" sz="2800" dirty="0" err="1" smtClean="0">
                <a:solidFill>
                  <a:srgbClr val="FF0000"/>
                </a:solidFill>
              </a:rPr>
              <a:t>Hormons</a:t>
            </a:r>
            <a:r>
              <a:rPr lang="en-US" sz="2800" dirty="0" smtClean="0">
                <a:solidFill>
                  <a:srgbClr val="FF0000"/>
                </a:solidFill>
              </a:rPr>
              <a:t> and Cytokines (Regulatory function)</a:t>
            </a:r>
          </a:p>
          <a:p>
            <a:pPr lvl="8" algn="l"/>
            <a:r>
              <a:rPr lang="en-US" sz="2800" dirty="0" smtClean="0"/>
              <a:t>Insulin and IL</a:t>
            </a:r>
          </a:p>
          <a:p>
            <a:pPr algn="l"/>
            <a:r>
              <a:rPr lang="en-US" sz="2800" dirty="0" smtClean="0">
                <a:solidFill>
                  <a:srgbClr val="FF0000"/>
                </a:solidFill>
              </a:rPr>
              <a:t>Carrier proteins</a:t>
            </a:r>
          </a:p>
          <a:p>
            <a:pPr marL="285750" indent="-285750" algn="l">
              <a:buFontTx/>
              <a:buChar char="-"/>
            </a:pPr>
            <a:r>
              <a:rPr lang="en-US" sz="2800" dirty="0" smtClean="0"/>
              <a:t>Albumin and ferritin</a:t>
            </a:r>
          </a:p>
          <a:p>
            <a:pPr algn="l"/>
            <a:r>
              <a:rPr lang="en-US" sz="2800" dirty="0" smtClean="0">
                <a:solidFill>
                  <a:srgbClr val="FF0000"/>
                </a:solidFill>
              </a:rPr>
              <a:t>Antibodies (protective function)</a:t>
            </a:r>
          </a:p>
          <a:p>
            <a:pPr algn="l"/>
            <a:r>
              <a:rPr lang="en-US" sz="2800" dirty="0" err="1" smtClean="0"/>
              <a:t>IgG</a:t>
            </a:r>
            <a:r>
              <a:rPr lang="en-US" sz="2800" dirty="0" smtClean="0"/>
              <a:t> ,</a:t>
            </a:r>
            <a:r>
              <a:rPr lang="en-US" sz="2800" dirty="0" err="1" smtClean="0"/>
              <a:t>IgM</a:t>
            </a:r>
            <a:r>
              <a:rPr lang="en-US" sz="2800" dirty="0" smtClean="0"/>
              <a:t> (immunoglobulin)</a:t>
            </a:r>
          </a:p>
        </p:txBody>
      </p:sp>
    </p:spTree>
    <p:extLst>
      <p:ext uri="{BB962C8B-B14F-4D97-AF65-F5344CB8AC3E}">
        <p14:creationId xmlns:p14="http://schemas.microsoft.com/office/powerpoint/2010/main" val="350097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79512" y="18864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Shape of proteins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0" y="773415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Fibrous proteins </a:t>
            </a:r>
          </a:p>
          <a:p>
            <a:pPr algn="l"/>
            <a:r>
              <a:rPr lang="en-US" sz="2800" dirty="0" smtClean="0"/>
              <a:t>. Water insoluble </a:t>
            </a:r>
          </a:p>
          <a:p>
            <a:pPr algn="l"/>
            <a:r>
              <a:rPr lang="en-US" sz="2800" dirty="0" smtClean="0"/>
              <a:t> . Have a role as structural elements </a:t>
            </a:r>
            <a:r>
              <a:rPr lang="en-US" sz="2800" dirty="0" err="1" smtClean="0"/>
              <a:t>e.g</a:t>
            </a:r>
            <a:r>
              <a:rPr lang="en-US" sz="2800" dirty="0" smtClean="0"/>
              <a:t>  collagen ,elastin ,   keratin and silk fibroin</a:t>
            </a:r>
          </a:p>
          <a:p>
            <a:pPr algn="l"/>
            <a:endParaRPr lang="en-US" sz="2800" dirty="0"/>
          </a:p>
          <a:p>
            <a:pPr algn="l"/>
            <a:endParaRPr lang="en-US" sz="2800" dirty="0" smtClean="0"/>
          </a:p>
          <a:p>
            <a:pPr algn="l"/>
            <a:endParaRPr lang="en-US" sz="2800" dirty="0"/>
          </a:p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Globular proteins</a:t>
            </a:r>
          </a:p>
          <a:p>
            <a:pPr algn="l"/>
            <a:r>
              <a:rPr lang="en-US" sz="2800" dirty="0" smtClean="0"/>
              <a:t>. Water soluble </a:t>
            </a:r>
          </a:p>
          <a:p>
            <a:pPr algn="l"/>
            <a:r>
              <a:rPr lang="en-US" sz="2800" dirty="0" smtClean="0"/>
              <a:t>. Biologically active , e .g  insulin ,albumin ,globulin , and many enzymes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8560" y="-243408"/>
            <a:ext cx="9612560" cy="710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28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11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80109" y="404664"/>
            <a:ext cx="896448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conjugated proteins 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/>
              <a:t>They are combination of proteins with a non- protein part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/>
              <a:t>The non-amino acid part of a conjugated proteins is usually called its prosthetic gr. 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/>
              <a:t>Conjugated proteins are classified on the basis of the chemical nature of their prosthetic gr.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/>
              <a:t>Usually the prosthetic gr. plays an important role in the proteins biological function.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608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18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69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755576" y="908720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 smtClean="0">
                <a:solidFill>
                  <a:srgbClr val="FF0000"/>
                </a:solidFill>
              </a:rPr>
              <a:t>Derived proteins:-</a:t>
            </a:r>
          </a:p>
          <a:p>
            <a:pPr algn="l"/>
            <a:endParaRPr lang="en-US" sz="2800" dirty="0" smtClean="0"/>
          </a:p>
          <a:p>
            <a:pPr algn="l"/>
            <a:r>
              <a:rPr lang="en-US" sz="2800" dirty="0"/>
              <a:t>.</a:t>
            </a:r>
            <a:r>
              <a:rPr lang="en-US" sz="2800" dirty="0" smtClean="0"/>
              <a:t>They are degradation products of native proteins  as denatured proteins or hydrolytic products as peptones and peptide</a:t>
            </a:r>
            <a:endParaRPr lang="en-US" sz="2800" dirty="0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7044"/>
            <a:ext cx="9144000" cy="3640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40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7290"/>
            <a:ext cx="9144000" cy="6810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51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611560" y="1628800"/>
            <a:ext cx="74888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75919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79512" y="764704"/>
            <a:ext cx="87849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/>
              <a:t>Peptides are chains of </a:t>
            </a:r>
            <a:r>
              <a:rPr lang="en-US" sz="2800" dirty="0" smtClean="0">
                <a:solidFill>
                  <a:srgbClr val="FF0000"/>
                </a:solidFill>
              </a:rPr>
              <a:t>amino acids</a:t>
            </a:r>
            <a:r>
              <a:rPr lang="en-US" sz="2800" dirty="0" smtClean="0"/>
              <a:t>.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Two amino acids </a:t>
            </a:r>
            <a:r>
              <a:rPr lang="en-US" sz="2800" dirty="0" smtClean="0"/>
              <a:t>molecules can be covalently joined by  </a:t>
            </a:r>
            <a:r>
              <a:rPr lang="en-US" sz="2800" dirty="0" smtClean="0">
                <a:solidFill>
                  <a:srgbClr val="FF0000"/>
                </a:solidFill>
              </a:rPr>
              <a:t>peptide bond </a:t>
            </a:r>
            <a:r>
              <a:rPr lang="en-US" sz="2800" dirty="0" smtClean="0"/>
              <a:t>to yield a dipeptides.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/>
              <a:t>Three amino acids can be joined by </a:t>
            </a:r>
            <a:r>
              <a:rPr lang="en-US" sz="2800" dirty="0" smtClean="0">
                <a:solidFill>
                  <a:srgbClr val="FF0000"/>
                </a:solidFill>
              </a:rPr>
              <a:t>two peptide bonds </a:t>
            </a:r>
            <a:r>
              <a:rPr lang="en-US" sz="2800" dirty="0" smtClean="0"/>
              <a:t>to form a </a:t>
            </a:r>
            <a:r>
              <a:rPr lang="en-US" sz="2800" dirty="0" err="1" smtClean="0">
                <a:solidFill>
                  <a:srgbClr val="FF0000"/>
                </a:solidFill>
              </a:rPr>
              <a:t>tripeptide</a:t>
            </a:r>
            <a:r>
              <a:rPr lang="en-US" sz="2800" dirty="0" smtClean="0"/>
              <a:t> and so forth.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/>
              <a:t>An amino acid unit in a peptide is often called a </a:t>
            </a:r>
            <a:r>
              <a:rPr lang="en-US" sz="2800" dirty="0" smtClean="0">
                <a:solidFill>
                  <a:srgbClr val="FF0000"/>
                </a:solidFill>
              </a:rPr>
              <a:t>residue</a:t>
            </a:r>
            <a:r>
              <a:rPr lang="en-US" sz="2800" dirty="0" smtClean="0"/>
              <a:t> (the part left over after </a:t>
            </a:r>
            <a:r>
              <a:rPr lang="en-US" sz="2800" dirty="0" smtClean="0">
                <a:solidFill>
                  <a:srgbClr val="FF0000"/>
                </a:solidFill>
              </a:rPr>
              <a:t>losing </a:t>
            </a:r>
            <a:r>
              <a:rPr lang="en-US" sz="2800" dirty="0" err="1" smtClean="0">
                <a:solidFill>
                  <a:srgbClr val="FF0000"/>
                </a:solidFill>
              </a:rPr>
              <a:t>ahydrogen</a:t>
            </a:r>
            <a:r>
              <a:rPr lang="en-US" sz="2800" dirty="0" smtClean="0">
                <a:solidFill>
                  <a:srgbClr val="FF0000"/>
                </a:solidFill>
              </a:rPr>
              <a:t> atom </a:t>
            </a:r>
            <a:r>
              <a:rPr lang="en-US" sz="2800" dirty="0" smtClean="0"/>
              <a:t>from its </a:t>
            </a:r>
            <a:r>
              <a:rPr lang="en-US" sz="2800" dirty="0" smtClean="0">
                <a:solidFill>
                  <a:srgbClr val="FF0000"/>
                </a:solidFill>
              </a:rPr>
              <a:t>amino gr. </a:t>
            </a:r>
            <a:r>
              <a:rPr lang="en-US" sz="2800" dirty="0" smtClean="0"/>
              <a:t>and the </a:t>
            </a:r>
            <a:r>
              <a:rPr lang="en-US" sz="2800" dirty="0" smtClean="0">
                <a:solidFill>
                  <a:srgbClr val="FF0000"/>
                </a:solidFill>
              </a:rPr>
              <a:t>hydroxyl (OH) </a:t>
            </a:r>
            <a:r>
              <a:rPr lang="en-US" sz="2800" dirty="0" smtClean="0"/>
              <a:t>moiety from its carboxyl gr.</a:t>
            </a:r>
            <a:endParaRPr lang="en-US" sz="2800" dirty="0"/>
          </a:p>
        </p:txBody>
      </p:sp>
      <p:sp>
        <p:nvSpPr>
          <p:cNvPr id="3" name="مربع نص 2"/>
          <p:cNvSpPr txBox="1"/>
          <p:nvPr/>
        </p:nvSpPr>
        <p:spPr>
          <a:xfrm>
            <a:off x="323528" y="188640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 smtClean="0"/>
              <a:t>Peptides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1703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346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331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C:\Users\alnaseem\Downloads\Peptide-Bond-0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757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38138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467544" y="1412776"/>
            <a:ext cx="82089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/>
              <a:t>In </a:t>
            </a:r>
            <a:r>
              <a:rPr lang="en-US" sz="2800" dirty="0" err="1" smtClean="0"/>
              <a:t>apeptide</a:t>
            </a:r>
            <a:r>
              <a:rPr lang="en-US" sz="2800" dirty="0" smtClean="0"/>
              <a:t>  amino </a:t>
            </a:r>
            <a:r>
              <a:rPr lang="en-US" sz="2800" dirty="0" err="1" smtClean="0"/>
              <a:t>amino</a:t>
            </a:r>
            <a:r>
              <a:rPr lang="en-US" sz="2800" dirty="0" smtClean="0"/>
              <a:t> acid residue at the end with a free amino gr. is the amino terminal or (N- terminal), the residue at the other end ,which has a </a:t>
            </a:r>
            <a:r>
              <a:rPr lang="en-US" sz="2800" dirty="0" err="1" smtClean="0"/>
              <a:t>fre</a:t>
            </a:r>
            <a:r>
              <a:rPr lang="en-US" sz="2800" dirty="0" smtClean="0"/>
              <a:t>  carboxyl gr. is the carboxyl terminal (C-terminal).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/>
              <a:t>Peptides are named </a:t>
            </a:r>
            <a:r>
              <a:rPr lang="en-US" sz="2800" dirty="0" err="1" smtClean="0"/>
              <a:t>beging</a:t>
            </a:r>
            <a:r>
              <a:rPr lang="en-US" sz="2800" dirty="0" smtClean="0"/>
              <a:t> with the amino terminal and the sequence of </a:t>
            </a:r>
            <a:r>
              <a:rPr lang="en-US" sz="2800" dirty="0" err="1" smtClean="0"/>
              <a:t>aminoacids</a:t>
            </a:r>
            <a:r>
              <a:rPr lang="en-US" sz="2800" dirty="0" smtClean="0"/>
              <a:t> in a polypeptide is written starting with amino terminal as number one.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/>
              <a:t>Polymerization of the 20  amino acids into polypeptides chain in cells is catalyzed by enzymes and is associated with the ribosomes (protein </a:t>
            </a:r>
            <a:r>
              <a:rPr lang="en-US" sz="2800" dirty="0" err="1" smtClean="0"/>
              <a:t>transiation</a:t>
            </a:r>
            <a:r>
              <a:rPr lang="en-US" sz="2800" dirty="0" smtClean="0"/>
              <a:t>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8338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0" y="620688"/>
            <a:ext cx="62688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Classification of peptides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07504" y="1556792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FF0000"/>
                </a:solidFill>
              </a:rPr>
              <a:t>Oligopeptides</a:t>
            </a:r>
            <a:r>
              <a:rPr lang="en-US" sz="2800" dirty="0" smtClean="0"/>
              <a:t>:-short peptides containing </a:t>
            </a:r>
            <a:r>
              <a:rPr lang="en-US" sz="2800" dirty="0" smtClean="0">
                <a:solidFill>
                  <a:srgbClr val="FF0000"/>
                </a:solidFill>
              </a:rPr>
              <a:t>2 to 10 </a:t>
            </a:r>
            <a:r>
              <a:rPr lang="en-US" sz="2800" dirty="0" smtClean="0"/>
              <a:t>amino acid units.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Polypeptides</a:t>
            </a:r>
            <a:r>
              <a:rPr lang="en-US" sz="2800" dirty="0" smtClean="0"/>
              <a:t>:- </a:t>
            </a:r>
            <a:r>
              <a:rPr lang="en-US" sz="2800" dirty="0" smtClean="0">
                <a:solidFill>
                  <a:srgbClr val="FF0000"/>
                </a:solidFill>
              </a:rPr>
              <a:t>more than 10 </a:t>
            </a:r>
            <a:r>
              <a:rPr lang="en-US" sz="2800" dirty="0" smtClean="0"/>
              <a:t>amino acids units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05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Biological Activity of small peptides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07504" y="1988840"/>
            <a:ext cx="50405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Glutathione (GSH) </a:t>
            </a:r>
            <a:r>
              <a:rPr lang="en-US" sz="2800" dirty="0" smtClean="0"/>
              <a:t>is an </a:t>
            </a:r>
            <a:r>
              <a:rPr lang="en-US" sz="2800" dirty="0" smtClean="0">
                <a:solidFill>
                  <a:srgbClr val="FF0000"/>
                </a:solidFill>
              </a:rPr>
              <a:t>antioxidant</a:t>
            </a:r>
            <a:r>
              <a:rPr lang="en-US" sz="2800" dirty="0" smtClean="0"/>
              <a:t> in plants ,animals ,fungi ,and some bacteria.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/>
              <a:t>Glutathione is capable of </a:t>
            </a:r>
            <a:r>
              <a:rPr lang="en-US" sz="2800" dirty="0" err="1" smtClean="0">
                <a:solidFill>
                  <a:srgbClr val="FF0000"/>
                </a:solidFill>
              </a:rPr>
              <a:t>prevanting</a:t>
            </a:r>
            <a:r>
              <a:rPr lang="en-US" sz="2800" dirty="0" smtClean="0">
                <a:solidFill>
                  <a:srgbClr val="FF0000"/>
                </a:solidFill>
              </a:rPr>
              <a:t> damage to important cellular components </a:t>
            </a:r>
            <a:r>
              <a:rPr lang="en-US" sz="2800" dirty="0" smtClean="0"/>
              <a:t>caused by reactive oxygen species (ROS)  such as </a:t>
            </a:r>
            <a:r>
              <a:rPr lang="en-US" sz="2800" dirty="0" smtClean="0">
                <a:solidFill>
                  <a:srgbClr val="FF0000"/>
                </a:solidFill>
              </a:rPr>
              <a:t>free radicals ,peroxides, lipid peroxides ,and heavy metals 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0" name="Picture 2" descr="C:\Users\alnaseem\Downloads\Glutathione_struc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546918"/>
            <a:ext cx="4139952" cy="4762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222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611560" y="332656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Biological Activity of small peptides 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Oxytocin and vasopressin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51520" y="1700808"/>
            <a:ext cx="87129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/>
              <a:t>Oxytocin and vasopressin are a </a:t>
            </a:r>
            <a:r>
              <a:rPr lang="en-US" sz="2800" dirty="0" err="1" smtClean="0">
                <a:solidFill>
                  <a:srgbClr val="FF0000"/>
                </a:solidFill>
              </a:rPr>
              <a:t>nonpeptides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hormons</a:t>
            </a:r>
            <a:r>
              <a:rPr lang="en-US" sz="2800" dirty="0" smtClean="0">
                <a:solidFill>
                  <a:srgbClr val="FF0000"/>
                </a:solidFill>
              </a:rPr>
              <a:t>  </a:t>
            </a:r>
            <a:r>
              <a:rPr lang="en-US" sz="2800" dirty="0" smtClean="0"/>
              <a:t>contain 9 amino acids which released by </a:t>
            </a:r>
            <a:r>
              <a:rPr lang="en-US" sz="2800" dirty="0" smtClean="0">
                <a:solidFill>
                  <a:srgbClr val="FF0000"/>
                </a:solidFill>
              </a:rPr>
              <a:t>posterior pituitary. </a:t>
            </a:r>
            <a:endParaRPr lang="en-US" sz="2800" dirty="0">
              <a:solidFill>
                <a:srgbClr val="FF0000"/>
              </a:solidFill>
            </a:endParaRP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Oxytocin</a:t>
            </a:r>
            <a:r>
              <a:rPr lang="en-US" sz="2800" dirty="0" smtClean="0"/>
              <a:t> is released into the bloodstream as a hormone in labor ,thus ,it plays a role in birth (muscular contraction ), </a:t>
            </a:r>
            <a:r>
              <a:rPr lang="en-US" sz="2800" dirty="0" smtClean="0">
                <a:solidFill>
                  <a:srgbClr val="FF0000"/>
                </a:solidFill>
              </a:rPr>
              <a:t>bonding with the baby ,and milk production</a:t>
            </a:r>
            <a:r>
              <a:rPr lang="en-US" sz="2800" dirty="0" smtClean="0"/>
              <a:t>.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Vasopressin</a:t>
            </a:r>
            <a:r>
              <a:rPr lang="en-US" sz="2800" dirty="0" smtClean="0"/>
              <a:t> helps </a:t>
            </a:r>
            <a:r>
              <a:rPr lang="en-US" sz="2800" dirty="0" smtClean="0">
                <a:solidFill>
                  <a:srgbClr val="FF0000"/>
                </a:solidFill>
              </a:rPr>
              <a:t>water reabsorption by renal tubules </a:t>
            </a:r>
            <a:r>
              <a:rPr lang="en-US" sz="2800" dirty="0" smtClean="0"/>
              <a:t>. It called antidiuretic hormone </a:t>
            </a:r>
            <a:r>
              <a:rPr lang="en-US" sz="2800" dirty="0" smtClean="0">
                <a:solidFill>
                  <a:srgbClr val="FF0000"/>
                </a:solidFill>
              </a:rPr>
              <a:t>ADH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3908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23527" y="0"/>
            <a:ext cx="85689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Proteins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84384" y="843438"/>
            <a:ext cx="870809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/>
              <a:t>Proteins are </a:t>
            </a:r>
            <a:r>
              <a:rPr lang="en-US" sz="2800" dirty="0" smtClean="0">
                <a:solidFill>
                  <a:srgbClr val="FF0000"/>
                </a:solidFill>
              </a:rPr>
              <a:t>polymers </a:t>
            </a:r>
            <a:r>
              <a:rPr lang="en-US" sz="2800" dirty="0" smtClean="0"/>
              <a:t>of amino acids.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/>
              <a:t>Proteins range in size from </a:t>
            </a:r>
            <a:r>
              <a:rPr lang="en-US" sz="2800" dirty="0" smtClean="0">
                <a:solidFill>
                  <a:srgbClr val="FF0000"/>
                </a:solidFill>
              </a:rPr>
              <a:t>small peptides </a:t>
            </a:r>
            <a:r>
              <a:rPr lang="en-US" sz="2800" dirty="0" smtClean="0"/>
              <a:t>to </a:t>
            </a:r>
            <a:r>
              <a:rPr lang="en-US" sz="2800" dirty="0" smtClean="0">
                <a:solidFill>
                  <a:srgbClr val="FF0000"/>
                </a:solidFill>
              </a:rPr>
              <a:t>very large polypeptides </a:t>
            </a:r>
            <a:r>
              <a:rPr lang="en-US" sz="2800" dirty="0" smtClean="0"/>
              <a:t>chains of 100 to several thousand amino acid residues.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/>
              <a:t>Proteins are the most abundant biological macromolecules </a:t>
            </a:r>
            <a:r>
              <a:rPr lang="en-US" sz="2800" dirty="0" err="1" smtClean="0"/>
              <a:t>occuring</a:t>
            </a:r>
            <a:r>
              <a:rPr lang="en-US" sz="2800" dirty="0" smtClean="0"/>
              <a:t> in all cells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323527" y="3367206"/>
            <a:ext cx="85689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Classification of proteins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/>
              <a:t>Proteins can be classified according to</a:t>
            </a:r>
            <a:r>
              <a:rPr lang="en-US" dirty="0" smtClean="0"/>
              <a:t>:-</a:t>
            </a:r>
            <a:endParaRPr lang="en-US" sz="2800" dirty="0" smtClean="0"/>
          </a:p>
          <a:p>
            <a:pPr marL="514350" indent="-514350" algn="l" rtl="0">
              <a:buFont typeface="Arial" pitchFamily="34" charset="0"/>
              <a:buChar char="•"/>
            </a:pPr>
            <a:r>
              <a:rPr lang="en-US" sz="2800" dirty="0" smtClean="0"/>
              <a:t>Protein function</a:t>
            </a:r>
          </a:p>
          <a:p>
            <a:pPr marL="514350" indent="-514350" algn="l" rtl="0">
              <a:buFont typeface="Arial" pitchFamily="34" charset="0"/>
              <a:buChar char="•"/>
            </a:pPr>
            <a:r>
              <a:rPr lang="en-US" sz="2800" dirty="0" smtClean="0"/>
              <a:t>shape </a:t>
            </a:r>
          </a:p>
          <a:p>
            <a:pPr marL="514350" indent="-514350" algn="l" rtl="0">
              <a:buFont typeface="Arial" pitchFamily="34" charset="0"/>
              <a:buChar char="•"/>
            </a:pPr>
            <a:r>
              <a:rPr lang="en-US" sz="2800" dirty="0" smtClean="0"/>
              <a:t>chemical composition.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7246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</TotalTime>
  <Words>612</Words>
  <Application>Microsoft Office PowerPoint</Application>
  <PresentationFormat>عرض على الشاشة (3:4)‏</PresentationFormat>
  <Paragraphs>68</Paragraphs>
  <Slides>20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سمة Office</vt:lpstr>
      <vt:lpstr>Lec 3 Peptides</vt:lpstr>
      <vt:lpstr>عرض تقديمي في PowerPoint</vt:lpstr>
      <vt:lpstr>عرض تقديمي في PowerPoint</vt:lpstr>
      <vt:lpstr>عرض تقديمي في PowerPoint</vt:lpstr>
      <vt:lpstr>Cont.</vt:lpstr>
      <vt:lpstr>عرض تقديمي في PowerPoint</vt:lpstr>
      <vt:lpstr>Biological Activity of small peptides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 3 Peptides</dc:title>
  <dc:creator>alnaseem</dc:creator>
  <cp:lastModifiedBy>Maher</cp:lastModifiedBy>
  <cp:revision>45</cp:revision>
  <dcterms:created xsi:type="dcterms:W3CDTF">2023-10-10T18:01:58Z</dcterms:created>
  <dcterms:modified xsi:type="dcterms:W3CDTF">2024-10-28T19:20:37Z</dcterms:modified>
</cp:coreProperties>
</file>