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1pPr>
    <a:lvl2pPr marL="0" marR="0" indent="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2pPr>
    <a:lvl3pPr marL="0" marR="0" indent="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3pPr>
    <a:lvl4pPr marL="0" marR="0" indent="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4pPr>
    <a:lvl5pPr marL="0" marR="0" indent="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5pPr>
    <a:lvl6pPr marL="0" marR="0" indent="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6pPr>
    <a:lvl7pPr marL="0" marR="0" indent="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7pPr>
    <a:lvl8pPr marL="0" marR="0" indent="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8pPr>
    <a:lvl9pPr marL="0" marR="0" indent="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8DADE"/>
          </a:solidFill>
        </a:fill>
      </a:tcStyle>
    </a:wholeTbl>
    <a:band2H>
      <a:tcTxStyle b="def" i="def"/>
      <a:tcStyle>
        <a:tcBdr/>
        <a:fill>
          <a:solidFill>
            <a:srgbClr val="ECED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7D4D3"/>
          </a:solidFill>
        </a:fill>
      </a:tcStyle>
    </a:wholeTbl>
    <a:band2H>
      <a:tcTxStyle b="def" i="def"/>
      <a:tcStyle>
        <a:tcBdr/>
        <a:fill>
          <a:solidFill>
            <a:srgbClr val="ECEBE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D3D6"/>
          </a:solidFill>
        </a:fill>
      </a:tcStyle>
    </a:wholeTbl>
    <a:band2H>
      <a:tcTxStyle b="def" i="def"/>
      <a:tcStyle>
        <a:tcBdr/>
        <a:fill>
          <a:solidFill>
            <a:srgbClr val="EBEA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3" name="Shape 93"/>
          <p:cNvSpPr/>
          <p:nvPr>
            <p:ph type="sldImg"/>
          </p:nvPr>
        </p:nvSpPr>
        <p:spPr>
          <a:xfrm>
            <a:off x="1143000" y="685800"/>
            <a:ext cx="4572000" cy="3429000"/>
          </a:xfrm>
          <a:prstGeom prst="rect">
            <a:avLst/>
          </a:prstGeom>
        </p:spPr>
        <p:txBody>
          <a:bodyPr/>
          <a:lstStyle/>
          <a:p>
            <a:pPr/>
          </a:p>
        </p:txBody>
      </p:sp>
      <p:sp>
        <p:nvSpPr>
          <p:cNvPr id="94" name="Shape 94"/>
          <p:cNvSpPr/>
          <p:nvPr>
            <p:ph type="body" sz="quarter" idx="1"/>
          </p:nvPr>
        </p:nvSpPr>
        <p:spPr>
          <a:xfrm>
            <a:off x="914400" y="4343400"/>
            <a:ext cx="5029200" cy="4114800"/>
          </a:xfrm>
          <a:prstGeom prst="rect">
            <a:avLst/>
          </a:prstGeom>
        </p:spPr>
        <p:txBody>
          <a:bodyPr/>
          <a:lstStyle/>
          <a:p>
            <a:pPr/>
          </a:p>
        </p:txBody>
      </p:sp>
    </p:spTree>
  </p:cSld>
  <p:clrMap bg1="dk1" tx1="lt1" bg2="dk2" tx2="lt2" accent1="accent1" accent2="accent2" accent3="accent3" accent4="accent4" accent5="accent5" accent6="accent6" hlink="hlink" folHlink="folHlink"/>
  <p:notesStyle>
    <a:lvl1pPr algn="r" latinLnBrk="0">
      <a:defRPr sz="1200">
        <a:solidFill>
          <a:srgbClr val="FFFFFF"/>
        </a:solidFill>
        <a:latin typeface="+mn-lt"/>
        <a:ea typeface="+mn-ea"/>
        <a:cs typeface="+mn-cs"/>
        <a:sym typeface="Arial"/>
      </a:defRPr>
    </a:lvl1pPr>
    <a:lvl2pPr indent="228600" algn="r" latinLnBrk="0">
      <a:defRPr sz="1200">
        <a:solidFill>
          <a:srgbClr val="FFFFFF"/>
        </a:solidFill>
        <a:latin typeface="+mn-lt"/>
        <a:ea typeface="+mn-ea"/>
        <a:cs typeface="+mn-cs"/>
        <a:sym typeface="Arial"/>
      </a:defRPr>
    </a:lvl2pPr>
    <a:lvl3pPr indent="457200" algn="r" latinLnBrk="0">
      <a:defRPr sz="1200">
        <a:solidFill>
          <a:srgbClr val="FFFFFF"/>
        </a:solidFill>
        <a:latin typeface="+mn-lt"/>
        <a:ea typeface="+mn-ea"/>
        <a:cs typeface="+mn-cs"/>
        <a:sym typeface="Arial"/>
      </a:defRPr>
    </a:lvl3pPr>
    <a:lvl4pPr indent="685800" algn="r" latinLnBrk="0">
      <a:defRPr sz="1200">
        <a:solidFill>
          <a:srgbClr val="FFFFFF"/>
        </a:solidFill>
        <a:latin typeface="+mn-lt"/>
        <a:ea typeface="+mn-ea"/>
        <a:cs typeface="+mn-cs"/>
        <a:sym typeface="Arial"/>
      </a:defRPr>
    </a:lvl4pPr>
    <a:lvl5pPr indent="914400" algn="r" latinLnBrk="0">
      <a:defRPr sz="1200">
        <a:solidFill>
          <a:srgbClr val="FFFFFF"/>
        </a:solidFill>
        <a:latin typeface="+mn-lt"/>
        <a:ea typeface="+mn-ea"/>
        <a:cs typeface="+mn-cs"/>
        <a:sym typeface="Arial"/>
      </a:defRPr>
    </a:lvl5pPr>
    <a:lvl6pPr indent="1143000" algn="r" latinLnBrk="0">
      <a:defRPr sz="1200">
        <a:solidFill>
          <a:srgbClr val="FFFFFF"/>
        </a:solidFill>
        <a:latin typeface="+mn-lt"/>
        <a:ea typeface="+mn-ea"/>
        <a:cs typeface="+mn-cs"/>
        <a:sym typeface="Arial"/>
      </a:defRPr>
    </a:lvl6pPr>
    <a:lvl7pPr indent="1371600" algn="r" latinLnBrk="0">
      <a:defRPr sz="1200">
        <a:solidFill>
          <a:srgbClr val="FFFFFF"/>
        </a:solidFill>
        <a:latin typeface="+mn-lt"/>
        <a:ea typeface="+mn-ea"/>
        <a:cs typeface="+mn-cs"/>
        <a:sym typeface="Arial"/>
      </a:defRPr>
    </a:lvl7pPr>
    <a:lvl8pPr indent="1600200" algn="r" latinLnBrk="0">
      <a:defRPr sz="1200">
        <a:solidFill>
          <a:srgbClr val="FFFFFF"/>
        </a:solidFill>
        <a:latin typeface="+mn-lt"/>
        <a:ea typeface="+mn-ea"/>
        <a:cs typeface="+mn-cs"/>
        <a:sym typeface="Arial"/>
      </a:defRPr>
    </a:lvl8pPr>
    <a:lvl9pPr indent="1828800" algn="r" latinLnBrk="0">
      <a:defRPr sz="1200">
        <a:solidFill>
          <a:srgbClr val="FFFFFF"/>
        </a:solidFill>
        <a:latin typeface="+mn-lt"/>
        <a:ea typeface="+mn-ea"/>
        <a:cs typeface="+mn-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3" name="Title Text"/>
          <p:cNvSpPr txBox="1"/>
          <p:nvPr>
            <p:ph type="title"/>
          </p:nvPr>
        </p:nvSpPr>
        <p:spPr>
          <a:xfrm>
            <a:off x="914400" y="2516622"/>
            <a:ext cx="7315200" cy="2595027"/>
          </a:xfrm>
          <a:prstGeom prst="rect">
            <a:avLst/>
          </a:prstGeom>
        </p:spPr>
        <p:txBody>
          <a:bodyPr/>
          <a:lstStyle>
            <a:lvl1pPr>
              <a:defRPr sz="4800"/>
            </a:lvl1pPr>
          </a:lstStyle>
          <a:p>
            <a:pPr/>
            <a:r>
              <a:t>Title Text</a:t>
            </a:r>
          </a:p>
        </p:txBody>
      </p:sp>
      <p:sp>
        <p:nvSpPr>
          <p:cNvPr id="14" name="Body Level One…"/>
          <p:cNvSpPr txBox="1"/>
          <p:nvPr>
            <p:ph type="body" sz="quarter" idx="1"/>
          </p:nvPr>
        </p:nvSpPr>
        <p:spPr>
          <a:xfrm>
            <a:off x="914400" y="5166528"/>
            <a:ext cx="7315200" cy="1144634"/>
          </a:xfrm>
          <a:prstGeom prst="rect">
            <a:avLst/>
          </a:prstGeom>
        </p:spPr>
        <p:txBody>
          <a:bodyPr/>
          <a:lstStyle>
            <a:lvl1pPr marL="0" indent="0" algn="l">
              <a:spcBef>
                <a:spcPts val="500"/>
              </a:spcBef>
              <a:buClrTx/>
              <a:buSzTx/>
              <a:buNone/>
              <a:defRPr sz="2200"/>
            </a:lvl1pPr>
            <a:lvl2pPr marL="0" indent="0" algn="l">
              <a:spcBef>
                <a:spcPts val="500"/>
              </a:spcBef>
              <a:buClrTx/>
              <a:buSzTx/>
              <a:buNone/>
              <a:defRPr sz="2200"/>
            </a:lvl2pPr>
            <a:lvl3pPr marL="0" indent="0" algn="l">
              <a:spcBef>
                <a:spcPts val="500"/>
              </a:spcBef>
              <a:buClrTx/>
              <a:buSzTx/>
              <a:buNone/>
              <a:defRPr sz="2200"/>
            </a:lvl3pPr>
            <a:lvl4pPr marL="0" indent="0" algn="l">
              <a:spcBef>
                <a:spcPts val="500"/>
              </a:spcBef>
              <a:buClrTx/>
              <a:buSzTx/>
              <a:buNone/>
              <a:defRPr sz="2200"/>
            </a:lvl4pPr>
            <a:lvl5pPr marL="0" indent="0" algn="l">
              <a:spcBef>
                <a:spcPts val="500"/>
              </a:spcBef>
              <a:buClrTx/>
              <a:buSzTx/>
              <a:buNone/>
              <a:defRPr sz="2200"/>
            </a:lvl5pPr>
          </a:lstStyle>
          <a:p>
            <a:pPr/>
            <a:r>
              <a:t>Body Level One</a:t>
            </a:r>
          </a:p>
          <a:p>
            <a:pPr lvl="1"/>
            <a:r>
              <a:t>Body Level Two</a:t>
            </a:r>
          </a:p>
          <a:p>
            <a:pPr lvl="2"/>
            <a:r>
              <a:t>Body Level Three</a:t>
            </a:r>
          </a:p>
          <a:p>
            <a:pPr lvl="3"/>
            <a:r>
              <a:t>Body Level Four</a:t>
            </a:r>
          </a:p>
          <a:p>
            <a:pPr lvl="4"/>
            <a:r>
              <a:t>Body Level Five</a:t>
            </a:r>
          </a:p>
        </p:txBody>
      </p:sp>
      <p:sp>
        <p:nvSpPr>
          <p:cNvPr id="1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2" name="Title Text"/>
          <p:cNvSpPr txBox="1"/>
          <p:nvPr>
            <p:ph type="title"/>
          </p:nvPr>
        </p:nvSpPr>
        <p:spPr>
          <a:xfrm>
            <a:off x="914400" y="1544715"/>
            <a:ext cx="7315200" cy="1154098"/>
          </a:xfrm>
          <a:prstGeom prst="rect">
            <a:avLst/>
          </a:prstGeom>
        </p:spPr>
        <p:txBody>
          <a:bodyPr/>
          <a:lstStyle/>
          <a:p>
            <a:pPr/>
            <a:r>
              <a:t>Title Text</a:t>
            </a:r>
          </a:p>
        </p:txBody>
      </p:sp>
      <p:sp>
        <p:nvSpPr>
          <p:cNvPr id="23" name="Body Level One…"/>
          <p:cNvSpPr txBox="1"/>
          <p:nvPr>
            <p:ph type="body" idx="1"/>
          </p:nvPr>
        </p:nvSpPr>
        <p:spPr>
          <a:xfrm>
            <a:off x="914400" y="2769833"/>
            <a:ext cx="7315200" cy="3539529"/>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31" name="Title Text"/>
          <p:cNvSpPr txBox="1"/>
          <p:nvPr>
            <p:ph type="title"/>
          </p:nvPr>
        </p:nvSpPr>
        <p:spPr>
          <a:xfrm>
            <a:off x="914400" y="5017572"/>
            <a:ext cx="7315200" cy="1293592"/>
          </a:xfrm>
          <a:prstGeom prst="rect">
            <a:avLst/>
          </a:prstGeom>
        </p:spPr>
        <p:txBody>
          <a:bodyPr anchor="t"/>
          <a:lstStyle/>
          <a:p>
            <a:pPr/>
            <a:r>
              <a:t>Title Text</a:t>
            </a:r>
          </a:p>
        </p:txBody>
      </p:sp>
      <p:sp>
        <p:nvSpPr>
          <p:cNvPr id="32" name="Body Level One…"/>
          <p:cNvSpPr txBox="1"/>
          <p:nvPr>
            <p:ph type="body" sz="quarter" idx="1"/>
          </p:nvPr>
        </p:nvSpPr>
        <p:spPr>
          <a:xfrm>
            <a:off x="914400" y="3865097"/>
            <a:ext cx="7315200" cy="1098439"/>
          </a:xfrm>
          <a:prstGeom prst="rect">
            <a:avLst/>
          </a:prstGeom>
        </p:spPr>
        <p:txBody>
          <a:bodyPr anchor="b"/>
          <a:lstStyle>
            <a:lvl1pPr marL="0" indent="0">
              <a:buClrTx/>
              <a:buSzTx/>
              <a:buNone/>
            </a:lvl1pPr>
            <a:lvl2pPr marL="0" indent="0">
              <a:buClrTx/>
              <a:buSzTx/>
              <a:buNone/>
            </a:lvl2pPr>
            <a:lvl3pPr marL="0" indent="0">
              <a:buClrTx/>
              <a:buSzTx/>
              <a:buNone/>
            </a:lvl3pPr>
            <a:lvl4pPr marL="0" indent="0">
              <a:buClrTx/>
              <a:buSzTx/>
              <a:buNone/>
            </a:lvl4pPr>
            <a:lvl5pPr marL="0" indent="0">
              <a:buClrTx/>
              <a:buSzTx/>
              <a:buNone/>
            </a:lvl5pPr>
          </a:lstStyle>
          <a:p>
            <a:pPr/>
            <a:r>
              <a:t>Body Level One</a:t>
            </a:r>
          </a:p>
          <a:p>
            <a:pPr lvl="1"/>
            <a:r>
              <a:t>Body Level Two</a:t>
            </a:r>
          </a:p>
          <a:p>
            <a:pPr lvl="2"/>
            <a:r>
              <a:t>Body Level Three</a:t>
            </a:r>
          </a:p>
          <a:p>
            <a:pPr lvl="3"/>
            <a:r>
              <a:t>Body Level Four</a:t>
            </a:r>
          </a:p>
          <a:p>
            <a:pPr lvl="4"/>
            <a:r>
              <a:t>Body Level Five</a:t>
            </a:r>
          </a:p>
        </p:txBody>
      </p:sp>
      <p:sp>
        <p:nvSpPr>
          <p:cNvPr id="3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40" name="Title Text"/>
          <p:cNvSpPr txBox="1"/>
          <p:nvPr>
            <p:ph type="title"/>
          </p:nvPr>
        </p:nvSpPr>
        <p:spPr>
          <a:xfrm>
            <a:off x="914400" y="1544715"/>
            <a:ext cx="7315200" cy="1154098"/>
          </a:xfrm>
          <a:prstGeom prst="rect">
            <a:avLst/>
          </a:prstGeom>
        </p:spPr>
        <p:txBody>
          <a:bodyPr/>
          <a:lstStyle/>
          <a:p>
            <a:pPr/>
            <a:r>
              <a:t>Title Text</a:t>
            </a:r>
          </a:p>
        </p:txBody>
      </p:sp>
      <p:sp>
        <p:nvSpPr>
          <p:cNvPr id="41" name="Body Level One…"/>
          <p:cNvSpPr txBox="1"/>
          <p:nvPr>
            <p:ph type="body" sz="half" idx="1"/>
          </p:nvPr>
        </p:nvSpPr>
        <p:spPr>
          <a:xfrm>
            <a:off x="914400" y="2743200"/>
            <a:ext cx="3566160" cy="3593592"/>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9" name="Body Level One…"/>
          <p:cNvSpPr txBox="1"/>
          <p:nvPr>
            <p:ph type="body" sz="quarter" idx="1"/>
          </p:nvPr>
        </p:nvSpPr>
        <p:spPr>
          <a:xfrm>
            <a:off x="1116348" y="2743200"/>
            <a:ext cx="3364992" cy="621792"/>
          </a:xfrm>
          <a:prstGeom prst="rect">
            <a:avLst/>
          </a:prstGeom>
        </p:spPr>
        <p:txBody>
          <a:bodyPr anchor="b"/>
          <a:lstStyle>
            <a:lvl1pPr marL="0" indent="0">
              <a:buClrTx/>
              <a:buSzTx/>
              <a:buNone/>
              <a:defRPr b="1">
                <a:solidFill>
                  <a:srgbClr val="FF8600"/>
                </a:solidFill>
              </a:defRPr>
            </a:lvl1pPr>
            <a:lvl2pPr marL="0" indent="0">
              <a:buClrTx/>
              <a:buSzTx/>
              <a:buNone/>
              <a:defRPr b="1">
                <a:solidFill>
                  <a:srgbClr val="FF8600"/>
                </a:solidFill>
              </a:defRPr>
            </a:lvl2pPr>
            <a:lvl3pPr marL="0" indent="0">
              <a:buClrTx/>
              <a:buSzTx/>
              <a:buNone/>
              <a:defRPr b="1">
                <a:solidFill>
                  <a:srgbClr val="FF8600"/>
                </a:solidFill>
              </a:defRPr>
            </a:lvl3pPr>
            <a:lvl4pPr marL="0" indent="0">
              <a:buClrTx/>
              <a:buSzTx/>
              <a:buNone/>
              <a:defRPr b="1">
                <a:solidFill>
                  <a:srgbClr val="FF8600"/>
                </a:solidFill>
              </a:defRPr>
            </a:lvl4pPr>
            <a:lvl5pPr marL="0" indent="0">
              <a:buClrTx/>
              <a:buSzTx/>
              <a:buNone/>
              <a:defRPr b="1">
                <a:solidFill>
                  <a:srgbClr val="FF8600"/>
                </a:solidFill>
              </a:defRPr>
            </a:lvl5pPr>
          </a:lstStyle>
          <a:p>
            <a:pPr/>
            <a:r>
              <a:t>Body Level One</a:t>
            </a:r>
          </a:p>
          <a:p>
            <a:pPr lvl="1"/>
            <a:r>
              <a:t>Body Level Two</a:t>
            </a:r>
          </a:p>
          <a:p>
            <a:pPr lvl="2"/>
            <a:r>
              <a:t>Body Level Three</a:t>
            </a:r>
          </a:p>
          <a:p>
            <a:pPr lvl="3"/>
            <a:r>
              <a:t>Body Level Four</a:t>
            </a:r>
          </a:p>
          <a:p>
            <a:pPr lvl="4"/>
            <a:r>
              <a:t>Body Level Five</a:t>
            </a:r>
          </a:p>
        </p:txBody>
      </p:sp>
      <p:sp>
        <p:nvSpPr>
          <p:cNvPr id="50" name="Text Placeholder 4"/>
          <p:cNvSpPr/>
          <p:nvPr>
            <p:ph type="body" sz="quarter" idx="21"/>
          </p:nvPr>
        </p:nvSpPr>
        <p:spPr>
          <a:xfrm>
            <a:off x="4885144" y="2743200"/>
            <a:ext cx="3362062" cy="621792"/>
          </a:xfrm>
          <a:prstGeom prst="rect">
            <a:avLst/>
          </a:prstGeom>
        </p:spPr>
        <p:txBody>
          <a:bodyPr anchor="b"/>
          <a:lstStyle/>
          <a:p>
            <a:pPr rtl="0">
              <a:defRPr/>
            </a:pPr>
          </a:p>
        </p:txBody>
      </p:sp>
      <p:sp>
        <p:nvSpPr>
          <p:cNvPr id="51" name="Title Text"/>
          <p:cNvSpPr txBox="1"/>
          <p:nvPr>
            <p:ph type="title"/>
          </p:nvPr>
        </p:nvSpPr>
        <p:spPr>
          <a:xfrm>
            <a:off x="914400" y="1544715"/>
            <a:ext cx="7315200" cy="1154098"/>
          </a:xfrm>
          <a:prstGeom prst="rect">
            <a:avLst/>
          </a:prstGeom>
        </p:spPr>
        <p:txBody>
          <a:bodyPr/>
          <a:lstStyle/>
          <a:p>
            <a:pPr/>
            <a:r>
              <a:t>Title Text</a:t>
            </a:r>
          </a:p>
        </p:txBody>
      </p:sp>
      <p:sp>
        <p:nvSpPr>
          <p:cNvPr id="5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9" name="Title Text"/>
          <p:cNvSpPr txBox="1"/>
          <p:nvPr>
            <p:ph type="title"/>
          </p:nvPr>
        </p:nvSpPr>
        <p:spPr>
          <a:xfrm>
            <a:off x="914400" y="1544715"/>
            <a:ext cx="7315200" cy="1154098"/>
          </a:xfrm>
          <a:prstGeom prst="rect">
            <a:avLst/>
          </a:prstGeom>
        </p:spPr>
        <p:txBody>
          <a:bodyPr/>
          <a:lstStyle/>
          <a:p>
            <a:pPr/>
            <a:r>
              <a:t>Title Text</a:t>
            </a:r>
          </a:p>
        </p:txBody>
      </p:sp>
      <p:sp>
        <p:nvSpPr>
          <p:cNvPr id="6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4" name="Title Text"/>
          <p:cNvSpPr txBox="1"/>
          <p:nvPr>
            <p:ph type="title"/>
          </p:nvPr>
        </p:nvSpPr>
        <p:spPr>
          <a:xfrm>
            <a:off x="914400" y="1825362"/>
            <a:ext cx="2950936" cy="2173017"/>
          </a:xfrm>
          <a:prstGeom prst="rect">
            <a:avLst/>
          </a:prstGeom>
        </p:spPr>
        <p:txBody>
          <a:bodyPr/>
          <a:lstStyle>
            <a:lvl1pPr>
              <a:defRPr sz="2800"/>
            </a:lvl1pPr>
          </a:lstStyle>
          <a:p>
            <a:pPr/>
            <a:r>
              <a:t>Title Text</a:t>
            </a:r>
          </a:p>
        </p:txBody>
      </p:sp>
      <p:sp>
        <p:nvSpPr>
          <p:cNvPr id="75" name="Body Level One…"/>
          <p:cNvSpPr txBox="1"/>
          <p:nvPr>
            <p:ph type="body" sz="half" idx="1"/>
          </p:nvPr>
        </p:nvSpPr>
        <p:spPr>
          <a:xfrm>
            <a:off x="4021752" y="1826709"/>
            <a:ext cx="4207848" cy="4476616"/>
          </a:xfrm>
          <a:prstGeom prst="rect">
            <a:avLst/>
          </a:prstGeom>
        </p:spPr>
        <p:txBody>
          <a:bodyPr anchor="ctr"/>
          <a:lstStyle/>
          <a:p>
            <a:pPr/>
            <a:r>
              <a:t>Body Level One</a:t>
            </a:r>
          </a:p>
          <a:p>
            <a:pPr lvl="1"/>
            <a:r>
              <a:t>Body Level Two</a:t>
            </a:r>
          </a:p>
          <a:p>
            <a:pPr lvl="2"/>
            <a:r>
              <a:t>Body Level Three</a:t>
            </a:r>
          </a:p>
          <a:p>
            <a:pPr lvl="3"/>
            <a:r>
              <a:t>Body Level Four</a:t>
            </a:r>
          </a:p>
          <a:p>
            <a:pPr lvl="4"/>
            <a:r>
              <a:t>Body Level Five</a:t>
            </a:r>
          </a:p>
        </p:txBody>
      </p:sp>
      <p:sp>
        <p:nvSpPr>
          <p:cNvPr id="76" name="Text Placeholder 3"/>
          <p:cNvSpPr/>
          <p:nvPr>
            <p:ph type="body" sz="quarter" idx="21"/>
          </p:nvPr>
        </p:nvSpPr>
        <p:spPr>
          <a:xfrm>
            <a:off x="914400" y="4061095"/>
            <a:ext cx="2950936" cy="2245389"/>
          </a:xfrm>
          <a:prstGeom prst="rect">
            <a:avLst/>
          </a:prstGeom>
        </p:spPr>
        <p:txBody>
          <a:bodyPr/>
          <a:lstStyle/>
          <a:p>
            <a:pPr rtl="0">
              <a:defRPr/>
            </a:pPr>
          </a:p>
        </p:txBody>
      </p:sp>
      <p:sp>
        <p:nvSpPr>
          <p:cNvPr id="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4" name="Title Text"/>
          <p:cNvSpPr txBox="1"/>
          <p:nvPr>
            <p:ph type="title"/>
          </p:nvPr>
        </p:nvSpPr>
        <p:spPr>
          <a:xfrm>
            <a:off x="914400" y="1828800"/>
            <a:ext cx="2953512" cy="2176273"/>
          </a:xfrm>
          <a:prstGeom prst="rect">
            <a:avLst/>
          </a:prstGeom>
        </p:spPr>
        <p:txBody>
          <a:bodyPr/>
          <a:lstStyle>
            <a:lvl1pPr>
              <a:defRPr sz="2800"/>
            </a:lvl1pPr>
          </a:lstStyle>
          <a:p>
            <a:pPr/>
            <a:r>
              <a:t>Title Text</a:t>
            </a:r>
          </a:p>
        </p:txBody>
      </p:sp>
      <p:sp>
        <p:nvSpPr>
          <p:cNvPr id="85" name="Picture Placeholder 2"/>
          <p:cNvSpPr/>
          <p:nvPr>
            <p:ph type="pic" sz="half" idx="21"/>
          </p:nvPr>
        </p:nvSpPr>
        <p:spPr>
          <a:xfrm>
            <a:off x="4191000" y="2286000"/>
            <a:ext cx="4038600" cy="3352800"/>
          </a:xfrm>
          <a:prstGeom prst="rect">
            <a:avLst/>
          </a:prstGeom>
          <a:effectLst>
            <a:reflection blurRad="0" stA="30000" stPos="0" endA="0" endPos="40000" dist="0" dir="5400000" fadeDir="5400000" sx="100000" sy="-100000" kx="0" ky="0" algn="bl" rotWithShape="0"/>
          </a:effectLst>
        </p:spPr>
        <p:txBody>
          <a:bodyPr lIns="91439" tIns="45719" rIns="91439" bIns="45719">
            <a:noAutofit/>
          </a:bodyPr>
          <a:lstStyle/>
          <a:p>
            <a:pPr/>
          </a:p>
        </p:txBody>
      </p:sp>
      <p:sp>
        <p:nvSpPr>
          <p:cNvPr id="86" name="Body Level One…"/>
          <p:cNvSpPr txBox="1"/>
          <p:nvPr>
            <p:ph type="body" sz="quarter" idx="1"/>
          </p:nvPr>
        </p:nvSpPr>
        <p:spPr>
          <a:xfrm>
            <a:off x="914400" y="4059935"/>
            <a:ext cx="2953512" cy="2249426"/>
          </a:xfrm>
          <a:prstGeom prst="rect">
            <a:avLst/>
          </a:prstGeom>
        </p:spPr>
        <p:txBody>
          <a:bodyPr/>
          <a:lstStyle>
            <a:lvl1pPr marL="0" indent="0">
              <a:spcBef>
                <a:spcPts val="300"/>
              </a:spcBef>
              <a:buClrTx/>
              <a:buSzTx/>
              <a:buNone/>
              <a:defRPr sz="1400"/>
            </a:lvl1pPr>
            <a:lvl2pPr marL="0" indent="0">
              <a:spcBef>
                <a:spcPts val="300"/>
              </a:spcBef>
              <a:buClrTx/>
              <a:buSzTx/>
              <a:buNone/>
              <a:defRPr sz="1400"/>
            </a:lvl2pPr>
            <a:lvl3pPr marL="0" indent="0">
              <a:spcBef>
                <a:spcPts val="300"/>
              </a:spcBef>
              <a:buClrTx/>
              <a:buSzTx/>
              <a:buNone/>
              <a:defRPr sz="1400"/>
            </a:lvl3pPr>
            <a:lvl4pPr marL="0" indent="0">
              <a:spcBef>
                <a:spcPts val="300"/>
              </a:spcBef>
              <a:buClrTx/>
              <a:buSzTx/>
              <a:buNone/>
              <a:defRPr sz="1400"/>
            </a:lvl4pPr>
            <a:lvl5pPr marL="0" indent="0">
              <a:spcBef>
                <a:spcPts val="300"/>
              </a:spcBef>
              <a:buClrTx/>
              <a:buSz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gradFill flip="none" rotWithShape="1">
          <a:gsLst>
            <a:gs pos="0">
              <a:srgbClr val="242C33"/>
            </a:gs>
            <a:gs pos="64999">
              <a:srgbClr val="273037"/>
            </a:gs>
            <a:gs pos="100000">
              <a:srgbClr val="5E6A74"/>
            </a:gs>
          </a:gsLst>
          <a:lin ang="5400000" scaled="0"/>
        </a:gradFill>
      </p:bgPr>
    </p:bg>
    <p:spTree>
      <p:nvGrpSpPr>
        <p:cNvPr id="1" name=""/>
        <p:cNvGrpSpPr/>
        <p:nvPr/>
      </p:nvGrpSpPr>
      <p:grpSpPr>
        <a:xfrm>
          <a:off x="0" y="0"/>
          <a:ext cx="0" cy="0"/>
          <a:chOff x="0" y="0"/>
          <a:chExt cx="0" cy="0"/>
        </a:xfrm>
      </p:grpSpPr>
      <p:sp>
        <p:nvSpPr>
          <p:cNvPr id="2" name="Rectangle 9"/>
          <p:cNvSpPr/>
          <p:nvPr/>
        </p:nvSpPr>
        <p:spPr>
          <a:xfrm>
            <a:off x="8435268" y="573806"/>
            <a:ext cx="86238" cy="572318"/>
          </a:xfrm>
          <a:prstGeom prst="rect">
            <a:avLst/>
          </a:prstGeom>
          <a:solidFill>
            <a:srgbClr val="FF8600"/>
          </a:solidFill>
          <a:ln w="12700">
            <a:miter lim="400000"/>
          </a:ln>
        </p:spPr>
        <p:txBody>
          <a:bodyPr lIns="45718" tIns="45718" rIns="45718" bIns="45718" anchor="ctr"/>
          <a:lstStyle/>
          <a:p>
            <a:pPr algn="ctr">
              <a:defRPr>
                <a:solidFill>
                  <a:srgbClr val="FFFFFF"/>
                </a:solidFill>
                <a:latin typeface="+mn-lt"/>
                <a:ea typeface="+mn-ea"/>
                <a:cs typeface="+mn-cs"/>
                <a:sym typeface="Arial"/>
              </a:defRPr>
            </a:pPr>
          </a:p>
        </p:txBody>
      </p:sp>
      <p:sp>
        <p:nvSpPr>
          <p:cNvPr id="3" name="Rectangle 10"/>
          <p:cNvSpPr/>
          <p:nvPr/>
        </p:nvSpPr>
        <p:spPr>
          <a:xfrm>
            <a:off x="8569418" y="573806"/>
            <a:ext cx="576073" cy="572318"/>
          </a:xfrm>
          <a:prstGeom prst="rect">
            <a:avLst/>
          </a:prstGeom>
          <a:solidFill>
            <a:srgbClr val="FF8600"/>
          </a:solidFill>
          <a:ln w="12700">
            <a:miter lim="400000"/>
          </a:ln>
        </p:spPr>
        <p:txBody>
          <a:bodyPr lIns="45718" tIns="45718" rIns="45718" bIns="45718" anchor="ctr"/>
          <a:lstStyle/>
          <a:p>
            <a:pPr algn="ctr">
              <a:defRPr>
                <a:solidFill>
                  <a:srgbClr val="FFFFFF"/>
                </a:solidFill>
                <a:latin typeface="+mn-lt"/>
                <a:ea typeface="+mn-ea"/>
                <a:cs typeface="+mn-cs"/>
                <a:sym typeface="Arial"/>
              </a:defRPr>
            </a:pPr>
          </a:p>
        </p:txBody>
      </p:sp>
      <p:sp>
        <p:nvSpPr>
          <p:cNvPr id="4" name="Title Text"/>
          <p:cNvSpPr txBox="1"/>
          <p:nvPr>
            <p:ph type="title"/>
          </p:nvPr>
        </p:nvSpPr>
        <p:spPr>
          <a:xfrm>
            <a:off x="1370012" y="0"/>
            <a:ext cx="7315201" cy="18367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fontScale="100000" lnSpcReduction="0"/>
          </a:bodyPr>
          <a:lstStyle>
            <a:lvl1pPr rtl="1">
              <a:defRPr/>
            </a:lvl1pPr>
          </a:lstStyle>
          <a:p>
            <a:pPr/>
            <a:r>
              <a:t>Title Text</a:t>
            </a:r>
          </a:p>
        </p:txBody>
      </p:sp>
      <p:sp>
        <p:nvSpPr>
          <p:cNvPr id="5" name="Body Level One…"/>
          <p:cNvSpPr txBox="1"/>
          <p:nvPr>
            <p:ph type="body" idx="1"/>
          </p:nvPr>
        </p:nvSpPr>
        <p:spPr>
          <a:xfrm>
            <a:off x="5103812" y="2438400"/>
            <a:ext cx="3581401" cy="44196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lvl1pPr rtl="1">
              <a:defRPr/>
            </a:lvl1pPr>
            <a:lvl2pPr rtl="1">
              <a:defRPr/>
            </a:lvl2pPr>
            <a:lvl3pPr rtl="1">
              <a:defRPr/>
            </a:lvl3pPr>
            <a:lvl4pPr rtl="1">
              <a:defRPr/>
            </a:lvl4pPr>
            <a:lvl5pPr rtl="1">
              <a:defRPr/>
            </a:lvl5pPr>
          </a:lstStyle>
          <a:p>
            <a:pPr/>
            <a:r>
              <a:t>Body Level One</a:t>
            </a:r>
          </a:p>
          <a:p>
            <a:pPr lvl="1"/>
            <a:r>
              <a:t>Body Level Two</a:t>
            </a:r>
          </a:p>
          <a:p>
            <a:pPr lvl="2"/>
            <a:r>
              <a:t>Body Level Three</a:t>
            </a:r>
          </a:p>
          <a:p>
            <a:pPr lvl="3"/>
            <a:r>
              <a:t>Body Level Four</a:t>
            </a:r>
          </a:p>
          <a:p>
            <a:pPr lvl="4"/>
            <a:r>
              <a:t>Body Level Five</a:t>
            </a:r>
          </a:p>
        </p:txBody>
      </p:sp>
      <p:sp>
        <p:nvSpPr>
          <p:cNvPr id="6" name="Slide Number"/>
          <p:cNvSpPr txBox="1"/>
          <p:nvPr>
            <p:ph type="sldNum" sz="quarter" idx="2"/>
          </p:nvPr>
        </p:nvSpPr>
        <p:spPr>
          <a:xfrm>
            <a:off x="7981964" y="567546"/>
            <a:ext cx="273654" cy="264254"/>
          </a:xfrm>
          <a:prstGeom prst="rect">
            <a:avLst/>
          </a:prstGeom>
          <a:ln w="12700">
            <a:miter lim="400000"/>
          </a:ln>
        </p:spPr>
        <p:txBody>
          <a:bodyPr wrap="none" lIns="45718" tIns="45718" rIns="45718" bIns="45718" anchor="ctr">
            <a:spAutoFit/>
          </a:bodyPr>
          <a:lstStyle>
            <a:lvl1pPr>
              <a:defRPr sz="1200">
                <a:solidFill>
                  <a:srgbClr val="FFFFFF"/>
                </a:solidFill>
                <a:latin typeface="+mn-lt"/>
                <a:ea typeface="+mn-ea"/>
                <a:cs typeface="+mn-cs"/>
                <a:sym typeface="Aria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4000" u="none">
          <a:solidFill>
            <a:srgbClr val="FF8600"/>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b="0" baseline="0" cap="none" i="0" spc="0" strike="noStrike" sz="4000" u="none">
          <a:solidFill>
            <a:srgbClr val="FF8600"/>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b="0" baseline="0" cap="none" i="0" spc="0" strike="noStrike" sz="4000" u="none">
          <a:solidFill>
            <a:srgbClr val="FF8600"/>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b="0" baseline="0" cap="none" i="0" spc="0" strike="noStrike" sz="4000" u="none">
          <a:solidFill>
            <a:srgbClr val="FF8600"/>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b="0" baseline="0" cap="none" i="0" spc="0" strike="noStrike" sz="4000" u="none">
          <a:solidFill>
            <a:srgbClr val="FF8600"/>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b="0" baseline="0" cap="none" i="0" spc="0" strike="noStrike" sz="4000" u="none">
          <a:solidFill>
            <a:srgbClr val="FF8600"/>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b="0" baseline="0" cap="none" i="0" spc="0" strike="noStrike" sz="4000" u="none">
          <a:solidFill>
            <a:srgbClr val="FF8600"/>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b="0" baseline="0" cap="none" i="0" spc="0" strike="noStrike" sz="4000" u="none">
          <a:solidFill>
            <a:srgbClr val="FF8600"/>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b="0" baseline="0" cap="none" i="0" spc="0" strike="noStrike" sz="4000" u="none">
          <a:solidFill>
            <a:srgbClr val="FF8600"/>
          </a:solidFill>
          <a:uFillTx/>
          <a:latin typeface="+mn-lt"/>
          <a:ea typeface="+mn-ea"/>
          <a:cs typeface="+mn-cs"/>
          <a:sym typeface="Arial"/>
        </a:defRPr>
      </a:lvl9pPr>
    </p:titleStyle>
    <p:bodyStyle>
      <a:lvl1pPr marL="228600" marR="0" indent="-182879" algn="r" defTabSz="914400" rtl="0" latinLnBrk="0">
        <a:lnSpc>
          <a:spcPct val="100000"/>
        </a:lnSpc>
        <a:spcBef>
          <a:spcPts val="400"/>
        </a:spcBef>
        <a:spcAft>
          <a:spcPts val="0"/>
        </a:spcAft>
        <a:buClr>
          <a:srgbClr val="FF8600"/>
        </a:buClr>
        <a:buSzPct val="100000"/>
        <a:buFontTx/>
        <a:buChar char="▪"/>
        <a:tabLst/>
        <a:defRPr b="0" baseline="0" cap="none" i="0" spc="0" strike="noStrike" sz="2000" u="none">
          <a:solidFill>
            <a:srgbClr val="FFFFFF"/>
          </a:solidFill>
          <a:uFillTx/>
          <a:latin typeface="+mn-lt"/>
          <a:ea typeface="+mn-ea"/>
          <a:cs typeface="+mn-cs"/>
          <a:sym typeface="Arial"/>
        </a:defRPr>
      </a:lvl1pPr>
      <a:lvl2pPr marL="523238" marR="0" indent="-203198" algn="r" defTabSz="914400" rtl="0" latinLnBrk="0">
        <a:lnSpc>
          <a:spcPct val="100000"/>
        </a:lnSpc>
        <a:spcBef>
          <a:spcPts val="400"/>
        </a:spcBef>
        <a:spcAft>
          <a:spcPts val="0"/>
        </a:spcAft>
        <a:buClr>
          <a:srgbClr val="FF8600"/>
        </a:buClr>
        <a:buSzPct val="100000"/>
        <a:buFontTx/>
        <a:buChar char="▪"/>
        <a:tabLst/>
        <a:defRPr b="0" baseline="0" cap="none" i="0" spc="0" strike="noStrike" sz="2000" u="none">
          <a:solidFill>
            <a:srgbClr val="FFFFFF"/>
          </a:solidFill>
          <a:uFillTx/>
          <a:latin typeface="+mn-lt"/>
          <a:ea typeface="+mn-ea"/>
          <a:cs typeface="+mn-cs"/>
          <a:sym typeface="Arial"/>
        </a:defRPr>
      </a:lvl2pPr>
      <a:lvl3pPr marL="731519" marR="0" indent="-228600" algn="r" defTabSz="914400" rtl="0" latinLnBrk="0">
        <a:lnSpc>
          <a:spcPct val="100000"/>
        </a:lnSpc>
        <a:spcBef>
          <a:spcPts val="400"/>
        </a:spcBef>
        <a:spcAft>
          <a:spcPts val="0"/>
        </a:spcAft>
        <a:buClr>
          <a:srgbClr val="FF8600"/>
        </a:buClr>
        <a:buSzPct val="100000"/>
        <a:buFontTx/>
        <a:buChar char="▪"/>
        <a:tabLst/>
        <a:defRPr b="0" baseline="0" cap="none" i="0" spc="0" strike="noStrike" sz="2000" u="none">
          <a:solidFill>
            <a:srgbClr val="FFFFFF"/>
          </a:solidFill>
          <a:uFillTx/>
          <a:latin typeface="+mn-lt"/>
          <a:ea typeface="+mn-ea"/>
          <a:cs typeface="+mn-cs"/>
          <a:sym typeface="Arial"/>
        </a:defRPr>
      </a:lvl3pPr>
      <a:lvl4pPr marL="992776" marR="0" indent="-261257" algn="r" defTabSz="914400" rtl="0" latinLnBrk="0">
        <a:lnSpc>
          <a:spcPct val="100000"/>
        </a:lnSpc>
        <a:spcBef>
          <a:spcPts val="400"/>
        </a:spcBef>
        <a:spcAft>
          <a:spcPts val="0"/>
        </a:spcAft>
        <a:buClr>
          <a:srgbClr val="FF8600"/>
        </a:buClr>
        <a:buSzPct val="100000"/>
        <a:buFontTx/>
        <a:buChar char="▪"/>
        <a:tabLst/>
        <a:defRPr b="0" baseline="0" cap="none" i="0" spc="0" strike="noStrike" sz="2000" u="none">
          <a:solidFill>
            <a:srgbClr val="FFFFFF"/>
          </a:solidFill>
          <a:uFillTx/>
          <a:latin typeface="+mn-lt"/>
          <a:ea typeface="+mn-ea"/>
          <a:cs typeface="+mn-cs"/>
          <a:sym typeface="Arial"/>
        </a:defRPr>
      </a:lvl4pPr>
      <a:lvl5pPr marL="1221376" marR="0" indent="-261257" algn="r" defTabSz="914400" rtl="0" latinLnBrk="0">
        <a:lnSpc>
          <a:spcPct val="100000"/>
        </a:lnSpc>
        <a:spcBef>
          <a:spcPts val="400"/>
        </a:spcBef>
        <a:spcAft>
          <a:spcPts val="0"/>
        </a:spcAft>
        <a:buClr>
          <a:srgbClr val="FF8600"/>
        </a:buClr>
        <a:buSzPct val="100000"/>
        <a:buFontTx/>
        <a:buChar char="▪"/>
        <a:tabLst/>
        <a:defRPr b="0" baseline="0" cap="none" i="0" spc="0" strike="noStrike" sz="2000" u="none">
          <a:solidFill>
            <a:srgbClr val="FFFFFF"/>
          </a:solidFill>
          <a:uFillTx/>
          <a:latin typeface="+mn-lt"/>
          <a:ea typeface="+mn-ea"/>
          <a:cs typeface="+mn-cs"/>
          <a:sym typeface="Arial"/>
        </a:defRPr>
      </a:lvl5pPr>
      <a:lvl6pPr marL="1449976" marR="0" indent="-261257" algn="r" defTabSz="914400" rtl="0" latinLnBrk="0">
        <a:lnSpc>
          <a:spcPct val="100000"/>
        </a:lnSpc>
        <a:spcBef>
          <a:spcPts val="400"/>
        </a:spcBef>
        <a:spcAft>
          <a:spcPts val="0"/>
        </a:spcAft>
        <a:buClr>
          <a:srgbClr val="FF8600"/>
        </a:buClr>
        <a:buSzPct val="100000"/>
        <a:buFontTx/>
        <a:buChar char="▪"/>
        <a:tabLst/>
        <a:defRPr b="0" baseline="0" cap="none" i="0" spc="0" strike="noStrike" sz="2000" u="none">
          <a:solidFill>
            <a:srgbClr val="FFFFFF"/>
          </a:solidFill>
          <a:uFillTx/>
          <a:latin typeface="+mn-lt"/>
          <a:ea typeface="+mn-ea"/>
          <a:cs typeface="+mn-cs"/>
          <a:sym typeface="Arial"/>
        </a:defRPr>
      </a:lvl6pPr>
      <a:lvl7pPr marL="1678576" marR="0" indent="-261257" algn="r" defTabSz="914400" rtl="0" latinLnBrk="0">
        <a:lnSpc>
          <a:spcPct val="100000"/>
        </a:lnSpc>
        <a:spcBef>
          <a:spcPts val="400"/>
        </a:spcBef>
        <a:spcAft>
          <a:spcPts val="0"/>
        </a:spcAft>
        <a:buClr>
          <a:srgbClr val="FF8600"/>
        </a:buClr>
        <a:buSzPct val="100000"/>
        <a:buFontTx/>
        <a:buChar char="▪"/>
        <a:tabLst/>
        <a:defRPr b="0" baseline="0" cap="none" i="0" spc="0" strike="noStrike" sz="2000" u="none">
          <a:solidFill>
            <a:srgbClr val="FFFFFF"/>
          </a:solidFill>
          <a:uFillTx/>
          <a:latin typeface="+mn-lt"/>
          <a:ea typeface="+mn-ea"/>
          <a:cs typeface="+mn-cs"/>
          <a:sym typeface="Arial"/>
        </a:defRPr>
      </a:lvl7pPr>
      <a:lvl8pPr marL="1907176" marR="0" indent="-261256" algn="r" defTabSz="914400" rtl="0" latinLnBrk="0">
        <a:lnSpc>
          <a:spcPct val="100000"/>
        </a:lnSpc>
        <a:spcBef>
          <a:spcPts val="400"/>
        </a:spcBef>
        <a:spcAft>
          <a:spcPts val="0"/>
        </a:spcAft>
        <a:buClr>
          <a:srgbClr val="FF8600"/>
        </a:buClr>
        <a:buSzPct val="100000"/>
        <a:buFontTx/>
        <a:buChar char="▪"/>
        <a:tabLst/>
        <a:defRPr b="0" baseline="0" cap="none" i="0" spc="0" strike="noStrike" sz="2000" u="none">
          <a:solidFill>
            <a:srgbClr val="FFFFFF"/>
          </a:solidFill>
          <a:uFillTx/>
          <a:latin typeface="+mn-lt"/>
          <a:ea typeface="+mn-ea"/>
          <a:cs typeface="+mn-cs"/>
          <a:sym typeface="Arial"/>
        </a:defRPr>
      </a:lvl8pPr>
      <a:lvl9pPr marL="2135776" marR="0" indent="-261256" algn="r" defTabSz="914400" rtl="0" latinLnBrk="0">
        <a:lnSpc>
          <a:spcPct val="100000"/>
        </a:lnSpc>
        <a:spcBef>
          <a:spcPts val="400"/>
        </a:spcBef>
        <a:spcAft>
          <a:spcPts val="0"/>
        </a:spcAft>
        <a:buClr>
          <a:srgbClr val="FF8600"/>
        </a:buClr>
        <a:buSzPct val="100000"/>
        <a:buFontTx/>
        <a:buChar char="▪"/>
        <a:tabLst/>
        <a:defRPr b="0" baseline="0" cap="none" i="0" spc="0" strike="noStrike" sz="2000" u="none">
          <a:solidFill>
            <a:srgbClr val="FFFFFF"/>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 Id="rId3" Type="http://schemas.openxmlformats.org/officeDocument/2006/relationships/image" Target="../media/image3.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 Id="rId3" Type="http://schemas.openxmlformats.org/officeDocument/2006/relationships/image" Target="../media/image5.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 Id="rId3" Type="http://schemas.openxmlformats.org/officeDocument/2006/relationships/image" Target="../media/image7.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 Id="rId3" Type="http://schemas.openxmlformats.org/officeDocument/2006/relationships/image" Target="../media/image9.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6.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 Id="rId3" Type="http://schemas.openxmlformats.org/officeDocument/2006/relationships/image" Target="../media/image9.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 Id="rId3" Type="http://schemas.openxmlformats.org/officeDocument/2006/relationships/image" Target="../media/image11.jpeg"/></Relationships>

</file>

<file path=ppt/slides/_rels/slide3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3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 name="Title 1"/>
          <p:cNvSpPr txBox="1"/>
          <p:nvPr>
            <p:ph type="ctrTitle"/>
          </p:nvPr>
        </p:nvSpPr>
        <p:spPr>
          <a:xfrm>
            <a:off x="611559" y="1556791"/>
            <a:ext cx="8064898" cy="2595028"/>
          </a:xfrm>
          <a:prstGeom prst="rect">
            <a:avLst/>
          </a:prstGeom>
        </p:spPr>
        <p:txBody>
          <a:bodyPr/>
          <a:lstStyle>
            <a:lvl1pPr>
              <a:defRPr b="1">
                <a:latin typeface="Times New Roman"/>
                <a:ea typeface="Times New Roman"/>
                <a:cs typeface="Times New Roman"/>
                <a:sym typeface="Times New Roman"/>
              </a:defRPr>
            </a:lvl1pPr>
          </a:lstStyle>
          <a:p>
            <a:pPr rtl="0">
              <a:defRPr/>
            </a:pPr>
            <a:r>
              <a:t>Cysts in and around the jaws</a:t>
            </a:r>
          </a:p>
        </p:txBody>
      </p:sp>
      <p:sp>
        <p:nvSpPr>
          <p:cNvPr id="97" name="Subtitle 2"/>
          <p:cNvSpPr txBox="1"/>
          <p:nvPr>
            <p:ph type="subTitle" sz="quarter" idx="1"/>
          </p:nvPr>
        </p:nvSpPr>
        <p:spPr>
          <a:prstGeom prst="rect">
            <a:avLst/>
          </a:prstGeom>
        </p:spPr>
        <p:txBody>
          <a:bodyPr/>
          <a:lstStyle>
            <a:lvl1pPr>
              <a:defRPr>
                <a:latin typeface="Times New Roman"/>
                <a:ea typeface="Times New Roman"/>
                <a:cs typeface="Times New Roman"/>
                <a:sym typeface="Times New Roman"/>
              </a:defRPr>
            </a:lvl1pPr>
          </a:lstStyle>
          <a:p>
            <a:pPr rtl="0">
              <a:defRPr/>
            </a:pPr>
            <a:r>
              <a:t>Dr.Mohammed Aaraji</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Title 1"/>
          <p:cNvSpPr txBox="1"/>
          <p:nvPr>
            <p:ph type="title"/>
          </p:nvPr>
        </p:nvSpPr>
        <p:spPr>
          <a:xfrm>
            <a:off x="179511" y="404665"/>
            <a:ext cx="7315201" cy="936106"/>
          </a:xfrm>
          <a:prstGeom prst="rect">
            <a:avLst/>
          </a:prstGeom>
        </p:spPr>
        <p:txBody>
          <a:bodyPr/>
          <a:lstStyle/>
          <a:p>
            <a:pPr defTabSz="768094" rtl="0">
              <a:defRPr b="1" sz="2700">
                <a:latin typeface="Times New Roman"/>
                <a:ea typeface="Times New Roman"/>
                <a:cs typeface="Times New Roman"/>
                <a:sym typeface="Times New Roman"/>
              </a:defRPr>
            </a:pPr>
            <a:r>
              <a:t>TREATMENT </a:t>
            </a:r>
            <a:br/>
          </a:p>
        </p:txBody>
      </p:sp>
      <p:sp>
        <p:nvSpPr>
          <p:cNvPr id="121" name="Content Placeholder 2"/>
          <p:cNvSpPr txBox="1"/>
          <p:nvPr>
            <p:ph type="body" idx="1"/>
          </p:nvPr>
        </p:nvSpPr>
        <p:spPr>
          <a:xfrm>
            <a:off x="179512" y="1124743"/>
            <a:ext cx="8050087" cy="5184619"/>
          </a:xfrm>
          <a:prstGeom prst="rect">
            <a:avLst/>
          </a:prstGeom>
        </p:spPr>
        <p:txBody>
          <a:bodyPr/>
          <a:lstStyle/>
          <a:p>
            <a:pPr marL="388161" indent="-342899" algn="just" defTabSz="905255" rtl="0">
              <a:lnSpc>
                <a:spcPct val="150000"/>
              </a:lnSpc>
              <a:buChar char="❑"/>
              <a:defRPr sz="1900">
                <a:latin typeface="Times New Roman"/>
                <a:ea typeface="Times New Roman"/>
                <a:cs typeface="Times New Roman"/>
                <a:sym typeface="Times New Roman"/>
              </a:defRPr>
            </a:pPr>
            <a:r>
              <a:t>Enucleation is the complete removal of the cyst:</a:t>
            </a:r>
          </a:p>
          <a:p>
            <a:pPr marL="0" indent="0" algn="just" defTabSz="905255" rtl="0">
              <a:lnSpc>
                <a:spcPct val="150000"/>
              </a:lnSpc>
              <a:buSzTx/>
              <a:buNone/>
              <a:defRPr sz="1900">
                <a:latin typeface="Times New Roman"/>
                <a:ea typeface="Times New Roman"/>
                <a:cs typeface="Times New Roman"/>
                <a:sym typeface="Times New Roman"/>
              </a:defRPr>
            </a:pPr>
            <a:r>
              <a:t> the benefit is that all the cyst tissue is available for histological examination and the cyst cavity will usually heal uneventfully with minimal aftercare. </a:t>
            </a:r>
          </a:p>
          <a:p>
            <a:pPr marL="388161" indent="-342899" algn="just" defTabSz="905255" rtl="0">
              <a:lnSpc>
                <a:spcPct val="150000"/>
              </a:lnSpc>
              <a:buChar char="❑"/>
              <a:defRPr sz="1900">
                <a:latin typeface="Times New Roman"/>
                <a:ea typeface="Times New Roman"/>
                <a:cs typeface="Times New Roman"/>
                <a:sym typeface="Times New Roman"/>
              </a:defRPr>
            </a:pPr>
            <a:r>
              <a:t>Marsupialization is the partial removal of the cyst: the benefit is that it is somewhat less invasive than enucleation and tooth vitality is retained but it requires considerable aftercare and good patient cooperation. Indicated in mixed dentitions to protect the tooth buds &amp; used if the is a large cyst in the jaw that may caused pathological fracture if encleations done. when the GA for encleation is contraindicated</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Title 1"/>
          <p:cNvSpPr txBox="1"/>
          <p:nvPr>
            <p:ph type="title"/>
          </p:nvPr>
        </p:nvSpPr>
        <p:spPr>
          <a:xfrm>
            <a:off x="611560" y="548678"/>
            <a:ext cx="7315201" cy="1154100"/>
          </a:xfrm>
          <a:prstGeom prst="rect">
            <a:avLst/>
          </a:prstGeom>
        </p:spPr>
        <p:txBody>
          <a:bodyPr/>
          <a:lstStyle/>
          <a:p>
            <a:pPr rtl="0">
              <a:defRPr b="1" sz="3200">
                <a:latin typeface="Times New Roman"/>
                <a:ea typeface="Times New Roman"/>
                <a:cs typeface="Times New Roman"/>
                <a:sym typeface="Times New Roman"/>
              </a:defRPr>
            </a:pPr>
            <a:r>
              <a:t>INFLAMMATORY CYSTS</a:t>
            </a:r>
            <a:br/>
          </a:p>
        </p:txBody>
      </p:sp>
      <p:sp>
        <p:nvSpPr>
          <p:cNvPr id="124" name="Content Placeholder 2"/>
          <p:cNvSpPr txBox="1"/>
          <p:nvPr>
            <p:ph type="body" idx="1"/>
          </p:nvPr>
        </p:nvSpPr>
        <p:spPr>
          <a:xfrm>
            <a:off x="755576" y="1556791"/>
            <a:ext cx="7315201" cy="4752531"/>
          </a:xfrm>
          <a:prstGeom prst="rect">
            <a:avLst/>
          </a:prstGeom>
        </p:spPr>
        <p:txBody>
          <a:bodyPr/>
          <a:lstStyle/>
          <a:p>
            <a:pPr marL="342900" indent="-342900" algn="just" rtl="0">
              <a:lnSpc>
                <a:spcPct val="150000"/>
              </a:lnSpc>
              <a:buChar char="❖"/>
              <a:defRPr>
                <a:latin typeface="Times New Roman"/>
                <a:ea typeface="Times New Roman"/>
                <a:cs typeface="Times New Roman"/>
                <a:sym typeface="Times New Roman"/>
              </a:defRPr>
            </a:pPr>
            <a:r>
              <a:t>the most common of all jaw cysts and arise in association with a non-vital tooth. They include the following:</a:t>
            </a:r>
          </a:p>
          <a:p>
            <a:pPr marL="0" indent="45721" algn="just" rtl="0">
              <a:lnSpc>
                <a:spcPct val="150000"/>
              </a:lnSpc>
              <a:buSzTx/>
              <a:buNone/>
              <a:defRPr b="1" u="sng">
                <a:latin typeface="Times New Roman"/>
                <a:ea typeface="Times New Roman"/>
                <a:cs typeface="Times New Roman"/>
                <a:sym typeface="Times New Roman"/>
              </a:defRPr>
            </a:pPr>
            <a:r>
              <a:t>1- Radicular cyst (dental or periapical cyst):</a:t>
            </a:r>
            <a:r>
              <a:rPr b="0" u="none"/>
              <a:t> where the cyst is associated with the apex of a non-vital tooth.</a:t>
            </a:r>
            <a:endParaRPr b="0" u="none"/>
          </a:p>
          <a:p>
            <a:pPr marL="342900" indent="-342900" algn="just" rtl="0">
              <a:lnSpc>
                <a:spcPct val="150000"/>
              </a:lnSpc>
              <a:buChar char="❖"/>
              <a:defRPr>
                <a:latin typeface="Times New Roman"/>
                <a:ea typeface="Times New Roman"/>
                <a:cs typeface="Times New Roman"/>
                <a:sym typeface="Times New Roman"/>
              </a:defRPr>
            </a:pPr>
            <a:r>
              <a:t> </a:t>
            </a:r>
            <a:r>
              <a:rPr i="1"/>
              <a:t>Radicular cysts are seen especially where:</a:t>
            </a:r>
            <a:endParaRPr i="1"/>
          </a:p>
          <a:p>
            <a:pPr algn="just" rtl="0">
              <a:lnSpc>
                <a:spcPct val="150000"/>
              </a:lnSpc>
              <a:buChar char="❖"/>
              <a:defRPr>
                <a:latin typeface="Times New Roman"/>
                <a:ea typeface="Times New Roman"/>
                <a:cs typeface="Times New Roman"/>
                <a:sym typeface="Times New Roman"/>
              </a:defRPr>
            </a:pPr>
            <a:r>
              <a:t>a non-vital pulp is infected</a:t>
            </a:r>
          </a:p>
          <a:p>
            <a:pPr algn="just" rtl="0">
              <a:lnSpc>
                <a:spcPct val="150000"/>
              </a:lnSpc>
              <a:buChar char="❖"/>
              <a:defRPr>
                <a:latin typeface="Times New Roman"/>
                <a:ea typeface="Times New Roman"/>
                <a:cs typeface="Times New Roman"/>
                <a:sym typeface="Times New Roman"/>
              </a:defRPr>
            </a:pPr>
            <a:r>
              <a:t>Endodontic treatment has failed</a:t>
            </a:r>
          </a:p>
          <a:p>
            <a:pPr algn="just" rtl="0">
              <a:lnSpc>
                <a:spcPct val="150000"/>
              </a:lnSpc>
              <a:buChar char="❖"/>
              <a:defRPr>
                <a:latin typeface="Times New Roman"/>
                <a:ea typeface="Times New Roman"/>
                <a:cs typeface="Times New Roman"/>
                <a:sym typeface="Times New Roman"/>
              </a:defRPr>
            </a:pPr>
            <a:r>
              <a:t>a root is retained.</a:t>
            </a:r>
          </a:p>
          <a:p>
            <a:pPr marL="0" indent="45721" algn="just" rtl="0">
              <a:lnSpc>
                <a:spcPct val="150000"/>
              </a:lnSpc>
              <a:buSzTx/>
              <a:buNone/>
              <a:defRPr b="1" u="sng">
                <a:latin typeface="Times New Roman"/>
                <a:ea typeface="Times New Roman"/>
                <a:cs typeface="Times New Roman"/>
                <a:sym typeface="Times New Roman"/>
              </a:defRPr>
            </a:pPr>
            <a:r>
              <a:t>2-Residual cysts: </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Title 1"/>
          <p:cNvSpPr txBox="1"/>
          <p:nvPr>
            <p:ph type="title"/>
          </p:nvPr>
        </p:nvSpPr>
        <p:spPr>
          <a:xfrm>
            <a:off x="465335" y="332655"/>
            <a:ext cx="7315201" cy="1154100"/>
          </a:xfrm>
          <a:prstGeom prst="rect">
            <a:avLst/>
          </a:prstGeom>
        </p:spPr>
        <p:txBody>
          <a:bodyPr/>
          <a:lstStyle>
            <a:lvl1pPr>
              <a:defRPr>
                <a:latin typeface="Times New Roman"/>
                <a:ea typeface="Times New Roman"/>
                <a:cs typeface="Times New Roman"/>
                <a:sym typeface="Times New Roman"/>
              </a:defRPr>
            </a:lvl1pPr>
          </a:lstStyle>
          <a:p>
            <a:pPr rtl="0">
              <a:defRPr/>
            </a:pPr>
            <a:r>
              <a:t>Residual cyst in maxilla</a:t>
            </a:r>
          </a:p>
        </p:txBody>
      </p:sp>
      <p:pic>
        <p:nvPicPr>
          <p:cNvPr id="127" name="Content Placeholder 4" descr="Content Placeholder 4"/>
          <p:cNvPicPr>
            <a:picLocks noChangeAspect="1"/>
          </p:cNvPicPr>
          <p:nvPr/>
        </p:nvPicPr>
        <p:blipFill>
          <a:blip r:embed="rId2">
            <a:extLst/>
          </a:blip>
          <a:stretch>
            <a:fillRect/>
          </a:stretch>
        </p:blipFill>
        <p:spPr>
          <a:xfrm>
            <a:off x="683568" y="2204864"/>
            <a:ext cx="2695576" cy="3594101"/>
          </a:xfrm>
          <a:prstGeom prst="rect">
            <a:avLst/>
          </a:prstGeom>
          <a:ln w="12700">
            <a:miter lim="400000"/>
          </a:ln>
        </p:spPr>
      </p:pic>
      <p:pic>
        <p:nvPicPr>
          <p:cNvPr id="128" name="Content Placeholder 5" descr="Content Placeholder 5"/>
          <p:cNvPicPr>
            <a:picLocks noChangeAspect="1"/>
          </p:cNvPicPr>
          <p:nvPr/>
        </p:nvPicPr>
        <p:blipFill>
          <a:blip r:embed="rId3">
            <a:extLst/>
          </a:blip>
          <a:stretch>
            <a:fillRect/>
          </a:stretch>
        </p:blipFill>
        <p:spPr>
          <a:xfrm rot="5400000">
            <a:off x="4701080" y="2677740"/>
            <a:ext cx="3567114" cy="2675335"/>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0" name="Content Placeholder 4" descr="Content Placeholder 4"/>
          <p:cNvPicPr>
            <a:picLocks noChangeAspect="1"/>
          </p:cNvPicPr>
          <p:nvPr/>
        </p:nvPicPr>
        <p:blipFill>
          <a:blip r:embed="rId2">
            <a:extLst/>
          </a:blip>
          <a:stretch>
            <a:fillRect/>
          </a:stretch>
        </p:blipFill>
        <p:spPr>
          <a:xfrm>
            <a:off x="1043608" y="1916832"/>
            <a:ext cx="2695576" cy="3594101"/>
          </a:xfrm>
          <a:prstGeom prst="rect">
            <a:avLst/>
          </a:prstGeom>
          <a:ln w="12700">
            <a:miter lim="400000"/>
          </a:ln>
        </p:spPr>
      </p:pic>
      <p:pic>
        <p:nvPicPr>
          <p:cNvPr id="131" name="Content Placeholder 5" descr="Content Placeholder 5"/>
          <p:cNvPicPr>
            <a:picLocks noChangeAspect="1"/>
          </p:cNvPicPr>
          <p:nvPr/>
        </p:nvPicPr>
        <p:blipFill>
          <a:blip r:embed="rId3">
            <a:extLst/>
          </a:blip>
          <a:stretch>
            <a:fillRect/>
          </a:stretch>
        </p:blipFill>
        <p:spPr>
          <a:xfrm>
            <a:off x="4500445" y="2060848"/>
            <a:ext cx="3748660" cy="3097785"/>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Title 1"/>
          <p:cNvSpPr txBox="1"/>
          <p:nvPr>
            <p:ph type="title"/>
          </p:nvPr>
        </p:nvSpPr>
        <p:spPr>
          <a:xfrm>
            <a:off x="611560" y="476671"/>
            <a:ext cx="7315201" cy="1154100"/>
          </a:xfrm>
          <a:prstGeom prst="rect">
            <a:avLst/>
          </a:prstGeom>
        </p:spPr>
        <p:txBody>
          <a:bodyPr/>
          <a:lstStyle/>
          <a:p>
            <a:pPr rtl="0">
              <a:defRPr b="1" sz="3200">
                <a:latin typeface="Times New Roman"/>
                <a:ea typeface="Times New Roman"/>
                <a:cs typeface="Times New Roman"/>
                <a:sym typeface="Times New Roman"/>
              </a:defRPr>
            </a:pPr>
            <a:r>
              <a:t>Etiology </a:t>
            </a:r>
            <a:br/>
          </a:p>
        </p:txBody>
      </p:sp>
      <p:sp>
        <p:nvSpPr>
          <p:cNvPr id="134" name="Content Placeholder 2"/>
          <p:cNvSpPr txBox="1"/>
          <p:nvPr>
            <p:ph type="body" idx="1"/>
          </p:nvPr>
        </p:nvSpPr>
        <p:spPr>
          <a:xfrm>
            <a:off x="914400" y="1988841"/>
            <a:ext cx="7315200" cy="4320522"/>
          </a:xfrm>
          <a:prstGeom prst="rect">
            <a:avLst/>
          </a:prstGeom>
        </p:spPr>
        <p:txBody>
          <a:bodyPr/>
          <a:lstStyle>
            <a:lvl1pPr algn="just">
              <a:lnSpc>
                <a:spcPct val="150000"/>
              </a:lnSpc>
              <a:spcBef>
                <a:spcPts val="500"/>
              </a:spcBef>
              <a:defRPr sz="2400">
                <a:latin typeface="Times New Roman"/>
                <a:ea typeface="Times New Roman"/>
                <a:cs typeface="Times New Roman"/>
                <a:sym typeface="Times New Roman"/>
              </a:defRPr>
            </a:lvl1pPr>
          </a:lstStyle>
          <a:p>
            <a:pPr rtl="0">
              <a:defRPr/>
            </a:pPr>
            <a:r>
              <a:t>The epithelial lining of inflammatory cysts is derived from the rests of Malassez. The cyst fluid is usually watery, but may be thick and viscid with cholesterol crystal clefts giving it a shimmering appearance</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Title 1"/>
          <p:cNvSpPr txBox="1"/>
          <p:nvPr>
            <p:ph type="title"/>
          </p:nvPr>
        </p:nvSpPr>
        <p:spPr>
          <a:xfrm>
            <a:off x="323528" y="188639"/>
            <a:ext cx="7315201" cy="1154100"/>
          </a:xfrm>
          <a:prstGeom prst="rect">
            <a:avLst/>
          </a:prstGeom>
        </p:spPr>
        <p:txBody>
          <a:bodyPr/>
          <a:lstStyle/>
          <a:p>
            <a:pPr rtl="0">
              <a:defRPr b="1" sz="3200">
                <a:latin typeface="Times New Roman"/>
                <a:ea typeface="Times New Roman"/>
                <a:cs typeface="Times New Roman"/>
                <a:sym typeface="Times New Roman"/>
              </a:defRPr>
            </a:pPr>
            <a:r>
              <a:t>Clinical features</a:t>
            </a:r>
            <a:br/>
          </a:p>
        </p:txBody>
      </p:sp>
      <p:sp>
        <p:nvSpPr>
          <p:cNvPr id="137" name="Content Placeholder 2"/>
          <p:cNvSpPr txBox="1"/>
          <p:nvPr>
            <p:ph type="body" idx="1"/>
          </p:nvPr>
        </p:nvSpPr>
        <p:spPr>
          <a:xfrm>
            <a:off x="539552" y="1052736"/>
            <a:ext cx="7690047" cy="5544618"/>
          </a:xfrm>
          <a:prstGeom prst="rect">
            <a:avLst/>
          </a:prstGeom>
        </p:spPr>
        <p:txBody>
          <a:bodyPr/>
          <a:lstStyle/>
          <a:p>
            <a:pPr algn="just" rtl="0">
              <a:lnSpc>
                <a:spcPct val="135000"/>
              </a:lnSpc>
              <a:buChar char="❖"/>
              <a:defRPr>
                <a:latin typeface="Times New Roman"/>
                <a:ea typeface="Times New Roman"/>
                <a:cs typeface="Times New Roman"/>
                <a:sym typeface="Times New Roman"/>
              </a:defRPr>
            </a:pPr>
            <a:r>
              <a:t>There is a slowly progressive painless swelling, with no symptoms until the cyst becomes large enough to be noticed.</a:t>
            </a:r>
          </a:p>
          <a:p>
            <a:pPr algn="just" rtl="0">
              <a:lnSpc>
                <a:spcPct val="135000"/>
              </a:lnSpc>
              <a:buChar char="❖"/>
              <a:defRPr>
                <a:latin typeface="Times New Roman"/>
                <a:ea typeface="Times New Roman"/>
                <a:cs typeface="Times New Roman"/>
                <a:sym typeface="Times New Roman"/>
              </a:defRPr>
            </a:pPr>
            <a:r>
              <a:t>The swelling is rounded and at first hard. Later, when the bone has been reduced to eggshell thickness, a crackling sensation may be felt on pressure.</a:t>
            </a:r>
          </a:p>
          <a:p>
            <a:pPr marL="0" indent="0" algn="just" rtl="0">
              <a:lnSpc>
                <a:spcPct val="135000"/>
              </a:lnSpc>
              <a:buSzTx/>
              <a:buNone/>
              <a:defRPr b="1" u="sng">
                <a:latin typeface="Times New Roman"/>
                <a:ea typeface="Times New Roman"/>
                <a:cs typeface="Times New Roman"/>
                <a:sym typeface="Times New Roman"/>
              </a:defRPr>
            </a:pPr>
            <a:r>
              <a:t>Radiography</a:t>
            </a:r>
            <a:endParaRPr>
              <a:latin typeface="+mn-lt"/>
              <a:ea typeface="+mn-ea"/>
              <a:cs typeface="+mn-cs"/>
              <a:sym typeface="Arial"/>
            </a:endParaRPr>
          </a:p>
          <a:p>
            <a:pPr algn="just" rtl="0">
              <a:lnSpc>
                <a:spcPct val="135000"/>
              </a:lnSpc>
              <a:buChar char="❖"/>
              <a:defRPr>
                <a:latin typeface="Times New Roman"/>
                <a:ea typeface="Times New Roman"/>
                <a:cs typeface="Times New Roman"/>
                <a:sym typeface="Times New Roman"/>
              </a:defRPr>
            </a:pPr>
            <a:r>
              <a:t>appears as a rounded, radiolucent area with a sharply defined outline a condensed radiopaque corticated periphery is present </a:t>
            </a:r>
          </a:p>
          <a:p>
            <a:pPr marL="0" indent="0" algn="just" rtl="0">
              <a:lnSpc>
                <a:spcPct val="135000"/>
              </a:lnSpc>
              <a:buSzTx/>
              <a:buNone/>
              <a:defRPr b="1" u="sng">
                <a:latin typeface="Times New Roman"/>
                <a:ea typeface="Times New Roman"/>
                <a:cs typeface="Times New Roman"/>
                <a:sym typeface="Times New Roman"/>
              </a:defRPr>
            </a:pPr>
            <a:r>
              <a:t>TREATMENT</a:t>
            </a:r>
            <a:endParaRPr>
              <a:latin typeface="+mn-lt"/>
              <a:ea typeface="+mn-ea"/>
              <a:cs typeface="+mn-cs"/>
              <a:sym typeface="Arial"/>
            </a:endParaRPr>
          </a:p>
          <a:p>
            <a:pPr algn="just" rtl="0">
              <a:lnSpc>
                <a:spcPct val="135000"/>
              </a:lnSpc>
              <a:buChar char="❖"/>
              <a:defRPr>
                <a:latin typeface="Times New Roman"/>
                <a:ea typeface="Times New Roman"/>
                <a:cs typeface="Times New Roman"/>
                <a:sym typeface="Times New Roman"/>
              </a:defRPr>
            </a:pPr>
            <a:r>
              <a:t>Either: Enucleation or Marsupialization</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Title 1"/>
          <p:cNvSpPr txBox="1"/>
          <p:nvPr>
            <p:ph type="title"/>
          </p:nvPr>
        </p:nvSpPr>
        <p:spPr>
          <a:xfrm>
            <a:off x="179511" y="332655"/>
            <a:ext cx="7315201" cy="1154100"/>
          </a:xfrm>
          <a:prstGeom prst="rect">
            <a:avLst/>
          </a:prstGeom>
        </p:spPr>
        <p:txBody>
          <a:bodyPr/>
          <a:lstStyle/>
          <a:p>
            <a:pPr rtl="0">
              <a:defRPr b="1" sz="3200">
                <a:latin typeface="Times New Roman"/>
                <a:ea typeface="Times New Roman"/>
                <a:cs typeface="Times New Roman"/>
                <a:sym typeface="Times New Roman"/>
              </a:defRPr>
            </a:pPr>
            <a:r>
              <a:t>Dentigerous (follicular) cyst</a:t>
            </a:r>
            <a:br/>
          </a:p>
        </p:txBody>
      </p:sp>
      <p:sp>
        <p:nvSpPr>
          <p:cNvPr id="140" name="Content Placeholder 2"/>
          <p:cNvSpPr txBox="1"/>
          <p:nvPr>
            <p:ph type="body" idx="1"/>
          </p:nvPr>
        </p:nvSpPr>
        <p:spPr>
          <a:xfrm>
            <a:off x="251519" y="1268758"/>
            <a:ext cx="8352930" cy="5328596"/>
          </a:xfrm>
          <a:prstGeom prst="rect">
            <a:avLst/>
          </a:prstGeom>
        </p:spPr>
        <p:txBody>
          <a:bodyPr/>
          <a:lstStyle/>
          <a:p>
            <a:pPr algn="just" rtl="0">
              <a:lnSpc>
                <a:spcPct val="144000"/>
              </a:lnSpc>
              <a:buChar char="❑"/>
              <a:defRPr sz="1800">
                <a:latin typeface="Times New Roman"/>
                <a:ea typeface="Times New Roman"/>
                <a:cs typeface="Times New Roman"/>
                <a:sym typeface="Times New Roman"/>
              </a:defRPr>
            </a:pPr>
            <a:r>
              <a:t>second most common odontogenic cyst. This develops from the earliest event is separation of the reduced enamel epithelium from the crown to form the cyst space.</a:t>
            </a:r>
          </a:p>
          <a:p>
            <a:pPr algn="just" rtl="0">
              <a:lnSpc>
                <a:spcPct val="144000"/>
              </a:lnSpc>
              <a:buChar char="❑"/>
              <a:defRPr sz="1800">
                <a:latin typeface="Times New Roman"/>
                <a:ea typeface="Times New Roman"/>
                <a:cs typeface="Times New Roman"/>
                <a:sym typeface="Times New Roman"/>
              </a:defRPr>
            </a:pPr>
            <a:r>
              <a:t>The dentigerous cyst is most frequently found in areas where unerupted teeth are found – mandibular third molars, maxillary third molars and maxillary canines. </a:t>
            </a:r>
          </a:p>
          <a:p>
            <a:pPr algn="just" rtl="0">
              <a:lnSpc>
                <a:spcPct val="144000"/>
              </a:lnSpc>
              <a:buChar char="❑"/>
              <a:defRPr sz="1800">
                <a:latin typeface="Times New Roman"/>
                <a:ea typeface="Times New Roman"/>
                <a:cs typeface="Times New Roman"/>
                <a:sym typeface="Times New Roman"/>
              </a:defRPr>
            </a:pPr>
            <a:r>
              <a:t>The cyst wall is attached to the neck of the tooth, prevents its eruption and may displace it for a considerable distance. </a:t>
            </a:r>
          </a:p>
          <a:p>
            <a:pPr marL="0" indent="45721" algn="just" rtl="0">
              <a:lnSpc>
                <a:spcPct val="144000"/>
              </a:lnSpc>
              <a:buSzTx/>
              <a:buNone/>
              <a:defRPr b="1" sz="1800" u="sng">
                <a:latin typeface="Times New Roman"/>
                <a:ea typeface="Times New Roman"/>
                <a:cs typeface="Times New Roman"/>
                <a:sym typeface="Times New Roman"/>
              </a:defRPr>
            </a:pPr>
            <a:r>
              <a:t>Radiography</a:t>
            </a:r>
            <a:endParaRPr>
              <a:latin typeface="+mn-lt"/>
              <a:ea typeface="+mn-ea"/>
              <a:cs typeface="+mn-cs"/>
              <a:sym typeface="Arial"/>
            </a:endParaRPr>
          </a:p>
          <a:p>
            <a:pPr algn="just" rtl="0">
              <a:lnSpc>
                <a:spcPct val="144000"/>
              </a:lnSpc>
              <a:buChar char="❑"/>
              <a:defRPr sz="1800">
                <a:latin typeface="Times New Roman"/>
                <a:ea typeface="Times New Roman"/>
                <a:cs typeface="Times New Roman"/>
                <a:sym typeface="Times New Roman"/>
              </a:defRPr>
            </a:pPr>
            <a:r>
              <a:t>The cavity is circumscribed, rounded and always unilocular and contains the crown of the tooth.</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2" name="Content Placeholder 4" descr="Content Placeholder 4"/>
          <p:cNvPicPr>
            <a:picLocks noChangeAspect="1"/>
          </p:cNvPicPr>
          <p:nvPr/>
        </p:nvPicPr>
        <p:blipFill>
          <a:blip r:embed="rId2">
            <a:extLst/>
          </a:blip>
          <a:stretch>
            <a:fillRect/>
          </a:stretch>
        </p:blipFill>
        <p:spPr>
          <a:xfrm>
            <a:off x="1259632" y="1412775"/>
            <a:ext cx="2695576" cy="3594101"/>
          </a:xfrm>
          <a:prstGeom prst="rect">
            <a:avLst/>
          </a:prstGeom>
          <a:ln w="12700">
            <a:miter lim="400000"/>
          </a:ln>
        </p:spPr>
      </p:pic>
      <p:pic>
        <p:nvPicPr>
          <p:cNvPr id="143" name="Content Placeholder 5" descr="Content Placeholder 5"/>
          <p:cNvPicPr>
            <a:picLocks noChangeAspect="1"/>
          </p:cNvPicPr>
          <p:nvPr/>
        </p:nvPicPr>
        <p:blipFill>
          <a:blip r:embed="rId3">
            <a:extLst/>
          </a:blip>
          <a:stretch>
            <a:fillRect/>
          </a:stretch>
        </p:blipFill>
        <p:spPr>
          <a:xfrm>
            <a:off x="4499991" y="1768946"/>
            <a:ext cx="3892677" cy="2881761"/>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5" name="Content Placeholder 4" descr="Content Placeholder 4"/>
          <p:cNvPicPr>
            <a:picLocks noChangeAspect="1"/>
          </p:cNvPicPr>
          <p:nvPr/>
        </p:nvPicPr>
        <p:blipFill>
          <a:blip r:embed="rId2">
            <a:extLst/>
          </a:blip>
          <a:stretch>
            <a:fillRect/>
          </a:stretch>
        </p:blipFill>
        <p:spPr>
          <a:xfrm>
            <a:off x="914399" y="2204864"/>
            <a:ext cx="3565526" cy="2674145"/>
          </a:xfrm>
          <a:prstGeom prst="rect">
            <a:avLst/>
          </a:prstGeom>
          <a:ln w="12700">
            <a:miter lim="400000"/>
          </a:ln>
        </p:spPr>
      </p:pic>
      <p:pic>
        <p:nvPicPr>
          <p:cNvPr id="146" name="Content Placeholder 5" descr="Content Placeholder 5"/>
          <p:cNvPicPr>
            <a:picLocks noChangeAspect="1"/>
          </p:cNvPicPr>
          <p:nvPr/>
        </p:nvPicPr>
        <p:blipFill>
          <a:blip r:embed="rId3">
            <a:extLst/>
          </a:blip>
          <a:stretch>
            <a:fillRect/>
          </a:stretch>
        </p:blipFill>
        <p:spPr>
          <a:xfrm>
            <a:off x="5116710" y="2060848"/>
            <a:ext cx="2696768" cy="3595688"/>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8" name="Picture 2" descr="Picture 2"/>
          <p:cNvPicPr>
            <a:picLocks noChangeAspect="1"/>
          </p:cNvPicPr>
          <p:nvPr/>
        </p:nvPicPr>
        <p:blipFill>
          <a:blip r:embed="rId2">
            <a:extLst/>
          </a:blip>
          <a:stretch>
            <a:fillRect/>
          </a:stretch>
        </p:blipFill>
        <p:spPr>
          <a:xfrm>
            <a:off x="2205038" y="1828800"/>
            <a:ext cx="4733927" cy="3200400"/>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9" name="Content Placeholder 2"/>
          <p:cNvSpPr txBox="1"/>
          <p:nvPr>
            <p:ph type="body" idx="1"/>
          </p:nvPr>
        </p:nvSpPr>
        <p:spPr>
          <a:xfrm>
            <a:off x="683568" y="1196751"/>
            <a:ext cx="7315201" cy="4104498"/>
          </a:xfrm>
          <a:prstGeom prst="rect">
            <a:avLst/>
          </a:prstGeom>
        </p:spPr>
        <p:txBody>
          <a:bodyPr/>
          <a:lstStyle>
            <a:lvl1pPr marL="0" indent="45718" algn="just">
              <a:lnSpc>
                <a:spcPct val="150000"/>
              </a:lnSpc>
              <a:spcBef>
                <a:spcPts val="500"/>
              </a:spcBef>
              <a:buSzTx/>
              <a:buNone/>
              <a:defRPr sz="2400">
                <a:latin typeface="Times New Roman"/>
                <a:ea typeface="Times New Roman"/>
                <a:cs typeface="Times New Roman"/>
                <a:sym typeface="Times New Roman"/>
              </a:defRPr>
            </a:lvl1pPr>
          </a:lstStyle>
          <a:p>
            <a:pPr rtl="0">
              <a:defRPr/>
            </a:pPr>
            <a:r>
              <a:t>Cysts are the most common cause of chronic swellings of the jaws. A cyst comprises a wall of fibrous tissue and a central lumen, or space, lined by epithelium. Cysts are more common in the jaws than in any other bone because only the jaws contain epithelium, remaining after tooth formation</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Title 1"/>
          <p:cNvSpPr txBox="1"/>
          <p:nvPr>
            <p:ph type="title"/>
          </p:nvPr>
        </p:nvSpPr>
        <p:spPr>
          <a:xfrm>
            <a:off x="323528" y="620687"/>
            <a:ext cx="7315201" cy="1154100"/>
          </a:xfrm>
          <a:prstGeom prst="rect">
            <a:avLst/>
          </a:prstGeom>
        </p:spPr>
        <p:txBody>
          <a:bodyPr/>
          <a:lstStyle/>
          <a:p>
            <a:pPr defTabSz="492130" rtl="0">
              <a:defRPr b="1" sz="2496">
                <a:latin typeface="Times New Roman"/>
                <a:ea typeface="Times New Roman"/>
                <a:cs typeface="Times New Roman"/>
                <a:sym typeface="Times New Roman"/>
              </a:defRPr>
            </a:pPr>
            <a:r>
              <a:t>ERUPTION CYST</a:t>
            </a:r>
            <a:br/>
            <a:br/>
          </a:p>
        </p:txBody>
      </p:sp>
      <p:sp>
        <p:nvSpPr>
          <p:cNvPr id="151" name="Content Placeholder 2"/>
          <p:cNvSpPr txBox="1"/>
          <p:nvPr>
            <p:ph type="body" idx="1"/>
          </p:nvPr>
        </p:nvSpPr>
        <p:spPr>
          <a:xfrm>
            <a:off x="611560" y="1340768"/>
            <a:ext cx="7618039" cy="4968595"/>
          </a:xfrm>
          <a:prstGeom prst="rect">
            <a:avLst/>
          </a:prstGeom>
        </p:spPr>
        <p:txBody>
          <a:bodyPr/>
          <a:lstStyle/>
          <a:p>
            <a:pPr algn="just" rtl="0">
              <a:lnSpc>
                <a:spcPct val="150000"/>
              </a:lnSpc>
              <a:spcBef>
                <a:spcPts val="500"/>
              </a:spcBef>
              <a:buChar char="➢"/>
              <a:defRPr sz="2400">
                <a:latin typeface="Times New Roman"/>
                <a:ea typeface="Times New Roman"/>
                <a:cs typeface="Times New Roman"/>
                <a:sym typeface="Times New Roman"/>
              </a:defRPr>
            </a:pPr>
            <a:r>
              <a:t>An eruption cyst is a superficial dentigerous cyst arising on a tooth during eruption. They are therefore seen in children, forming a soft, rounded, swelling on the alveolus</a:t>
            </a:r>
          </a:p>
          <a:p>
            <a:pPr algn="just" rtl="0">
              <a:lnSpc>
                <a:spcPct val="150000"/>
              </a:lnSpc>
              <a:spcBef>
                <a:spcPts val="500"/>
              </a:spcBef>
              <a:buChar char="➢"/>
              <a:defRPr sz="2400">
                <a:latin typeface="Times New Roman"/>
                <a:ea typeface="Times New Roman"/>
                <a:cs typeface="Times New Roman"/>
                <a:sym typeface="Times New Roman"/>
              </a:defRPr>
            </a:pPr>
            <a:r>
              <a:t>Most eruption cysts burst spontaneously and the tooth erupts normally, but if very large, the cyst roof may be incised or removed. </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3" name="Picture 2" descr="Picture 2"/>
          <p:cNvPicPr>
            <a:picLocks noChangeAspect="1"/>
          </p:cNvPicPr>
          <p:nvPr/>
        </p:nvPicPr>
        <p:blipFill>
          <a:blip r:embed="rId2">
            <a:extLst/>
          </a:blip>
          <a:stretch>
            <a:fillRect/>
          </a:stretch>
        </p:blipFill>
        <p:spPr>
          <a:xfrm>
            <a:off x="2051718" y="1776413"/>
            <a:ext cx="5544618" cy="4172869"/>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Title 1"/>
          <p:cNvSpPr txBox="1"/>
          <p:nvPr>
            <p:ph type="title"/>
          </p:nvPr>
        </p:nvSpPr>
        <p:spPr>
          <a:xfrm>
            <a:off x="251519" y="260646"/>
            <a:ext cx="7315201" cy="1154100"/>
          </a:xfrm>
          <a:prstGeom prst="rect">
            <a:avLst/>
          </a:prstGeom>
        </p:spPr>
        <p:txBody>
          <a:bodyPr/>
          <a:lstStyle/>
          <a:p>
            <a:pPr rtl="0">
              <a:defRPr b="1" sz="3200">
                <a:latin typeface="Times New Roman"/>
                <a:ea typeface="Times New Roman"/>
                <a:cs typeface="Times New Roman"/>
                <a:sym typeface="Times New Roman"/>
              </a:defRPr>
            </a:pPr>
            <a:r>
              <a:t>KERATOCYST</a:t>
            </a:r>
            <a:br/>
          </a:p>
        </p:txBody>
      </p:sp>
      <p:sp>
        <p:nvSpPr>
          <p:cNvPr id="156" name="Content Placeholder 2"/>
          <p:cNvSpPr txBox="1"/>
          <p:nvPr>
            <p:ph type="body" idx="1"/>
          </p:nvPr>
        </p:nvSpPr>
        <p:spPr>
          <a:xfrm>
            <a:off x="539552" y="1052736"/>
            <a:ext cx="7690047" cy="5400600"/>
          </a:xfrm>
          <a:prstGeom prst="rect">
            <a:avLst/>
          </a:prstGeom>
        </p:spPr>
        <p:txBody>
          <a:bodyPr/>
          <a:lstStyle/>
          <a:p>
            <a:pPr algn="just" rtl="0">
              <a:lnSpc>
                <a:spcPct val="150000"/>
              </a:lnSpc>
              <a:buChar char="➢"/>
              <a:defRPr sz="2200">
                <a:latin typeface="Times New Roman"/>
                <a:ea typeface="Times New Roman"/>
                <a:cs typeface="Times New Roman"/>
                <a:sym typeface="Times New Roman"/>
              </a:defRPr>
            </a:pPr>
            <a:r>
              <a:t>is the commonest keratinizing cyst in the jaws and has a characteristic clinical, radiological and histological appearance.</a:t>
            </a:r>
          </a:p>
          <a:p>
            <a:pPr algn="just" rtl="0">
              <a:lnSpc>
                <a:spcPct val="150000"/>
              </a:lnSpc>
              <a:buChar char="➢"/>
              <a:defRPr sz="2200">
                <a:latin typeface="Times New Roman"/>
                <a:ea typeface="Times New Roman"/>
                <a:cs typeface="Times New Roman"/>
                <a:sym typeface="Times New Roman"/>
              </a:defRPr>
            </a:pPr>
            <a:r>
              <a:t> can grow to a very large size without symptoms and is sometimes associated with a syndromic presentation.</a:t>
            </a:r>
          </a:p>
          <a:p>
            <a:pPr algn="just" rtl="0">
              <a:lnSpc>
                <a:spcPct val="150000"/>
              </a:lnSpc>
              <a:buChar char="➢"/>
              <a:defRPr sz="2200">
                <a:latin typeface="Times New Roman"/>
                <a:ea typeface="Times New Roman"/>
                <a:cs typeface="Times New Roman"/>
                <a:sym typeface="Times New Roman"/>
              </a:defRPr>
            </a:pPr>
            <a:r>
              <a:t>Keratin filling the cyst lumen is bright white and when seen at operation Peak incidence is between ages 20 and 30 years.</a:t>
            </a:r>
          </a:p>
          <a:p>
            <a:pPr algn="just" rtl="0">
              <a:lnSpc>
                <a:spcPct val="150000"/>
              </a:lnSpc>
              <a:buChar char="➢"/>
              <a:defRPr sz="2200">
                <a:latin typeface="Times New Roman"/>
                <a:ea typeface="Times New Roman"/>
                <a:cs typeface="Times New Roman"/>
                <a:sym typeface="Times New Roman"/>
              </a:defRPr>
            </a:pPr>
            <a:r>
              <a:t>odontogenic keratocysts form in the posterior body and lower ramus. Odontogenic keratocysts, like other jaw cysts, are symptomless until the bone is expanded or they become infected</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Title 1"/>
          <p:cNvSpPr txBox="1"/>
          <p:nvPr>
            <p:ph type="title"/>
          </p:nvPr>
        </p:nvSpPr>
        <p:spPr>
          <a:xfrm>
            <a:off x="467544" y="-1"/>
            <a:ext cx="7315201" cy="1154100"/>
          </a:xfrm>
          <a:prstGeom prst="rect">
            <a:avLst/>
          </a:prstGeom>
        </p:spPr>
        <p:txBody>
          <a:bodyPr/>
          <a:lstStyle/>
          <a:p>
            <a:pPr rtl="0">
              <a:defRPr b="1" sz="3200">
                <a:latin typeface="Times New Roman"/>
                <a:ea typeface="Times New Roman"/>
                <a:cs typeface="Times New Roman"/>
                <a:sym typeface="Times New Roman"/>
              </a:defRPr>
            </a:pPr>
            <a:r>
              <a:t>Radiography</a:t>
            </a:r>
            <a:br/>
          </a:p>
        </p:txBody>
      </p:sp>
      <p:sp>
        <p:nvSpPr>
          <p:cNvPr id="159" name="Content Placeholder 2"/>
          <p:cNvSpPr txBox="1"/>
          <p:nvPr>
            <p:ph type="body" idx="1"/>
          </p:nvPr>
        </p:nvSpPr>
        <p:spPr>
          <a:xfrm>
            <a:off x="395535" y="1052735"/>
            <a:ext cx="7603234" cy="5112613"/>
          </a:xfrm>
          <a:prstGeom prst="rect">
            <a:avLst/>
          </a:prstGeom>
        </p:spPr>
        <p:txBody>
          <a:bodyPr/>
          <a:lstStyle/>
          <a:p>
            <a:pPr algn="just" rtl="0">
              <a:lnSpc>
                <a:spcPct val="150000"/>
              </a:lnSpc>
              <a:spcBef>
                <a:spcPts val="500"/>
              </a:spcBef>
              <a:buChar char="❑"/>
              <a:defRPr sz="2200">
                <a:latin typeface="Times New Roman"/>
                <a:ea typeface="Times New Roman"/>
                <a:cs typeface="Times New Roman"/>
                <a:sym typeface="Times New Roman"/>
              </a:defRPr>
            </a:pPr>
            <a:r>
              <a:t>well-defined radiolucent areas, with a more or less rounded or scalloped margin.</a:t>
            </a:r>
            <a:endParaRPr sz="2400"/>
          </a:p>
          <a:p>
            <a:pPr algn="just" rtl="0">
              <a:lnSpc>
                <a:spcPct val="150000"/>
              </a:lnSpc>
              <a:spcBef>
                <a:spcPts val="500"/>
              </a:spcBef>
              <a:buChar char="❑"/>
              <a:defRPr sz="2200">
                <a:latin typeface="Times New Roman"/>
                <a:ea typeface="Times New Roman"/>
                <a:cs typeface="Times New Roman"/>
                <a:sym typeface="Times New Roman"/>
              </a:defRPr>
            </a:pPr>
            <a:r>
              <a:t> Some are unilocular, but the majority are multilocular. </a:t>
            </a:r>
            <a:endParaRPr sz="2400"/>
          </a:p>
          <a:p>
            <a:pPr algn="just" rtl="0">
              <a:lnSpc>
                <a:spcPct val="150000"/>
              </a:lnSpc>
              <a:spcBef>
                <a:spcPts val="500"/>
              </a:spcBef>
              <a:buChar char="❑"/>
              <a:defRPr sz="2200">
                <a:latin typeface="Times New Roman"/>
                <a:ea typeface="Times New Roman"/>
                <a:cs typeface="Times New Roman"/>
                <a:sym typeface="Times New Roman"/>
              </a:defRPr>
            </a:pPr>
            <a:r>
              <a:t>There is extensive spread forward and backward along the medullary cavity with minimal expansion until the whole of the medulla is replaced. There is minimal displacement and no resorption of teeth or the inferior dental canal. The lack of expansion results in many odontogenic keratocystsbeing large at time of discovery</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1" name="Picture 2" descr="Picture 2"/>
          <p:cNvPicPr>
            <a:picLocks noChangeAspect="1"/>
          </p:cNvPicPr>
          <p:nvPr/>
        </p:nvPicPr>
        <p:blipFill>
          <a:blip r:embed="rId2">
            <a:extLst/>
          </a:blip>
          <a:stretch>
            <a:fillRect/>
          </a:stretch>
        </p:blipFill>
        <p:spPr>
          <a:xfrm>
            <a:off x="1475654" y="1304925"/>
            <a:ext cx="6336707" cy="4248150"/>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3" name="Picture 2" descr="Picture 2"/>
          <p:cNvPicPr>
            <a:picLocks noChangeAspect="1"/>
          </p:cNvPicPr>
          <p:nvPr/>
        </p:nvPicPr>
        <p:blipFill>
          <a:blip r:embed="rId2">
            <a:extLst/>
          </a:blip>
          <a:stretch>
            <a:fillRect/>
          </a:stretch>
        </p:blipFill>
        <p:spPr>
          <a:xfrm>
            <a:off x="2205038" y="1533525"/>
            <a:ext cx="4733927" cy="3790950"/>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Title 1"/>
          <p:cNvSpPr txBox="1"/>
          <p:nvPr>
            <p:ph type="title"/>
          </p:nvPr>
        </p:nvSpPr>
        <p:spPr>
          <a:xfrm>
            <a:off x="323528" y="116631"/>
            <a:ext cx="7315201" cy="1154100"/>
          </a:xfrm>
          <a:prstGeom prst="rect">
            <a:avLst/>
          </a:prstGeom>
        </p:spPr>
        <p:txBody>
          <a:bodyPr/>
          <a:lstStyle/>
          <a:p>
            <a:pPr rtl="0">
              <a:defRPr b="1" sz="3200">
                <a:latin typeface="Times New Roman"/>
                <a:ea typeface="Times New Roman"/>
                <a:cs typeface="Times New Roman"/>
                <a:sym typeface="Times New Roman"/>
              </a:defRPr>
            </a:pPr>
            <a:r>
              <a:t>Treatment and recurrence</a:t>
            </a:r>
            <a:br/>
          </a:p>
        </p:txBody>
      </p:sp>
      <p:sp>
        <p:nvSpPr>
          <p:cNvPr id="166" name="Content Placeholder 2"/>
          <p:cNvSpPr txBox="1"/>
          <p:nvPr>
            <p:ph type="body" idx="1"/>
          </p:nvPr>
        </p:nvSpPr>
        <p:spPr>
          <a:xfrm>
            <a:off x="395536" y="908720"/>
            <a:ext cx="7834063" cy="5688632"/>
          </a:xfrm>
          <a:prstGeom prst="rect">
            <a:avLst/>
          </a:prstGeom>
        </p:spPr>
        <p:txBody>
          <a:bodyPr/>
          <a:lstStyle/>
          <a:p>
            <a:pPr marL="502920" indent="-457200" algn="just" rtl="0">
              <a:lnSpc>
                <a:spcPct val="150000"/>
              </a:lnSpc>
              <a:spcBef>
                <a:spcPts val="500"/>
              </a:spcBef>
              <a:buAutoNum type="arabicParenR" startAt="1"/>
              <a:defRPr sz="2200">
                <a:latin typeface="Times New Roman"/>
                <a:ea typeface="Times New Roman"/>
                <a:cs typeface="Times New Roman"/>
                <a:sym typeface="Times New Roman"/>
              </a:defRPr>
            </a:pPr>
            <a:r>
              <a:t>-Marsupialization</a:t>
            </a:r>
            <a:r>
              <a:rPr b="1"/>
              <a:t> </a:t>
            </a:r>
            <a:endParaRPr sz="2400"/>
          </a:p>
          <a:p>
            <a:pPr marL="502920" indent="-457200" algn="just" rtl="0">
              <a:lnSpc>
                <a:spcPct val="150000"/>
              </a:lnSpc>
              <a:spcBef>
                <a:spcPts val="500"/>
              </a:spcBef>
              <a:buAutoNum type="arabicParenR" startAt="1"/>
              <a:defRPr sz="2200">
                <a:latin typeface="Times New Roman"/>
                <a:ea typeface="Times New Roman"/>
                <a:cs typeface="Times New Roman"/>
                <a:sym typeface="Times New Roman"/>
              </a:defRPr>
            </a:pPr>
            <a:r>
              <a:t>-Enucleation</a:t>
            </a:r>
            <a:r>
              <a:rPr b="1"/>
              <a:t> </a:t>
            </a:r>
            <a:r>
              <a:t>or both</a:t>
            </a:r>
            <a:endParaRPr sz="2400"/>
          </a:p>
          <a:p>
            <a:pPr marL="0" indent="45718" algn="just" rtl="0">
              <a:lnSpc>
                <a:spcPct val="150000"/>
              </a:lnSpc>
              <a:spcBef>
                <a:spcPts val="500"/>
              </a:spcBef>
              <a:buSzTx/>
              <a:buNone/>
              <a:defRPr sz="2200">
                <a:latin typeface="Times New Roman"/>
                <a:ea typeface="Times New Roman"/>
                <a:cs typeface="Times New Roman"/>
                <a:sym typeface="Times New Roman"/>
              </a:defRPr>
            </a:pPr>
            <a:r>
              <a:t>The treatment of keratocyst may a risk of recurrence so the   Possible reasons for recurrence of keratocysts</a:t>
            </a:r>
          </a:p>
          <a:p>
            <a:pPr marL="502920" indent="-457200" algn="just" rtl="0">
              <a:lnSpc>
                <a:spcPct val="150000"/>
              </a:lnSpc>
              <a:spcBef>
                <a:spcPts val="500"/>
              </a:spcBef>
              <a:buAutoNum type="alphaUcPeriod" startAt="1"/>
              <a:defRPr sz="2200">
                <a:latin typeface="Times New Roman"/>
                <a:ea typeface="Times New Roman"/>
                <a:cs typeface="Times New Roman"/>
                <a:sym typeface="Times New Roman"/>
              </a:defRPr>
            </a:pPr>
            <a:r>
              <a:t>Thin, fragile linings, difficult to enucleate intact</a:t>
            </a:r>
            <a:endParaRPr sz="2400"/>
          </a:p>
          <a:p>
            <a:pPr marL="502920" indent="-457200" algn="just" rtl="0">
              <a:lnSpc>
                <a:spcPct val="150000"/>
              </a:lnSpc>
              <a:spcBef>
                <a:spcPts val="500"/>
              </a:spcBef>
              <a:buAutoNum type="alphaUcPeriod" startAt="1"/>
              <a:defRPr sz="2200">
                <a:latin typeface="Times New Roman"/>
                <a:ea typeface="Times New Roman"/>
                <a:cs typeface="Times New Roman"/>
                <a:sym typeface="Times New Roman"/>
              </a:defRPr>
            </a:pPr>
            <a:r>
              <a:t>Finger-like cyst extensions into cancellous bone</a:t>
            </a:r>
            <a:endParaRPr sz="2400"/>
          </a:p>
          <a:p>
            <a:pPr marL="502920" indent="-457200" algn="just" rtl="0">
              <a:lnSpc>
                <a:spcPct val="150000"/>
              </a:lnSpc>
              <a:spcBef>
                <a:spcPts val="500"/>
              </a:spcBef>
              <a:buAutoNum type="alphaUcPeriod" startAt="1"/>
              <a:defRPr sz="2200">
                <a:latin typeface="Times New Roman"/>
                <a:ea typeface="Times New Roman"/>
                <a:cs typeface="Times New Roman"/>
                <a:sym typeface="Times New Roman"/>
              </a:defRPr>
            </a:pPr>
            <a:r>
              <a:t>Satellite (daughter) cysts sometimes present in the wall</a:t>
            </a:r>
            <a:endParaRPr sz="2400"/>
          </a:p>
          <a:p>
            <a:pPr marL="502920" indent="-457200" algn="just" rtl="0">
              <a:lnSpc>
                <a:spcPct val="150000"/>
              </a:lnSpc>
              <a:spcBef>
                <a:spcPts val="500"/>
              </a:spcBef>
              <a:buAutoNum type="alphaUcPeriod" startAt="1"/>
              <a:defRPr sz="2200">
                <a:latin typeface="Times New Roman"/>
                <a:ea typeface="Times New Roman"/>
                <a:cs typeface="Times New Roman"/>
                <a:sym typeface="Times New Roman"/>
              </a:defRPr>
            </a:pPr>
            <a:r>
              <a:t>Experience of surgeon</a:t>
            </a:r>
            <a:r>
              <a:t>.</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Title 1"/>
          <p:cNvSpPr txBox="1"/>
          <p:nvPr>
            <p:ph type="title"/>
          </p:nvPr>
        </p:nvSpPr>
        <p:spPr>
          <a:xfrm>
            <a:off x="251519" y="332655"/>
            <a:ext cx="7315201" cy="1154100"/>
          </a:xfrm>
          <a:prstGeom prst="rect">
            <a:avLst/>
          </a:prstGeom>
        </p:spPr>
        <p:txBody>
          <a:bodyPr/>
          <a:lstStyle/>
          <a:p>
            <a:pPr rtl="0">
              <a:defRPr sz="3200">
                <a:latin typeface="Times New Roman"/>
                <a:ea typeface="Times New Roman"/>
                <a:cs typeface="Times New Roman"/>
                <a:sym typeface="Times New Roman"/>
              </a:defRPr>
            </a:pPr>
            <a:r>
              <a:t>NON-ODONTOGENIC CYSTS</a:t>
            </a:r>
            <a:br/>
          </a:p>
        </p:txBody>
      </p:sp>
      <p:sp>
        <p:nvSpPr>
          <p:cNvPr id="169" name="Content Placeholder 2"/>
          <p:cNvSpPr txBox="1"/>
          <p:nvPr>
            <p:ph type="body" idx="1"/>
          </p:nvPr>
        </p:nvSpPr>
        <p:spPr>
          <a:xfrm>
            <a:off x="395536" y="1196752"/>
            <a:ext cx="7834063" cy="5112611"/>
          </a:xfrm>
          <a:prstGeom prst="rect">
            <a:avLst/>
          </a:prstGeom>
        </p:spPr>
        <p:txBody>
          <a:bodyPr/>
          <a:lstStyle/>
          <a:p>
            <a:pPr algn="l" rtl="0">
              <a:buChar char="❑"/>
              <a:defRPr b="1" u="sng">
                <a:latin typeface="Times New Roman"/>
                <a:ea typeface="Times New Roman"/>
                <a:cs typeface="Times New Roman"/>
                <a:sym typeface="Times New Roman"/>
              </a:defRPr>
            </a:pPr>
            <a:r>
              <a:t>1-NASOPALATINE DUCT OR INCISIVE CANAL CYST</a:t>
            </a:r>
            <a:endParaRPr>
              <a:latin typeface="+mn-lt"/>
              <a:ea typeface="+mn-ea"/>
              <a:cs typeface="+mn-cs"/>
              <a:sym typeface="Arial"/>
            </a:endParaRPr>
          </a:p>
          <a:p>
            <a:pPr marL="0" indent="45721" algn="just" rtl="0">
              <a:lnSpc>
                <a:spcPct val="150000"/>
              </a:lnSpc>
              <a:buSzTx/>
              <a:buNone/>
              <a:defRPr b="1">
                <a:latin typeface="Times New Roman"/>
                <a:ea typeface="Times New Roman"/>
                <a:cs typeface="Times New Roman"/>
                <a:sym typeface="Times New Roman"/>
              </a:defRPr>
            </a:pPr>
            <a:r>
              <a:t>Nasopalatine duct cyst: key features</a:t>
            </a:r>
            <a:endParaRPr>
              <a:latin typeface="+mn-lt"/>
              <a:ea typeface="+mn-ea"/>
              <a:cs typeface="+mn-cs"/>
              <a:sym typeface="Arial"/>
            </a:endParaRPr>
          </a:p>
          <a:p>
            <a:pPr marL="502920" indent="-457200" algn="just" rtl="0">
              <a:lnSpc>
                <a:spcPct val="150000"/>
              </a:lnSpc>
              <a:buAutoNum type="arabicParenR" startAt="1"/>
              <a:defRPr>
                <a:latin typeface="Times New Roman"/>
                <a:ea typeface="Times New Roman"/>
                <a:cs typeface="Times New Roman"/>
                <a:sym typeface="Times New Roman"/>
              </a:defRPr>
            </a:pPr>
            <a:r>
              <a:t>Often asymptomatic, chance radiographic findings</a:t>
            </a:r>
          </a:p>
          <a:p>
            <a:pPr marL="502920" indent="-457200" algn="just" rtl="0">
              <a:lnSpc>
                <a:spcPct val="150000"/>
              </a:lnSpc>
              <a:buAutoNum type="arabicParenR" startAt="1"/>
              <a:defRPr>
                <a:latin typeface="Times New Roman"/>
                <a:ea typeface="Times New Roman"/>
                <a:cs typeface="Times New Roman"/>
                <a:sym typeface="Times New Roman"/>
              </a:defRPr>
            </a:pPr>
            <a:r>
              <a:t>Form in the incisive canal region</a:t>
            </a:r>
          </a:p>
          <a:p>
            <a:pPr marL="502920" indent="-457200" algn="just" rtl="0">
              <a:lnSpc>
                <a:spcPct val="150000"/>
              </a:lnSpc>
              <a:buAutoNum type="arabicParenR" startAt="1"/>
              <a:defRPr>
                <a:latin typeface="Times New Roman"/>
                <a:ea typeface="Times New Roman"/>
                <a:cs typeface="Times New Roman"/>
                <a:sym typeface="Times New Roman"/>
              </a:defRPr>
            </a:pPr>
            <a:r>
              <a:t>Arise from vestiges of the nasopalatine duct</a:t>
            </a:r>
          </a:p>
          <a:p>
            <a:pPr marL="502920" indent="-457200" algn="just" rtl="0">
              <a:lnSpc>
                <a:spcPct val="150000"/>
              </a:lnSpc>
              <a:buAutoNum type="arabicParenR" startAt="1"/>
              <a:defRPr>
                <a:latin typeface="Times New Roman"/>
                <a:ea typeface="Times New Roman"/>
                <a:cs typeface="Times New Roman"/>
                <a:sym typeface="Times New Roman"/>
              </a:defRPr>
            </a:pPr>
            <a:r>
              <a:t>Lined by squamous or columnar respiratory epithelium</a:t>
            </a:r>
          </a:p>
          <a:p>
            <a:pPr marL="502920" indent="-457200" algn="just" rtl="0">
              <a:lnSpc>
                <a:spcPct val="150000"/>
              </a:lnSpc>
              <a:buAutoNum type="arabicParenR" startAt="1"/>
              <a:defRPr>
                <a:latin typeface="Times New Roman"/>
                <a:ea typeface="Times New Roman"/>
                <a:cs typeface="Times New Roman"/>
                <a:sym typeface="Times New Roman"/>
              </a:defRPr>
            </a:pPr>
            <a:r>
              <a:t>Can usually be recognised radiographically</a:t>
            </a:r>
          </a:p>
          <a:p>
            <a:pPr marL="502920" indent="-457200" algn="just" rtl="0">
              <a:lnSpc>
                <a:spcPct val="150000"/>
              </a:lnSpc>
              <a:buAutoNum type="arabicParenR" startAt="1"/>
              <a:defRPr>
                <a:latin typeface="Times New Roman"/>
                <a:ea typeface="Times New Roman"/>
                <a:cs typeface="Times New Roman"/>
                <a:sym typeface="Times New Roman"/>
              </a:defRPr>
            </a:pPr>
            <a:r>
              <a:t>Do not recur after enucleation</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1" name="Picture 2" descr="Picture 2"/>
          <p:cNvPicPr>
            <a:picLocks noChangeAspect="1"/>
          </p:cNvPicPr>
          <p:nvPr/>
        </p:nvPicPr>
        <p:blipFill>
          <a:blip r:embed="rId2">
            <a:extLst/>
          </a:blip>
          <a:stretch>
            <a:fillRect/>
          </a:stretch>
        </p:blipFill>
        <p:spPr>
          <a:xfrm>
            <a:off x="716926" y="2348880"/>
            <a:ext cx="3711058" cy="3438527"/>
          </a:xfrm>
          <a:prstGeom prst="rect">
            <a:avLst/>
          </a:prstGeom>
          <a:ln w="12700">
            <a:miter lim="400000"/>
          </a:ln>
        </p:spPr>
      </p:pic>
      <p:pic>
        <p:nvPicPr>
          <p:cNvPr id="172" name="Picture 3" descr="Picture 3"/>
          <p:cNvPicPr>
            <a:picLocks noChangeAspect="1"/>
          </p:cNvPicPr>
          <p:nvPr/>
        </p:nvPicPr>
        <p:blipFill>
          <a:blip r:embed="rId3">
            <a:extLst/>
          </a:blip>
          <a:stretch>
            <a:fillRect/>
          </a:stretch>
        </p:blipFill>
        <p:spPr>
          <a:xfrm>
            <a:off x="4572000" y="2348880"/>
            <a:ext cx="4057650" cy="3438527"/>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Content Placeholder 2"/>
          <p:cNvSpPr txBox="1"/>
          <p:nvPr>
            <p:ph type="body" idx="1"/>
          </p:nvPr>
        </p:nvSpPr>
        <p:spPr>
          <a:xfrm>
            <a:off x="914400" y="476671"/>
            <a:ext cx="7315200" cy="5832692"/>
          </a:xfrm>
          <a:prstGeom prst="rect">
            <a:avLst/>
          </a:prstGeom>
        </p:spPr>
        <p:txBody>
          <a:bodyPr/>
          <a:lstStyle/>
          <a:p>
            <a:pPr algn="just" rtl="0">
              <a:lnSpc>
                <a:spcPct val="150000"/>
              </a:lnSpc>
              <a:defRPr b="1" sz="2200" u="sng">
                <a:latin typeface="Times New Roman"/>
                <a:ea typeface="Times New Roman"/>
                <a:cs typeface="Times New Roman"/>
                <a:sym typeface="Times New Roman"/>
              </a:defRPr>
            </a:pPr>
            <a:r>
              <a:t>2--NASOLABIAL CYST</a:t>
            </a:r>
          </a:p>
          <a:p>
            <a:pPr marL="502920" indent="-457200" algn="just" rtl="0">
              <a:lnSpc>
                <a:spcPct val="150000"/>
              </a:lnSpc>
              <a:buAutoNum type="arabicParenR" startAt="1"/>
              <a:defRPr>
                <a:latin typeface="Times New Roman"/>
                <a:ea typeface="Times New Roman"/>
                <a:cs typeface="Times New Roman"/>
                <a:sym typeface="Times New Roman"/>
              </a:defRPr>
            </a:pPr>
            <a:r>
              <a:t>This very uncommon cyst forms outside the bone in the soft tissues, deep to the nasolabial fold</a:t>
            </a:r>
          </a:p>
          <a:p>
            <a:pPr marL="502920" indent="-457200" algn="just" rtl="0">
              <a:lnSpc>
                <a:spcPct val="150000"/>
              </a:lnSpc>
              <a:buAutoNum type="arabicParenR" startAt="1"/>
              <a:defRPr>
                <a:latin typeface="Times New Roman"/>
                <a:ea typeface="Times New Roman"/>
                <a:cs typeface="Times New Roman"/>
                <a:sym typeface="Times New Roman"/>
              </a:defRPr>
            </a:pPr>
            <a:r>
              <a:t>It presents over a wide age range, mostly in middle-aged adults, and much more commonly in females.</a:t>
            </a:r>
          </a:p>
          <a:p>
            <a:pPr marL="502920" indent="-457200" algn="just" rtl="0">
              <a:lnSpc>
                <a:spcPct val="150000"/>
              </a:lnSpc>
              <a:buAutoNum type="arabicParenR" startAt="1"/>
              <a:defRPr>
                <a:latin typeface="Times New Roman"/>
                <a:ea typeface="Times New Roman"/>
                <a:cs typeface="Times New Roman"/>
                <a:sym typeface="Times New Roman"/>
              </a:defRPr>
            </a:pPr>
            <a:r>
              <a:t>The cysts form soft tissue swellings in the upper lip, distort the nostril and cause pressure resorption of the anterior maxilla if large .</a:t>
            </a:r>
          </a:p>
          <a:p>
            <a:pPr marL="502920" indent="-457200" algn="just" rtl="0">
              <a:lnSpc>
                <a:spcPct val="150000"/>
              </a:lnSpc>
              <a:buAutoNum type="arabicParenR" startAt="1"/>
              <a:defRPr>
                <a:latin typeface="Times New Roman"/>
                <a:ea typeface="Times New Roman"/>
                <a:cs typeface="Times New Roman"/>
                <a:sym typeface="Times New Roman"/>
              </a:defRPr>
            </a:pPr>
            <a:r>
              <a:t>The lining is pseudostratified columnar respiratory epithelium, like the nasolacrimal duct. The cyst is excised, usually from an intraoral approach through the labial sulcus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 name="Title 1"/>
          <p:cNvSpPr txBox="1"/>
          <p:nvPr>
            <p:ph type="title"/>
          </p:nvPr>
        </p:nvSpPr>
        <p:spPr>
          <a:xfrm>
            <a:off x="827583" y="692694"/>
            <a:ext cx="7315201" cy="1154099"/>
          </a:xfrm>
          <a:prstGeom prst="rect">
            <a:avLst/>
          </a:prstGeom>
        </p:spPr>
        <p:txBody>
          <a:bodyPr/>
          <a:lstStyle>
            <a:lvl1pPr>
              <a:defRPr b="1">
                <a:latin typeface="Times New Roman"/>
                <a:ea typeface="Times New Roman"/>
                <a:cs typeface="Times New Roman"/>
                <a:sym typeface="Times New Roman"/>
              </a:defRPr>
            </a:lvl1pPr>
          </a:lstStyle>
          <a:p>
            <a:pPr rtl="0">
              <a:defRPr/>
            </a:pPr>
            <a:r>
              <a:t>Definition</a:t>
            </a:r>
          </a:p>
        </p:txBody>
      </p:sp>
      <p:sp>
        <p:nvSpPr>
          <p:cNvPr id="102" name="Content Placeholder 2"/>
          <p:cNvSpPr txBox="1"/>
          <p:nvPr>
            <p:ph type="body" idx="1"/>
          </p:nvPr>
        </p:nvSpPr>
        <p:spPr>
          <a:xfrm>
            <a:off x="914400" y="2769833"/>
            <a:ext cx="7315200" cy="3539529"/>
          </a:xfrm>
          <a:prstGeom prst="rect">
            <a:avLst/>
          </a:prstGeom>
        </p:spPr>
        <p:txBody>
          <a:bodyPr/>
          <a:lstStyle>
            <a:lvl1pPr algn="just">
              <a:lnSpc>
                <a:spcPct val="150000"/>
              </a:lnSpc>
              <a:spcBef>
                <a:spcPts val="500"/>
              </a:spcBef>
              <a:defRPr sz="2400">
                <a:latin typeface="Times New Roman"/>
                <a:ea typeface="Times New Roman"/>
                <a:cs typeface="Times New Roman"/>
                <a:sym typeface="Times New Roman"/>
              </a:defRPr>
            </a:lvl1pPr>
          </a:lstStyle>
          <a:p>
            <a:pPr rtl="0">
              <a:defRPr/>
            </a:pPr>
            <a:r>
              <a:t>Cysts are pathological fluid-filled cavities lined by epithelium.</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6" name="Picture 2" descr="Picture 2"/>
          <p:cNvPicPr>
            <a:picLocks noChangeAspect="1"/>
          </p:cNvPicPr>
          <p:nvPr/>
        </p:nvPicPr>
        <p:blipFill>
          <a:blip r:embed="rId2">
            <a:extLst/>
          </a:blip>
          <a:stretch>
            <a:fillRect/>
          </a:stretch>
        </p:blipFill>
        <p:spPr>
          <a:xfrm>
            <a:off x="2844820" y="1448779"/>
            <a:ext cx="3672411" cy="3960442"/>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Content Placeholder 2"/>
          <p:cNvSpPr txBox="1"/>
          <p:nvPr>
            <p:ph type="body" idx="1"/>
          </p:nvPr>
        </p:nvSpPr>
        <p:spPr>
          <a:xfrm>
            <a:off x="395536" y="692694"/>
            <a:ext cx="7834063" cy="5904659"/>
          </a:xfrm>
          <a:prstGeom prst="rect">
            <a:avLst/>
          </a:prstGeom>
        </p:spPr>
        <p:txBody>
          <a:bodyPr/>
          <a:lstStyle/>
          <a:p>
            <a:pPr algn="just" rtl="0">
              <a:lnSpc>
                <a:spcPct val="150000"/>
              </a:lnSpc>
              <a:spcBef>
                <a:spcPts val="500"/>
              </a:spcBef>
              <a:defRPr b="1" sz="2300" u="sng">
                <a:latin typeface="Times New Roman"/>
                <a:ea typeface="Times New Roman"/>
                <a:cs typeface="Times New Roman"/>
                <a:sym typeface="Times New Roman"/>
              </a:defRPr>
            </a:pPr>
            <a:r>
              <a:t>3-</a:t>
            </a:r>
            <a:r>
              <a:t>-</a:t>
            </a:r>
            <a:r>
              <a:t>SUBLINGUAL DERMOID CYST</a:t>
            </a:r>
          </a:p>
          <a:p>
            <a:pPr marL="502920" indent="-457200" algn="just" rtl="0">
              <a:lnSpc>
                <a:spcPct val="150000"/>
              </a:lnSpc>
              <a:spcBef>
                <a:spcPts val="500"/>
              </a:spcBef>
              <a:buAutoNum type="arabicParenR" startAt="1"/>
              <a:defRPr sz="2300">
                <a:latin typeface="Times New Roman"/>
                <a:ea typeface="Times New Roman"/>
                <a:cs typeface="Times New Roman"/>
                <a:sym typeface="Times New Roman"/>
              </a:defRPr>
            </a:pPr>
            <a:r>
              <a:t>These are cysts above the hyoid and mylohyoid M, immediately beneath the tongue, usually in the midline,</a:t>
            </a:r>
          </a:p>
          <a:p>
            <a:pPr marL="502920" indent="-457200" algn="just" rtl="0">
              <a:lnSpc>
                <a:spcPct val="150000"/>
              </a:lnSpc>
              <a:spcBef>
                <a:spcPts val="500"/>
              </a:spcBef>
              <a:buAutoNum type="arabicParenR" startAt="1"/>
              <a:defRPr sz="2300">
                <a:latin typeface="Times New Roman"/>
                <a:ea typeface="Times New Roman"/>
                <a:cs typeface="Times New Roman"/>
                <a:sym typeface="Times New Roman"/>
              </a:defRPr>
            </a:pPr>
            <a:r>
              <a:t>They are lined by a keratinising stratified squamous epithelium like skin, complete with associated sebaceous glands, sweat glands and sometimes hair follicles.</a:t>
            </a:r>
          </a:p>
          <a:p>
            <a:pPr marL="502920" indent="-457200" algn="just" rtl="0">
              <a:lnSpc>
                <a:spcPct val="150000"/>
              </a:lnSpc>
              <a:spcBef>
                <a:spcPts val="500"/>
              </a:spcBef>
              <a:buAutoNum type="arabicParenR" startAt="1"/>
              <a:defRPr sz="2300">
                <a:latin typeface="Times New Roman"/>
                <a:ea typeface="Times New Roman"/>
                <a:cs typeface="Times New Roman"/>
                <a:sym typeface="Times New Roman"/>
              </a:defRPr>
            </a:pPr>
            <a:r>
              <a:t>They are asymptomatic when small, enlarge to interfere with speech or eating and can attain a large size over many years,</a:t>
            </a:r>
          </a:p>
          <a:p>
            <a:pPr marL="502920" indent="-457200" algn="just" rtl="0">
              <a:lnSpc>
                <a:spcPct val="150000"/>
              </a:lnSpc>
              <a:spcBef>
                <a:spcPts val="500"/>
              </a:spcBef>
              <a:buAutoNum type="arabicParenR" startAt="1"/>
              <a:defRPr sz="2300">
                <a:latin typeface="Times New Roman"/>
                <a:ea typeface="Times New Roman"/>
                <a:cs typeface="Times New Roman"/>
                <a:sym typeface="Times New Roman"/>
              </a:defRPr>
            </a:pPr>
            <a:r>
              <a:t>These cysts are removed by excision.</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0" name="Picture 2" descr="Picture 2"/>
          <p:cNvPicPr>
            <a:picLocks noChangeAspect="1"/>
          </p:cNvPicPr>
          <p:nvPr/>
        </p:nvPicPr>
        <p:blipFill>
          <a:blip r:embed="rId2">
            <a:extLst/>
          </a:blip>
          <a:stretch>
            <a:fillRect/>
          </a:stretch>
        </p:blipFill>
        <p:spPr>
          <a:xfrm>
            <a:off x="4602424" y="1831957"/>
            <a:ext cx="4013847" cy="3625381"/>
          </a:xfrm>
          <a:prstGeom prst="rect">
            <a:avLst/>
          </a:prstGeom>
          <a:ln w="12700">
            <a:miter lim="400000"/>
          </a:ln>
        </p:spPr>
      </p:pic>
      <p:pic>
        <p:nvPicPr>
          <p:cNvPr id="181" name="Picture 3" descr="Picture 3"/>
          <p:cNvPicPr>
            <a:picLocks noChangeAspect="1"/>
          </p:cNvPicPr>
          <p:nvPr/>
        </p:nvPicPr>
        <p:blipFill>
          <a:blip r:embed="rId3">
            <a:extLst/>
          </a:blip>
          <a:stretch>
            <a:fillRect/>
          </a:stretch>
        </p:blipFill>
        <p:spPr>
          <a:xfrm>
            <a:off x="467543" y="1700431"/>
            <a:ext cx="3888434" cy="3888433"/>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3" name="Content Placeholder 4" descr="Content Placeholder 4"/>
          <p:cNvPicPr>
            <a:picLocks noChangeAspect="1"/>
          </p:cNvPicPr>
          <p:nvPr/>
        </p:nvPicPr>
        <p:blipFill>
          <a:blip r:embed="rId2">
            <a:extLst/>
          </a:blip>
          <a:stretch>
            <a:fillRect/>
          </a:stretch>
        </p:blipFill>
        <p:spPr>
          <a:xfrm>
            <a:off x="914400" y="1988840"/>
            <a:ext cx="3565525" cy="3888481"/>
          </a:xfrm>
          <a:prstGeom prst="rect">
            <a:avLst/>
          </a:prstGeom>
          <a:ln w="12700">
            <a:miter lim="400000"/>
          </a:ln>
        </p:spPr>
      </p:pic>
      <p:pic>
        <p:nvPicPr>
          <p:cNvPr id="184" name="Content Placeholder 5" descr="Content Placeholder 5"/>
          <p:cNvPicPr>
            <a:picLocks noChangeAspect="1"/>
          </p:cNvPicPr>
          <p:nvPr/>
        </p:nvPicPr>
        <p:blipFill>
          <a:blip r:embed="rId3">
            <a:extLst/>
          </a:blip>
          <a:stretch>
            <a:fillRect/>
          </a:stretch>
        </p:blipFill>
        <p:spPr>
          <a:xfrm>
            <a:off x="4681537" y="2060848"/>
            <a:ext cx="3567113" cy="3817864"/>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6" name="Content Placeholder 3" descr="Content Placeholder 3"/>
          <p:cNvPicPr>
            <a:picLocks noChangeAspect="1"/>
          </p:cNvPicPr>
          <p:nvPr/>
        </p:nvPicPr>
        <p:blipFill>
          <a:blip r:embed="rId2">
            <a:extLst/>
          </a:blip>
          <a:stretch>
            <a:fillRect/>
          </a:stretch>
        </p:blipFill>
        <p:spPr>
          <a:xfrm>
            <a:off x="1331640" y="1844824"/>
            <a:ext cx="6336704" cy="4463902"/>
          </a:xfrm>
          <a:prstGeom prst="rect">
            <a:avLst/>
          </a:prstGeom>
          <a:ln w="12700">
            <a:miter lim="400000"/>
          </a:ln>
        </p:spPr>
      </p:pic>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Content Placeholder 2"/>
          <p:cNvSpPr txBox="1"/>
          <p:nvPr>
            <p:ph type="body" idx="1"/>
          </p:nvPr>
        </p:nvSpPr>
        <p:spPr>
          <a:xfrm>
            <a:off x="251520" y="476672"/>
            <a:ext cx="7834063" cy="5688673"/>
          </a:xfrm>
          <a:prstGeom prst="rect">
            <a:avLst/>
          </a:prstGeom>
        </p:spPr>
        <p:txBody>
          <a:bodyPr/>
          <a:lstStyle/>
          <a:p>
            <a:pPr algn="just" rtl="0">
              <a:spcBef>
                <a:spcPts val="500"/>
              </a:spcBef>
              <a:defRPr b="1" sz="2400" u="sng">
                <a:latin typeface="Times New Roman"/>
                <a:ea typeface="Times New Roman"/>
                <a:cs typeface="Times New Roman"/>
                <a:sym typeface="Times New Roman"/>
              </a:defRPr>
            </a:pPr>
            <a:r>
              <a:t>4-</a:t>
            </a:r>
            <a:r>
              <a:t>-</a:t>
            </a:r>
            <a:r>
              <a:t>THYROGLOSSAL DUCT CYST</a:t>
            </a:r>
          </a:p>
          <a:p>
            <a:pPr algn="just" rtl="0">
              <a:spcBef>
                <a:spcPts val="500"/>
              </a:spcBef>
              <a:defRPr sz="2400">
                <a:latin typeface="Times New Roman"/>
                <a:ea typeface="Times New Roman"/>
                <a:cs typeface="Times New Roman"/>
                <a:sym typeface="Times New Roman"/>
              </a:defRPr>
            </a:pPr>
            <a:r>
              <a:t>Thyroglossal or thyroglossal duct cysts develop from embryological epithelial remnants of the thyroglossal duct, anywhere along its rather convoluted path from the dorsum of tongue to the site of the thyroid gland.</a:t>
            </a:r>
          </a:p>
          <a:p>
            <a:pPr algn="just" rtl="0">
              <a:spcBef>
                <a:spcPts val="500"/>
              </a:spcBef>
              <a:defRPr b="1" i="1" sz="2400">
                <a:latin typeface="Times New Roman"/>
                <a:ea typeface="Times New Roman"/>
                <a:cs typeface="Times New Roman"/>
                <a:sym typeface="Times New Roman"/>
              </a:defRPr>
            </a:pPr>
            <a:r>
              <a:t>Classically</a:t>
            </a:r>
            <a:r>
              <a:rPr b="0" i="0"/>
              <a:t> the cyst rises on swallowing while the tongue moves upward.</a:t>
            </a:r>
            <a:endParaRPr>
              <a:latin typeface="+mn-lt"/>
              <a:ea typeface="+mn-ea"/>
              <a:cs typeface="+mn-cs"/>
              <a:sym typeface="Arial"/>
            </a:endParaRPr>
          </a:p>
          <a:p>
            <a:pPr algn="just" rtl="0">
              <a:spcBef>
                <a:spcPts val="500"/>
              </a:spcBef>
              <a:defRPr sz="2400">
                <a:latin typeface="Times New Roman"/>
                <a:ea typeface="Times New Roman"/>
                <a:cs typeface="Times New Roman"/>
                <a:sym typeface="Times New Roman"/>
              </a:defRPr>
            </a:pPr>
            <a:r>
              <a:t>Histologically, the cysts are lined by stratified squamous epithelium or respiratory epithelium, and there are often clusters of ectopic thyroid tissue in the wall.</a:t>
            </a:r>
          </a:p>
          <a:p>
            <a:pPr algn="just" rtl="0">
              <a:spcBef>
                <a:spcPts val="500"/>
              </a:spcBef>
              <a:defRPr sz="2400">
                <a:latin typeface="Times New Roman"/>
                <a:ea typeface="Times New Roman"/>
                <a:cs typeface="Times New Roman"/>
                <a:sym typeface="Times New Roman"/>
              </a:defRPr>
            </a:pPr>
            <a:r>
              <a:t>These cysts are removed surgically with the body of the hyoid bone</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0" name="Picture 2" descr="Picture 2"/>
          <p:cNvPicPr>
            <a:picLocks noChangeAspect="1"/>
          </p:cNvPicPr>
          <p:nvPr/>
        </p:nvPicPr>
        <p:blipFill>
          <a:blip r:embed="rId2">
            <a:extLst/>
          </a:blip>
          <a:stretch>
            <a:fillRect/>
          </a:stretch>
        </p:blipFill>
        <p:spPr>
          <a:xfrm>
            <a:off x="2779715" y="1340766"/>
            <a:ext cx="3219451" cy="4680524"/>
          </a:xfrm>
          <a:prstGeom prst="rect">
            <a:avLst/>
          </a:prstGeom>
          <a:ln w="12700">
            <a:miter lim="400000"/>
          </a:ln>
        </p:spPr>
      </p:pic>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Content Placeholder 2"/>
          <p:cNvSpPr txBox="1"/>
          <p:nvPr>
            <p:ph type="body" idx="1"/>
          </p:nvPr>
        </p:nvSpPr>
        <p:spPr>
          <a:xfrm>
            <a:off x="914400" y="476671"/>
            <a:ext cx="7315200" cy="5832692"/>
          </a:xfrm>
          <a:prstGeom prst="rect">
            <a:avLst/>
          </a:prstGeom>
        </p:spPr>
        <p:txBody>
          <a:bodyPr/>
          <a:lstStyle/>
          <a:p>
            <a:pPr algn="just" rtl="0">
              <a:lnSpc>
                <a:spcPct val="150000"/>
              </a:lnSpc>
              <a:spcBef>
                <a:spcPts val="500"/>
              </a:spcBef>
              <a:defRPr b="1" sz="2200" u="sng">
                <a:latin typeface="Times New Roman"/>
                <a:ea typeface="Times New Roman"/>
                <a:cs typeface="Times New Roman"/>
                <a:sym typeface="Times New Roman"/>
              </a:defRPr>
            </a:pPr>
            <a:r>
              <a:t>5</a:t>
            </a:r>
            <a:r>
              <a:t>-</a:t>
            </a:r>
            <a:r>
              <a:t>-BRANCHIAL CYST</a:t>
            </a:r>
          </a:p>
          <a:p>
            <a:pPr marL="502920" indent="-457200" algn="just" rtl="0">
              <a:lnSpc>
                <a:spcPct val="150000"/>
              </a:lnSpc>
              <a:spcBef>
                <a:spcPts val="500"/>
              </a:spcBef>
              <a:buAutoNum type="arabicParenR" startAt="1"/>
              <a:defRPr sz="2200">
                <a:latin typeface="Times New Roman"/>
                <a:ea typeface="Times New Roman"/>
                <a:cs typeface="Times New Roman"/>
                <a:sym typeface="Times New Roman"/>
              </a:defRPr>
            </a:pPr>
            <a:r>
              <a:t>commonly arises from proliferation of residual remnants of second branchial cleft.</a:t>
            </a:r>
            <a:endParaRPr sz="2400"/>
          </a:p>
          <a:p>
            <a:pPr marL="502920" indent="-457200" algn="just" rtl="0">
              <a:lnSpc>
                <a:spcPct val="150000"/>
              </a:lnSpc>
              <a:spcBef>
                <a:spcPts val="500"/>
              </a:spcBef>
              <a:buAutoNum type="arabicParenR" startAt="1"/>
              <a:defRPr sz="2200">
                <a:latin typeface="Times New Roman"/>
                <a:ea typeface="Times New Roman"/>
                <a:cs typeface="Times New Roman"/>
                <a:sym typeface="Times New Roman"/>
              </a:defRPr>
            </a:pPr>
            <a:r>
              <a:t>the commonest is the second branchial arch cyst, which is visible externally at the anterior border of sternomastoid muscle, just below the angle of the mandible . Sometimes the cysts open to the skin and are then known as </a:t>
            </a:r>
            <a:r>
              <a:rPr i="1"/>
              <a:t>branchial</a:t>
            </a:r>
            <a:r>
              <a:t> </a:t>
            </a:r>
            <a:r>
              <a:rPr i="1"/>
              <a:t>clefts</a:t>
            </a:r>
            <a:r>
              <a:t>.</a:t>
            </a:r>
            <a:endParaRPr sz="1800"/>
          </a:p>
          <a:p>
            <a:pPr marL="502920" indent="-457200" algn="just" rtl="0">
              <a:lnSpc>
                <a:spcPct val="150000"/>
              </a:lnSpc>
              <a:spcBef>
                <a:spcPts val="500"/>
              </a:spcBef>
              <a:buAutoNum type="arabicParenR" startAt="1"/>
              <a:defRPr sz="2200">
                <a:latin typeface="Times New Roman"/>
                <a:ea typeface="Times New Roman"/>
                <a:cs typeface="Times New Roman"/>
                <a:sym typeface="Times New Roman"/>
              </a:defRPr>
            </a:pPr>
            <a:r>
              <a:t>They are lined by non-keratinising squamous epithelium and often have lymphoid tissue in their wall.</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4" name="Picture 2" descr="Picture 2"/>
          <p:cNvPicPr>
            <a:picLocks noChangeAspect="1"/>
          </p:cNvPicPr>
          <p:nvPr/>
        </p:nvPicPr>
        <p:blipFill>
          <a:blip r:embed="rId2">
            <a:extLst/>
          </a:blip>
          <a:stretch>
            <a:fillRect/>
          </a:stretch>
        </p:blipFill>
        <p:spPr>
          <a:xfrm>
            <a:off x="2735795" y="1737603"/>
            <a:ext cx="3672410" cy="4248473"/>
          </a:xfrm>
          <a:prstGeom prst="rect">
            <a:avLst/>
          </a:prstGeom>
          <a:ln w="12700">
            <a:miter lim="400000"/>
          </a:ln>
        </p:spPr>
      </p:pic>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Thank you"/>
          <p:cNvSpPr txBox="1"/>
          <p:nvPr>
            <p:ph type="ctrTitle"/>
          </p:nvPr>
        </p:nvSpPr>
        <p:spPr>
          <a:prstGeom prst="rect">
            <a:avLst/>
          </a:prstGeom>
        </p:spPr>
        <p:txBody>
          <a:bodyPr/>
          <a:lstStyle/>
          <a:p>
            <a:pPr rtl="0">
              <a:defRPr/>
            </a:pPr>
            <a:r>
              <a:t>Thank you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 name="Title 1"/>
          <p:cNvSpPr txBox="1"/>
          <p:nvPr>
            <p:ph type="title"/>
          </p:nvPr>
        </p:nvSpPr>
        <p:spPr>
          <a:xfrm>
            <a:off x="467544" y="116631"/>
            <a:ext cx="7315201" cy="1154100"/>
          </a:xfrm>
          <a:prstGeom prst="rect">
            <a:avLst/>
          </a:prstGeom>
        </p:spPr>
        <p:txBody>
          <a:bodyPr/>
          <a:lstStyle/>
          <a:p>
            <a:pPr rtl="0">
              <a:defRPr b="1" sz="3200">
                <a:latin typeface="Times New Roman"/>
                <a:ea typeface="Times New Roman"/>
                <a:cs typeface="Times New Roman"/>
                <a:sym typeface="Times New Roman"/>
              </a:defRPr>
            </a:pPr>
            <a:r>
              <a:t>CLASSIFICATION OF CYSTS</a:t>
            </a:r>
            <a:br/>
          </a:p>
        </p:txBody>
      </p:sp>
      <p:sp>
        <p:nvSpPr>
          <p:cNvPr id="105" name="Content Placeholder 2"/>
          <p:cNvSpPr txBox="1"/>
          <p:nvPr>
            <p:ph type="body" idx="1"/>
          </p:nvPr>
        </p:nvSpPr>
        <p:spPr>
          <a:xfrm>
            <a:off x="395536" y="836712"/>
            <a:ext cx="7834063" cy="5760642"/>
          </a:xfrm>
          <a:prstGeom prst="rect">
            <a:avLst/>
          </a:prstGeom>
        </p:spPr>
        <p:txBody>
          <a:bodyPr/>
          <a:lstStyle/>
          <a:p>
            <a:pPr marL="0" indent="43891" algn="l" defTabSz="877822" rtl="0">
              <a:buSzTx/>
              <a:buNone/>
              <a:defRPr sz="1900">
                <a:latin typeface="Times New Roman"/>
                <a:ea typeface="Times New Roman"/>
                <a:cs typeface="Times New Roman"/>
                <a:sym typeface="Times New Roman"/>
              </a:defRPr>
            </a:pPr>
            <a:r>
              <a:t>based on the current WHO classification:</a:t>
            </a:r>
          </a:p>
          <a:p>
            <a:pPr marL="0" indent="43891" algn="l" defTabSz="877822" rtl="0">
              <a:buSzTx/>
              <a:buNone/>
              <a:defRPr b="1" sz="1900">
                <a:latin typeface="Times New Roman"/>
                <a:ea typeface="Times New Roman"/>
                <a:cs typeface="Times New Roman"/>
                <a:sym typeface="Times New Roman"/>
              </a:defRPr>
            </a:pPr>
            <a:r>
              <a:t>Cysts of the jaws, face and neck</a:t>
            </a:r>
            <a:endParaRPr>
              <a:latin typeface="+mn-lt"/>
              <a:ea typeface="+mn-ea"/>
              <a:cs typeface="+mn-cs"/>
              <a:sym typeface="Arial"/>
            </a:endParaRPr>
          </a:p>
          <a:p>
            <a:pPr marL="219454" indent="-175564" algn="l" defTabSz="877822" rtl="0">
              <a:defRPr b="1" sz="1900" u="sng">
                <a:latin typeface="Times New Roman"/>
                <a:ea typeface="Times New Roman"/>
                <a:cs typeface="Times New Roman"/>
                <a:sym typeface="Times New Roman"/>
              </a:defRPr>
            </a:pPr>
            <a:r>
              <a:t>1-ODONTOGENIC CYSTS</a:t>
            </a:r>
            <a:endParaRPr>
              <a:latin typeface="+mn-lt"/>
              <a:ea typeface="+mn-ea"/>
              <a:cs typeface="+mn-cs"/>
              <a:sym typeface="Arial"/>
            </a:endParaRPr>
          </a:p>
          <a:p>
            <a:pPr marL="219454" indent="-175564" algn="l" defTabSz="877822" rtl="0">
              <a:defRPr sz="1900">
                <a:latin typeface="Times New Roman"/>
                <a:ea typeface="Times New Roman"/>
                <a:cs typeface="Times New Roman"/>
                <a:sym typeface="Times New Roman"/>
              </a:defRPr>
            </a:pPr>
            <a:r>
              <a:t>a-Cysts of inflammatory origin</a:t>
            </a:r>
          </a:p>
          <a:p>
            <a:pPr marL="0" indent="43891" algn="l" defTabSz="877822" rtl="0">
              <a:buSzTx/>
              <a:buNone/>
              <a:defRPr sz="1900">
                <a:latin typeface="Times New Roman"/>
                <a:ea typeface="Times New Roman"/>
                <a:cs typeface="Times New Roman"/>
                <a:sym typeface="Times New Roman"/>
              </a:defRPr>
            </a:pPr>
            <a:r>
              <a:t>        Radicular cyst</a:t>
            </a:r>
          </a:p>
          <a:p>
            <a:pPr marL="0" indent="43891" algn="l" defTabSz="877822" rtl="0">
              <a:buSzTx/>
              <a:buNone/>
              <a:defRPr sz="1900">
                <a:latin typeface="Times New Roman"/>
                <a:ea typeface="Times New Roman"/>
                <a:cs typeface="Times New Roman"/>
                <a:sym typeface="Times New Roman"/>
              </a:defRPr>
            </a:pPr>
            <a:r>
              <a:t>        Residual radicular cyst</a:t>
            </a:r>
          </a:p>
          <a:p>
            <a:pPr marL="219454" indent="-175564" algn="l" defTabSz="877822" rtl="0">
              <a:defRPr sz="1900">
                <a:latin typeface="Times New Roman"/>
                <a:ea typeface="Times New Roman"/>
                <a:cs typeface="Times New Roman"/>
                <a:sym typeface="Times New Roman"/>
              </a:defRPr>
            </a:pPr>
            <a:r>
              <a:t>b-Cysts of developmental or unknown origin</a:t>
            </a:r>
          </a:p>
          <a:p>
            <a:pPr marL="0" indent="43891" algn="l" defTabSz="877822" rtl="0">
              <a:buSzTx/>
              <a:buNone/>
              <a:defRPr sz="1900">
                <a:latin typeface="Times New Roman"/>
                <a:ea typeface="Times New Roman"/>
                <a:cs typeface="Times New Roman"/>
                <a:sym typeface="Times New Roman"/>
              </a:defRPr>
            </a:pPr>
            <a:r>
              <a:t>        Dentigerous cyst</a:t>
            </a:r>
          </a:p>
          <a:p>
            <a:pPr marL="0" indent="43891" algn="l" defTabSz="877822" rtl="0">
              <a:buSzTx/>
              <a:buNone/>
              <a:defRPr sz="1900">
                <a:latin typeface="Times New Roman"/>
                <a:ea typeface="Times New Roman"/>
                <a:cs typeface="Times New Roman"/>
                <a:sym typeface="Times New Roman"/>
              </a:defRPr>
            </a:pPr>
            <a:r>
              <a:t>        Eruption cyst</a:t>
            </a:r>
          </a:p>
          <a:p>
            <a:pPr marL="219454" indent="-175564" algn="l" defTabSz="877822" rtl="0">
              <a:defRPr sz="1900">
                <a:latin typeface="Times New Roman"/>
                <a:ea typeface="Times New Roman"/>
                <a:cs typeface="Times New Roman"/>
                <a:sym typeface="Times New Roman"/>
              </a:defRPr>
            </a:pPr>
            <a:r>
              <a:t>       Odontogenic keratocyst</a:t>
            </a:r>
          </a:p>
          <a:p>
            <a:pPr marL="219454" indent="-175564" algn="l" defTabSz="877822" rtl="0">
              <a:defRPr b="1" sz="1900" u="sng">
                <a:latin typeface="Times New Roman"/>
                <a:ea typeface="Times New Roman"/>
                <a:cs typeface="Times New Roman"/>
                <a:sym typeface="Times New Roman"/>
              </a:defRPr>
            </a:pPr>
            <a:r>
              <a:t>2-NON-ODONTOGENIC CYSTS</a:t>
            </a:r>
            <a:endParaRPr>
              <a:latin typeface="+mn-lt"/>
              <a:ea typeface="+mn-ea"/>
              <a:cs typeface="+mn-cs"/>
              <a:sym typeface="Arial"/>
            </a:endParaRPr>
          </a:p>
          <a:p>
            <a:pPr marL="0" indent="43891" algn="l" defTabSz="877822" rtl="0">
              <a:buSzTx/>
              <a:buNone/>
              <a:defRPr sz="1900">
                <a:latin typeface="Times New Roman"/>
                <a:ea typeface="Times New Roman"/>
                <a:cs typeface="Times New Roman"/>
                <a:sym typeface="Times New Roman"/>
              </a:defRPr>
            </a:pPr>
            <a:r>
              <a:t>       Incisive canal cyst</a:t>
            </a:r>
          </a:p>
          <a:p>
            <a:pPr marL="0" indent="43891" algn="l" defTabSz="877822" rtl="0">
              <a:buSzTx/>
              <a:buNone/>
              <a:defRPr sz="1900">
                <a:latin typeface="Times New Roman"/>
                <a:ea typeface="Times New Roman"/>
                <a:cs typeface="Times New Roman"/>
                <a:sym typeface="Times New Roman"/>
              </a:defRPr>
            </a:pPr>
            <a:r>
              <a:t>       Nasolabial cyst</a:t>
            </a:r>
          </a:p>
          <a:p>
            <a:pPr marL="0" indent="43891" algn="l" defTabSz="877822" rtl="0">
              <a:buSzTx/>
              <a:buNone/>
              <a:defRPr sz="1900">
                <a:latin typeface="Times New Roman"/>
                <a:ea typeface="Times New Roman"/>
                <a:cs typeface="Times New Roman"/>
                <a:sym typeface="Times New Roman"/>
              </a:defRPr>
            </a:pPr>
            <a:r>
              <a:t>       Sublingual dermoid cyst</a:t>
            </a:r>
          </a:p>
          <a:p>
            <a:pPr marL="0" indent="43891" algn="l" defTabSz="877822" rtl="0">
              <a:buSzTx/>
              <a:buNone/>
              <a:defRPr sz="1900">
                <a:latin typeface="Times New Roman"/>
                <a:ea typeface="Times New Roman"/>
                <a:cs typeface="Times New Roman"/>
                <a:sym typeface="Times New Roman"/>
              </a:defRPr>
            </a:pPr>
            <a:r>
              <a:t>      Thyroglossal duct cyst</a:t>
            </a:r>
          </a:p>
          <a:p>
            <a:pPr marL="0" indent="43891" algn="l" defTabSz="877822" rtl="0">
              <a:buSzTx/>
              <a:buNone/>
              <a:defRPr sz="1900">
                <a:latin typeface="Times New Roman"/>
                <a:ea typeface="Times New Roman"/>
                <a:cs typeface="Times New Roman"/>
                <a:sym typeface="Times New Roman"/>
              </a:defRPr>
            </a:pPr>
            <a:r>
              <a:t>      Branchial cyst</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 name="Content Placeholder 2"/>
          <p:cNvSpPr txBox="1"/>
          <p:nvPr>
            <p:ph type="body" idx="1"/>
          </p:nvPr>
        </p:nvSpPr>
        <p:spPr>
          <a:xfrm>
            <a:off x="467543" y="548679"/>
            <a:ext cx="7315201" cy="5256628"/>
          </a:xfrm>
          <a:prstGeom prst="rect">
            <a:avLst/>
          </a:prstGeom>
        </p:spPr>
        <p:txBody>
          <a:bodyPr/>
          <a:lstStyle/>
          <a:p>
            <a:pPr algn="just" rtl="0">
              <a:lnSpc>
                <a:spcPct val="150000"/>
              </a:lnSpc>
              <a:spcBef>
                <a:spcPts val="500"/>
              </a:spcBef>
              <a:defRPr b="1" sz="2400" u="sng">
                <a:latin typeface="Times New Roman"/>
                <a:ea typeface="Times New Roman"/>
                <a:cs typeface="Times New Roman"/>
                <a:sym typeface="Times New Roman"/>
              </a:defRPr>
            </a:pPr>
            <a:r>
              <a:t>Odontogenic</a:t>
            </a:r>
            <a:r>
              <a:rPr b="0"/>
              <a:t> </a:t>
            </a:r>
            <a:r>
              <a:t>cysts</a:t>
            </a:r>
            <a:r>
              <a:rPr u="none"/>
              <a:t>: are</a:t>
            </a:r>
            <a:r>
              <a:rPr b="0" u="none"/>
              <a:t> lined by odontogenic epithelium derived from the dental lamina. This epithelium originates by proliferation of rests of Serres, reduced enamel epithelium or rests of Malassez. Odontogenic cysts, therefore, can only affect the tooth-bearing regions of the jaws.</a:t>
            </a:r>
            <a:endParaRPr>
              <a:latin typeface="+mn-lt"/>
              <a:ea typeface="+mn-ea"/>
              <a:cs typeface="+mn-cs"/>
              <a:sym typeface="Arial"/>
            </a:endParaRPr>
          </a:p>
          <a:p>
            <a:pPr algn="just" rtl="0">
              <a:lnSpc>
                <a:spcPct val="150000"/>
              </a:lnSpc>
              <a:spcBef>
                <a:spcPts val="500"/>
              </a:spcBef>
              <a:defRPr b="1" sz="2400" u="sng">
                <a:latin typeface="Times New Roman"/>
                <a:ea typeface="Times New Roman"/>
                <a:cs typeface="Times New Roman"/>
                <a:sym typeface="Times New Roman"/>
              </a:defRPr>
            </a:pPr>
            <a:r>
              <a:t>Non-odontogenic cysts</a:t>
            </a:r>
            <a:r>
              <a:rPr u="none"/>
              <a:t>: </a:t>
            </a:r>
            <a:r>
              <a:rPr b="0" u="none"/>
              <a:t>are lined by other types of epithelium, and they are usually developmental in origin.</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 name="Title 1"/>
          <p:cNvSpPr txBox="1"/>
          <p:nvPr>
            <p:ph type="title"/>
          </p:nvPr>
        </p:nvSpPr>
        <p:spPr>
          <a:xfrm>
            <a:off x="395536" y="-243409"/>
            <a:ext cx="7315201" cy="1154100"/>
          </a:xfrm>
          <a:prstGeom prst="rect">
            <a:avLst/>
          </a:prstGeom>
        </p:spPr>
        <p:txBody>
          <a:bodyPr/>
          <a:lstStyle/>
          <a:p>
            <a:pPr rtl="0">
              <a:defRPr b="1">
                <a:latin typeface="Times New Roman"/>
                <a:ea typeface="Times New Roman"/>
                <a:cs typeface="Times New Roman"/>
                <a:sym typeface="Times New Roman"/>
              </a:defRPr>
            </a:pPr>
            <a:r>
              <a:t>Odontogenic cysts</a:t>
            </a:r>
            <a:r>
              <a:rPr b="0"/>
              <a:t> </a:t>
            </a:r>
          </a:p>
        </p:txBody>
      </p:sp>
      <p:sp>
        <p:nvSpPr>
          <p:cNvPr id="110" name="Content Placeholder 2"/>
          <p:cNvSpPr txBox="1"/>
          <p:nvPr>
            <p:ph type="body" idx="1"/>
          </p:nvPr>
        </p:nvSpPr>
        <p:spPr>
          <a:xfrm>
            <a:off x="611559" y="980727"/>
            <a:ext cx="8064898" cy="5544618"/>
          </a:xfrm>
          <a:prstGeom prst="rect">
            <a:avLst/>
          </a:prstGeom>
        </p:spPr>
        <p:txBody>
          <a:bodyPr/>
          <a:lstStyle/>
          <a:p>
            <a:pPr algn="just" rtl="0">
              <a:lnSpc>
                <a:spcPct val="135000"/>
              </a:lnSpc>
              <a:spcBef>
                <a:spcPts val="500"/>
              </a:spcBef>
              <a:defRPr sz="2200">
                <a:latin typeface="Times New Roman"/>
                <a:ea typeface="Times New Roman"/>
                <a:cs typeface="Times New Roman"/>
                <a:sym typeface="Times New Roman"/>
              </a:defRPr>
            </a:pPr>
            <a:r>
              <a:t> are most common, usually asymptomatic and detected on routine imaging:</a:t>
            </a:r>
          </a:p>
          <a:p>
            <a:pPr marL="457200" indent="-457200" algn="just" rtl="0">
              <a:lnSpc>
                <a:spcPct val="135000"/>
              </a:lnSpc>
              <a:spcBef>
                <a:spcPts val="500"/>
              </a:spcBef>
              <a:buAutoNum type="arabicParenR" startAt="1"/>
              <a:defRPr sz="2200">
                <a:latin typeface="Times New Roman"/>
                <a:ea typeface="Times New Roman"/>
                <a:cs typeface="Times New Roman"/>
                <a:sym typeface="Times New Roman"/>
              </a:defRPr>
            </a:pPr>
            <a:r>
              <a:t>Radicular or residual cysts (inflammatory cysts) are the most common.</a:t>
            </a:r>
          </a:p>
          <a:p>
            <a:pPr marL="457200" indent="-457200" algn="just" rtl="0">
              <a:lnSpc>
                <a:spcPct val="135000"/>
              </a:lnSpc>
              <a:spcBef>
                <a:spcPts val="500"/>
              </a:spcBef>
              <a:buAutoNum type="arabicParenR" startAt="1"/>
              <a:defRPr sz="2200">
                <a:latin typeface="Times New Roman"/>
                <a:ea typeface="Times New Roman"/>
                <a:cs typeface="Times New Roman"/>
                <a:sym typeface="Times New Roman"/>
              </a:defRPr>
            </a:pPr>
            <a:r>
              <a:t>Dentigerous cysts are second most common. (developemental)</a:t>
            </a:r>
          </a:p>
          <a:p>
            <a:pPr marL="457200" indent="-457200" algn="just" rtl="0">
              <a:lnSpc>
                <a:spcPct val="135000"/>
              </a:lnSpc>
              <a:spcBef>
                <a:spcPts val="500"/>
              </a:spcBef>
              <a:buAutoNum type="arabicParenR" startAt="1"/>
              <a:defRPr sz="2200">
                <a:latin typeface="Times New Roman"/>
                <a:ea typeface="Times New Roman"/>
                <a:cs typeface="Times New Roman"/>
                <a:sym typeface="Times New Roman"/>
              </a:defRPr>
            </a:pPr>
            <a:r>
              <a:t>Keratocyst</a:t>
            </a:r>
          </a:p>
          <a:p>
            <a:pPr marL="0" indent="0" algn="just" rtl="0">
              <a:lnSpc>
                <a:spcPct val="135000"/>
              </a:lnSpc>
              <a:spcBef>
                <a:spcPts val="500"/>
              </a:spcBef>
              <a:buSzTx/>
              <a:buNone/>
              <a:defRPr sz="2200">
                <a:latin typeface="Times New Roman"/>
                <a:ea typeface="Times New Roman"/>
                <a:cs typeface="Times New Roman"/>
                <a:sym typeface="Times New Roman"/>
              </a:defRPr>
            </a:pPr>
            <a:r>
              <a:t>There is an overall male predominance and the mandible is affected three times as commonly as the maxilla.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 name="Title 1"/>
          <p:cNvSpPr txBox="1"/>
          <p:nvPr>
            <p:ph type="title"/>
          </p:nvPr>
        </p:nvSpPr>
        <p:spPr>
          <a:xfrm>
            <a:off x="539552" y="24244"/>
            <a:ext cx="7315201" cy="1154100"/>
          </a:xfrm>
          <a:prstGeom prst="rect">
            <a:avLst/>
          </a:prstGeom>
        </p:spPr>
        <p:txBody>
          <a:bodyPr/>
          <a:lstStyle/>
          <a:p>
            <a:pPr rtl="0">
              <a:defRPr b="1" sz="3200">
                <a:latin typeface="Times New Roman"/>
                <a:ea typeface="Times New Roman"/>
                <a:cs typeface="Times New Roman"/>
                <a:sym typeface="Times New Roman"/>
              </a:defRPr>
            </a:pPr>
            <a:r>
              <a:t>PATHOGENESIS</a:t>
            </a:r>
            <a:br/>
          </a:p>
        </p:txBody>
      </p:sp>
      <p:sp>
        <p:nvSpPr>
          <p:cNvPr id="113" name="Content Placeholder 2"/>
          <p:cNvSpPr txBox="1"/>
          <p:nvPr>
            <p:ph type="body" idx="1"/>
          </p:nvPr>
        </p:nvSpPr>
        <p:spPr>
          <a:xfrm>
            <a:off x="755576" y="980726"/>
            <a:ext cx="7315201" cy="5328595"/>
          </a:xfrm>
          <a:prstGeom prst="rect">
            <a:avLst/>
          </a:prstGeom>
        </p:spPr>
        <p:txBody>
          <a:bodyPr/>
          <a:lstStyle/>
          <a:p>
            <a:pPr marL="0" indent="45718" algn="just" rtl="0">
              <a:lnSpc>
                <a:spcPct val="150000"/>
              </a:lnSpc>
              <a:spcBef>
                <a:spcPts val="500"/>
              </a:spcBef>
              <a:buSzTx/>
              <a:buNone/>
              <a:defRPr sz="2200">
                <a:latin typeface="Times New Roman"/>
                <a:ea typeface="Times New Roman"/>
                <a:cs typeface="Times New Roman"/>
                <a:sym typeface="Times New Roman"/>
              </a:defRPr>
            </a:pPr>
            <a:r>
              <a:t>The main pathogenic factors include the following:</a:t>
            </a:r>
            <a:endParaRPr sz="1800"/>
          </a:p>
          <a:p>
            <a:pPr marL="502920" indent="-457200" algn="just" rtl="0">
              <a:lnSpc>
                <a:spcPct val="150000"/>
              </a:lnSpc>
              <a:spcBef>
                <a:spcPts val="500"/>
              </a:spcBef>
              <a:buAutoNum type="arabicParenR" startAt="1"/>
              <a:defRPr sz="2200">
                <a:latin typeface="Times New Roman"/>
                <a:ea typeface="Times New Roman"/>
                <a:cs typeface="Times New Roman"/>
                <a:sym typeface="Times New Roman"/>
              </a:defRPr>
            </a:pPr>
            <a:r>
              <a:t>Epithelial proliferation – either stimulated by inflammation in the case of radicular cysts, or occurring with genetic stimulation in the case of keratocyst .</a:t>
            </a:r>
            <a:endParaRPr sz="1800"/>
          </a:p>
          <a:p>
            <a:pPr marL="502920" indent="-457200" algn="just" rtl="0">
              <a:lnSpc>
                <a:spcPct val="150000"/>
              </a:lnSpc>
              <a:spcBef>
                <a:spcPts val="500"/>
              </a:spcBef>
              <a:buAutoNum type="arabicParenR" startAt="1"/>
              <a:defRPr sz="2200">
                <a:latin typeface="Times New Roman"/>
                <a:ea typeface="Times New Roman"/>
                <a:cs typeface="Times New Roman"/>
                <a:sym typeface="Times New Roman"/>
              </a:defRPr>
            </a:pPr>
            <a:r>
              <a:t>Hydrostatic or osmotic factors: may play a part in cyst growth since the cyst wall acts as a semipermeable membrane. Keratin formation: may be prominent in keratocyst.</a:t>
            </a:r>
            <a:endParaRPr sz="1800"/>
          </a:p>
          <a:p>
            <a:pPr marL="502920" indent="-457200" algn="just" rtl="0">
              <a:lnSpc>
                <a:spcPct val="150000"/>
              </a:lnSpc>
              <a:spcBef>
                <a:spcPts val="500"/>
              </a:spcBef>
              <a:buAutoNum type="arabicParenR" startAt="1"/>
              <a:defRPr sz="2200">
                <a:latin typeface="Times New Roman"/>
                <a:ea typeface="Times New Roman"/>
                <a:cs typeface="Times New Roman"/>
                <a:sym typeface="Times New Roman"/>
              </a:defRPr>
            </a:pPr>
            <a:r>
              <a:t>Bone resorbing factors: such as prostaglandins and collagenase.</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 name="Title 1"/>
          <p:cNvSpPr txBox="1"/>
          <p:nvPr>
            <p:ph type="title"/>
          </p:nvPr>
        </p:nvSpPr>
        <p:spPr>
          <a:xfrm>
            <a:off x="467543" y="548678"/>
            <a:ext cx="7315201" cy="1154100"/>
          </a:xfrm>
          <a:prstGeom prst="rect">
            <a:avLst/>
          </a:prstGeom>
        </p:spPr>
        <p:txBody>
          <a:bodyPr/>
          <a:lstStyle/>
          <a:p>
            <a:pPr rtl="0">
              <a:defRPr b="1" sz="3200">
                <a:latin typeface="Times New Roman"/>
                <a:ea typeface="Times New Roman"/>
                <a:cs typeface="Times New Roman"/>
                <a:sym typeface="Times New Roman"/>
              </a:defRPr>
            </a:pPr>
            <a:r>
              <a:t>DIAGNOSIS</a:t>
            </a:r>
            <a:br/>
          </a:p>
        </p:txBody>
      </p:sp>
      <p:sp>
        <p:nvSpPr>
          <p:cNvPr id="116" name="Content Placeholder 2"/>
          <p:cNvSpPr txBox="1"/>
          <p:nvPr>
            <p:ph type="body" idx="1"/>
          </p:nvPr>
        </p:nvSpPr>
        <p:spPr>
          <a:xfrm>
            <a:off x="467542" y="1412774"/>
            <a:ext cx="7704860" cy="5040564"/>
          </a:xfrm>
          <a:prstGeom prst="rect">
            <a:avLst/>
          </a:prstGeom>
        </p:spPr>
        <p:txBody>
          <a:bodyPr/>
          <a:lstStyle/>
          <a:p>
            <a:pPr algn="just" rtl="0">
              <a:lnSpc>
                <a:spcPct val="150000"/>
              </a:lnSpc>
              <a:spcBef>
                <a:spcPts val="500"/>
              </a:spcBef>
              <a:defRPr sz="2400">
                <a:latin typeface="Times New Roman"/>
                <a:ea typeface="Times New Roman"/>
                <a:cs typeface="Times New Roman"/>
                <a:sym typeface="Times New Roman"/>
              </a:defRPr>
            </a:pPr>
            <a:r>
              <a:t>The diagnosis of an odontogenic cyst is based on an adequate history, clinical examination and appropriate investigations</a:t>
            </a:r>
            <a:r>
              <a:rPr b="1"/>
              <a:t> </a:t>
            </a:r>
            <a:r>
              <a:t>such as pulp vitality testing and radiographs (plain X-ray,OPG,CT scan) of associated teeth, together with aspiration and analysis of cyst fluids, and histopathology(biopsy</a:t>
            </a:r>
            <a:r>
              <a:t>.</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8" name="Content Placeholder 3" descr="Content Placeholder 3"/>
          <p:cNvPicPr>
            <a:picLocks noChangeAspect="1"/>
          </p:cNvPicPr>
          <p:nvPr/>
        </p:nvPicPr>
        <p:blipFill>
          <a:blip r:embed="rId2">
            <a:extLst/>
          </a:blip>
          <a:stretch>
            <a:fillRect/>
          </a:stretch>
        </p:blipFill>
        <p:spPr>
          <a:xfrm>
            <a:off x="1151620" y="1659731"/>
            <a:ext cx="6840760" cy="3538538"/>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Perspective">
  <a:themeElements>
    <a:clrScheme name="Perspective">
      <a:dk1>
        <a:srgbClr val="000000"/>
      </a:dk1>
      <a:lt1>
        <a:srgbClr val="FFFFFF"/>
      </a:lt1>
      <a:dk2>
        <a:srgbClr val="A7A7A7"/>
      </a:dk2>
      <a:lt2>
        <a:srgbClr val="535353"/>
      </a:lt2>
      <a:accent1>
        <a:srgbClr val="838D9B"/>
      </a:accent1>
      <a:accent2>
        <a:srgbClr val="D2610C"/>
      </a:accent2>
      <a:accent3>
        <a:srgbClr val="80716A"/>
      </a:accent3>
      <a:accent4>
        <a:srgbClr val="94147C"/>
      </a:accent4>
      <a:accent5>
        <a:srgbClr val="5D5AD2"/>
      </a:accent5>
      <a:accent6>
        <a:srgbClr val="6F6C7D"/>
      </a:accent6>
      <a:hlink>
        <a:srgbClr val="0000FF"/>
      </a:hlink>
      <a:folHlink>
        <a:srgbClr val="FF00FF"/>
      </a:folHlink>
    </a:clrScheme>
    <a:fontScheme name="Perspective">
      <a:majorFont>
        <a:latin typeface="Helvetica"/>
        <a:ea typeface="Helvetica"/>
        <a:cs typeface="Helvetica"/>
      </a:majorFont>
      <a:minorFont>
        <a:latin typeface="Arial"/>
        <a:ea typeface="Arial"/>
        <a:cs typeface="Arial"/>
      </a:minorFont>
    </a:fontScheme>
    <a:fmtScheme name="Perspec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38100" dir="5400000">
              <a:srgbClr val="000000">
                <a:alpha val="48000"/>
              </a:srgbClr>
            </a:outerShdw>
          </a:effectLst>
        </a:effectStyle>
        <a:effectStyle>
          <a:effectLst>
            <a:outerShdw sx="100000" sy="100000" kx="0" ky="0" algn="b" rotWithShape="0" blurRad="50800" dist="38100" dir="5400000">
              <a:srgbClr val="000000">
                <a:alpha val="48000"/>
              </a:srgbClr>
            </a:outerShdw>
          </a:effectLst>
        </a:effectStyle>
        <a:effectStyle>
          <a:effectLst>
            <a:outerShdw sx="100000" sy="100000" kx="0" ky="0" algn="b" rotWithShape="0" blurRad="50800" dist="38100" dir="5400000">
              <a:srgbClr val="000000">
                <a:alpha val="4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50800" dist="38100" dir="5400000">
            <a:srgbClr val="000000">
              <a:alpha val="48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50800" dist="38100" dir="5400000">
            <a:srgbClr val="000000">
              <a:alpha val="4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Perspective">
  <a:themeElements>
    <a:clrScheme name="Perspective">
      <a:dk1>
        <a:srgbClr val="000000"/>
      </a:dk1>
      <a:lt1>
        <a:srgbClr val="FFFFFF"/>
      </a:lt1>
      <a:dk2>
        <a:srgbClr val="A7A7A7"/>
      </a:dk2>
      <a:lt2>
        <a:srgbClr val="535353"/>
      </a:lt2>
      <a:accent1>
        <a:srgbClr val="838D9B"/>
      </a:accent1>
      <a:accent2>
        <a:srgbClr val="D2610C"/>
      </a:accent2>
      <a:accent3>
        <a:srgbClr val="80716A"/>
      </a:accent3>
      <a:accent4>
        <a:srgbClr val="94147C"/>
      </a:accent4>
      <a:accent5>
        <a:srgbClr val="5D5AD2"/>
      </a:accent5>
      <a:accent6>
        <a:srgbClr val="6F6C7D"/>
      </a:accent6>
      <a:hlink>
        <a:srgbClr val="0000FF"/>
      </a:hlink>
      <a:folHlink>
        <a:srgbClr val="FF00FF"/>
      </a:folHlink>
    </a:clrScheme>
    <a:fontScheme name="Perspective">
      <a:majorFont>
        <a:latin typeface="Helvetica"/>
        <a:ea typeface="Helvetica"/>
        <a:cs typeface="Helvetica"/>
      </a:majorFont>
      <a:minorFont>
        <a:latin typeface="Arial"/>
        <a:ea typeface="Arial"/>
        <a:cs typeface="Arial"/>
      </a:minorFont>
    </a:fontScheme>
    <a:fmtScheme name="Perspec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38100" dir="5400000">
              <a:srgbClr val="000000">
                <a:alpha val="48000"/>
              </a:srgbClr>
            </a:outerShdw>
          </a:effectLst>
        </a:effectStyle>
        <a:effectStyle>
          <a:effectLst>
            <a:outerShdw sx="100000" sy="100000" kx="0" ky="0" algn="b" rotWithShape="0" blurRad="50800" dist="38100" dir="5400000">
              <a:srgbClr val="000000">
                <a:alpha val="48000"/>
              </a:srgbClr>
            </a:outerShdw>
          </a:effectLst>
        </a:effectStyle>
        <a:effectStyle>
          <a:effectLst>
            <a:outerShdw sx="100000" sy="100000" kx="0" ky="0" algn="b" rotWithShape="0" blurRad="50800" dist="38100" dir="5400000">
              <a:srgbClr val="000000">
                <a:alpha val="4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50800" dist="38100" dir="5400000">
            <a:srgbClr val="000000">
              <a:alpha val="48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50800" dist="38100" dir="5400000">
            <a:srgbClr val="000000">
              <a:alpha val="4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