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Prata" panose="020B0604020202020204" charset="0"/>
      <p:regular r:id="rId15"/>
    </p:embeddedFont>
    <p:embeddedFont>
      <p:font typeface="Raleway" pitchFamily="2" charset="0"/>
      <p:regular r:id="rId16"/>
      <p:bold r:id="rId17"/>
    </p:embeddedFont>
    <p:embeddedFont>
      <p:font typeface="Raleway Bold"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15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67859"/>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Lec2: Cognitive Psychology and User Behavior</a:t>
            </a:r>
            <a:endParaRPr lang="en-US" sz="4450" dirty="0"/>
          </a:p>
        </p:txBody>
      </p:sp>
      <p:sp>
        <p:nvSpPr>
          <p:cNvPr id="4" name="Text 1"/>
          <p:cNvSpPr/>
          <p:nvPr/>
        </p:nvSpPr>
        <p:spPr>
          <a:xfrm>
            <a:off x="793790" y="2725579"/>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Welcome to Lecture 2 of our course on Human-Computer Interaction in Healthcare for the Department of Intelligent Medical Systems. Today, we'll explore the fascinating intersection of cognitive psychology and user behavior in healthcare technology design.</a:t>
            </a:r>
            <a:endParaRPr lang="en-US" sz="1750" dirty="0"/>
          </a:p>
        </p:txBody>
      </p:sp>
      <p:sp>
        <p:nvSpPr>
          <p:cNvPr id="5" name="Text 2"/>
          <p:cNvSpPr/>
          <p:nvPr/>
        </p:nvSpPr>
        <p:spPr>
          <a:xfrm>
            <a:off x="793790" y="4432340"/>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This lecture will delve into mental models, attention mechanisms, perception processes, and memory functions. We'll examine human information processing models and discuss how cognitive load impacts design decisions. Finally, we'll investigate the crucial role of emotions in shaping user experiences within healthcare systems.</a:t>
            </a:r>
            <a:endParaRPr lang="en-US" sz="1750" dirty="0"/>
          </a:p>
        </p:txBody>
      </p:sp>
      <p:sp>
        <p:nvSpPr>
          <p:cNvPr id="6" name="Shape 3"/>
          <p:cNvSpPr/>
          <p:nvPr/>
        </p:nvSpPr>
        <p:spPr>
          <a:xfrm>
            <a:off x="4390549" y="6502003"/>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4398169" y="6509623"/>
            <a:ext cx="347663" cy="347663"/>
          </a:xfrm>
          <a:prstGeom prst="rect">
            <a:avLst/>
          </a:prstGeom>
        </p:spPr>
      </p:pic>
      <p:sp>
        <p:nvSpPr>
          <p:cNvPr id="8" name="Text 4"/>
          <p:cNvSpPr/>
          <p:nvPr/>
        </p:nvSpPr>
        <p:spPr>
          <a:xfrm>
            <a:off x="3549968" y="6864906"/>
            <a:ext cx="2043946" cy="396835"/>
          </a:xfrm>
          <a:prstGeom prst="rect">
            <a:avLst/>
          </a:prstGeom>
          <a:noFill/>
          <a:ln/>
        </p:spPr>
        <p:txBody>
          <a:bodyPr wrap="none" lIns="0" tIns="0" rIns="0" bIns="0" rtlCol="0" anchor="t"/>
          <a:lstStyle/>
          <a:p>
            <a:pPr marL="0" indent="0" algn="ctr">
              <a:lnSpc>
                <a:spcPts val="3100"/>
              </a:lnSpc>
              <a:buNone/>
            </a:pPr>
            <a:r>
              <a:rPr lang="en-US" sz="2200" b="1" dirty="0">
                <a:solidFill>
                  <a:srgbClr val="CFCBBF"/>
                </a:solidFill>
                <a:latin typeface="Raleway Bold" pitchFamily="34" charset="0"/>
                <a:ea typeface="Raleway Bold" pitchFamily="34" charset="-122"/>
                <a:cs typeface="Raleway Bold" pitchFamily="34" charset="-120"/>
              </a:rPr>
              <a:t>by Qusai Durah</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Text 0"/>
          <p:cNvSpPr/>
          <p:nvPr/>
        </p:nvSpPr>
        <p:spPr>
          <a:xfrm>
            <a:off x="711875" y="634841"/>
            <a:ext cx="12546330" cy="635556"/>
          </a:xfrm>
          <a:prstGeom prst="rect">
            <a:avLst/>
          </a:prstGeom>
          <a:noFill/>
          <a:ln/>
        </p:spPr>
        <p:txBody>
          <a:bodyPr wrap="none" lIns="0" tIns="0" rIns="0" bIns="0" rtlCol="0" anchor="t"/>
          <a:lstStyle/>
          <a:p>
            <a:pPr marL="0" indent="0">
              <a:lnSpc>
                <a:spcPts val="5000"/>
              </a:lnSpc>
              <a:buNone/>
            </a:pPr>
            <a:r>
              <a:rPr lang="en-US" sz="4000" dirty="0">
                <a:solidFill>
                  <a:srgbClr val="F2E782"/>
                </a:solidFill>
                <a:latin typeface="Prata" pitchFamily="34" charset="0"/>
                <a:ea typeface="Prata" pitchFamily="34" charset="-122"/>
                <a:cs typeface="Prata" pitchFamily="34" charset="-120"/>
              </a:rPr>
              <a:t>Designing for Emotional Engagement in Healthcare</a:t>
            </a:r>
            <a:endParaRPr lang="en-US" sz="4000" dirty="0"/>
          </a:p>
        </p:txBody>
      </p:sp>
      <p:sp>
        <p:nvSpPr>
          <p:cNvPr id="4" name="Shape 1"/>
          <p:cNvSpPr/>
          <p:nvPr/>
        </p:nvSpPr>
        <p:spPr>
          <a:xfrm>
            <a:off x="711875" y="2308290"/>
            <a:ext cx="457557" cy="457557"/>
          </a:xfrm>
          <a:prstGeom prst="roundRect">
            <a:avLst>
              <a:gd name="adj" fmla="val 6668"/>
            </a:avLst>
          </a:prstGeom>
          <a:solidFill>
            <a:srgbClr val="3A3B3C"/>
          </a:solidFill>
          <a:ln/>
        </p:spPr>
      </p:sp>
      <p:sp>
        <p:nvSpPr>
          <p:cNvPr id="5" name="Text 2"/>
          <p:cNvSpPr/>
          <p:nvPr/>
        </p:nvSpPr>
        <p:spPr>
          <a:xfrm>
            <a:off x="887968" y="2384490"/>
            <a:ext cx="105251" cy="305157"/>
          </a:xfrm>
          <a:prstGeom prst="rect">
            <a:avLst/>
          </a:prstGeom>
          <a:noFill/>
          <a:ln/>
        </p:spPr>
        <p:txBody>
          <a:bodyPr wrap="none" lIns="0" tIns="0" rIns="0" bIns="0" rtlCol="0" anchor="t"/>
          <a:lstStyle/>
          <a:p>
            <a:pPr marL="0" indent="0" algn="ctr">
              <a:lnSpc>
                <a:spcPts val="2400"/>
              </a:lnSpc>
              <a:buNone/>
            </a:pPr>
            <a:r>
              <a:rPr lang="en-US" sz="2400" dirty="0">
                <a:solidFill>
                  <a:srgbClr val="CFCBBF"/>
                </a:solidFill>
                <a:latin typeface="Prata" pitchFamily="34" charset="0"/>
                <a:ea typeface="Prata" pitchFamily="34" charset="-122"/>
                <a:cs typeface="Prata" pitchFamily="34" charset="-120"/>
              </a:rPr>
              <a:t>1</a:t>
            </a:r>
            <a:endParaRPr lang="en-US" sz="2400" dirty="0"/>
          </a:p>
        </p:txBody>
      </p:sp>
      <p:sp>
        <p:nvSpPr>
          <p:cNvPr id="6" name="Text 3"/>
          <p:cNvSpPr/>
          <p:nvPr/>
        </p:nvSpPr>
        <p:spPr>
          <a:xfrm>
            <a:off x="1372791" y="2308290"/>
            <a:ext cx="3997523" cy="317659"/>
          </a:xfrm>
          <a:prstGeom prst="rect">
            <a:avLst/>
          </a:prstGeom>
          <a:noFill/>
          <a:ln/>
        </p:spPr>
        <p:txBody>
          <a:bodyPr wrap="none" lIns="0" tIns="0" rIns="0" bIns="0" rtlCol="0" anchor="t"/>
          <a:lstStyle/>
          <a:p>
            <a:pPr marL="0" indent="0">
              <a:lnSpc>
                <a:spcPts val="2500"/>
              </a:lnSpc>
              <a:buNone/>
            </a:pPr>
            <a:r>
              <a:rPr lang="en-US" sz="2000" dirty="0">
                <a:solidFill>
                  <a:srgbClr val="CFCBBF"/>
                </a:solidFill>
                <a:latin typeface="Prata" pitchFamily="34" charset="0"/>
                <a:ea typeface="Prata" pitchFamily="34" charset="-122"/>
                <a:cs typeface="Prata" pitchFamily="34" charset="-120"/>
              </a:rPr>
              <a:t>Use Calming Colors and Imagery</a:t>
            </a:r>
            <a:endParaRPr lang="en-US" sz="2000" dirty="0"/>
          </a:p>
        </p:txBody>
      </p:sp>
      <p:sp>
        <p:nvSpPr>
          <p:cNvPr id="7" name="Text 4"/>
          <p:cNvSpPr/>
          <p:nvPr/>
        </p:nvSpPr>
        <p:spPr>
          <a:xfrm>
            <a:off x="1372791" y="2747988"/>
            <a:ext cx="5840730" cy="650558"/>
          </a:xfrm>
          <a:prstGeom prst="rect">
            <a:avLst/>
          </a:prstGeom>
          <a:noFill/>
          <a:ln/>
        </p:spPr>
        <p:txBody>
          <a:bodyPr wrap="square" lIns="0" tIns="0" rIns="0" bIns="0" rtlCol="0" anchor="t"/>
          <a:lstStyle/>
          <a:p>
            <a:pPr marL="0" indent="0">
              <a:lnSpc>
                <a:spcPts val="2550"/>
              </a:lnSpc>
              <a:buNone/>
            </a:pPr>
            <a:r>
              <a:rPr lang="en-US" sz="1600" dirty="0">
                <a:solidFill>
                  <a:srgbClr val="CFCBBF"/>
                </a:solidFill>
                <a:latin typeface="Raleway" pitchFamily="34" charset="0"/>
                <a:ea typeface="Raleway" pitchFamily="34" charset="-122"/>
                <a:cs typeface="Raleway" pitchFamily="34" charset="-120"/>
              </a:rPr>
              <a:t>Incorporate soothing color schemes and nature-inspired imagery to reduce anxiety in patient-facing interfaces.</a:t>
            </a:r>
            <a:endParaRPr lang="en-US" sz="1600" dirty="0"/>
          </a:p>
        </p:txBody>
      </p:sp>
      <p:sp>
        <p:nvSpPr>
          <p:cNvPr id="8" name="Shape 5"/>
          <p:cNvSpPr/>
          <p:nvPr/>
        </p:nvSpPr>
        <p:spPr>
          <a:xfrm>
            <a:off x="7416879" y="2308290"/>
            <a:ext cx="457557" cy="457557"/>
          </a:xfrm>
          <a:prstGeom prst="roundRect">
            <a:avLst>
              <a:gd name="adj" fmla="val 6668"/>
            </a:avLst>
          </a:prstGeom>
          <a:solidFill>
            <a:srgbClr val="3A3B3C"/>
          </a:solidFill>
          <a:ln/>
        </p:spPr>
      </p:sp>
      <p:sp>
        <p:nvSpPr>
          <p:cNvPr id="9" name="Text 6"/>
          <p:cNvSpPr/>
          <p:nvPr/>
        </p:nvSpPr>
        <p:spPr>
          <a:xfrm>
            <a:off x="7552134" y="2384490"/>
            <a:ext cx="186928" cy="305157"/>
          </a:xfrm>
          <a:prstGeom prst="rect">
            <a:avLst/>
          </a:prstGeom>
          <a:noFill/>
          <a:ln/>
        </p:spPr>
        <p:txBody>
          <a:bodyPr wrap="none" lIns="0" tIns="0" rIns="0" bIns="0" rtlCol="0" anchor="t"/>
          <a:lstStyle/>
          <a:p>
            <a:pPr marL="0" indent="0" algn="ctr">
              <a:lnSpc>
                <a:spcPts val="2400"/>
              </a:lnSpc>
              <a:buNone/>
            </a:pPr>
            <a:r>
              <a:rPr lang="en-US" sz="2400" dirty="0">
                <a:solidFill>
                  <a:srgbClr val="CFCBBF"/>
                </a:solidFill>
                <a:latin typeface="Prata" pitchFamily="34" charset="0"/>
                <a:ea typeface="Prata" pitchFamily="34" charset="-122"/>
                <a:cs typeface="Prata" pitchFamily="34" charset="-120"/>
              </a:rPr>
              <a:t>2</a:t>
            </a:r>
            <a:endParaRPr lang="en-US" sz="2400" dirty="0"/>
          </a:p>
        </p:txBody>
      </p:sp>
      <p:sp>
        <p:nvSpPr>
          <p:cNvPr id="10" name="Text 7"/>
          <p:cNvSpPr/>
          <p:nvPr/>
        </p:nvSpPr>
        <p:spPr>
          <a:xfrm>
            <a:off x="8077795" y="2308290"/>
            <a:ext cx="3348871" cy="317659"/>
          </a:xfrm>
          <a:prstGeom prst="rect">
            <a:avLst/>
          </a:prstGeom>
          <a:noFill/>
          <a:ln/>
        </p:spPr>
        <p:txBody>
          <a:bodyPr wrap="none" lIns="0" tIns="0" rIns="0" bIns="0" rtlCol="0" anchor="t"/>
          <a:lstStyle/>
          <a:p>
            <a:pPr marL="0" indent="0">
              <a:lnSpc>
                <a:spcPts val="2500"/>
              </a:lnSpc>
              <a:buNone/>
            </a:pPr>
            <a:r>
              <a:rPr lang="en-US" sz="2000" dirty="0">
                <a:solidFill>
                  <a:srgbClr val="CFCBBF"/>
                </a:solidFill>
                <a:latin typeface="Prata" pitchFamily="34" charset="0"/>
                <a:ea typeface="Prata" pitchFamily="34" charset="-122"/>
                <a:cs typeface="Prata" pitchFamily="34" charset="-120"/>
              </a:rPr>
              <a:t>Provide Emotional Support</a:t>
            </a:r>
            <a:endParaRPr lang="en-US" sz="2000" dirty="0"/>
          </a:p>
        </p:txBody>
      </p:sp>
      <p:sp>
        <p:nvSpPr>
          <p:cNvPr id="11" name="Text 8"/>
          <p:cNvSpPr/>
          <p:nvPr/>
        </p:nvSpPr>
        <p:spPr>
          <a:xfrm>
            <a:off x="8077795" y="2747988"/>
            <a:ext cx="5840730" cy="975836"/>
          </a:xfrm>
          <a:prstGeom prst="rect">
            <a:avLst/>
          </a:prstGeom>
          <a:noFill/>
          <a:ln/>
        </p:spPr>
        <p:txBody>
          <a:bodyPr wrap="square" lIns="0" tIns="0" rIns="0" bIns="0" rtlCol="0" anchor="t"/>
          <a:lstStyle/>
          <a:p>
            <a:pPr marL="0" indent="0">
              <a:lnSpc>
                <a:spcPts val="2550"/>
              </a:lnSpc>
              <a:buNone/>
            </a:pPr>
            <a:r>
              <a:rPr lang="en-US" sz="1600" dirty="0">
                <a:solidFill>
                  <a:srgbClr val="CFCBBF"/>
                </a:solidFill>
                <a:latin typeface="Raleway" pitchFamily="34" charset="0"/>
                <a:ea typeface="Raleway" pitchFamily="34" charset="-122"/>
                <a:cs typeface="Raleway" pitchFamily="34" charset="-120"/>
              </a:rPr>
              <a:t>Integrate encouraging messages and progress indicators to motivate patients during long-term treatments or rehabilitation.</a:t>
            </a:r>
            <a:endParaRPr lang="en-US" sz="1600" dirty="0"/>
          </a:p>
        </p:txBody>
      </p:sp>
      <p:sp>
        <p:nvSpPr>
          <p:cNvPr id="12" name="Shape 9"/>
          <p:cNvSpPr/>
          <p:nvPr/>
        </p:nvSpPr>
        <p:spPr>
          <a:xfrm>
            <a:off x="711875" y="4155902"/>
            <a:ext cx="457557" cy="457557"/>
          </a:xfrm>
          <a:prstGeom prst="roundRect">
            <a:avLst>
              <a:gd name="adj" fmla="val 6668"/>
            </a:avLst>
          </a:prstGeom>
          <a:solidFill>
            <a:srgbClr val="3A3B3C"/>
          </a:solidFill>
          <a:ln/>
        </p:spPr>
      </p:sp>
      <p:sp>
        <p:nvSpPr>
          <p:cNvPr id="13" name="Text 10"/>
          <p:cNvSpPr/>
          <p:nvPr/>
        </p:nvSpPr>
        <p:spPr>
          <a:xfrm>
            <a:off x="846058" y="4232102"/>
            <a:ext cx="189071" cy="305157"/>
          </a:xfrm>
          <a:prstGeom prst="rect">
            <a:avLst/>
          </a:prstGeom>
          <a:noFill/>
          <a:ln/>
        </p:spPr>
        <p:txBody>
          <a:bodyPr wrap="none" lIns="0" tIns="0" rIns="0" bIns="0" rtlCol="0" anchor="t"/>
          <a:lstStyle/>
          <a:p>
            <a:pPr marL="0" indent="0" algn="ctr">
              <a:lnSpc>
                <a:spcPts val="2400"/>
              </a:lnSpc>
              <a:buNone/>
            </a:pPr>
            <a:r>
              <a:rPr lang="en-US" sz="2400" dirty="0">
                <a:solidFill>
                  <a:srgbClr val="CFCBBF"/>
                </a:solidFill>
                <a:latin typeface="Prata" pitchFamily="34" charset="0"/>
                <a:ea typeface="Prata" pitchFamily="34" charset="-122"/>
                <a:cs typeface="Prata" pitchFamily="34" charset="-120"/>
              </a:rPr>
              <a:t>3</a:t>
            </a:r>
            <a:endParaRPr lang="en-US" sz="2400" dirty="0"/>
          </a:p>
        </p:txBody>
      </p:sp>
      <p:sp>
        <p:nvSpPr>
          <p:cNvPr id="14" name="Text 11"/>
          <p:cNvSpPr/>
          <p:nvPr/>
        </p:nvSpPr>
        <p:spPr>
          <a:xfrm>
            <a:off x="1372791" y="4155902"/>
            <a:ext cx="3338393" cy="317659"/>
          </a:xfrm>
          <a:prstGeom prst="rect">
            <a:avLst/>
          </a:prstGeom>
          <a:noFill/>
          <a:ln/>
        </p:spPr>
        <p:txBody>
          <a:bodyPr wrap="none" lIns="0" tIns="0" rIns="0" bIns="0" rtlCol="0" anchor="t"/>
          <a:lstStyle/>
          <a:p>
            <a:pPr marL="0" indent="0">
              <a:lnSpc>
                <a:spcPts val="2500"/>
              </a:lnSpc>
              <a:buNone/>
            </a:pPr>
            <a:r>
              <a:rPr lang="en-US" sz="2000" dirty="0">
                <a:solidFill>
                  <a:srgbClr val="CFCBBF"/>
                </a:solidFill>
                <a:latin typeface="Prata" pitchFamily="34" charset="0"/>
                <a:ea typeface="Prata" pitchFamily="34" charset="-122"/>
                <a:cs typeface="Prata" pitchFamily="34" charset="-120"/>
              </a:rPr>
              <a:t>Personalize the Experience</a:t>
            </a:r>
            <a:endParaRPr lang="en-US" sz="2000" dirty="0"/>
          </a:p>
        </p:txBody>
      </p:sp>
      <p:sp>
        <p:nvSpPr>
          <p:cNvPr id="15" name="Text 12"/>
          <p:cNvSpPr/>
          <p:nvPr/>
        </p:nvSpPr>
        <p:spPr>
          <a:xfrm>
            <a:off x="1372791" y="4595599"/>
            <a:ext cx="5840730" cy="650558"/>
          </a:xfrm>
          <a:prstGeom prst="rect">
            <a:avLst/>
          </a:prstGeom>
          <a:noFill/>
          <a:ln/>
        </p:spPr>
        <p:txBody>
          <a:bodyPr wrap="square" lIns="0" tIns="0" rIns="0" bIns="0" rtlCol="0" anchor="t"/>
          <a:lstStyle/>
          <a:p>
            <a:pPr marL="0" indent="0">
              <a:lnSpc>
                <a:spcPts val="2550"/>
              </a:lnSpc>
              <a:buNone/>
            </a:pPr>
            <a:r>
              <a:rPr lang="en-US" sz="1600" dirty="0">
                <a:solidFill>
                  <a:srgbClr val="CFCBBF"/>
                </a:solidFill>
                <a:latin typeface="Raleway" pitchFamily="34" charset="0"/>
                <a:ea typeface="Raleway" pitchFamily="34" charset="-122"/>
                <a:cs typeface="Raleway" pitchFamily="34" charset="-120"/>
              </a:rPr>
              <a:t>Allow users to customize interfaces and set preferences, fostering a sense of control and personal connection.</a:t>
            </a:r>
            <a:endParaRPr lang="en-US" sz="1600" dirty="0"/>
          </a:p>
        </p:txBody>
      </p:sp>
      <p:sp>
        <p:nvSpPr>
          <p:cNvPr id="16" name="Shape 13"/>
          <p:cNvSpPr/>
          <p:nvPr/>
        </p:nvSpPr>
        <p:spPr>
          <a:xfrm>
            <a:off x="7416879" y="4155902"/>
            <a:ext cx="457557" cy="457557"/>
          </a:xfrm>
          <a:prstGeom prst="roundRect">
            <a:avLst>
              <a:gd name="adj" fmla="val 6668"/>
            </a:avLst>
          </a:prstGeom>
          <a:solidFill>
            <a:srgbClr val="3A3B3C"/>
          </a:solidFill>
          <a:ln/>
        </p:spPr>
      </p:sp>
      <p:sp>
        <p:nvSpPr>
          <p:cNvPr id="17" name="Text 14"/>
          <p:cNvSpPr/>
          <p:nvPr/>
        </p:nvSpPr>
        <p:spPr>
          <a:xfrm>
            <a:off x="7556421" y="4232102"/>
            <a:ext cx="178475" cy="305157"/>
          </a:xfrm>
          <a:prstGeom prst="rect">
            <a:avLst/>
          </a:prstGeom>
          <a:noFill/>
          <a:ln/>
        </p:spPr>
        <p:txBody>
          <a:bodyPr wrap="none" lIns="0" tIns="0" rIns="0" bIns="0" rtlCol="0" anchor="t"/>
          <a:lstStyle/>
          <a:p>
            <a:pPr marL="0" indent="0" algn="ctr">
              <a:lnSpc>
                <a:spcPts val="2400"/>
              </a:lnSpc>
              <a:buNone/>
            </a:pPr>
            <a:r>
              <a:rPr lang="en-US" sz="2400" dirty="0">
                <a:solidFill>
                  <a:srgbClr val="CFCBBF"/>
                </a:solidFill>
                <a:latin typeface="Prata" pitchFamily="34" charset="0"/>
                <a:ea typeface="Prata" pitchFamily="34" charset="-122"/>
                <a:cs typeface="Prata" pitchFamily="34" charset="-120"/>
              </a:rPr>
              <a:t>4</a:t>
            </a:r>
            <a:endParaRPr lang="en-US" sz="2400" dirty="0"/>
          </a:p>
        </p:txBody>
      </p:sp>
      <p:sp>
        <p:nvSpPr>
          <p:cNvPr id="18" name="Text 15"/>
          <p:cNvSpPr/>
          <p:nvPr/>
        </p:nvSpPr>
        <p:spPr>
          <a:xfrm>
            <a:off x="8077795" y="4155902"/>
            <a:ext cx="3398639" cy="317659"/>
          </a:xfrm>
          <a:prstGeom prst="rect">
            <a:avLst/>
          </a:prstGeom>
          <a:noFill/>
          <a:ln/>
        </p:spPr>
        <p:txBody>
          <a:bodyPr wrap="none" lIns="0" tIns="0" rIns="0" bIns="0" rtlCol="0" anchor="t"/>
          <a:lstStyle/>
          <a:p>
            <a:pPr marL="0" indent="0">
              <a:lnSpc>
                <a:spcPts val="2500"/>
              </a:lnSpc>
              <a:buNone/>
            </a:pPr>
            <a:r>
              <a:rPr lang="en-US" sz="2000" dirty="0">
                <a:solidFill>
                  <a:srgbClr val="CFCBBF"/>
                </a:solidFill>
                <a:latin typeface="Prata" pitchFamily="34" charset="0"/>
                <a:ea typeface="Prata" pitchFamily="34" charset="-122"/>
                <a:cs typeface="Prata" pitchFamily="34" charset="-120"/>
              </a:rPr>
              <a:t>Offer Clear Communication</a:t>
            </a:r>
            <a:endParaRPr lang="en-US" sz="2000" dirty="0"/>
          </a:p>
        </p:txBody>
      </p:sp>
      <p:sp>
        <p:nvSpPr>
          <p:cNvPr id="19" name="Text 16"/>
          <p:cNvSpPr/>
          <p:nvPr/>
        </p:nvSpPr>
        <p:spPr>
          <a:xfrm>
            <a:off x="8077795" y="4595599"/>
            <a:ext cx="5840730" cy="975836"/>
          </a:xfrm>
          <a:prstGeom prst="rect">
            <a:avLst/>
          </a:prstGeom>
          <a:noFill/>
          <a:ln/>
        </p:spPr>
        <p:txBody>
          <a:bodyPr wrap="square" lIns="0" tIns="0" rIns="0" bIns="0" rtlCol="0" anchor="t"/>
          <a:lstStyle/>
          <a:p>
            <a:pPr marL="0" indent="0">
              <a:lnSpc>
                <a:spcPts val="2550"/>
              </a:lnSpc>
              <a:buNone/>
            </a:pPr>
            <a:r>
              <a:rPr lang="en-US" sz="1600" dirty="0">
                <a:solidFill>
                  <a:srgbClr val="CFCBBF"/>
                </a:solidFill>
                <a:latin typeface="Raleway" pitchFamily="34" charset="0"/>
                <a:ea typeface="Raleway" pitchFamily="34" charset="-122"/>
                <a:cs typeface="Raleway" pitchFamily="34" charset="-120"/>
              </a:rPr>
              <a:t>Use plain language and provide context for medical terms to reduce confusion and frustration, especially in patient education materials.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1647" y="621983"/>
            <a:ext cx="13047107" cy="1413748"/>
          </a:xfrm>
          <a:prstGeom prst="rect">
            <a:avLst/>
          </a:prstGeom>
          <a:noFill/>
          <a:ln/>
        </p:spPr>
        <p:txBody>
          <a:bodyPr wrap="squar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Case Study: Redesigning a Patient Monitoring System</a:t>
            </a:r>
            <a:endParaRPr lang="en-US" sz="4450" dirty="0"/>
          </a:p>
        </p:txBody>
      </p:sp>
      <p:pic>
        <p:nvPicPr>
          <p:cNvPr id="3" name="Image 0" descr="preencoded.png"/>
          <p:cNvPicPr>
            <a:picLocks noChangeAspect="1"/>
          </p:cNvPicPr>
          <p:nvPr/>
        </p:nvPicPr>
        <p:blipFill>
          <a:blip r:embed="rId3"/>
          <a:stretch>
            <a:fillRect/>
          </a:stretch>
        </p:blipFill>
        <p:spPr>
          <a:xfrm>
            <a:off x="791647" y="2488049"/>
            <a:ext cx="4122896" cy="2548057"/>
          </a:xfrm>
          <a:prstGeom prst="rect">
            <a:avLst/>
          </a:prstGeom>
        </p:spPr>
      </p:pic>
      <p:sp>
        <p:nvSpPr>
          <p:cNvPr id="4" name="Text 1"/>
          <p:cNvSpPr/>
          <p:nvPr/>
        </p:nvSpPr>
        <p:spPr>
          <a:xfrm>
            <a:off x="791647" y="5318760"/>
            <a:ext cx="4012883" cy="353378"/>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Before: Information Overload</a:t>
            </a:r>
            <a:endParaRPr lang="en-US" sz="2200" dirty="0"/>
          </a:p>
        </p:txBody>
      </p:sp>
      <p:sp>
        <p:nvSpPr>
          <p:cNvPr id="5" name="Text 2"/>
          <p:cNvSpPr/>
          <p:nvPr/>
        </p:nvSpPr>
        <p:spPr>
          <a:xfrm>
            <a:off x="791647" y="5807750"/>
            <a:ext cx="4122896" cy="1447800"/>
          </a:xfrm>
          <a:prstGeom prst="rect">
            <a:avLst/>
          </a:prstGeom>
          <a:noFill/>
          <a:ln/>
        </p:spPr>
        <p:txBody>
          <a:bodyPr wrap="square" lIns="0" tIns="0" rIns="0" bIns="0" rtlCol="0" anchor="t"/>
          <a:lstStyle/>
          <a:p>
            <a:pPr marL="0" indent="0" algn="l">
              <a:lnSpc>
                <a:spcPts val="2800"/>
              </a:lnSpc>
              <a:buNone/>
            </a:pPr>
            <a:r>
              <a:rPr lang="en-US" sz="1750" dirty="0">
                <a:solidFill>
                  <a:srgbClr val="CFCBBF"/>
                </a:solidFill>
                <a:latin typeface="Raleway" pitchFamily="34" charset="0"/>
                <a:ea typeface="Raleway" pitchFamily="34" charset="-122"/>
                <a:cs typeface="Raleway" pitchFamily="34" charset="-120"/>
              </a:rPr>
              <a:t>The original interface displayed all patient vitals simultaneously, leading to cognitive overload for nurses managing multiple patients.</a:t>
            </a:r>
            <a:endParaRPr lang="en-US" sz="1750" dirty="0"/>
          </a:p>
        </p:txBody>
      </p:sp>
      <p:pic>
        <p:nvPicPr>
          <p:cNvPr id="6" name="Image 1" descr="preencoded.png"/>
          <p:cNvPicPr>
            <a:picLocks noChangeAspect="1"/>
          </p:cNvPicPr>
          <p:nvPr/>
        </p:nvPicPr>
        <p:blipFill>
          <a:blip r:embed="rId4"/>
          <a:stretch>
            <a:fillRect/>
          </a:stretch>
        </p:blipFill>
        <p:spPr>
          <a:xfrm>
            <a:off x="5253752" y="2488049"/>
            <a:ext cx="4122896" cy="2548057"/>
          </a:xfrm>
          <a:prstGeom prst="rect">
            <a:avLst/>
          </a:prstGeom>
        </p:spPr>
      </p:pic>
      <p:sp>
        <p:nvSpPr>
          <p:cNvPr id="7" name="Text 3"/>
          <p:cNvSpPr/>
          <p:nvPr/>
        </p:nvSpPr>
        <p:spPr>
          <a:xfrm>
            <a:off x="5253752" y="5318760"/>
            <a:ext cx="3338513" cy="353378"/>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After: Prioritized Display</a:t>
            </a:r>
            <a:endParaRPr lang="en-US" sz="2200" dirty="0"/>
          </a:p>
        </p:txBody>
      </p:sp>
      <p:sp>
        <p:nvSpPr>
          <p:cNvPr id="8" name="Text 4"/>
          <p:cNvSpPr/>
          <p:nvPr/>
        </p:nvSpPr>
        <p:spPr>
          <a:xfrm>
            <a:off x="5253752" y="5807750"/>
            <a:ext cx="4122896" cy="1809750"/>
          </a:xfrm>
          <a:prstGeom prst="rect">
            <a:avLst/>
          </a:prstGeom>
          <a:noFill/>
          <a:ln/>
        </p:spPr>
        <p:txBody>
          <a:bodyPr wrap="square" lIns="0" tIns="0" rIns="0" bIns="0" rtlCol="0" anchor="t"/>
          <a:lstStyle/>
          <a:p>
            <a:pPr marL="0" indent="0" algn="l">
              <a:lnSpc>
                <a:spcPts val="2800"/>
              </a:lnSpc>
              <a:buNone/>
            </a:pPr>
            <a:r>
              <a:rPr lang="en-US" sz="1750" dirty="0">
                <a:solidFill>
                  <a:srgbClr val="CFCBBF"/>
                </a:solidFill>
                <a:latin typeface="Raleway" pitchFamily="34" charset="0"/>
                <a:ea typeface="Raleway" pitchFamily="34" charset="-122"/>
                <a:cs typeface="Raleway" pitchFamily="34" charset="-120"/>
              </a:rPr>
              <a:t>The redesigned interface uses color coding and progressive disclosure to highlight critical information, reducing cognitive load and improving response times.</a:t>
            </a:r>
            <a:endParaRPr lang="en-US" sz="1750" dirty="0"/>
          </a:p>
        </p:txBody>
      </p:sp>
      <p:pic>
        <p:nvPicPr>
          <p:cNvPr id="9" name="Image 2" descr="preencoded.png"/>
          <p:cNvPicPr>
            <a:picLocks noChangeAspect="1"/>
          </p:cNvPicPr>
          <p:nvPr/>
        </p:nvPicPr>
        <p:blipFill>
          <a:blip r:embed="rId5"/>
          <a:stretch>
            <a:fillRect/>
          </a:stretch>
        </p:blipFill>
        <p:spPr>
          <a:xfrm>
            <a:off x="9715857" y="2488049"/>
            <a:ext cx="4122896" cy="2548057"/>
          </a:xfrm>
          <a:prstGeom prst="rect">
            <a:avLst/>
          </a:prstGeom>
        </p:spPr>
      </p:pic>
      <p:sp>
        <p:nvSpPr>
          <p:cNvPr id="10" name="Text 5"/>
          <p:cNvSpPr/>
          <p:nvPr/>
        </p:nvSpPr>
        <p:spPr>
          <a:xfrm>
            <a:off x="9715857" y="5318760"/>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User Testing Results</a:t>
            </a:r>
            <a:endParaRPr lang="en-US" sz="2200" dirty="0"/>
          </a:p>
        </p:txBody>
      </p:sp>
      <p:sp>
        <p:nvSpPr>
          <p:cNvPr id="11" name="Text 6"/>
          <p:cNvSpPr/>
          <p:nvPr/>
        </p:nvSpPr>
        <p:spPr>
          <a:xfrm>
            <a:off x="9715857" y="5807750"/>
            <a:ext cx="4122896" cy="1447800"/>
          </a:xfrm>
          <a:prstGeom prst="rect">
            <a:avLst/>
          </a:prstGeom>
          <a:noFill/>
          <a:ln/>
        </p:spPr>
        <p:txBody>
          <a:bodyPr wrap="square" lIns="0" tIns="0" rIns="0" bIns="0" rtlCol="0" anchor="t"/>
          <a:lstStyle/>
          <a:p>
            <a:pPr marL="0" indent="0" algn="l">
              <a:lnSpc>
                <a:spcPts val="2800"/>
              </a:lnSpc>
              <a:buNone/>
            </a:pPr>
            <a:r>
              <a:rPr lang="en-US" sz="1750" dirty="0">
                <a:solidFill>
                  <a:srgbClr val="CFCBBF"/>
                </a:solidFill>
                <a:latin typeface="Raleway" pitchFamily="34" charset="0"/>
                <a:ea typeface="Raleway" pitchFamily="34" charset="-122"/>
                <a:cs typeface="Raleway" pitchFamily="34" charset="-120"/>
              </a:rPr>
              <a:t>Cognitive load measurements showed a 30% reduction, while user satisfaction increased by 45%. Error rates in data interpretation decreased by 60%.</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86276" y="539115"/>
            <a:ext cx="8857178" cy="612696"/>
          </a:xfrm>
          <a:prstGeom prst="rect">
            <a:avLst/>
          </a:prstGeom>
          <a:noFill/>
          <a:ln/>
        </p:spPr>
        <p:txBody>
          <a:bodyPr wrap="none" lIns="0" tIns="0" rIns="0" bIns="0" rtlCol="0" anchor="t"/>
          <a:lstStyle/>
          <a:p>
            <a:pPr marL="0" indent="0">
              <a:lnSpc>
                <a:spcPts val="4800"/>
              </a:lnSpc>
              <a:buNone/>
            </a:pPr>
            <a:r>
              <a:rPr lang="en-US" sz="3850" dirty="0">
                <a:solidFill>
                  <a:srgbClr val="F2E782"/>
                </a:solidFill>
                <a:latin typeface="Prata" pitchFamily="34" charset="0"/>
                <a:ea typeface="Prata" pitchFamily="34" charset="-122"/>
                <a:cs typeface="Prata" pitchFamily="34" charset="-120"/>
              </a:rPr>
              <a:t>Key Takeaways and Future Directions</a:t>
            </a:r>
            <a:endParaRPr lang="en-US" sz="3850" dirty="0"/>
          </a:p>
        </p:txBody>
      </p:sp>
      <p:sp>
        <p:nvSpPr>
          <p:cNvPr id="3" name="Text 1"/>
          <p:cNvSpPr/>
          <p:nvPr/>
        </p:nvSpPr>
        <p:spPr>
          <a:xfrm>
            <a:off x="686276" y="1641872"/>
            <a:ext cx="6481882" cy="646986"/>
          </a:xfrm>
          <a:prstGeom prst="rect">
            <a:avLst/>
          </a:prstGeom>
          <a:noFill/>
          <a:ln/>
        </p:spPr>
        <p:txBody>
          <a:bodyPr wrap="none" lIns="0" tIns="0" rIns="0" bIns="0" rtlCol="0" anchor="t"/>
          <a:lstStyle/>
          <a:p>
            <a:pPr marL="0" indent="0" algn="ctr">
              <a:lnSpc>
                <a:spcPts val="5050"/>
              </a:lnSpc>
              <a:buNone/>
            </a:pPr>
            <a:r>
              <a:rPr lang="en-US" sz="5050" dirty="0">
                <a:solidFill>
                  <a:srgbClr val="CFCBBF"/>
                </a:solidFill>
                <a:latin typeface="Prata" pitchFamily="34" charset="0"/>
                <a:ea typeface="Prata" pitchFamily="34" charset="-122"/>
                <a:cs typeface="Prata" pitchFamily="34" charset="-120"/>
              </a:rPr>
              <a:t>1</a:t>
            </a:r>
            <a:endParaRPr lang="en-US" sz="5050" dirty="0"/>
          </a:p>
        </p:txBody>
      </p:sp>
      <p:sp>
        <p:nvSpPr>
          <p:cNvPr id="4" name="Text 2"/>
          <p:cNvSpPr/>
          <p:nvPr/>
        </p:nvSpPr>
        <p:spPr>
          <a:xfrm>
            <a:off x="2620089" y="2533888"/>
            <a:ext cx="2614255" cy="306348"/>
          </a:xfrm>
          <a:prstGeom prst="rect">
            <a:avLst/>
          </a:prstGeom>
          <a:noFill/>
          <a:ln/>
        </p:spPr>
        <p:txBody>
          <a:bodyPr wrap="none" lIns="0" tIns="0" rIns="0" bIns="0" rtlCol="0" anchor="t"/>
          <a:lstStyle/>
          <a:p>
            <a:pPr marL="0" indent="0" algn="ctr">
              <a:lnSpc>
                <a:spcPts val="2400"/>
              </a:lnSpc>
              <a:buNone/>
            </a:pPr>
            <a:r>
              <a:rPr lang="en-US" sz="1900" dirty="0">
                <a:solidFill>
                  <a:srgbClr val="CFCBBF"/>
                </a:solidFill>
                <a:latin typeface="Prata" pitchFamily="34" charset="0"/>
                <a:ea typeface="Prata" pitchFamily="34" charset="-122"/>
                <a:cs typeface="Prata" pitchFamily="34" charset="-120"/>
              </a:rPr>
              <a:t>Cognitive-First Design</a:t>
            </a:r>
            <a:endParaRPr lang="en-US" sz="1900" dirty="0"/>
          </a:p>
        </p:txBody>
      </p:sp>
      <p:sp>
        <p:nvSpPr>
          <p:cNvPr id="5" name="Text 3"/>
          <p:cNvSpPr/>
          <p:nvPr/>
        </p:nvSpPr>
        <p:spPr>
          <a:xfrm>
            <a:off x="686276" y="2957870"/>
            <a:ext cx="6481882" cy="941189"/>
          </a:xfrm>
          <a:prstGeom prst="rect">
            <a:avLst/>
          </a:prstGeom>
          <a:noFill/>
          <a:ln/>
        </p:spPr>
        <p:txBody>
          <a:bodyPr wrap="square" lIns="0" tIns="0" rIns="0" bIns="0" rtlCol="0" anchor="t"/>
          <a:lstStyle/>
          <a:p>
            <a:pPr marL="0" indent="0" algn="ctr">
              <a:lnSpc>
                <a:spcPts val="2450"/>
              </a:lnSpc>
              <a:buNone/>
            </a:pPr>
            <a:r>
              <a:rPr lang="en-US" sz="1500" dirty="0">
                <a:solidFill>
                  <a:srgbClr val="CFCBBF"/>
                </a:solidFill>
                <a:latin typeface="Raleway" pitchFamily="34" charset="0"/>
                <a:ea typeface="Raleway" pitchFamily="34" charset="-122"/>
                <a:cs typeface="Raleway" pitchFamily="34" charset="-120"/>
              </a:rPr>
              <a:t>Prioritize understanding and accommodating human cognitive processes in healthcare interface design to improve usability and reduce errors.</a:t>
            </a:r>
            <a:endParaRPr lang="en-US" sz="1500" dirty="0"/>
          </a:p>
        </p:txBody>
      </p:sp>
      <p:sp>
        <p:nvSpPr>
          <p:cNvPr id="6" name="Text 4"/>
          <p:cNvSpPr/>
          <p:nvPr/>
        </p:nvSpPr>
        <p:spPr>
          <a:xfrm>
            <a:off x="7462242" y="1641872"/>
            <a:ext cx="6481882" cy="646986"/>
          </a:xfrm>
          <a:prstGeom prst="rect">
            <a:avLst/>
          </a:prstGeom>
          <a:noFill/>
          <a:ln/>
        </p:spPr>
        <p:txBody>
          <a:bodyPr wrap="none" lIns="0" tIns="0" rIns="0" bIns="0" rtlCol="0" anchor="t"/>
          <a:lstStyle/>
          <a:p>
            <a:pPr marL="0" indent="0" algn="ctr">
              <a:lnSpc>
                <a:spcPts val="5050"/>
              </a:lnSpc>
              <a:buNone/>
            </a:pPr>
            <a:r>
              <a:rPr lang="en-US" sz="5050" dirty="0">
                <a:solidFill>
                  <a:srgbClr val="CFCBBF"/>
                </a:solidFill>
                <a:latin typeface="Prata" pitchFamily="34" charset="0"/>
                <a:ea typeface="Prata" pitchFamily="34" charset="-122"/>
                <a:cs typeface="Prata" pitchFamily="34" charset="-120"/>
              </a:rPr>
              <a:t>2</a:t>
            </a:r>
            <a:endParaRPr lang="en-US" sz="5050" dirty="0"/>
          </a:p>
        </p:txBody>
      </p:sp>
      <p:sp>
        <p:nvSpPr>
          <p:cNvPr id="7" name="Text 5"/>
          <p:cNvSpPr/>
          <p:nvPr/>
        </p:nvSpPr>
        <p:spPr>
          <a:xfrm>
            <a:off x="9378077" y="2533888"/>
            <a:ext cx="2650093" cy="306348"/>
          </a:xfrm>
          <a:prstGeom prst="rect">
            <a:avLst/>
          </a:prstGeom>
          <a:noFill/>
          <a:ln/>
        </p:spPr>
        <p:txBody>
          <a:bodyPr wrap="none" lIns="0" tIns="0" rIns="0" bIns="0" rtlCol="0" anchor="t"/>
          <a:lstStyle/>
          <a:p>
            <a:pPr marL="0" indent="0" algn="ctr">
              <a:lnSpc>
                <a:spcPts val="2400"/>
              </a:lnSpc>
              <a:buNone/>
            </a:pPr>
            <a:r>
              <a:rPr lang="en-US" sz="1900" dirty="0">
                <a:solidFill>
                  <a:srgbClr val="CFCBBF"/>
                </a:solidFill>
                <a:latin typeface="Prata" pitchFamily="34" charset="0"/>
                <a:ea typeface="Prata" pitchFamily="34" charset="-122"/>
                <a:cs typeface="Prata" pitchFamily="34" charset="-120"/>
              </a:rPr>
              <a:t>Emotional Intelligence</a:t>
            </a:r>
            <a:endParaRPr lang="en-US" sz="1900" dirty="0"/>
          </a:p>
        </p:txBody>
      </p:sp>
      <p:sp>
        <p:nvSpPr>
          <p:cNvPr id="8" name="Text 6"/>
          <p:cNvSpPr/>
          <p:nvPr/>
        </p:nvSpPr>
        <p:spPr>
          <a:xfrm>
            <a:off x="7462242" y="2957870"/>
            <a:ext cx="6481882" cy="627459"/>
          </a:xfrm>
          <a:prstGeom prst="rect">
            <a:avLst/>
          </a:prstGeom>
          <a:noFill/>
          <a:ln/>
        </p:spPr>
        <p:txBody>
          <a:bodyPr wrap="square" lIns="0" tIns="0" rIns="0" bIns="0" rtlCol="0" anchor="t"/>
          <a:lstStyle/>
          <a:p>
            <a:pPr marL="0" indent="0" algn="ctr">
              <a:lnSpc>
                <a:spcPts val="2450"/>
              </a:lnSpc>
              <a:buNone/>
            </a:pPr>
            <a:r>
              <a:rPr lang="en-US" sz="1500" dirty="0">
                <a:solidFill>
                  <a:srgbClr val="CFCBBF"/>
                </a:solidFill>
                <a:latin typeface="Raleway" pitchFamily="34" charset="0"/>
                <a:ea typeface="Raleway" pitchFamily="34" charset="-122"/>
                <a:cs typeface="Raleway" pitchFamily="34" charset="-120"/>
              </a:rPr>
              <a:t>Integrate emotional design principles to create more engaging and effective healthcare experiences for both patients and professionals.</a:t>
            </a:r>
            <a:endParaRPr lang="en-US" sz="1500" dirty="0"/>
          </a:p>
        </p:txBody>
      </p:sp>
      <p:sp>
        <p:nvSpPr>
          <p:cNvPr id="9" name="Text 7"/>
          <p:cNvSpPr/>
          <p:nvPr/>
        </p:nvSpPr>
        <p:spPr>
          <a:xfrm>
            <a:off x="686276" y="4585216"/>
            <a:ext cx="6481882" cy="646986"/>
          </a:xfrm>
          <a:prstGeom prst="rect">
            <a:avLst/>
          </a:prstGeom>
          <a:noFill/>
          <a:ln/>
        </p:spPr>
        <p:txBody>
          <a:bodyPr wrap="none" lIns="0" tIns="0" rIns="0" bIns="0" rtlCol="0" anchor="t"/>
          <a:lstStyle/>
          <a:p>
            <a:pPr marL="0" indent="0" algn="ctr">
              <a:lnSpc>
                <a:spcPts val="5050"/>
              </a:lnSpc>
              <a:buNone/>
            </a:pPr>
            <a:r>
              <a:rPr lang="en-US" sz="5050" dirty="0">
                <a:solidFill>
                  <a:srgbClr val="CFCBBF"/>
                </a:solidFill>
                <a:latin typeface="Prata" pitchFamily="34" charset="0"/>
                <a:ea typeface="Prata" pitchFamily="34" charset="-122"/>
                <a:cs typeface="Prata" pitchFamily="34" charset="-120"/>
              </a:rPr>
              <a:t>3</a:t>
            </a:r>
            <a:endParaRPr lang="en-US" sz="5050" dirty="0"/>
          </a:p>
        </p:txBody>
      </p:sp>
      <p:sp>
        <p:nvSpPr>
          <p:cNvPr id="10" name="Text 8"/>
          <p:cNvSpPr/>
          <p:nvPr/>
        </p:nvSpPr>
        <p:spPr>
          <a:xfrm>
            <a:off x="2583656" y="5477232"/>
            <a:ext cx="2687122" cy="306348"/>
          </a:xfrm>
          <a:prstGeom prst="rect">
            <a:avLst/>
          </a:prstGeom>
          <a:noFill/>
          <a:ln/>
        </p:spPr>
        <p:txBody>
          <a:bodyPr wrap="none" lIns="0" tIns="0" rIns="0" bIns="0" rtlCol="0" anchor="t"/>
          <a:lstStyle/>
          <a:p>
            <a:pPr marL="0" indent="0" algn="ctr">
              <a:lnSpc>
                <a:spcPts val="2400"/>
              </a:lnSpc>
              <a:buNone/>
            </a:pPr>
            <a:r>
              <a:rPr lang="en-US" sz="1900" dirty="0">
                <a:solidFill>
                  <a:srgbClr val="CFCBBF"/>
                </a:solidFill>
                <a:latin typeface="Prata" pitchFamily="34" charset="0"/>
                <a:ea typeface="Prata" pitchFamily="34" charset="-122"/>
                <a:cs typeface="Prata" pitchFamily="34" charset="-120"/>
              </a:rPr>
              <a:t>Continuous Evaluation</a:t>
            </a:r>
            <a:endParaRPr lang="en-US" sz="1900" dirty="0"/>
          </a:p>
        </p:txBody>
      </p:sp>
      <p:sp>
        <p:nvSpPr>
          <p:cNvPr id="11" name="Text 9"/>
          <p:cNvSpPr/>
          <p:nvPr/>
        </p:nvSpPr>
        <p:spPr>
          <a:xfrm>
            <a:off x="686276" y="5901214"/>
            <a:ext cx="6481882" cy="627459"/>
          </a:xfrm>
          <a:prstGeom prst="rect">
            <a:avLst/>
          </a:prstGeom>
          <a:noFill/>
          <a:ln/>
        </p:spPr>
        <p:txBody>
          <a:bodyPr wrap="square" lIns="0" tIns="0" rIns="0" bIns="0" rtlCol="0" anchor="t"/>
          <a:lstStyle/>
          <a:p>
            <a:pPr marL="0" indent="0" algn="ctr">
              <a:lnSpc>
                <a:spcPts val="2450"/>
              </a:lnSpc>
              <a:buNone/>
            </a:pPr>
            <a:r>
              <a:rPr lang="en-US" sz="1500" dirty="0">
                <a:solidFill>
                  <a:srgbClr val="CFCBBF"/>
                </a:solidFill>
                <a:latin typeface="Raleway" pitchFamily="34" charset="0"/>
                <a:ea typeface="Raleway" pitchFamily="34" charset="-122"/>
                <a:cs typeface="Raleway" pitchFamily="34" charset="-120"/>
              </a:rPr>
              <a:t>Regularly assess cognitive load and emotional impact of healthcare interfaces through user testing and real-world data analysis.</a:t>
            </a:r>
            <a:endParaRPr lang="en-US" sz="1500" dirty="0"/>
          </a:p>
        </p:txBody>
      </p:sp>
      <p:sp>
        <p:nvSpPr>
          <p:cNvPr id="12" name="Text 10"/>
          <p:cNvSpPr/>
          <p:nvPr/>
        </p:nvSpPr>
        <p:spPr>
          <a:xfrm>
            <a:off x="7462242" y="4585216"/>
            <a:ext cx="6481882" cy="646986"/>
          </a:xfrm>
          <a:prstGeom prst="rect">
            <a:avLst/>
          </a:prstGeom>
          <a:noFill/>
          <a:ln/>
        </p:spPr>
        <p:txBody>
          <a:bodyPr wrap="none" lIns="0" tIns="0" rIns="0" bIns="0" rtlCol="0" anchor="t"/>
          <a:lstStyle/>
          <a:p>
            <a:pPr marL="0" indent="0" algn="ctr">
              <a:lnSpc>
                <a:spcPts val="5050"/>
              </a:lnSpc>
              <a:buNone/>
            </a:pPr>
            <a:r>
              <a:rPr lang="en-US" sz="5050" dirty="0">
                <a:solidFill>
                  <a:srgbClr val="CFCBBF"/>
                </a:solidFill>
                <a:latin typeface="Prata" pitchFamily="34" charset="0"/>
                <a:ea typeface="Prata" pitchFamily="34" charset="-122"/>
                <a:cs typeface="Prata" pitchFamily="34" charset="-120"/>
              </a:rPr>
              <a:t>4</a:t>
            </a:r>
            <a:endParaRPr lang="en-US" sz="5050" dirty="0"/>
          </a:p>
        </p:txBody>
      </p:sp>
      <p:sp>
        <p:nvSpPr>
          <p:cNvPr id="13" name="Text 11"/>
          <p:cNvSpPr/>
          <p:nvPr/>
        </p:nvSpPr>
        <p:spPr>
          <a:xfrm>
            <a:off x="9113044" y="5477232"/>
            <a:ext cx="3180278" cy="306348"/>
          </a:xfrm>
          <a:prstGeom prst="rect">
            <a:avLst/>
          </a:prstGeom>
          <a:noFill/>
          <a:ln/>
        </p:spPr>
        <p:txBody>
          <a:bodyPr wrap="none" lIns="0" tIns="0" rIns="0" bIns="0" rtlCol="0" anchor="t"/>
          <a:lstStyle/>
          <a:p>
            <a:pPr marL="0" indent="0" algn="ctr">
              <a:lnSpc>
                <a:spcPts val="2400"/>
              </a:lnSpc>
              <a:buNone/>
            </a:pPr>
            <a:r>
              <a:rPr lang="en-US" sz="1900" dirty="0">
                <a:solidFill>
                  <a:srgbClr val="CFCBBF"/>
                </a:solidFill>
                <a:latin typeface="Prata" pitchFamily="34" charset="0"/>
                <a:ea typeface="Prata" pitchFamily="34" charset="-122"/>
                <a:cs typeface="Prata" pitchFamily="34" charset="-120"/>
              </a:rPr>
              <a:t>Interdisciplinary Approach</a:t>
            </a:r>
            <a:endParaRPr lang="en-US" sz="1900" dirty="0"/>
          </a:p>
        </p:txBody>
      </p:sp>
      <p:sp>
        <p:nvSpPr>
          <p:cNvPr id="14" name="Text 12"/>
          <p:cNvSpPr/>
          <p:nvPr/>
        </p:nvSpPr>
        <p:spPr>
          <a:xfrm>
            <a:off x="7462242" y="5901214"/>
            <a:ext cx="6481882" cy="627459"/>
          </a:xfrm>
          <a:prstGeom prst="rect">
            <a:avLst/>
          </a:prstGeom>
          <a:noFill/>
          <a:ln/>
        </p:spPr>
        <p:txBody>
          <a:bodyPr wrap="square" lIns="0" tIns="0" rIns="0" bIns="0" rtlCol="0" anchor="t"/>
          <a:lstStyle/>
          <a:p>
            <a:pPr marL="0" indent="0" algn="ctr">
              <a:lnSpc>
                <a:spcPts val="2450"/>
              </a:lnSpc>
              <a:buNone/>
            </a:pPr>
            <a:r>
              <a:rPr lang="en-US" sz="1500" dirty="0">
                <a:solidFill>
                  <a:srgbClr val="CFCBBF"/>
                </a:solidFill>
                <a:latin typeface="Raleway" pitchFamily="34" charset="0"/>
                <a:ea typeface="Raleway" pitchFamily="34" charset="-122"/>
                <a:cs typeface="Raleway" pitchFamily="34" charset="-120"/>
              </a:rPr>
              <a:t>Collaborate across fields of cognitive psychology, design, and healthcare to create innovative, user-centered medical technologies.</a:t>
            </a:r>
            <a:endParaRPr lang="en-US" sz="1500" dirty="0"/>
          </a:p>
        </p:txBody>
      </p:sp>
      <p:sp>
        <p:nvSpPr>
          <p:cNvPr id="15" name="Text 13"/>
          <p:cNvSpPr/>
          <p:nvPr/>
        </p:nvSpPr>
        <p:spPr>
          <a:xfrm>
            <a:off x="686276" y="6749177"/>
            <a:ext cx="13257848" cy="941189"/>
          </a:xfrm>
          <a:prstGeom prst="rect">
            <a:avLst/>
          </a:prstGeom>
          <a:noFill/>
          <a:ln/>
        </p:spPr>
        <p:txBody>
          <a:bodyPr wrap="square" lIns="0" tIns="0" rIns="0" bIns="0" rtlCol="0" anchor="t"/>
          <a:lstStyle/>
          <a:p>
            <a:pPr marL="0" indent="0">
              <a:lnSpc>
                <a:spcPts val="2450"/>
              </a:lnSpc>
              <a:buNone/>
            </a:pPr>
            <a:r>
              <a:rPr lang="en-US" sz="1500" dirty="0">
                <a:solidFill>
                  <a:srgbClr val="CFCBBF"/>
                </a:solidFill>
                <a:latin typeface="Raleway" pitchFamily="34" charset="0"/>
                <a:ea typeface="Raleway" pitchFamily="34" charset="-122"/>
                <a:cs typeface="Raleway" pitchFamily="34" charset="-120"/>
              </a:rPr>
              <a:t>As we move forward, the integration of AI and machine learning in healthcare HCI presents new opportunities and challenges. Future research should explore how these technologies can further reduce cognitive load and enhance emotional engagement while maintaining the human touch in healthcare interactions.</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05326" y="1234440"/>
            <a:ext cx="12313801" cy="629841"/>
          </a:xfrm>
          <a:prstGeom prst="rect">
            <a:avLst/>
          </a:prstGeom>
          <a:noFill/>
          <a:ln/>
        </p:spPr>
        <p:txBody>
          <a:bodyPr wrap="none" lIns="0" tIns="0" rIns="0" bIns="0" rtlCol="0" anchor="t"/>
          <a:lstStyle/>
          <a:p>
            <a:pPr marL="0" indent="0">
              <a:lnSpc>
                <a:spcPts val="4950"/>
              </a:lnSpc>
              <a:buNone/>
            </a:pPr>
            <a:r>
              <a:rPr lang="en-US" sz="3950" dirty="0">
                <a:solidFill>
                  <a:srgbClr val="F2E782"/>
                </a:solidFill>
                <a:latin typeface="Prata" pitchFamily="34" charset="0"/>
                <a:ea typeface="Prata" pitchFamily="34" charset="-122"/>
                <a:cs typeface="Prata" pitchFamily="34" charset="-120"/>
              </a:rPr>
              <a:t>The Foundation: Mental Models in Healthcare HCI</a:t>
            </a:r>
            <a:endParaRPr lang="en-US" sz="3950" dirty="0"/>
          </a:p>
        </p:txBody>
      </p:sp>
      <p:sp>
        <p:nvSpPr>
          <p:cNvPr id="3" name="Shape 1"/>
          <p:cNvSpPr/>
          <p:nvPr/>
        </p:nvSpPr>
        <p:spPr>
          <a:xfrm>
            <a:off x="705326" y="2166461"/>
            <a:ext cx="4272320" cy="4828580"/>
          </a:xfrm>
          <a:prstGeom prst="roundRect">
            <a:avLst>
              <a:gd name="adj" fmla="val 708"/>
            </a:avLst>
          </a:prstGeom>
          <a:solidFill>
            <a:srgbClr val="3A3B3C"/>
          </a:solidFill>
          <a:ln/>
        </p:spPr>
      </p:sp>
      <p:sp>
        <p:nvSpPr>
          <p:cNvPr id="4" name="Text 2"/>
          <p:cNvSpPr/>
          <p:nvPr/>
        </p:nvSpPr>
        <p:spPr>
          <a:xfrm>
            <a:off x="906780" y="2367915"/>
            <a:ext cx="2519005" cy="314920"/>
          </a:xfrm>
          <a:prstGeom prst="rect">
            <a:avLst/>
          </a:prstGeom>
          <a:noFill/>
          <a:ln/>
        </p:spPr>
        <p:txBody>
          <a:bodyPr wrap="none" lIns="0" tIns="0" rIns="0" bIns="0" rtlCol="0" anchor="t"/>
          <a:lstStyle/>
          <a:p>
            <a:pPr marL="0" indent="0">
              <a:lnSpc>
                <a:spcPts val="2450"/>
              </a:lnSpc>
              <a:buNone/>
            </a:pPr>
            <a:r>
              <a:rPr lang="en-US" sz="1950" dirty="0">
                <a:solidFill>
                  <a:srgbClr val="CFCBBF"/>
                </a:solidFill>
                <a:latin typeface="Prata" pitchFamily="34" charset="0"/>
                <a:ea typeface="Prata" pitchFamily="34" charset="-122"/>
                <a:cs typeface="Prata" pitchFamily="34" charset="-120"/>
              </a:rPr>
              <a:t>Definition</a:t>
            </a:r>
            <a:endParaRPr lang="en-US" sz="1950" dirty="0"/>
          </a:p>
        </p:txBody>
      </p:sp>
      <p:sp>
        <p:nvSpPr>
          <p:cNvPr id="5" name="Text 3"/>
          <p:cNvSpPr/>
          <p:nvPr/>
        </p:nvSpPr>
        <p:spPr>
          <a:xfrm>
            <a:off x="906780" y="2803684"/>
            <a:ext cx="3869412" cy="1934528"/>
          </a:xfrm>
          <a:prstGeom prst="rect">
            <a:avLst/>
          </a:prstGeom>
          <a:noFill/>
          <a:ln/>
        </p:spPr>
        <p:txBody>
          <a:bodyPr wrap="square" lIns="0" tIns="0" rIns="0" bIns="0" rtlCol="0" anchor="t"/>
          <a:lstStyle/>
          <a:p>
            <a:pPr marL="0" indent="0">
              <a:lnSpc>
                <a:spcPts val="2500"/>
              </a:lnSpc>
              <a:buNone/>
            </a:pPr>
            <a:r>
              <a:rPr lang="en-US" sz="1550" dirty="0">
                <a:solidFill>
                  <a:srgbClr val="CFCBBF"/>
                </a:solidFill>
                <a:latin typeface="Raleway" pitchFamily="34" charset="0"/>
                <a:ea typeface="Raleway" pitchFamily="34" charset="-122"/>
                <a:cs typeface="Raleway" pitchFamily="34" charset="-120"/>
              </a:rPr>
              <a:t>Mental models are internal representations of how things work in the external world. They are shaped by our experiences, knowledge, and beliefs, influencing how we perceive and interact with digital interfaces.</a:t>
            </a:r>
            <a:endParaRPr lang="en-US" sz="1550" dirty="0"/>
          </a:p>
        </p:txBody>
      </p:sp>
      <p:sp>
        <p:nvSpPr>
          <p:cNvPr id="6" name="Text 4"/>
          <p:cNvSpPr/>
          <p:nvPr/>
        </p:nvSpPr>
        <p:spPr>
          <a:xfrm>
            <a:off x="906780" y="4859060"/>
            <a:ext cx="3869412" cy="967264"/>
          </a:xfrm>
          <a:prstGeom prst="rect">
            <a:avLst/>
          </a:prstGeom>
          <a:noFill/>
          <a:ln/>
        </p:spPr>
        <p:txBody>
          <a:bodyPr wrap="square" lIns="0" tIns="0" rIns="0" bIns="0" rtlCol="0" anchor="t"/>
          <a:lstStyle/>
          <a:p>
            <a:pPr marL="0" indent="0">
              <a:lnSpc>
                <a:spcPts val="2500"/>
              </a:lnSpc>
              <a:buNone/>
            </a:pPr>
            <a:r>
              <a:rPr lang="en-US" sz="1550" dirty="0">
                <a:solidFill>
                  <a:srgbClr val="CFCBBF"/>
                </a:solidFill>
                <a:latin typeface="Raleway" pitchFamily="34" charset="0"/>
                <a:ea typeface="Raleway" pitchFamily="34" charset="-122"/>
                <a:cs typeface="Raleway" pitchFamily="34" charset="-120"/>
              </a:rPr>
              <a:t>In healthcare, these models influence how patients and professionals interact with medical interfaces.</a:t>
            </a:r>
            <a:endParaRPr lang="en-US" sz="1550" dirty="0"/>
          </a:p>
        </p:txBody>
      </p:sp>
      <p:sp>
        <p:nvSpPr>
          <p:cNvPr id="7" name="Shape 5"/>
          <p:cNvSpPr/>
          <p:nvPr/>
        </p:nvSpPr>
        <p:spPr>
          <a:xfrm>
            <a:off x="5179100" y="2166461"/>
            <a:ext cx="4272320" cy="4828580"/>
          </a:xfrm>
          <a:prstGeom prst="roundRect">
            <a:avLst>
              <a:gd name="adj" fmla="val 708"/>
            </a:avLst>
          </a:prstGeom>
          <a:solidFill>
            <a:srgbClr val="3A3B3C"/>
          </a:solidFill>
          <a:ln/>
        </p:spPr>
      </p:sp>
      <p:sp>
        <p:nvSpPr>
          <p:cNvPr id="8" name="Text 6"/>
          <p:cNvSpPr/>
          <p:nvPr/>
        </p:nvSpPr>
        <p:spPr>
          <a:xfrm>
            <a:off x="5380553" y="2367915"/>
            <a:ext cx="2519005" cy="314920"/>
          </a:xfrm>
          <a:prstGeom prst="rect">
            <a:avLst/>
          </a:prstGeom>
          <a:noFill/>
          <a:ln/>
        </p:spPr>
        <p:txBody>
          <a:bodyPr wrap="none" lIns="0" tIns="0" rIns="0" bIns="0" rtlCol="0" anchor="t"/>
          <a:lstStyle/>
          <a:p>
            <a:pPr marL="0" indent="0">
              <a:lnSpc>
                <a:spcPts val="2450"/>
              </a:lnSpc>
              <a:buNone/>
            </a:pPr>
            <a:r>
              <a:rPr lang="en-US" sz="1950" dirty="0">
                <a:solidFill>
                  <a:srgbClr val="CFCBBF"/>
                </a:solidFill>
                <a:latin typeface="Prata" pitchFamily="34" charset="0"/>
                <a:ea typeface="Prata" pitchFamily="34" charset="-122"/>
                <a:cs typeface="Prata" pitchFamily="34" charset="-120"/>
              </a:rPr>
              <a:t>Importance</a:t>
            </a:r>
            <a:endParaRPr lang="en-US" sz="1950" dirty="0"/>
          </a:p>
        </p:txBody>
      </p:sp>
      <p:sp>
        <p:nvSpPr>
          <p:cNvPr id="9" name="Text 7"/>
          <p:cNvSpPr/>
          <p:nvPr/>
        </p:nvSpPr>
        <p:spPr>
          <a:xfrm>
            <a:off x="5380553" y="2803684"/>
            <a:ext cx="3869412" cy="1612106"/>
          </a:xfrm>
          <a:prstGeom prst="rect">
            <a:avLst/>
          </a:prstGeom>
          <a:noFill/>
          <a:ln/>
        </p:spPr>
        <p:txBody>
          <a:bodyPr wrap="square" lIns="0" tIns="0" rIns="0" bIns="0" rtlCol="0" anchor="t"/>
          <a:lstStyle/>
          <a:p>
            <a:pPr marL="0" indent="0">
              <a:lnSpc>
                <a:spcPts val="2500"/>
              </a:lnSpc>
              <a:buNone/>
            </a:pPr>
            <a:r>
              <a:rPr lang="en-US" sz="1550" dirty="0">
                <a:solidFill>
                  <a:srgbClr val="CFCBBF"/>
                </a:solidFill>
                <a:latin typeface="Raleway" pitchFamily="34" charset="0"/>
                <a:ea typeface="Raleway" pitchFamily="34" charset="-122"/>
                <a:cs typeface="Raleway" pitchFamily="34" charset="-120"/>
              </a:rPr>
              <a:t>Understanding users' mental models helps designers create intuitive interfaces that align with expectations, reducing errors and improving efficiency in critical healthcare scenarios.</a:t>
            </a:r>
            <a:endParaRPr lang="en-US" sz="1550" dirty="0"/>
          </a:p>
        </p:txBody>
      </p:sp>
      <p:sp>
        <p:nvSpPr>
          <p:cNvPr id="10" name="Shape 8"/>
          <p:cNvSpPr/>
          <p:nvPr/>
        </p:nvSpPr>
        <p:spPr>
          <a:xfrm>
            <a:off x="9652873" y="2166461"/>
            <a:ext cx="4272320" cy="4828580"/>
          </a:xfrm>
          <a:prstGeom prst="roundRect">
            <a:avLst>
              <a:gd name="adj" fmla="val 708"/>
            </a:avLst>
          </a:prstGeom>
          <a:solidFill>
            <a:srgbClr val="3A3B3C"/>
          </a:solidFill>
          <a:ln/>
        </p:spPr>
      </p:sp>
      <p:sp>
        <p:nvSpPr>
          <p:cNvPr id="11" name="Text 9"/>
          <p:cNvSpPr/>
          <p:nvPr/>
        </p:nvSpPr>
        <p:spPr>
          <a:xfrm>
            <a:off x="9854327" y="2367915"/>
            <a:ext cx="3496747" cy="314920"/>
          </a:xfrm>
          <a:prstGeom prst="rect">
            <a:avLst/>
          </a:prstGeom>
          <a:noFill/>
          <a:ln/>
        </p:spPr>
        <p:txBody>
          <a:bodyPr wrap="none" lIns="0" tIns="0" rIns="0" bIns="0" rtlCol="0" anchor="t"/>
          <a:lstStyle/>
          <a:p>
            <a:pPr marL="0" indent="0">
              <a:lnSpc>
                <a:spcPts val="2450"/>
              </a:lnSpc>
              <a:buNone/>
            </a:pPr>
            <a:r>
              <a:rPr lang="en-US" sz="1950" dirty="0">
                <a:solidFill>
                  <a:srgbClr val="CFCBBF"/>
                </a:solidFill>
                <a:latin typeface="Prata" pitchFamily="34" charset="0"/>
                <a:ea typeface="Prata" pitchFamily="34" charset="-122"/>
                <a:cs typeface="Prata" pitchFamily="34" charset="-120"/>
              </a:rPr>
              <a:t>Designing for Mental Models</a:t>
            </a:r>
            <a:endParaRPr lang="en-US" sz="1950" dirty="0"/>
          </a:p>
        </p:txBody>
      </p:sp>
      <p:sp>
        <p:nvSpPr>
          <p:cNvPr id="12" name="Text 10"/>
          <p:cNvSpPr/>
          <p:nvPr/>
        </p:nvSpPr>
        <p:spPr>
          <a:xfrm>
            <a:off x="9854327" y="2803684"/>
            <a:ext cx="3869412" cy="2256949"/>
          </a:xfrm>
          <a:prstGeom prst="rect">
            <a:avLst/>
          </a:prstGeom>
          <a:noFill/>
          <a:ln/>
        </p:spPr>
        <p:txBody>
          <a:bodyPr wrap="square" lIns="0" tIns="0" rIns="0" bIns="0" rtlCol="0" anchor="t"/>
          <a:lstStyle/>
          <a:p>
            <a:pPr marL="0" indent="0">
              <a:lnSpc>
                <a:spcPts val="2500"/>
              </a:lnSpc>
              <a:buNone/>
            </a:pPr>
            <a:r>
              <a:rPr lang="en-US" sz="1550" dirty="0">
                <a:solidFill>
                  <a:srgbClr val="CFCBBF"/>
                </a:solidFill>
                <a:latin typeface="Raleway" pitchFamily="34" charset="0"/>
                <a:ea typeface="Raleway" pitchFamily="34" charset="-122"/>
                <a:cs typeface="Raleway" pitchFamily="34" charset="-120"/>
              </a:rPr>
              <a:t>Successful UX design leverages common mental models to create interfaces that feel familiar and easy to navigate. This involves thorough user research and iterative design processes to ensure alignment between user expectations and system functionality.</a:t>
            </a:r>
            <a:endParaRPr lang="en-US" sz="1550" dirty="0"/>
          </a:p>
        </p:txBody>
      </p:sp>
      <p:sp>
        <p:nvSpPr>
          <p:cNvPr id="13" name="Text 11"/>
          <p:cNvSpPr/>
          <p:nvPr/>
        </p:nvSpPr>
        <p:spPr>
          <a:xfrm>
            <a:off x="9854327" y="5181481"/>
            <a:ext cx="3869412" cy="1612106"/>
          </a:xfrm>
          <a:prstGeom prst="rect">
            <a:avLst/>
          </a:prstGeom>
          <a:noFill/>
          <a:ln/>
        </p:spPr>
        <p:txBody>
          <a:bodyPr wrap="square" lIns="0" tIns="0" rIns="0" bIns="0" rtlCol="0" anchor="t"/>
          <a:lstStyle/>
          <a:p>
            <a:pPr marL="0" indent="0">
              <a:lnSpc>
                <a:spcPts val="2500"/>
              </a:lnSpc>
              <a:buNone/>
            </a:pPr>
            <a:r>
              <a:rPr lang="en-US" sz="1550" dirty="0">
                <a:solidFill>
                  <a:srgbClr val="CFCBBF"/>
                </a:solidFill>
                <a:latin typeface="Raleway" pitchFamily="34" charset="0"/>
                <a:ea typeface="Raleway" pitchFamily="34" charset="-122"/>
                <a:cs typeface="Raleway" pitchFamily="34" charset="-120"/>
              </a:rPr>
              <a:t>For example, a patient portal should mirror how patients conceptualize their health journey, from appointment scheduling to viewing test results and managing medications.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5779" y="760809"/>
            <a:ext cx="7645241" cy="1338263"/>
          </a:xfrm>
          <a:prstGeom prst="rect">
            <a:avLst/>
          </a:prstGeom>
          <a:noFill/>
          <a:ln/>
        </p:spPr>
        <p:txBody>
          <a:bodyPr wrap="square" lIns="0" tIns="0" rIns="0" bIns="0" rtlCol="0" anchor="t"/>
          <a:lstStyle/>
          <a:p>
            <a:pPr marL="0" indent="0">
              <a:lnSpc>
                <a:spcPts val="5250"/>
              </a:lnSpc>
              <a:buNone/>
            </a:pPr>
            <a:r>
              <a:rPr lang="en-US" sz="4200" dirty="0">
                <a:solidFill>
                  <a:srgbClr val="F2E782"/>
                </a:solidFill>
                <a:latin typeface="Prata" pitchFamily="34" charset="0"/>
                <a:ea typeface="Prata" pitchFamily="34" charset="-122"/>
                <a:cs typeface="Prata" pitchFamily="34" charset="-120"/>
              </a:rPr>
              <a:t>Attention in Medical Interfaces</a:t>
            </a:r>
            <a:endParaRPr lang="en-US" sz="4200" dirty="0"/>
          </a:p>
        </p:txBody>
      </p:sp>
      <p:sp>
        <p:nvSpPr>
          <p:cNvPr id="4" name="Shape 1"/>
          <p:cNvSpPr/>
          <p:nvPr/>
        </p:nvSpPr>
        <p:spPr>
          <a:xfrm>
            <a:off x="6235779" y="2661047"/>
            <a:ext cx="374690" cy="374690"/>
          </a:xfrm>
          <a:prstGeom prst="roundRect">
            <a:avLst>
              <a:gd name="adj" fmla="val 8573"/>
            </a:avLst>
          </a:prstGeom>
          <a:solidFill>
            <a:srgbClr val="3A3B3C"/>
          </a:solidFill>
          <a:ln/>
        </p:spPr>
      </p:sp>
      <p:sp>
        <p:nvSpPr>
          <p:cNvPr id="5" name="Text 2"/>
          <p:cNvSpPr/>
          <p:nvPr/>
        </p:nvSpPr>
        <p:spPr>
          <a:xfrm>
            <a:off x="6824543" y="2661047"/>
            <a:ext cx="2676644" cy="334566"/>
          </a:xfrm>
          <a:prstGeom prst="rect">
            <a:avLst/>
          </a:prstGeom>
          <a:noFill/>
          <a:ln/>
        </p:spPr>
        <p:txBody>
          <a:bodyPr wrap="none" lIns="0" tIns="0" rIns="0" bIns="0" rtlCol="0" anchor="t"/>
          <a:lstStyle/>
          <a:p>
            <a:pPr marL="0" indent="0">
              <a:lnSpc>
                <a:spcPts val="2600"/>
              </a:lnSpc>
              <a:buNone/>
            </a:pPr>
            <a:r>
              <a:rPr lang="en-US" sz="2100" dirty="0">
                <a:solidFill>
                  <a:srgbClr val="CFCBBF"/>
                </a:solidFill>
                <a:latin typeface="Prata" pitchFamily="34" charset="0"/>
                <a:ea typeface="Prata" pitchFamily="34" charset="-122"/>
                <a:cs typeface="Prata" pitchFamily="34" charset="-120"/>
              </a:rPr>
              <a:t>Selective Attention</a:t>
            </a:r>
            <a:endParaRPr lang="en-US" sz="2100" dirty="0"/>
          </a:p>
        </p:txBody>
      </p:sp>
      <p:sp>
        <p:nvSpPr>
          <p:cNvPr id="6" name="Text 3"/>
          <p:cNvSpPr/>
          <p:nvPr/>
        </p:nvSpPr>
        <p:spPr>
          <a:xfrm>
            <a:off x="6824543" y="3124081"/>
            <a:ext cx="3126819" cy="2398633"/>
          </a:xfrm>
          <a:prstGeom prst="rect">
            <a:avLst/>
          </a:prstGeom>
          <a:noFill/>
          <a:ln/>
        </p:spPr>
        <p:txBody>
          <a:bodyPr wrap="square" lIns="0" tIns="0" rIns="0" bIns="0" rtlCol="0" anchor="t"/>
          <a:lstStyle/>
          <a:p>
            <a:pPr marL="0" indent="0">
              <a:lnSpc>
                <a:spcPts val="2650"/>
              </a:lnSpc>
              <a:buNone/>
            </a:pPr>
            <a:r>
              <a:rPr lang="en-US" sz="1650" dirty="0">
                <a:solidFill>
                  <a:srgbClr val="CFCBBF"/>
                </a:solidFill>
                <a:latin typeface="Raleway" pitchFamily="34" charset="0"/>
                <a:ea typeface="Raleway" pitchFamily="34" charset="-122"/>
                <a:cs typeface="Raleway" pitchFamily="34" charset="-120"/>
              </a:rPr>
              <a:t>In busy hospital environments, interfaces must guide users to focus on critical information. Use of color, contrast, and motion can direct attention to urgent alerts or important patient data.</a:t>
            </a:r>
            <a:endParaRPr lang="en-US" sz="1650" dirty="0"/>
          </a:p>
        </p:txBody>
      </p:sp>
      <p:sp>
        <p:nvSpPr>
          <p:cNvPr id="7" name="Shape 4"/>
          <p:cNvSpPr/>
          <p:nvPr/>
        </p:nvSpPr>
        <p:spPr>
          <a:xfrm>
            <a:off x="10165437" y="2661047"/>
            <a:ext cx="374690" cy="374690"/>
          </a:xfrm>
          <a:prstGeom prst="roundRect">
            <a:avLst>
              <a:gd name="adj" fmla="val 8573"/>
            </a:avLst>
          </a:prstGeom>
          <a:solidFill>
            <a:srgbClr val="3A3B3C"/>
          </a:solidFill>
          <a:ln/>
        </p:spPr>
      </p:sp>
      <p:sp>
        <p:nvSpPr>
          <p:cNvPr id="8" name="Text 5"/>
          <p:cNvSpPr/>
          <p:nvPr/>
        </p:nvSpPr>
        <p:spPr>
          <a:xfrm>
            <a:off x="10754201" y="2661047"/>
            <a:ext cx="2676644" cy="334566"/>
          </a:xfrm>
          <a:prstGeom prst="rect">
            <a:avLst/>
          </a:prstGeom>
          <a:noFill/>
          <a:ln/>
        </p:spPr>
        <p:txBody>
          <a:bodyPr wrap="none" lIns="0" tIns="0" rIns="0" bIns="0" rtlCol="0" anchor="t"/>
          <a:lstStyle/>
          <a:p>
            <a:pPr marL="0" indent="0">
              <a:lnSpc>
                <a:spcPts val="2600"/>
              </a:lnSpc>
              <a:buNone/>
            </a:pPr>
            <a:r>
              <a:rPr lang="en-US" sz="2100" dirty="0">
                <a:solidFill>
                  <a:srgbClr val="CFCBBF"/>
                </a:solidFill>
                <a:latin typeface="Prata" pitchFamily="34" charset="0"/>
                <a:ea typeface="Prata" pitchFamily="34" charset="-122"/>
                <a:cs typeface="Prata" pitchFamily="34" charset="-120"/>
              </a:rPr>
              <a:t>Sustained Attention</a:t>
            </a:r>
            <a:endParaRPr lang="en-US" sz="2100" dirty="0"/>
          </a:p>
        </p:txBody>
      </p:sp>
      <p:sp>
        <p:nvSpPr>
          <p:cNvPr id="9" name="Text 6"/>
          <p:cNvSpPr/>
          <p:nvPr/>
        </p:nvSpPr>
        <p:spPr>
          <a:xfrm>
            <a:off x="10754201" y="3124081"/>
            <a:ext cx="3126819" cy="2398633"/>
          </a:xfrm>
          <a:prstGeom prst="rect">
            <a:avLst/>
          </a:prstGeom>
          <a:noFill/>
          <a:ln/>
        </p:spPr>
        <p:txBody>
          <a:bodyPr wrap="square" lIns="0" tIns="0" rIns="0" bIns="0" rtlCol="0" anchor="t"/>
          <a:lstStyle/>
          <a:p>
            <a:pPr marL="0" indent="0">
              <a:lnSpc>
                <a:spcPts val="2650"/>
              </a:lnSpc>
              <a:buNone/>
            </a:pPr>
            <a:r>
              <a:rPr lang="en-US" sz="1650" dirty="0">
                <a:solidFill>
                  <a:srgbClr val="CFCBBF"/>
                </a:solidFill>
                <a:latin typeface="Raleway" pitchFamily="34" charset="0"/>
                <a:ea typeface="Raleway" pitchFamily="34" charset="-122"/>
                <a:cs typeface="Raleway" pitchFamily="34" charset="-120"/>
              </a:rPr>
              <a:t>For tasks requiring prolonged focus, like monitoring patient vitals, interfaces should minimize distractions and use techniques like progressive disclosure to maintain attention over time.</a:t>
            </a:r>
            <a:endParaRPr lang="en-US" sz="1650" dirty="0"/>
          </a:p>
        </p:txBody>
      </p:sp>
      <p:sp>
        <p:nvSpPr>
          <p:cNvPr id="10" name="Shape 7"/>
          <p:cNvSpPr/>
          <p:nvPr/>
        </p:nvSpPr>
        <p:spPr>
          <a:xfrm>
            <a:off x="6235779" y="5977652"/>
            <a:ext cx="374690" cy="374690"/>
          </a:xfrm>
          <a:prstGeom prst="roundRect">
            <a:avLst>
              <a:gd name="adj" fmla="val 8573"/>
            </a:avLst>
          </a:prstGeom>
          <a:solidFill>
            <a:srgbClr val="3A3B3C"/>
          </a:solidFill>
          <a:ln/>
        </p:spPr>
      </p:sp>
      <p:sp>
        <p:nvSpPr>
          <p:cNvPr id="11" name="Text 8"/>
          <p:cNvSpPr/>
          <p:nvPr/>
        </p:nvSpPr>
        <p:spPr>
          <a:xfrm>
            <a:off x="6824543" y="5977652"/>
            <a:ext cx="2676644" cy="334566"/>
          </a:xfrm>
          <a:prstGeom prst="rect">
            <a:avLst/>
          </a:prstGeom>
          <a:noFill/>
          <a:ln/>
        </p:spPr>
        <p:txBody>
          <a:bodyPr wrap="none" lIns="0" tIns="0" rIns="0" bIns="0" rtlCol="0" anchor="t"/>
          <a:lstStyle/>
          <a:p>
            <a:pPr marL="0" indent="0">
              <a:lnSpc>
                <a:spcPts val="2600"/>
              </a:lnSpc>
              <a:buNone/>
            </a:pPr>
            <a:r>
              <a:rPr lang="en-US" sz="2100" dirty="0">
                <a:solidFill>
                  <a:srgbClr val="CFCBBF"/>
                </a:solidFill>
                <a:latin typeface="Prata" pitchFamily="34" charset="0"/>
                <a:ea typeface="Prata" pitchFamily="34" charset="-122"/>
                <a:cs typeface="Prata" pitchFamily="34" charset="-120"/>
              </a:rPr>
              <a:t>Divided Attention</a:t>
            </a:r>
            <a:endParaRPr lang="en-US" sz="2100" dirty="0"/>
          </a:p>
        </p:txBody>
      </p:sp>
      <p:sp>
        <p:nvSpPr>
          <p:cNvPr id="12" name="Text 9"/>
          <p:cNvSpPr/>
          <p:nvPr/>
        </p:nvSpPr>
        <p:spPr>
          <a:xfrm>
            <a:off x="6824543" y="6440686"/>
            <a:ext cx="7056477" cy="1027986"/>
          </a:xfrm>
          <a:prstGeom prst="rect">
            <a:avLst/>
          </a:prstGeom>
          <a:noFill/>
          <a:ln/>
        </p:spPr>
        <p:txBody>
          <a:bodyPr wrap="square" lIns="0" tIns="0" rIns="0" bIns="0" rtlCol="0" anchor="t"/>
          <a:lstStyle/>
          <a:p>
            <a:pPr marL="0" indent="0">
              <a:lnSpc>
                <a:spcPts val="2650"/>
              </a:lnSpc>
              <a:buNone/>
            </a:pPr>
            <a:r>
              <a:rPr lang="en-US" sz="1650" dirty="0">
                <a:solidFill>
                  <a:srgbClr val="CFCBBF"/>
                </a:solidFill>
                <a:latin typeface="Raleway" pitchFamily="34" charset="0"/>
                <a:ea typeface="Raleway" pitchFamily="34" charset="-122"/>
                <a:cs typeface="Raleway" pitchFamily="34" charset="-120"/>
              </a:rPr>
              <a:t>Healthcare professionals often multitask. Interfaces should support this by allowing easy switching between tasks and providing clear status indicators for ongoing processes.</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621274"/>
            <a:ext cx="8081724"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Perception in Healthcare HCI</a:t>
            </a:r>
            <a:endParaRPr lang="en-US" sz="4450" dirty="0"/>
          </a:p>
        </p:txBody>
      </p:sp>
      <p:pic>
        <p:nvPicPr>
          <p:cNvPr id="3" name="Image 0" descr="preencoded.png"/>
          <p:cNvPicPr>
            <a:picLocks noChangeAspect="1"/>
          </p:cNvPicPr>
          <p:nvPr/>
        </p:nvPicPr>
        <p:blipFill>
          <a:blip r:embed="rId3"/>
          <a:stretch>
            <a:fillRect/>
          </a:stretch>
        </p:blipFill>
        <p:spPr>
          <a:xfrm>
            <a:off x="793790" y="2783681"/>
            <a:ext cx="566976" cy="566976"/>
          </a:xfrm>
          <a:prstGeom prst="rect">
            <a:avLst/>
          </a:prstGeom>
        </p:spPr>
      </p:pic>
      <p:sp>
        <p:nvSpPr>
          <p:cNvPr id="4" name="Text 1"/>
          <p:cNvSpPr/>
          <p:nvPr/>
        </p:nvSpPr>
        <p:spPr>
          <a:xfrm>
            <a:off x="793790" y="35774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Visual Perception</a:t>
            </a:r>
            <a:endParaRPr lang="en-US" sz="2200" dirty="0"/>
          </a:p>
        </p:txBody>
      </p:sp>
      <p:sp>
        <p:nvSpPr>
          <p:cNvPr id="5" name="Text 2"/>
          <p:cNvSpPr/>
          <p:nvPr/>
        </p:nvSpPr>
        <p:spPr>
          <a:xfrm>
            <a:off x="793790" y="4067889"/>
            <a:ext cx="4120753" cy="2540318"/>
          </a:xfrm>
          <a:prstGeom prst="rect">
            <a:avLst/>
          </a:prstGeom>
          <a:noFill/>
          <a:ln/>
        </p:spPr>
        <p:txBody>
          <a:bodyPr wrap="squar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Consider color blindness when designing interfaces. Use patterns and shapes in addition to colors for critical information. Ensure proper contrast for readability in various lighting conditions, from bright operating rooms to dimly lit patient rooms.</a:t>
            </a:r>
            <a:endParaRPr lang="en-US" sz="1750" dirty="0"/>
          </a:p>
        </p:txBody>
      </p:sp>
      <p:pic>
        <p:nvPicPr>
          <p:cNvPr id="6" name="Image 1" descr="preencoded.png"/>
          <p:cNvPicPr>
            <a:picLocks noChangeAspect="1"/>
          </p:cNvPicPr>
          <p:nvPr/>
        </p:nvPicPr>
        <p:blipFill>
          <a:blip r:embed="rId4"/>
          <a:stretch>
            <a:fillRect/>
          </a:stretch>
        </p:blipFill>
        <p:spPr>
          <a:xfrm>
            <a:off x="5254704" y="2783681"/>
            <a:ext cx="566976" cy="566976"/>
          </a:xfrm>
          <a:prstGeom prst="rect">
            <a:avLst/>
          </a:prstGeom>
        </p:spPr>
      </p:pic>
      <p:sp>
        <p:nvSpPr>
          <p:cNvPr id="7" name="Text 3"/>
          <p:cNvSpPr/>
          <p:nvPr/>
        </p:nvSpPr>
        <p:spPr>
          <a:xfrm>
            <a:off x="5254704" y="35774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Auditory Perception</a:t>
            </a:r>
            <a:endParaRPr lang="en-US" sz="2200" dirty="0"/>
          </a:p>
        </p:txBody>
      </p:sp>
      <p:sp>
        <p:nvSpPr>
          <p:cNvPr id="8" name="Text 4"/>
          <p:cNvSpPr/>
          <p:nvPr/>
        </p:nvSpPr>
        <p:spPr>
          <a:xfrm>
            <a:off x="5254704" y="4067889"/>
            <a:ext cx="4120872" cy="2540318"/>
          </a:xfrm>
          <a:prstGeom prst="rect">
            <a:avLst/>
          </a:prstGeom>
          <a:noFill/>
          <a:ln/>
        </p:spPr>
        <p:txBody>
          <a:bodyPr wrap="squar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Design alarms and notifications with distinct tones and patterns to convey urgency levels. Consider background noise in healthcare settings when determining volume levels and frequency ranges for auditory feedback.</a:t>
            </a:r>
            <a:endParaRPr lang="en-US" sz="1750" dirty="0"/>
          </a:p>
        </p:txBody>
      </p:sp>
      <p:pic>
        <p:nvPicPr>
          <p:cNvPr id="9" name="Image 2" descr="preencoded.png"/>
          <p:cNvPicPr>
            <a:picLocks noChangeAspect="1"/>
          </p:cNvPicPr>
          <p:nvPr/>
        </p:nvPicPr>
        <p:blipFill>
          <a:blip r:embed="rId5"/>
          <a:stretch>
            <a:fillRect/>
          </a:stretch>
        </p:blipFill>
        <p:spPr>
          <a:xfrm>
            <a:off x="9715738" y="2783681"/>
            <a:ext cx="566976" cy="566976"/>
          </a:xfrm>
          <a:prstGeom prst="rect">
            <a:avLst/>
          </a:prstGeom>
        </p:spPr>
      </p:pic>
      <p:sp>
        <p:nvSpPr>
          <p:cNvPr id="10" name="Text 5"/>
          <p:cNvSpPr/>
          <p:nvPr/>
        </p:nvSpPr>
        <p:spPr>
          <a:xfrm>
            <a:off x="9715738" y="35774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Haptic Perception</a:t>
            </a:r>
            <a:endParaRPr lang="en-US" sz="2200" dirty="0"/>
          </a:p>
        </p:txBody>
      </p:sp>
      <p:sp>
        <p:nvSpPr>
          <p:cNvPr id="11" name="Text 6"/>
          <p:cNvSpPr/>
          <p:nvPr/>
        </p:nvSpPr>
        <p:spPr>
          <a:xfrm>
            <a:off x="9715738" y="4067889"/>
            <a:ext cx="4120753" cy="2540318"/>
          </a:xfrm>
          <a:prstGeom prst="rect">
            <a:avLst/>
          </a:prstGeom>
          <a:noFill/>
          <a:ln/>
        </p:spPr>
        <p:txBody>
          <a:bodyPr wrap="squar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Incorporate tactile feedback in wearable medical devices or touchscreen interfaces to confirm actions without requiring visual attention, especially useful in sterile environments where touch input is preferable.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89002" y="865703"/>
            <a:ext cx="9335929" cy="525899"/>
          </a:xfrm>
          <a:prstGeom prst="rect">
            <a:avLst/>
          </a:prstGeom>
          <a:noFill/>
          <a:ln/>
        </p:spPr>
        <p:txBody>
          <a:bodyPr wrap="none" lIns="0" tIns="0" rIns="0" bIns="0" rtlCol="0" anchor="t"/>
          <a:lstStyle/>
          <a:p>
            <a:pPr marL="0" indent="0">
              <a:lnSpc>
                <a:spcPts val="4100"/>
              </a:lnSpc>
              <a:buNone/>
            </a:pPr>
            <a:r>
              <a:rPr lang="en-US" sz="3300" dirty="0">
                <a:solidFill>
                  <a:srgbClr val="F2E782"/>
                </a:solidFill>
                <a:latin typeface="Prata" pitchFamily="34" charset="0"/>
                <a:ea typeface="Prata" pitchFamily="34" charset="-122"/>
                <a:cs typeface="Prata" pitchFamily="34" charset="-120"/>
              </a:rPr>
              <a:t>Memory: The Cornerstone of User Experience</a:t>
            </a:r>
            <a:endParaRPr lang="en-US" sz="3300" dirty="0"/>
          </a:p>
        </p:txBody>
      </p:sp>
      <p:pic>
        <p:nvPicPr>
          <p:cNvPr id="3" name="Image 0" descr="preencoded.png"/>
          <p:cNvPicPr>
            <a:picLocks noChangeAspect="1"/>
          </p:cNvPicPr>
          <p:nvPr/>
        </p:nvPicPr>
        <p:blipFill>
          <a:blip r:embed="rId3"/>
          <a:stretch>
            <a:fillRect/>
          </a:stretch>
        </p:blipFill>
        <p:spPr>
          <a:xfrm>
            <a:off x="2842260" y="1644015"/>
            <a:ext cx="2219563" cy="1878568"/>
          </a:xfrm>
          <a:prstGeom prst="rect">
            <a:avLst/>
          </a:prstGeom>
        </p:spPr>
      </p:pic>
      <p:sp>
        <p:nvSpPr>
          <p:cNvPr id="4" name="Text 1"/>
          <p:cNvSpPr/>
          <p:nvPr/>
        </p:nvSpPr>
        <p:spPr>
          <a:xfrm>
            <a:off x="3915608" y="2671405"/>
            <a:ext cx="72628" cy="336590"/>
          </a:xfrm>
          <a:prstGeom prst="rect">
            <a:avLst/>
          </a:prstGeom>
          <a:noFill/>
          <a:ln/>
        </p:spPr>
        <p:txBody>
          <a:bodyPr wrap="none" lIns="0" tIns="0" rIns="0" bIns="0" rtlCol="0" anchor="t"/>
          <a:lstStyle/>
          <a:p>
            <a:pPr marL="0" indent="0" algn="ctr">
              <a:lnSpc>
                <a:spcPts val="2650"/>
              </a:lnSpc>
              <a:buNone/>
            </a:pPr>
            <a:r>
              <a:rPr lang="en-US" sz="1650" dirty="0">
                <a:solidFill>
                  <a:srgbClr val="CFCBBF"/>
                </a:solidFill>
                <a:latin typeface="Prata" pitchFamily="34" charset="0"/>
                <a:ea typeface="Prata" pitchFamily="34" charset="-122"/>
                <a:cs typeface="Prata" pitchFamily="34" charset="-120"/>
              </a:rPr>
              <a:t>1</a:t>
            </a:r>
            <a:endParaRPr lang="en-US" sz="1650" dirty="0"/>
          </a:p>
        </p:txBody>
      </p:sp>
      <p:sp>
        <p:nvSpPr>
          <p:cNvPr id="5" name="Text 2"/>
          <p:cNvSpPr/>
          <p:nvPr/>
        </p:nvSpPr>
        <p:spPr>
          <a:xfrm>
            <a:off x="5230058" y="1946910"/>
            <a:ext cx="2103715" cy="262890"/>
          </a:xfrm>
          <a:prstGeom prst="rect">
            <a:avLst/>
          </a:prstGeom>
          <a:noFill/>
          <a:ln/>
        </p:spPr>
        <p:txBody>
          <a:bodyPr wrap="none" lIns="0" tIns="0" rIns="0" bIns="0" rtlCol="0" anchor="t"/>
          <a:lstStyle/>
          <a:p>
            <a:pPr marL="0" indent="0" algn="l">
              <a:lnSpc>
                <a:spcPts val="2050"/>
              </a:lnSpc>
              <a:buNone/>
            </a:pPr>
            <a:r>
              <a:rPr lang="en-US" sz="1650" dirty="0">
                <a:solidFill>
                  <a:srgbClr val="CFCBBF"/>
                </a:solidFill>
                <a:latin typeface="Prata" pitchFamily="34" charset="0"/>
                <a:ea typeface="Prata" pitchFamily="34" charset="-122"/>
                <a:cs typeface="Prata" pitchFamily="34" charset="-120"/>
              </a:rPr>
              <a:t>Sensory Memory</a:t>
            </a:r>
            <a:endParaRPr lang="en-US" sz="1650" dirty="0"/>
          </a:p>
        </p:txBody>
      </p:sp>
      <p:sp>
        <p:nvSpPr>
          <p:cNvPr id="6" name="Text 3"/>
          <p:cNvSpPr/>
          <p:nvPr/>
        </p:nvSpPr>
        <p:spPr>
          <a:xfrm>
            <a:off x="5230058" y="2310765"/>
            <a:ext cx="8643104" cy="269319"/>
          </a:xfrm>
          <a:prstGeom prst="rect">
            <a:avLst/>
          </a:prstGeom>
          <a:noFill/>
          <a:ln/>
        </p:spPr>
        <p:txBody>
          <a:bodyPr wrap="none" lIns="0" tIns="0" rIns="0" bIns="0" rtlCol="0" anchor="t"/>
          <a:lstStyle/>
          <a:p>
            <a:pPr marL="0" indent="0" algn="l">
              <a:lnSpc>
                <a:spcPts val="2100"/>
              </a:lnSpc>
              <a:buNone/>
            </a:pPr>
            <a:r>
              <a:rPr lang="en-US" sz="1300" dirty="0">
                <a:solidFill>
                  <a:srgbClr val="CFCBBF"/>
                </a:solidFill>
                <a:latin typeface="Raleway" pitchFamily="34" charset="0"/>
                <a:ea typeface="Raleway" pitchFamily="34" charset="-122"/>
                <a:cs typeface="Raleway" pitchFamily="34" charset="-120"/>
              </a:rPr>
              <a:t>Brief storage of sensory information.</a:t>
            </a:r>
            <a:endParaRPr lang="en-US" sz="1300" dirty="0"/>
          </a:p>
        </p:txBody>
      </p:sp>
      <p:sp>
        <p:nvSpPr>
          <p:cNvPr id="7" name="Text 4"/>
          <p:cNvSpPr/>
          <p:nvPr/>
        </p:nvSpPr>
        <p:spPr>
          <a:xfrm>
            <a:off x="5230058" y="2681049"/>
            <a:ext cx="8643104" cy="538639"/>
          </a:xfrm>
          <a:prstGeom prst="rect">
            <a:avLst/>
          </a:prstGeom>
          <a:noFill/>
          <a:ln/>
        </p:spPr>
        <p:txBody>
          <a:bodyPr wrap="square" lIns="0" tIns="0" rIns="0" bIns="0" rtlCol="0" anchor="t"/>
          <a:lstStyle/>
          <a:p>
            <a:pPr marL="0" indent="0" algn="l">
              <a:lnSpc>
                <a:spcPts val="2100"/>
              </a:lnSpc>
              <a:buNone/>
            </a:pPr>
            <a:r>
              <a:rPr lang="en-US" sz="1300" dirty="0">
                <a:solidFill>
                  <a:srgbClr val="CFCBBF"/>
                </a:solidFill>
                <a:latin typeface="Raleway" pitchFamily="34" charset="0"/>
                <a:ea typeface="Raleway" pitchFamily="34" charset="-122"/>
                <a:cs typeface="Raleway" pitchFamily="34" charset="-120"/>
              </a:rPr>
              <a:t>Design interfaces that quickly present critical information within 1-3 seconds, allowing users to process urgent data before it fades from sensory memory.</a:t>
            </a:r>
            <a:endParaRPr lang="en-US" sz="1300" dirty="0"/>
          </a:p>
        </p:txBody>
      </p:sp>
      <p:sp>
        <p:nvSpPr>
          <p:cNvPr id="8" name="Shape 5"/>
          <p:cNvSpPr/>
          <p:nvPr/>
        </p:nvSpPr>
        <p:spPr>
          <a:xfrm>
            <a:off x="5103852" y="3534013"/>
            <a:ext cx="8895517" cy="11430"/>
          </a:xfrm>
          <a:prstGeom prst="roundRect">
            <a:avLst>
              <a:gd name="adj" fmla="val 220863"/>
            </a:avLst>
          </a:prstGeom>
          <a:solidFill>
            <a:srgbClr val="535455"/>
          </a:solidFill>
          <a:ln/>
        </p:spPr>
      </p:sp>
      <p:pic>
        <p:nvPicPr>
          <p:cNvPr id="9" name="Image 1" descr="preencoded.png"/>
          <p:cNvPicPr>
            <a:picLocks noChangeAspect="1"/>
          </p:cNvPicPr>
          <p:nvPr/>
        </p:nvPicPr>
        <p:blipFill>
          <a:blip r:embed="rId4"/>
          <a:stretch>
            <a:fillRect/>
          </a:stretch>
        </p:blipFill>
        <p:spPr>
          <a:xfrm>
            <a:off x="1732359" y="3564612"/>
            <a:ext cx="4439245" cy="1878568"/>
          </a:xfrm>
          <a:prstGeom prst="rect">
            <a:avLst/>
          </a:prstGeom>
        </p:spPr>
      </p:pic>
      <p:sp>
        <p:nvSpPr>
          <p:cNvPr id="10" name="Text 6"/>
          <p:cNvSpPr/>
          <p:nvPr/>
        </p:nvSpPr>
        <p:spPr>
          <a:xfrm>
            <a:off x="3887510" y="4335542"/>
            <a:ext cx="128945" cy="336590"/>
          </a:xfrm>
          <a:prstGeom prst="rect">
            <a:avLst/>
          </a:prstGeom>
          <a:noFill/>
          <a:ln/>
        </p:spPr>
        <p:txBody>
          <a:bodyPr wrap="none" lIns="0" tIns="0" rIns="0" bIns="0" rtlCol="0" anchor="t"/>
          <a:lstStyle/>
          <a:p>
            <a:pPr marL="0" indent="0" algn="ctr">
              <a:lnSpc>
                <a:spcPts val="2650"/>
              </a:lnSpc>
              <a:buNone/>
            </a:pPr>
            <a:r>
              <a:rPr lang="en-US" sz="1650" dirty="0">
                <a:solidFill>
                  <a:srgbClr val="CFCBBF"/>
                </a:solidFill>
                <a:latin typeface="Prata" pitchFamily="34" charset="0"/>
                <a:ea typeface="Prata" pitchFamily="34" charset="-122"/>
                <a:cs typeface="Prata" pitchFamily="34" charset="-120"/>
              </a:rPr>
              <a:t>2</a:t>
            </a:r>
            <a:endParaRPr lang="en-US" sz="1650" dirty="0"/>
          </a:p>
        </p:txBody>
      </p:sp>
      <p:sp>
        <p:nvSpPr>
          <p:cNvPr id="11" name="Text 7"/>
          <p:cNvSpPr/>
          <p:nvPr/>
        </p:nvSpPr>
        <p:spPr>
          <a:xfrm>
            <a:off x="6339840" y="3732848"/>
            <a:ext cx="2103715" cy="262890"/>
          </a:xfrm>
          <a:prstGeom prst="rect">
            <a:avLst/>
          </a:prstGeom>
          <a:noFill/>
          <a:ln/>
        </p:spPr>
        <p:txBody>
          <a:bodyPr wrap="none" lIns="0" tIns="0" rIns="0" bIns="0" rtlCol="0" anchor="t"/>
          <a:lstStyle/>
          <a:p>
            <a:pPr marL="0" indent="0" algn="l">
              <a:lnSpc>
                <a:spcPts val="2050"/>
              </a:lnSpc>
              <a:buNone/>
            </a:pPr>
            <a:r>
              <a:rPr lang="en-US" sz="1650" dirty="0">
                <a:solidFill>
                  <a:srgbClr val="CFCBBF"/>
                </a:solidFill>
                <a:latin typeface="Prata" pitchFamily="34" charset="0"/>
                <a:ea typeface="Prata" pitchFamily="34" charset="-122"/>
                <a:cs typeface="Prata" pitchFamily="34" charset="-120"/>
              </a:rPr>
              <a:t>Working Memory</a:t>
            </a:r>
            <a:endParaRPr lang="en-US" sz="1650" dirty="0"/>
          </a:p>
        </p:txBody>
      </p:sp>
      <p:sp>
        <p:nvSpPr>
          <p:cNvPr id="12" name="Text 8"/>
          <p:cNvSpPr/>
          <p:nvPr/>
        </p:nvSpPr>
        <p:spPr>
          <a:xfrm>
            <a:off x="6339840" y="4096703"/>
            <a:ext cx="7533323" cy="269319"/>
          </a:xfrm>
          <a:prstGeom prst="rect">
            <a:avLst/>
          </a:prstGeom>
          <a:noFill/>
          <a:ln/>
        </p:spPr>
        <p:txBody>
          <a:bodyPr wrap="none" lIns="0" tIns="0" rIns="0" bIns="0" rtlCol="0" anchor="t"/>
          <a:lstStyle/>
          <a:p>
            <a:pPr marL="0" indent="0" algn="l">
              <a:lnSpc>
                <a:spcPts val="2100"/>
              </a:lnSpc>
              <a:buNone/>
            </a:pPr>
            <a:r>
              <a:rPr lang="en-US" sz="1300" dirty="0">
                <a:solidFill>
                  <a:srgbClr val="CFCBBF"/>
                </a:solidFill>
                <a:latin typeface="Raleway" pitchFamily="34" charset="0"/>
                <a:ea typeface="Raleway" pitchFamily="34" charset="-122"/>
                <a:cs typeface="Raleway" pitchFamily="34" charset="-120"/>
              </a:rPr>
              <a:t>Active processing of current tasks.</a:t>
            </a:r>
            <a:endParaRPr lang="en-US" sz="1300" dirty="0"/>
          </a:p>
        </p:txBody>
      </p:sp>
      <p:sp>
        <p:nvSpPr>
          <p:cNvPr id="13" name="Text 9"/>
          <p:cNvSpPr/>
          <p:nvPr/>
        </p:nvSpPr>
        <p:spPr>
          <a:xfrm>
            <a:off x="6339840" y="4466987"/>
            <a:ext cx="7533323" cy="807958"/>
          </a:xfrm>
          <a:prstGeom prst="rect">
            <a:avLst/>
          </a:prstGeom>
          <a:noFill/>
          <a:ln/>
        </p:spPr>
        <p:txBody>
          <a:bodyPr wrap="square" lIns="0" tIns="0" rIns="0" bIns="0" rtlCol="0" anchor="t"/>
          <a:lstStyle/>
          <a:p>
            <a:pPr marL="0" indent="0" algn="l">
              <a:lnSpc>
                <a:spcPts val="2100"/>
              </a:lnSpc>
              <a:buNone/>
            </a:pPr>
            <a:r>
              <a:rPr lang="en-US" sz="1300" dirty="0">
                <a:solidFill>
                  <a:srgbClr val="CFCBBF"/>
                </a:solidFill>
                <a:latin typeface="Raleway" pitchFamily="34" charset="0"/>
                <a:ea typeface="Raleway" pitchFamily="34" charset="-122"/>
                <a:cs typeface="Raleway" pitchFamily="34" charset="-120"/>
              </a:rPr>
              <a:t>Limit cognitive load by chunking information and using familiar patterns. For complex procedures, provide step-by-step guidance rather than overwhelming with all information at once.</a:t>
            </a:r>
            <a:endParaRPr lang="en-US" sz="1300" dirty="0"/>
          </a:p>
        </p:txBody>
      </p:sp>
      <p:sp>
        <p:nvSpPr>
          <p:cNvPr id="14" name="Shape 10"/>
          <p:cNvSpPr/>
          <p:nvPr/>
        </p:nvSpPr>
        <p:spPr>
          <a:xfrm>
            <a:off x="6213634" y="5454610"/>
            <a:ext cx="7785735" cy="11430"/>
          </a:xfrm>
          <a:prstGeom prst="roundRect">
            <a:avLst>
              <a:gd name="adj" fmla="val 220863"/>
            </a:avLst>
          </a:prstGeom>
          <a:solidFill>
            <a:srgbClr val="535455"/>
          </a:solidFill>
          <a:ln/>
        </p:spPr>
      </p:sp>
      <p:pic>
        <p:nvPicPr>
          <p:cNvPr id="15" name="Image 2" descr="preencoded.png"/>
          <p:cNvPicPr>
            <a:picLocks noChangeAspect="1"/>
          </p:cNvPicPr>
          <p:nvPr/>
        </p:nvPicPr>
        <p:blipFill>
          <a:blip r:embed="rId5"/>
          <a:stretch>
            <a:fillRect/>
          </a:stretch>
        </p:blipFill>
        <p:spPr>
          <a:xfrm>
            <a:off x="622578" y="5485209"/>
            <a:ext cx="6658928" cy="1878568"/>
          </a:xfrm>
          <a:prstGeom prst="rect">
            <a:avLst/>
          </a:prstGeom>
        </p:spPr>
      </p:pic>
      <p:sp>
        <p:nvSpPr>
          <p:cNvPr id="16" name="Text 11"/>
          <p:cNvSpPr/>
          <p:nvPr/>
        </p:nvSpPr>
        <p:spPr>
          <a:xfrm>
            <a:off x="3886795" y="6256139"/>
            <a:ext cx="130373" cy="336590"/>
          </a:xfrm>
          <a:prstGeom prst="rect">
            <a:avLst/>
          </a:prstGeom>
          <a:noFill/>
          <a:ln/>
        </p:spPr>
        <p:txBody>
          <a:bodyPr wrap="none" lIns="0" tIns="0" rIns="0" bIns="0" rtlCol="0" anchor="t"/>
          <a:lstStyle/>
          <a:p>
            <a:pPr marL="0" indent="0" algn="ctr">
              <a:lnSpc>
                <a:spcPts val="2650"/>
              </a:lnSpc>
              <a:buNone/>
            </a:pPr>
            <a:r>
              <a:rPr lang="en-US" sz="1650" dirty="0">
                <a:solidFill>
                  <a:srgbClr val="CFCBBF"/>
                </a:solidFill>
                <a:latin typeface="Prata" pitchFamily="34" charset="0"/>
                <a:ea typeface="Prata" pitchFamily="34" charset="-122"/>
                <a:cs typeface="Prata" pitchFamily="34" charset="-120"/>
              </a:rPr>
              <a:t>3</a:t>
            </a:r>
            <a:endParaRPr lang="en-US" sz="1650" dirty="0"/>
          </a:p>
        </p:txBody>
      </p:sp>
      <p:sp>
        <p:nvSpPr>
          <p:cNvPr id="17" name="Text 12"/>
          <p:cNvSpPr/>
          <p:nvPr/>
        </p:nvSpPr>
        <p:spPr>
          <a:xfrm>
            <a:off x="7449741" y="5653445"/>
            <a:ext cx="2103715" cy="262890"/>
          </a:xfrm>
          <a:prstGeom prst="rect">
            <a:avLst/>
          </a:prstGeom>
          <a:noFill/>
          <a:ln/>
        </p:spPr>
        <p:txBody>
          <a:bodyPr wrap="none" lIns="0" tIns="0" rIns="0" bIns="0" rtlCol="0" anchor="t"/>
          <a:lstStyle/>
          <a:p>
            <a:pPr marL="0" indent="0" algn="l">
              <a:lnSpc>
                <a:spcPts val="2050"/>
              </a:lnSpc>
              <a:buNone/>
            </a:pPr>
            <a:r>
              <a:rPr lang="en-US" sz="1650" dirty="0">
                <a:solidFill>
                  <a:srgbClr val="CFCBBF"/>
                </a:solidFill>
                <a:latin typeface="Prata" pitchFamily="34" charset="0"/>
                <a:ea typeface="Prata" pitchFamily="34" charset="-122"/>
                <a:cs typeface="Prata" pitchFamily="34" charset="-120"/>
              </a:rPr>
              <a:t>Long-term Memory</a:t>
            </a:r>
            <a:endParaRPr lang="en-US" sz="1650" dirty="0"/>
          </a:p>
        </p:txBody>
      </p:sp>
      <p:sp>
        <p:nvSpPr>
          <p:cNvPr id="18" name="Text 13"/>
          <p:cNvSpPr/>
          <p:nvPr/>
        </p:nvSpPr>
        <p:spPr>
          <a:xfrm>
            <a:off x="7449741" y="6017300"/>
            <a:ext cx="6423422" cy="269319"/>
          </a:xfrm>
          <a:prstGeom prst="rect">
            <a:avLst/>
          </a:prstGeom>
          <a:noFill/>
          <a:ln/>
        </p:spPr>
        <p:txBody>
          <a:bodyPr wrap="none" lIns="0" tIns="0" rIns="0" bIns="0" rtlCol="0" anchor="t"/>
          <a:lstStyle/>
          <a:p>
            <a:pPr marL="0" indent="0" algn="l">
              <a:lnSpc>
                <a:spcPts val="2100"/>
              </a:lnSpc>
              <a:buNone/>
            </a:pPr>
            <a:r>
              <a:rPr lang="en-US" sz="1300" dirty="0">
                <a:solidFill>
                  <a:srgbClr val="CFCBBF"/>
                </a:solidFill>
                <a:latin typeface="Raleway" pitchFamily="34" charset="0"/>
                <a:ea typeface="Raleway" pitchFamily="34" charset="-122"/>
                <a:cs typeface="Raleway" pitchFamily="34" charset="-120"/>
              </a:rPr>
              <a:t>Storage of knowledge and experiences.</a:t>
            </a:r>
            <a:endParaRPr lang="en-US" sz="1300" dirty="0"/>
          </a:p>
        </p:txBody>
      </p:sp>
      <p:sp>
        <p:nvSpPr>
          <p:cNvPr id="19" name="Text 14"/>
          <p:cNvSpPr/>
          <p:nvPr/>
        </p:nvSpPr>
        <p:spPr>
          <a:xfrm>
            <a:off x="7449741" y="6387584"/>
            <a:ext cx="6423422" cy="807958"/>
          </a:xfrm>
          <a:prstGeom prst="rect">
            <a:avLst/>
          </a:prstGeom>
          <a:noFill/>
          <a:ln/>
        </p:spPr>
        <p:txBody>
          <a:bodyPr wrap="square" lIns="0" tIns="0" rIns="0" bIns="0" rtlCol="0" anchor="t"/>
          <a:lstStyle/>
          <a:p>
            <a:pPr marL="0" indent="0" algn="l">
              <a:lnSpc>
                <a:spcPts val="2100"/>
              </a:lnSpc>
              <a:buNone/>
            </a:pPr>
            <a:r>
              <a:rPr lang="en-US" sz="1300" dirty="0">
                <a:solidFill>
                  <a:srgbClr val="CFCBBF"/>
                </a:solidFill>
                <a:latin typeface="Raleway" pitchFamily="34" charset="0"/>
                <a:ea typeface="Raleway" pitchFamily="34" charset="-122"/>
                <a:cs typeface="Raleway" pitchFamily="34" charset="-120"/>
              </a:rPr>
              <a:t>Leverage existing medical knowledge by using standardized icons and terminology. Consistent interface design across different healthcare applications aids in forming lasting memories and reduces learning curve.</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10270"/>
            <a:ext cx="10744200"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Human Information Processing Models</a:t>
            </a:r>
            <a:endParaRPr lang="en-US" sz="4450" dirty="0"/>
          </a:p>
        </p:txBody>
      </p:sp>
      <p:pic>
        <p:nvPicPr>
          <p:cNvPr id="3" name="Image 0" descr="preencoded.png"/>
          <p:cNvPicPr>
            <a:picLocks noChangeAspect="1"/>
          </p:cNvPicPr>
          <p:nvPr/>
        </p:nvPicPr>
        <p:blipFill>
          <a:blip r:embed="rId3"/>
          <a:stretch>
            <a:fillRect/>
          </a:stretch>
        </p:blipFill>
        <p:spPr>
          <a:xfrm>
            <a:off x="793790" y="2259211"/>
            <a:ext cx="3260646" cy="907256"/>
          </a:xfrm>
          <a:prstGeom prst="rect">
            <a:avLst/>
          </a:prstGeom>
        </p:spPr>
      </p:pic>
      <p:sp>
        <p:nvSpPr>
          <p:cNvPr id="4" name="Text 1"/>
          <p:cNvSpPr/>
          <p:nvPr/>
        </p:nvSpPr>
        <p:spPr>
          <a:xfrm>
            <a:off x="1020604" y="3506629"/>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Stimulus Input</a:t>
            </a:r>
            <a:endParaRPr lang="en-US" sz="2200" dirty="0"/>
          </a:p>
        </p:txBody>
      </p:sp>
      <p:sp>
        <p:nvSpPr>
          <p:cNvPr id="5" name="Text 2"/>
          <p:cNvSpPr/>
          <p:nvPr/>
        </p:nvSpPr>
        <p:spPr>
          <a:xfrm>
            <a:off x="1020604" y="3997047"/>
            <a:ext cx="2807018" cy="1451610"/>
          </a:xfrm>
          <a:prstGeom prst="rect">
            <a:avLst/>
          </a:prstGeom>
          <a:noFill/>
          <a:ln/>
        </p:spPr>
        <p:txBody>
          <a:bodyPr wrap="squar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Information presented through the healthcare interface, such as patient data or system alerts.</a:t>
            </a:r>
            <a:endParaRPr lang="en-US" sz="1750" dirty="0"/>
          </a:p>
        </p:txBody>
      </p:sp>
      <p:pic>
        <p:nvPicPr>
          <p:cNvPr id="6" name="Image 1" descr="preencoded.png"/>
          <p:cNvPicPr>
            <a:picLocks noChangeAspect="1"/>
          </p:cNvPicPr>
          <p:nvPr/>
        </p:nvPicPr>
        <p:blipFill>
          <a:blip r:embed="rId4"/>
          <a:stretch>
            <a:fillRect/>
          </a:stretch>
        </p:blipFill>
        <p:spPr>
          <a:xfrm>
            <a:off x="4054435" y="2259211"/>
            <a:ext cx="3260765" cy="907256"/>
          </a:xfrm>
          <a:prstGeom prst="rect">
            <a:avLst/>
          </a:prstGeom>
        </p:spPr>
      </p:pic>
      <p:sp>
        <p:nvSpPr>
          <p:cNvPr id="7" name="Text 3"/>
          <p:cNvSpPr/>
          <p:nvPr/>
        </p:nvSpPr>
        <p:spPr>
          <a:xfrm>
            <a:off x="4281249" y="3506629"/>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Perception</a:t>
            </a:r>
            <a:endParaRPr lang="en-US" sz="2200" dirty="0"/>
          </a:p>
        </p:txBody>
      </p:sp>
      <p:sp>
        <p:nvSpPr>
          <p:cNvPr id="8" name="Text 4"/>
          <p:cNvSpPr/>
          <p:nvPr/>
        </p:nvSpPr>
        <p:spPr>
          <a:xfrm>
            <a:off x="4281249" y="3997047"/>
            <a:ext cx="2807137" cy="1451610"/>
          </a:xfrm>
          <a:prstGeom prst="rect">
            <a:avLst/>
          </a:prstGeom>
          <a:noFill/>
          <a:ln/>
        </p:spPr>
        <p:txBody>
          <a:bodyPr wrap="squar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User processes the sensory input, recognizing patterns and meaning in the data.</a:t>
            </a:r>
            <a:endParaRPr lang="en-US" sz="1750" dirty="0"/>
          </a:p>
        </p:txBody>
      </p:sp>
      <p:pic>
        <p:nvPicPr>
          <p:cNvPr id="9" name="Image 2" descr="preencoded.png"/>
          <p:cNvPicPr>
            <a:picLocks noChangeAspect="1"/>
          </p:cNvPicPr>
          <p:nvPr/>
        </p:nvPicPr>
        <p:blipFill>
          <a:blip r:embed="rId5"/>
          <a:stretch>
            <a:fillRect/>
          </a:stretch>
        </p:blipFill>
        <p:spPr>
          <a:xfrm>
            <a:off x="7315200" y="2259211"/>
            <a:ext cx="3260646" cy="907256"/>
          </a:xfrm>
          <a:prstGeom prst="rect">
            <a:avLst/>
          </a:prstGeom>
        </p:spPr>
      </p:pic>
      <p:sp>
        <p:nvSpPr>
          <p:cNvPr id="10" name="Text 5"/>
          <p:cNvSpPr/>
          <p:nvPr/>
        </p:nvSpPr>
        <p:spPr>
          <a:xfrm>
            <a:off x="7542014" y="3506629"/>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Decision Making</a:t>
            </a:r>
            <a:endParaRPr lang="en-US" sz="2200" dirty="0"/>
          </a:p>
        </p:txBody>
      </p:sp>
      <p:sp>
        <p:nvSpPr>
          <p:cNvPr id="11" name="Text 6"/>
          <p:cNvSpPr/>
          <p:nvPr/>
        </p:nvSpPr>
        <p:spPr>
          <a:xfrm>
            <a:off x="7542014" y="3997047"/>
            <a:ext cx="2807018" cy="1814513"/>
          </a:xfrm>
          <a:prstGeom prst="rect">
            <a:avLst/>
          </a:prstGeom>
          <a:noFill/>
          <a:ln/>
        </p:spPr>
        <p:txBody>
          <a:bodyPr wrap="squar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Based on perceived information and existing knowledge, user determines appropriate action.</a:t>
            </a:r>
            <a:endParaRPr lang="en-US" sz="1750" dirty="0"/>
          </a:p>
        </p:txBody>
      </p:sp>
      <p:pic>
        <p:nvPicPr>
          <p:cNvPr id="12" name="Image 3" descr="preencoded.png"/>
          <p:cNvPicPr>
            <a:picLocks noChangeAspect="1"/>
          </p:cNvPicPr>
          <p:nvPr/>
        </p:nvPicPr>
        <p:blipFill>
          <a:blip r:embed="rId6"/>
          <a:stretch>
            <a:fillRect/>
          </a:stretch>
        </p:blipFill>
        <p:spPr>
          <a:xfrm>
            <a:off x="10575846" y="2259211"/>
            <a:ext cx="3260765" cy="907256"/>
          </a:xfrm>
          <a:prstGeom prst="rect">
            <a:avLst/>
          </a:prstGeom>
        </p:spPr>
      </p:pic>
      <p:sp>
        <p:nvSpPr>
          <p:cNvPr id="13" name="Text 7"/>
          <p:cNvSpPr/>
          <p:nvPr/>
        </p:nvSpPr>
        <p:spPr>
          <a:xfrm>
            <a:off x="10802660" y="3506629"/>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Response Execution</a:t>
            </a:r>
            <a:endParaRPr lang="en-US" sz="2200" dirty="0"/>
          </a:p>
        </p:txBody>
      </p:sp>
      <p:sp>
        <p:nvSpPr>
          <p:cNvPr id="14" name="Text 8"/>
          <p:cNvSpPr/>
          <p:nvPr/>
        </p:nvSpPr>
        <p:spPr>
          <a:xfrm>
            <a:off x="10802660" y="3997047"/>
            <a:ext cx="2807137" cy="1814513"/>
          </a:xfrm>
          <a:prstGeom prst="rect">
            <a:avLst/>
          </a:prstGeom>
          <a:noFill/>
          <a:ln/>
        </p:spPr>
        <p:txBody>
          <a:bodyPr wrap="squar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User executes the chosen action through the interface, affecting the healthcare system or patient care.</a:t>
            </a:r>
            <a:endParaRPr lang="en-US" sz="1750" dirty="0"/>
          </a:p>
        </p:txBody>
      </p:sp>
      <p:sp>
        <p:nvSpPr>
          <p:cNvPr id="15" name="Text 9"/>
          <p:cNvSpPr/>
          <p:nvPr/>
        </p:nvSpPr>
        <p:spPr>
          <a:xfrm>
            <a:off x="793790" y="6293525"/>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This model helps designers understand how users process information and make decisions when interacting with digital interfaces. By aligning design with these cognitive processes, we can create more intuitive and efficient user experiences.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844510"/>
            <a:ext cx="9187339"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Cognitive Load in Healthcare HCI</a:t>
            </a:r>
            <a:endParaRPr lang="en-US" sz="4450" dirty="0"/>
          </a:p>
        </p:txBody>
      </p:sp>
      <p:pic>
        <p:nvPicPr>
          <p:cNvPr id="3" name="Image 0" descr="preencoded.png"/>
          <p:cNvPicPr>
            <a:picLocks noChangeAspect="1"/>
          </p:cNvPicPr>
          <p:nvPr/>
        </p:nvPicPr>
        <p:blipFill>
          <a:blip r:embed="rId3"/>
          <a:stretch>
            <a:fillRect/>
          </a:stretch>
        </p:blipFill>
        <p:spPr>
          <a:xfrm>
            <a:off x="2978348" y="2006917"/>
            <a:ext cx="2152055" cy="1306949"/>
          </a:xfrm>
          <a:prstGeom prst="rect">
            <a:avLst/>
          </a:prstGeom>
        </p:spPr>
      </p:pic>
      <p:sp>
        <p:nvSpPr>
          <p:cNvPr id="4" name="Text 1"/>
          <p:cNvSpPr/>
          <p:nvPr/>
        </p:nvSpPr>
        <p:spPr>
          <a:xfrm>
            <a:off x="4005382" y="2595562"/>
            <a:ext cx="97869" cy="453509"/>
          </a:xfrm>
          <a:prstGeom prst="rect">
            <a:avLst/>
          </a:prstGeom>
          <a:noFill/>
          <a:ln/>
        </p:spPr>
        <p:txBody>
          <a:bodyPr wrap="none" lIns="0" tIns="0" rIns="0" bIns="0" rtlCol="0" anchor="t"/>
          <a:lstStyle/>
          <a:p>
            <a:pPr marL="0" indent="0" algn="ctr">
              <a:lnSpc>
                <a:spcPts val="3550"/>
              </a:lnSpc>
              <a:buNone/>
            </a:pPr>
            <a:r>
              <a:rPr lang="en-US" sz="2200" dirty="0">
                <a:solidFill>
                  <a:srgbClr val="CFCBBF"/>
                </a:solidFill>
                <a:latin typeface="Prata" pitchFamily="34" charset="0"/>
                <a:ea typeface="Prata" pitchFamily="34" charset="-122"/>
                <a:cs typeface="Prata" pitchFamily="34" charset="-120"/>
              </a:rPr>
              <a:t>1</a:t>
            </a:r>
            <a:endParaRPr lang="en-US" sz="2200" dirty="0"/>
          </a:p>
        </p:txBody>
      </p:sp>
      <p:sp>
        <p:nvSpPr>
          <p:cNvPr id="5" name="Text 2"/>
          <p:cNvSpPr/>
          <p:nvPr/>
        </p:nvSpPr>
        <p:spPr>
          <a:xfrm>
            <a:off x="5357217" y="22337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Intrinsic Load</a:t>
            </a:r>
            <a:endParaRPr lang="en-US" sz="2200" dirty="0"/>
          </a:p>
        </p:txBody>
      </p:sp>
      <p:sp>
        <p:nvSpPr>
          <p:cNvPr id="6" name="Text 3"/>
          <p:cNvSpPr/>
          <p:nvPr/>
        </p:nvSpPr>
        <p:spPr>
          <a:xfrm>
            <a:off x="5357217" y="2724150"/>
            <a:ext cx="3861316" cy="362903"/>
          </a:xfrm>
          <a:prstGeom prst="rect">
            <a:avLst/>
          </a:prstGeom>
          <a:noFill/>
          <a:ln/>
        </p:spPr>
        <p:txBody>
          <a:bodyPr wrap="non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Complexity inherent to medical tasks</a:t>
            </a:r>
            <a:endParaRPr lang="en-US" sz="1750" dirty="0"/>
          </a:p>
        </p:txBody>
      </p:sp>
      <p:sp>
        <p:nvSpPr>
          <p:cNvPr id="7" name="Shape 4"/>
          <p:cNvSpPr/>
          <p:nvPr/>
        </p:nvSpPr>
        <p:spPr>
          <a:xfrm>
            <a:off x="5187077" y="3326963"/>
            <a:ext cx="8592860" cy="15240"/>
          </a:xfrm>
          <a:prstGeom prst="roundRect">
            <a:avLst>
              <a:gd name="adj" fmla="val 223256"/>
            </a:avLst>
          </a:prstGeom>
          <a:solidFill>
            <a:srgbClr val="535455"/>
          </a:solidFill>
          <a:ln/>
        </p:spPr>
      </p:sp>
      <p:pic>
        <p:nvPicPr>
          <p:cNvPr id="8" name="Image 1" descr="preencoded.png"/>
          <p:cNvPicPr>
            <a:picLocks noChangeAspect="1"/>
          </p:cNvPicPr>
          <p:nvPr/>
        </p:nvPicPr>
        <p:blipFill>
          <a:blip r:embed="rId4"/>
          <a:stretch>
            <a:fillRect/>
          </a:stretch>
        </p:blipFill>
        <p:spPr>
          <a:xfrm>
            <a:off x="1902381" y="3370540"/>
            <a:ext cx="4304109" cy="1306949"/>
          </a:xfrm>
          <a:prstGeom prst="rect">
            <a:avLst/>
          </a:prstGeom>
        </p:spPr>
      </p:pic>
      <p:sp>
        <p:nvSpPr>
          <p:cNvPr id="9" name="Text 5"/>
          <p:cNvSpPr/>
          <p:nvPr/>
        </p:nvSpPr>
        <p:spPr>
          <a:xfrm>
            <a:off x="3967520" y="3797260"/>
            <a:ext cx="173712" cy="453509"/>
          </a:xfrm>
          <a:prstGeom prst="rect">
            <a:avLst/>
          </a:prstGeom>
          <a:noFill/>
          <a:ln/>
        </p:spPr>
        <p:txBody>
          <a:bodyPr wrap="none" lIns="0" tIns="0" rIns="0" bIns="0" rtlCol="0" anchor="t"/>
          <a:lstStyle/>
          <a:p>
            <a:pPr marL="0" indent="0" algn="ctr">
              <a:lnSpc>
                <a:spcPts val="3550"/>
              </a:lnSpc>
              <a:buNone/>
            </a:pPr>
            <a:r>
              <a:rPr lang="en-US" sz="2200" dirty="0">
                <a:solidFill>
                  <a:srgbClr val="CFCBBF"/>
                </a:solidFill>
                <a:latin typeface="Prata" pitchFamily="34" charset="0"/>
                <a:ea typeface="Prata" pitchFamily="34" charset="-122"/>
                <a:cs typeface="Prata" pitchFamily="34" charset="-120"/>
              </a:rPr>
              <a:t>2</a:t>
            </a:r>
            <a:endParaRPr lang="en-US" sz="2200" dirty="0"/>
          </a:p>
        </p:txBody>
      </p:sp>
      <p:sp>
        <p:nvSpPr>
          <p:cNvPr id="10" name="Text 6"/>
          <p:cNvSpPr/>
          <p:nvPr/>
        </p:nvSpPr>
        <p:spPr>
          <a:xfrm>
            <a:off x="6433304" y="35973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Extraneous Load</a:t>
            </a:r>
            <a:endParaRPr lang="en-US" sz="2200" dirty="0"/>
          </a:p>
        </p:txBody>
      </p:sp>
      <p:sp>
        <p:nvSpPr>
          <p:cNvPr id="11" name="Text 7"/>
          <p:cNvSpPr/>
          <p:nvPr/>
        </p:nvSpPr>
        <p:spPr>
          <a:xfrm>
            <a:off x="6433304" y="4087773"/>
            <a:ext cx="4810958" cy="362903"/>
          </a:xfrm>
          <a:prstGeom prst="rect">
            <a:avLst/>
          </a:prstGeom>
          <a:noFill/>
          <a:ln/>
        </p:spPr>
        <p:txBody>
          <a:bodyPr wrap="non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Unnecessary mental effort due to poor design</a:t>
            </a:r>
            <a:endParaRPr lang="en-US" sz="1750" dirty="0"/>
          </a:p>
        </p:txBody>
      </p:sp>
      <p:sp>
        <p:nvSpPr>
          <p:cNvPr id="12" name="Shape 8"/>
          <p:cNvSpPr/>
          <p:nvPr/>
        </p:nvSpPr>
        <p:spPr>
          <a:xfrm>
            <a:off x="6263164" y="4690586"/>
            <a:ext cx="7516773" cy="15240"/>
          </a:xfrm>
          <a:prstGeom prst="roundRect">
            <a:avLst>
              <a:gd name="adj" fmla="val 223256"/>
            </a:avLst>
          </a:prstGeom>
          <a:solidFill>
            <a:srgbClr val="535455"/>
          </a:solidFill>
          <a:ln/>
        </p:spPr>
      </p:sp>
      <p:pic>
        <p:nvPicPr>
          <p:cNvPr id="13" name="Image 2" descr="preencoded.png"/>
          <p:cNvPicPr>
            <a:picLocks noChangeAspect="1"/>
          </p:cNvPicPr>
          <p:nvPr/>
        </p:nvPicPr>
        <p:blipFill>
          <a:blip r:embed="rId5"/>
          <a:stretch>
            <a:fillRect/>
          </a:stretch>
        </p:blipFill>
        <p:spPr>
          <a:xfrm>
            <a:off x="826294" y="4734163"/>
            <a:ext cx="6456164" cy="1306949"/>
          </a:xfrm>
          <a:prstGeom prst="rect">
            <a:avLst/>
          </a:prstGeom>
        </p:spPr>
      </p:pic>
      <p:sp>
        <p:nvSpPr>
          <p:cNvPr id="14" name="Text 9"/>
          <p:cNvSpPr/>
          <p:nvPr/>
        </p:nvSpPr>
        <p:spPr>
          <a:xfrm>
            <a:off x="3966448" y="5160883"/>
            <a:ext cx="175736" cy="453509"/>
          </a:xfrm>
          <a:prstGeom prst="rect">
            <a:avLst/>
          </a:prstGeom>
          <a:noFill/>
          <a:ln/>
        </p:spPr>
        <p:txBody>
          <a:bodyPr wrap="none" lIns="0" tIns="0" rIns="0" bIns="0" rtlCol="0" anchor="t"/>
          <a:lstStyle/>
          <a:p>
            <a:pPr marL="0" indent="0" algn="ctr">
              <a:lnSpc>
                <a:spcPts val="3550"/>
              </a:lnSpc>
              <a:buNone/>
            </a:pPr>
            <a:r>
              <a:rPr lang="en-US" sz="2200" dirty="0">
                <a:solidFill>
                  <a:srgbClr val="CFCBBF"/>
                </a:solidFill>
                <a:latin typeface="Prata" pitchFamily="34" charset="0"/>
                <a:ea typeface="Prata" pitchFamily="34" charset="-122"/>
                <a:cs typeface="Prata" pitchFamily="34" charset="-120"/>
              </a:rPr>
              <a:t>3</a:t>
            </a:r>
            <a:endParaRPr lang="en-US" sz="2200" dirty="0"/>
          </a:p>
        </p:txBody>
      </p:sp>
      <p:sp>
        <p:nvSpPr>
          <p:cNvPr id="15" name="Text 10"/>
          <p:cNvSpPr/>
          <p:nvPr/>
        </p:nvSpPr>
        <p:spPr>
          <a:xfrm>
            <a:off x="7509272" y="49609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Germane Load</a:t>
            </a:r>
            <a:endParaRPr lang="en-US" sz="2200" dirty="0"/>
          </a:p>
        </p:txBody>
      </p:sp>
      <p:sp>
        <p:nvSpPr>
          <p:cNvPr id="16" name="Text 11"/>
          <p:cNvSpPr/>
          <p:nvPr/>
        </p:nvSpPr>
        <p:spPr>
          <a:xfrm>
            <a:off x="7509272" y="5451396"/>
            <a:ext cx="4911685" cy="362903"/>
          </a:xfrm>
          <a:prstGeom prst="rect">
            <a:avLst/>
          </a:prstGeom>
          <a:noFill/>
          <a:ln/>
        </p:spPr>
        <p:txBody>
          <a:bodyPr wrap="non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Effort required for learning and comprehension</a:t>
            </a:r>
            <a:endParaRPr lang="en-US" sz="1750" dirty="0"/>
          </a:p>
        </p:txBody>
      </p:sp>
      <p:sp>
        <p:nvSpPr>
          <p:cNvPr id="17" name="Text 12"/>
          <p:cNvSpPr/>
          <p:nvPr/>
        </p:nvSpPr>
        <p:spPr>
          <a:xfrm>
            <a:off x="793790" y="6296263"/>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Understanding these types of cognitive load is crucial for designing effective healthcare interfaces. By minimizing extraneous load through intuitive design, we can free up cognitive resources for managing intrinsic load and promoting germane load, leading to better decision-making and learning in medical contexts.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338"/>
          </a:xfrm>
          <a:prstGeom prst="rect">
            <a:avLst/>
          </a:prstGeom>
        </p:spPr>
      </p:pic>
      <p:sp>
        <p:nvSpPr>
          <p:cNvPr id="3" name="Text 0"/>
          <p:cNvSpPr/>
          <p:nvPr/>
        </p:nvSpPr>
        <p:spPr>
          <a:xfrm>
            <a:off x="6200061" y="560784"/>
            <a:ext cx="7716679" cy="1274445"/>
          </a:xfrm>
          <a:prstGeom prst="rect">
            <a:avLst/>
          </a:prstGeom>
          <a:noFill/>
          <a:ln/>
        </p:spPr>
        <p:txBody>
          <a:bodyPr wrap="square" lIns="0" tIns="0" rIns="0" bIns="0" rtlCol="0" anchor="t"/>
          <a:lstStyle/>
          <a:p>
            <a:pPr marL="0" indent="0">
              <a:lnSpc>
                <a:spcPts val="5000"/>
              </a:lnSpc>
              <a:buNone/>
            </a:pPr>
            <a:r>
              <a:rPr lang="en-US" sz="4000" dirty="0">
                <a:solidFill>
                  <a:srgbClr val="F2E782"/>
                </a:solidFill>
                <a:latin typeface="Prata" pitchFamily="34" charset="0"/>
                <a:ea typeface="Prata" pitchFamily="34" charset="-122"/>
                <a:cs typeface="Prata" pitchFamily="34" charset="-120"/>
              </a:rPr>
              <a:t>Reducing Cognitive Load in Medical Interfaces</a:t>
            </a:r>
            <a:endParaRPr lang="en-US" sz="4000" dirty="0"/>
          </a:p>
        </p:txBody>
      </p:sp>
      <p:pic>
        <p:nvPicPr>
          <p:cNvPr id="4" name="Image 1" descr="preencoded.png"/>
          <p:cNvPicPr>
            <a:picLocks noChangeAspect="1"/>
          </p:cNvPicPr>
          <p:nvPr/>
        </p:nvPicPr>
        <p:blipFill>
          <a:blip r:embed="rId4"/>
          <a:stretch>
            <a:fillRect/>
          </a:stretch>
        </p:blipFill>
        <p:spPr>
          <a:xfrm>
            <a:off x="6200061" y="2141101"/>
            <a:ext cx="509707" cy="509707"/>
          </a:xfrm>
          <a:prstGeom prst="rect">
            <a:avLst/>
          </a:prstGeom>
        </p:spPr>
      </p:pic>
      <p:sp>
        <p:nvSpPr>
          <p:cNvPr id="5" name="Text 1"/>
          <p:cNvSpPr/>
          <p:nvPr/>
        </p:nvSpPr>
        <p:spPr>
          <a:xfrm>
            <a:off x="6200061" y="2854643"/>
            <a:ext cx="2549009" cy="318611"/>
          </a:xfrm>
          <a:prstGeom prst="rect">
            <a:avLst/>
          </a:prstGeom>
          <a:noFill/>
          <a:ln/>
        </p:spPr>
        <p:txBody>
          <a:bodyPr wrap="none" lIns="0" tIns="0" rIns="0" bIns="0" rtlCol="0" anchor="t"/>
          <a:lstStyle/>
          <a:p>
            <a:pPr marL="0" indent="0" algn="l">
              <a:lnSpc>
                <a:spcPts val="2500"/>
              </a:lnSpc>
              <a:buNone/>
            </a:pPr>
            <a:r>
              <a:rPr lang="en-US" sz="2000" dirty="0">
                <a:solidFill>
                  <a:srgbClr val="CFCBBF"/>
                </a:solidFill>
                <a:latin typeface="Prata" pitchFamily="34" charset="0"/>
                <a:ea typeface="Prata" pitchFamily="34" charset="-122"/>
                <a:cs typeface="Prata" pitchFamily="34" charset="-120"/>
              </a:rPr>
              <a:t>Simplify</a:t>
            </a:r>
            <a:endParaRPr lang="en-US" sz="2000" dirty="0"/>
          </a:p>
        </p:txBody>
      </p:sp>
      <p:sp>
        <p:nvSpPr>
          <p:cNvPr id="6" name="Text 2"/>
          <p:cNvSpPr/>
          <p:nvPr/>
        </p:nvSpPr>
        <p:spPr>
          <a:xfrm>
            <a:off x="6200061" y="3295531"/>
            <a:ext cx="3705344" cy="978694"/>
          </a:xfrm>
          <a:prstGeom prst="rect">
            <a:avLst/>
          </a:prstGeom>
          <a:noFill/>
          <a:ln/>
        </p:spPr>
        <p:txBody>
          <a:bodyPr wrap="square" lIns="0" tIns="0" rIns="0" bIns="0" rtlCol="0" anchor="t"/>
          <a:lstStyle/>
          <a:p>
            <a:pPr marL="0" indent="0" algn="l">
              <a:lnSpc>
                <a:spcPts val="2550"/>
              </a:lnSpc>
              <a:buNone/>
            </a:pPr>
            <a:r>
              <a:rPr lang="en-US" sz="1600" dirty="0">
                <a:solidFill>
                  <a:srgbClr val="CFCBBF"/>
                </a:solidFill>
                <a:latin typeface="Raleway" pitchFamily="34" charset="0"/>
                <a:ea typeface="Raleway" pitchFamily="34" charset="-122"/>
                <a:cs typeface="Raleway" pitchFamily="34" charset="-120"/>
              </a:rPr>
              <a:t>Remove unnecessary elements and streamline workflows to focus on essential information and tasks.</a:t>
            </a:r>
            <a:endParaRPr lang="en-US" sz="1600" dirty="0"/>
          </a:p>
        </p:txBody>
      </p:sp>
      <p:pic>
        <p:nvPicPr>
          <p:cNvPr id="7" name="Image 2" descr="preencoded.png"/>
          <p:cNvPicPr>
            <a:picLocks noChangeAspect="1"/>
          </p:cNvPicPr>
          <p:nvPr/>
        </p:nvPicPr>
        <p:blipFill>
          <a:blip r:embed="rId5"/>
          <a:stretch>
            <a:fillRect/>
          </a:stretch>
        </p:blipFill>
        <p:spPr>
          <a:xfrm>
            <a:off x="10211276" y="2141101"/>
            <a:ext cx="509707" cy="509707"/>
          </a:xfrm>
          <a:prstGeom prst="rect">
            <a:avLst/>
          </a:prstGeom>
        </p:spPr>
      </p:pic>
      <p:sp>
        <p:nvSpPr>
          <p:cNvPr id="8" name="Text 3"/>
          <p:cNvSpPr/>
          <p:nvPr/>
        </p:nvSpPr>
        <p:spPr>
          <a:xfrm>
            <a:off x="10211276" y="2854643"/>
            <a:ext cx="2549009" cy="318611"/>
          </a:xfrm>
          <a:prstGeom prst="rect">
            <a:avLst/>
          </a:prstGeom>
          <a:noFill/>
          <a:ln/>
        </p:spPr>
        <p:txBody>
          <a:bodyPr wrap="none" lIns="0" tIns="0" rIns="0" bIns="0" rtlCol="0" anchor="t"/>
          <a:lstStyle/>
          <a:p>
            <a:pPr marL="0" indent="0" algn="l">
              <a:lnSpc>
                <a:spcPts val="2500"/>
              </a:lnSpc>
              <a:buNone/>
            </a:pPr>
            <a:r>
              <a:rPr lang="en-US" sz="2000" dirty="0">
                <a:solidFill>
                  <a:srgbClr val="CFCBBF"/>
                </a:solidFill>
                <a:latin typeface="Prata" pitchFamily="34" charset="0"/>
                <a:ea typeface="Prata" pitchFamily="34" charset="-122"/>
                <a:cs typeface="Prata" pitchFamily="34" charset="-120"/>
              </a:rPr>
              <a:t>Organize</a:t>
            </a:r>
            <a:endParaRPr lang="en-US" sz="2000" dirty="0"/>
          </a:p>
        </p:txBody>
      </p:sp>
      <p:sp>
        <p:nvSpPr>
          <p:cNvPr id="9" name="Text 4"/>
          <p:cNvSpPr/>
          <p:nvPr/>
        </p:nvSpPr>
        <p:spPr>
          <a:xfrm>
            <a:off x="10211276" y="3295531"/>
            <a:ext cx="3705463" cy="1304925"/>
          </a:xfrm>
          <a:prstGeom prst="rect">
            <a:avLst/>
          </a:prstGeom>
          <a:noFill/>
          <a:ln/>
        </p:spPr>
        <p:txBody>
          <a:bodyPr wrap="square" lIns="0" tIns="0" rIns="0" bIns="0" rtlCol="0" anchor="t"/>
          <a:lstStyle/>
          <a:p>
            <a:pPr marL="0" indent="0" algn="l">
              <a:lnSpc>
                <a:spcPts val="2550"/>
              </a:lnSpc>
              <a:buNone/>
            </a:pPr>
            <a:r>
              <a:rPr lang="en-US" sz="1600" dirty="0">
                <a:solidFill>
                  <a:srgbClr val="CFCBBF"/>
                </a:solidFill>
                <a:latin typeface="Raleway" pitchFamily="34" charset="0"/>
                <a:ea typeface="Raleway" pitchFamily="34" charset="-122"/>
                <a:cs typeface="Raleway" pitchFamily="34" charset="-120"/>
              </a:rPr>
              <a:t>Group related information logically and use consistent layouts to reduce mental effort in finding and interpreting data.</a:t>
            </a:r>
            <a:endParaRPr lang="en-US" sz="1600" dirty="0"/>
          </a:p>
        </p:txBody>
      </p:sp>
      <p:pic>
        <p:nvPicPr>
          <p:cNvPr id="10" name="Image 3" descr="preencoded.png"/>
          <p:cNvPicPr>
            <a:picLocks noChangeAspect="1"/>
          </p:cNvPicPr>
          <p:nvPr/>
        </p:nvPicPr>
        <p:blipFill>
          <a:blip r:embed="rId6"/>
          <a:stretch>
            <a:fillRect/>
          </a:stretch>
        </p:blipFill>
        <p:spPr>
          <a:xfrm>
            <a:off x="6200061" y="5212199"/>
            <a:ext cx="509707" cy="509707"/>
          </a:xfrm>
          <a:prstGeom prst="rect">
            <a:avLst/>
          </a:prstGeom>
        </p:spPr>
      </p:pic>
      <p:sp>
        <p:nvSpPr>
          <p:cNvPr id="11" name="Text 5"/>
          <p:cNvSpPr/>
          <p:nvPr/>
        </p:nvSpPr>
        <p:spPr>
          <a:xfrm>
            <a:off x="6200061" y="5925741"/>
            <a:ext cx="2549009" cy="318611"/>
          </a:xfrm>
          <a:prstGeom prst="rect">
            <a:avLst/>
          </a:prstGeom>
          <a:noFill/>
          <a:ln/>
        </p:spPr>
        <p:txBody>
          <a:bodyPr wrap="none" lIns="0" tIns="0" rIns="0" bIns="0" rtlCol="0" anchor="t"/>
          <a:lstStyle/>
          <a:p>
            <a:pPr marL="0" indent="0" algn="l">
              <a:lnSpc>
                <a:spcPts val="2500"/>
              </a:lnSpc>
              <a:buNone/>
            </a:pPr>
            <a:r>
              <a:rPr lang="en-US" sz="2000" dirty="0">
                <a:solidFill>
                  <a:srgbClr val="CFCBBF"/>
                </a:solidFill>
                <a:latin typeface="Prata" pitchFamily="34" charset="0"/>
                <a:ea typeface="Prata" pitchFamily="34" charset="-122"/>
                <a:cs typeface="Prata" pitchFamily="34" charset="-120"/>
              </a:rPr>
              <a:t>Automate</a:t>
            </a:r>
            <a:endParaRPr lang="en-US" sz="2000" dirty="0"/>
          </a:p>
        </p:txBody>
      </p:sp>
      <p:sp>
        <p:nvSpPr>
          <p:cNvPr id="12" name="Text 6"/>
          <p:cNvSpPr/>
          <p:nvPr/>
        </p:nvSpPr>
        <p:spPr>
          <a:xfrm>
            <a:off x="6200061" y="6366629"/>
            <a:ext cx="3705344" cy="1304925"/>
          </a:xfrm>
          <a:prstGeom prst="rect">
            <a:avLst/>
          </a:prstGeom>
          <a:noFill/>
          <a:ln/>
        </p:spPr>
        <p:txBody>
          <a:bodyPr wrap="square" lIns="0" tIns="0" rIns="0" bIns="0" rtlCol="0" anchor="t"/>
          <a:lstStyle/>
          <a:p>
            <a:pPr marL="0" indent="0" algn="l">
              <a:lnSpc>
                <a:spcPts val="2550"/>
              </a:lnSpc>
              <a:buNone/>
            </a:pPr>
            <a:r>
              <a:rPr lang="en-US" sz="1600" dirty="0">
                <a:solidFill>
                  <a:srgbClr val="CFCBBF"/>
                </a:solidFill>
                <a:latin typeface="Raleway" pitchFamily="34" charset="0"/>
                <a:ea typeface="Raleway" pitchFamily="34" charset="-122"/>
                <a:cs typeface="Raleway" pitchFamily="34" charset="-120"/>
              </a:rPr>
              <a:t>Implement intelligent features like autocomplete, smart defaults, and decision support systems to offload routine cognitive tasks.</a:t>
            </a:r>
            <a:endParaRPr lang="en-US" sz="1600" dirty="0"/>
          </a:p>
        </p:txBody>
      </p:sp>
      <p:pic>
        <p:nvPicPr>
          <p:cNvPr id="13" name="Image 4" descr="preencoded.png"/>
          <p:cNvPicPr>
            <a:picLocks noChangeAspect="1"/>
          </p:cNvPicPr>
          <p:nvPr/>
        </p:nvPicPr>
        <p:blipFill>
          <a:blip r:embed="rId7"/>
          <a:stretch>
            <a:fillRect/>
          </a:stretch>
        </p:blipFill>
        <p:spPr>
          <a:xfrm>
            <a:off x="10211276" y="5212199"/>
            <a:ext cx="509707" cy="509707"/>
          </a:xfrm>
          <a:prstGeom prst="rect">
            <a:avLst/>
          </a:prstGeom>
        </p:spPr>
      </p:pic>
      <p:sp>
        <p:nvSpPr>
          <p:cNvPr id="14" name="Text 7"/>
          <p:cNvSpPr/>
          <p:nvPr/>
        </p:nvSpPr>
        <p:spPr>
          <a:xfrm>
            <a:off x="10211276" y="5925741"/>
            <a:ext cx="2549009" cy="318611"/>
          </a:xfrm>
          <a:prstGeom prst="rect">
            <a:avLst/>
          </a:prstGeom>
          <a:noFill/>
          <a:ln/>
        </p:spPr>
        <p:txBody>
          <a:bodyPr wrap="none" lIns="0" tIns="0" rIns="0" bIns="0" rtlCol="0" anchor="t"/>
          <a:lstStyle/>
          <a:p>
            <a:pPr marL="0" indent="0" algn="l">
              <a:lnSpc>
                <a:spcPts val="2500"/>
              </a:lnSpc>
              <a:buNone/>
            </a:pPr>
            <a:r>
              <a:rPr lang="en-US" sz="2000" dirty="0">
                <a:solidFill>
                  <a:srgbClr val="CFCBBF"/>
                </a:solidFill>
                <a:latin typeface="Prata" pitchFamily="34" charset="0"/>
                <a:ea typeface="Prata" pitchFamily="34" charset="-122"/>
                <a:cs typeface="Prata" pitchFamily="34" charset="-120"/>
              </a:rPr>
              <a:t>Visualize</a:t>
            </a:r>
            <a:endParaRPr lang="en-US" sz="2000" dirty="0"/>
          </a:p>
        </p:txBody>
      </p:sp>
      <p:sp>
        <p:nvSpPr>
          <p:cNvPr id="15" name="Text 8"/>
          <p:cNvSpPr/>
          <p:nvPr/>
        </p:nvSpPr>
        <p:spPr>
          <a:xfrm>
            <a:off x="10211276" y="6366629"/>
            <a:ext cx="3705463" cy="978694"/>
          </a:xfrm>
          <a:prstGeom prst="rect">
            <a:avLst/>
          </a:prstGeom>
          <a:noFill/>
          <a:ln/>
        </p:spPr>
        <p:txBody>
          <a:bodyPr wrap="square" lIns="0" tIns="0" rIns="0" bIns="0" rtlCol="0" anchor="t"/>
          <a:lstStyle/>
          <a:p>
            <a:pPr marL="0" indent="0" algn="l">
              <a:lnSpc>
                <a:spcPts val="2550"/>
              </a:lnSpc>
              <a:buNone/>
            </a:pPr>
            <a:r>
              <a:rPr lang="en-US" sz="1600" dirty="0">
                <a:solidFill>
                  <a:srgbClr val="CFCBBF"/>
                </a:solidFill>
                <a:latin typeface="Raleway" pitchFamily="34" charset="0"/>
                <a:ea typeface="Raleway" pitchFamily="34" charset="-122"/>
                <a:cs typeface="Raleway" pitchFamily="34" charset="-120"/>
              </a:rPr>
              <a:t>Use charts, graphs, and infographics to present complex medical data in easily digestible formats.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0802" y="551259"/>
            <a:ext cx="9837182" cy="625793"/>
          </a:xfrm>
          <a:prstGeom prst="rect">
            <a:avLst/>
          </a:prstGeom>
          <a:noFill/>
          <a:ln/>
        </p:spPr>
        <p:txBody>
          <a:bodyPr wrap="none" lIns="0" tIns="0" rIns="0" bIns="0" rtlCol="0" anchor="t"/>
          <a:lstStyle/>
          <a:p>
            <a:pPr marL="0" indent="0">
              <a:lnSpc>
                <a:spcPts val="4900"/>
              </a:lnSpc>
              <a:buNone/>
            </a:pPr>
            <a:r>
              <a:rPr lang="en-US" sz="3900" dirty="0">
                <a:solidFill>
                  <a:srgbClr val="F2E782"/>
                </a:solidFill>
                <a:latin typeface="Prata" pitchFamily="34" charset="0"/>
                <a:ea typeface="Prata" pitchFamily="34" charset="-122"/>
                <a:cs typeface="Prata" pitchFamily="34" charset="-120"/>
              </a:rPr>
              <a:t>Emotions in Healthcare User Experience</a:t>
            </a:r>
            <a:endParaRPr lang="en-US" sz="3900" dirty="0"/>
          </a:p>
        </p:txBody>
      </p:sp>
      <p:sp>
        <p:nvSpPr>
          <p:cNvPr id="3" name="Shape 1"/>
          <p:cNvSpPr/>
          <p:nvPr/>
        </p:nvSpPr>
        <p:spPr>
          <a:xfrm>
            <a:off x="700802" y="1577459"/>
            <a:ext cx="1653540" cy="1153597"/>
          </a:xfrm>
          <a:prstGeom prst="roundRect">
            <a:avLst>
              <a:gd name="adj" fmla="val 2604"/>
            </a:avLst>
          </a:prstGeom>
          <a:solidFill>
            <a:srgbClr val="3A3B3C"/>
          </a:solidFill>
          <a:ln/>
        </p:spPr>
      </p:sp>
      <p:sp>
        <p:nvSpPr>
          <p:cNvPr id="4" name="Text 2"/>
          <p:cNvSpPr/>
          <p:nvPr/>
        </p:nvSpPr>
        <p:spPr>
          <a:xfrm>
            <a:off x="900946" y="1954054"/>
            <a:ext cx="86320" cy="400407"/>
          </a:xfrm>
          <a:prstGeom prst="rect">
            <a:avLst/>
          </a:prstGeom>
          <a:noFill/>
          <a:ln/>
        </p:spPr>
        <p:txBody>
          <a:bodyPr wrap="none" lIns="0" tIns="0" rIns="0" bIns="0" rtlCol="0" anchor="t"/>
          <a:lstStyle/>
          <a:p>
            <a:pPr marL="0" indent="0" algn="ctr">
              <a:lnSpc>
                <a:spcPts val="3150"/>
              </a:lnSpc>
              <a:buNone/>
            </a:pPr>
            <a:r>
              <a:rPr lang="en-US" sz="1950" dirty="0">
                <a:solidFill>
                  <a:srgbClr val="CFCBBF"/>
                </a:solidFill>
                <a:latin typeface="Prata" pitchFamily="34" charset="0"/>
                <a:ea typeface="Prata" pitchFamily="34" charset="-122"/>
                <a:cs typeface="Prata" pitchFamily="34" charset="-120"/>
              </a:rPr>
              <a:t>1</a:t>
            </a:r>
            <a:endParaRPr lang="en-US" sz="1950" dirty="0"/>
          </a:p>
        </p:txBody>
      </p:sp>
      <p:sp>
        <p:nvSpPr>
          <p:cNvPr id="5" name="Text 3"/>
          <p:cNvSpPr/>
          <p:nvPr/>
        </p:nvSpPr>
        <p:spPr>
          <a:xfrm>
            <a:off x="2554486" y="1777603"/>
            <a:ext cx="2503051" cy="312777"/>
          </a:xfrm>
          <a:prstGeom prst="rect">
            <a:avLst/>
          </a:prstGeom>
          <a:noFill/>
          <a:ln/>
        </p:spPr>
        <p:txBody>
          <a:bodyPr wrap="non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Trust</a:t>
            </a:r>
            <a:endParaRPr lang="en-US" sz="1950" dirty="0"/>
          </a:p>
        </p:txBody>
      </p:sp>
      <p:sp>
        <p:nvSpPr>
          <p:cNvPr id="6" name="Text 4"/>
          <p:cNvSpPr/>
          <p:nvPr/>
        </p:nvSpPr>
        <p:spPr>
          <a:xfrm>
            <a:off x="2554486" y="2210514"/>
            <a:ext cx="4359593" cy="320397"/>
          </a:xfrm>
          <a:prstGeom prst="rect">
            <a:avLst/>
          </a:prstGeom>
          <a:noFill/>
          <a:ln/>
        </p:spPr>
        <p:txBody>
          <a:bodyPr wrap="none" lIns="0" tIns="0" rIns="0" bIns="0" rtlCol="0" anchor="t"/>
          <a:lstStyle/>
          <a:p>
            <a:pPr marL="0" indent="0" algn="l">
              <a:lnSpc>
                <a:spcPts val="2500"/>
              </a:lnSpc>
              <a:buNone/>
            </a:pPr>
            <a:r>
              <a:rPr lang="en-US" sz="1550" dirty="0">
                <a:solidFill>
                  <a:srgbClr val="CFCBBF"/>
                </a:solidFill>
                <a:latin typeface="Raleway" pitchFamily="34" charset="0"/>
                <a:ea typeface="Raleway" pitchFamily="34" charset="-122"/>
                <a:cs typeface="Raleway" pitchFamily="34" charset="-120"/>
              </a:rPr>
              <a:t>Foundation for effective healthcare interactions</a:t>
            </a:r>
            <a:endParaRPr lang="en-US" sz="1550" dirty="0"/>
          </a:p>
        </p:txBody>
      </p:sp>
      <p:sp>
        <p:nvSpPr>
          <p:cNvPr id="7" name="Shape 5"/>
          <p:cNvSpPr/>
          <p:nvPr/>
        </p:nvSpPr>
        <p:spPr>
          <a:xfrm>
            <a:off x="2454354" y="2721531"/>
            <a:ext cx="11375231" cy="11430"/>
          </a:xfrm>
          <a:prstGeom prst="roundRect">
            <a:avLst>
              <a:gd name="adj" fmla="val 262791"/>
            </a:avLst>
          </a:prstGeom>
          <a:solidFill>
            <a:srgbClr val="535455"/>
          </a:solidFill>
          <a:ln/>
        </p:spPr>
      </p:sp>
      <p:sp>
        <p:nvSpPr>
          <p:cNvPr id="8" name="Shape 6"/>
          <p:cNvSpPr/>
          <p:nvPr/>
        </p:nvSpPr>
        <p:spPr>
          <a:xfrm>
            <a:off x="700802" y="2831068"/>
            <a:ext cx="3307199" cy="1153597"/>
          </a:xfrm>
          <a:prstGeom prst="roundRect">
            <a:avLst>
              <a:gd name="adj" fmla="val 2604"/>
            </a:avLst>
          </a:prstGeom>
          <a:solidFill>
            <a:srgbClr val="3A3B3C"/>
          </a:solidFill>
          <a:ln/>
        </p:spPr>
      </p:sp>
      <p:sp>
        <p:nvSpPr>
          <p:cNvPr id="9" name="Text 7"/>
          <p:cNvSpPr/>
          <p:nvPr/>
        </p:nvSpPr>
        <p:spPr>
          <a:xfrm>
            <a:off x="900946" y="3207663"/>
            <a:ext cx="153353" cy="400407"/>
          </a:xfrm>
          <a:prstGeom prst="rect">
            <a:avLst/>
          </a:prstGeom>
          <a:noFill/>
          <a:ln/>
        </p:spPr>
        <p:txBody>
          <a:bodyPr wrap="none" lIns="0" tIns="0" rIns="0" bIns="0" rtlCol="0" anchor="t"/>
          <a:lstStyle/>
          <a:p>
            <a:pPr marL="0" indent="0" algn="ctr">
              <a:lnSpc>
                <a:spcPts val="3150"/>
              </a:lnSpc>
              <a:buNone/>
            </a:pPr>
            <a:r>
              <a:rPr lang="en-US" sz="1950" dirty="0">
                <a:solidFill>
                  <a:srgbClr val="CFCBBF"/>
                </a:solidFill>
                <a:latin typeface="Prata" pitchFamily="34" charset="0"/>
                <a:ea typeface="Prata" pitchFamily="34" charset="-122"/>
                <a:cs typeface="Prata" pitchFamily="34" charset="-120"/>
              </a:rPr>
              <a:t>2</a:t>
            </a:r>
            <a:endParaRPr lang="en-US" sz="1950" dirty="0"/>
          </a:p>
        </p:txBody>
      </p:sp>
      <p:sp>
        <p:nvSpPr>
          <p:cNvPr id="10" name="Text 8"/>
          <p:cNvSpPr/>
          <p:nvPr/>
        </p:nvSpPr>
        <p:spPr>
          <a:xfrm>
            <a:off x="4208145" y="3031212"/>
            <a:ext cx="2503051" cy="312777"/>
          </a:xfrm>
          <a:prstGeom prst="rect">
            <a:avLst/>
          </a:prstGeom>
          <a:noFill/>
          <a:ln/>
        </p:spPr>
        <p:txBody>
          <a:bodyPr wrap="non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Empathy</a:t>
            </a:r>
            <a:endParaRPr lang="en-US" sz="1950" dirty="0"/>
          </a:p>
        </p:txBody>
      </p:sp>
      <p:sp>
        <p:nvSpPr>
          <p:cNvPr id="11" name="Text 9"/>
          <p:cNvSpPr/>
          <p:nvPr/>
        </p:nvSpPr>
        <p:spPr>
          <a:xfrm>
            <a:off x="4208145" y="3464123"/>
            <a:ext cx="5673328" cy="320397"/>
          </a:xfrm>
          <a:prstGeom prst="rect">
            <a:avLst/>
          </a:prstGeom>
          <a:noFill/>
          <a:ln/>
        </p:spPr>
        <p:txBody>
          <a:bodyPr wrap="none" lIns="0" tIns="0" rIns="0" bIns="0" rtlCol="0" anchor="t"/>
          <a:lstStyle/>
          <a:p>
            <a:pPr marL="0" indent="0" algn="l">
              <a:lnSpc>
                <a:spcPts val="2500"/>
              </a:lnSpc>
              <a:buNone/>
            </a:pPr>
            <a:r>
              <a:rPr lang="en-US" sz="1550" dirty="0">
                <a:solidFill>
                  <a:srgbClr val="CFCBBF"/>
                </a:solidFill>
                <a:latin typeface="Raleway" pitchFamily="34" charset="0"/>
                <a:ea typeface="Raleway" pitchFamily="34" charset="-122"/>
                <a:cs typeface="Raleway" pitchFamily="34" charset="-120"/>
              </a:rPr>
              <a:t>Designing interfaces that acknowledge user's emotional state</a:t>
            </a:r>
            <a:endParaRPr lang="en-US" sz="1550" dirty="0"/>
          </a:p>
        </p:txBody>
      </p:sp>
      <p:sp>
        <p:nvSpPr>
          <p:cNvPr id="12" name="Shape 10"/>
          <p:cNvSpPr/>
          <p:nvPr/>
        </p:nvSpPr>
        <p:spPr>
          <a:xfrm>
            <a:off x="4108013" y="3975140"/>
            <a:ext cx="9721572" cy="11430"/>
          </a:xfrm>
          <a:prstGeom prst="roundRect">
            <a:avLst>
              <a:gd name="adj" fmla="val 262791"/>
            </a:avLst>
          </a:prstGeom>
          <a:solidFill>
            <a:srgbClr val="535455"/>
          </a:solidFill>
          <a:ln/>
        </p:spPr>
      </p:sp>
      <p:sp>
        <p:nvSpPr>
          <p:cNvPr id="13" name="Shape 11"/>
          <p:cNvSpPr/>
          <p:nvPr/>
        </p:nvSpPr>
        <p:spPr>
          <a:xfrm>
            <a:off x="700802" y="4084677"/>
            <a:ext cx="4960739" cy="1153597"/>
          </a:xfrm>
          <a:prstGeom prst="roundRect">
            <a:avLst>
              <a:gd name="adj" fmla="val 2604"/>
            </a:avLst>
          </a:prstGeom>
          <a:solidFill>
            <a:srgbClr val="3A3B3C"/>
          </a:solidFill>
          <a:ln/>
        </p:spPr>
      </p:sp>
      <p:sp>
        <p:nvSpPr>
          <p:cNvPr id="14" name="Text 12"/>
          <p:cNvSpPr/>
          <p:nvPr/>
        </p:nvSpPr>
        <p:spPr>
          <a:xfrm>
            <a:off x="900946" y="4461272"/>
            <a:ext cx="155138" cy="400407"/>
          </a:xfrm>
          <a:prstGeom prst="rect">
            <a:avLst/>
          </a:prstGeom>
          <a:noFill/>
          <a:ln/>
        </p:spPr>
        <p:txBody>
          <a:bodyPr wrap="none" lIns="0" tIns="0" rIns="0" bIns="0" rtlCol="0" anchor="t"/>
          <a:lstStyle/>
          <a:p>
            <a:pPr marL="0" indent="0" algn="ctr">
              <a:lnSpc>
                <a:spcPts val="3150"/>
              </a:lnSpc>
              <a:buNone/>
            </a:pPr>
            <a:r>
              <a:rPr lang="en-US" sz="1950" dirty="0">
                <a:solidFill>
                  <a:srgbClr val="CFCBBF"/>
                </a:solidFill>
                <a:latin typeface="Prata" pitchFamily="34" charset="0"/>
                <a:ea typeface="Prata" pitchFamily="34" charset="-122"/>
                <a:cs typeface="Prata" pitchFamily="34" charset="-120"/>
              </a:rPr>
              <a:t>3</a:t>
            </a:r>
            <a:endParaRPr lang="en-US" sz="1950" dirty="0"/>
          </a:p>
        </p:txBody>
      </p:sp>
      <p:sp>
        <p:nvSpPr>
          <p:cNvPr id="15" name="Text 13"/>
          <p:cNvSpPr/>
          <p:nvPr/>
        </p:nvSpPr>
        <p:spPr>
          <a:xfrm>
            <a:off x="5861685" y="4284821"/>
            <a:ext cx="2503051" cy="312777"/>
          </a:xfrm>
          <a:prstGeom prst="rect">
            <a:avLst/>
          </a:prstGeom>
          <a:noFill/>
          <a:ln/>
        </p:spPr>
        <p:txBody>
          <a:bodyPr wrap="non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Confidence</a:t>
            </a:r>
            <a:endParaRPr lang="en-US" sz="1950" dirty="0"/>
          </a:p>
        </p:txBody>
      </p:sp>
      <p:sp>
        <p:nvSpPr>
          <p:cNvPr id="16" name="Text 14"/>
          <p:cNvSpPr/>
          <p:nvPr/>
        </p:nvSpPr>
        <p:spPr>
          <a:xfrm>
            <a:off x="5861685" y="4717733"/>
            <a:ext cx="5722382" cy="320397"/>
          </a:xfrm>
          <a:prstGeom prst="rect">
            <a:avLst/>
          </a:prstGeom>
          <a:noFill/>
          <a:ln/>
        </p:spPr>
        <p:txBody>
          <a:bodyPr wrap="none" lIns="0" tIns="0" rIns="0" bIns="0" rtlCol="0" anchor="t"/>
          <a:lstStyle/>
          <a:p>
            <a:pPr marL="0" indent="0" algn="l">
              <a:lnSpc>
                <a:spcPts val="2500"/>
              </a:lnSpc>
              <a:buNone/>
            </a:pPr>
            <a:r>
              <a:rPr lang="en-US" sz="1550" dirty="0">
                <a:solidFill>
                  <a:srgbClr val="CFCBBF"/>
                </a:solidFill>
                <a:latin typeface="Raleway" pitchFamily="34" charset="0"/>
                <a:ea typeface="Raleway" pitchFamily="34" charset="-122"/>
                <a:cs typeface="Raleway" pitchFamily="34" charset="-120"/>
              </a:rPr>
              <a:t>Providing clear feedback and support to boost user assurance</a:t>
            </a:r>
            <a:endParaRPr lang="en-US" sz="1550" dirty="0"/>
          </a:p>
        </p:txBody>
      </p:sp>
      <p:sp>
        <p:nvSpPr>
          <p:cNvPr id="17" name="Shape 15"/>
          <p:cNvSpPr/>
          <p:nvPr/>
        </p:nvSpPr>
        <p:spPr>
          <a:xfrm>
            <a:off x="5761553" y="5228749"/>
            <a:ext cx="8068032" cy="11430"/>
          </a:xfrm>
          <a:prstGeom prst="roundRect">
            <a:avLst>
              <a:gd name="adj" fmla="val 262791"/>
            </a:avLst>
          </a:prstGeom>
          <a:solidFill>
            <a:srgbClr val="535455"/>
          </a:solidFill>
          <a:ln/>
        </p:spPr>
      </p:sp>
      <p:sp>
        <p:nvSpPr>
          <p:cNvPr id="18" name="Shape 16"/>
          <p:cNvSpPr/>
          <p:nvPr/>
        </p:nvSpPr>
        <p:spPr>
          <a:xfrm>
            <a:off x="700802" y="5338286"/>
            <a:ext cx="6614398" cy="1473994"/>
          </a:xfrm>
          <a:prstGeom prst="roundRect">
            <a:avLst>
              <a:gd name="adj" fmla="val 2038"/>
            </a:avLst>
          </a:prstGeom>
          <a:solidFill>
            <a:srgbClr val="3A3B3C"/>
          </a:solidFill>
          <a:ln/>
        </p:spPr>
      </p:sp>
      <p:sp>
        <p:nvSpPr>
          <p:cNvPr id="19" name="Text 17"/>
          <p:cNvSpPr/>
          <p:nvPr/>
        </p:nvSpPr>
        <p:spPr>
          <a:xfrm>
            <a:off x="900946" y="5875020"/>
            <a:ext cx="146447" cy="400407"/>
          </a:xfrm>
          <a:prstGeom prst="rect">
            <a:avLst/>
          </a:prstGeom>
          <a:noFill/>
          <a:ln/>
        </p:spPr>
        <p:txBody>
          <a:bodyPr wrap="none" lIns="0" tIns="0" rIns="0" bIns="0" rtlCol="0" anchor="t"/>
          <a:lstStyle/>
          <a:p>
            <a:pPr marL="0" indent="0" algn="ctr">
              <a:lnSpc>
                <a:spcPts val="3150"/>
              </a:lnSpc>
              <a:buNone/>
            </a:pPr>
            <a:r>
              <a:rPr lang="en-US" sz="1950" dirty="0">
                <a:solidFill>
                  <a:srgbClr val="CFCBBF"/>
                </a:solidFill>
                <a:latin typeface="Prata" pitchFamily="34" charset="0"/>
                <a:ea typeface="Prata" pitchFamily="34" charset="-122"/>
                <a:cs typeface="Prata" pitchFamily="34" charset="-120"/>
              </a:rPr>
              <a:t>4</a:t>
            </a:r>
            <a:endParaRPr lang="en-US" sz="1950" dirty="0"/>
          </a:p>
        </p:txBody>
      </p:sp>
      <p:sp>
        <p:nvSpPr>
          <p:cNvPr id="20" name="Text 18"/>
          <p:cNvSpPr/>
          <p:nvPr/>
        </p:nvSpPr>
        <p:spPr>
          <a:xfrm>
            <a:off x="7515344" y="5538430"/>
            <a:ext cx="2503051" cy="312777"/>
          </a:xfrm>
          <a:prstGeom prst="rect">
            <a:avLst/>
          </a:prstGeom>
          <a:noFill/>
          <a:ln/>
        </p:spPr>
        <p:txBody>
          <a:bodyPr wrap="non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Satisfaction</a:t>
            </a:r>
            <a:endParaRPr lang="en-US" sz="1950" dirty="0"/>
          </a:p>
        </p:txBody>
      </p:sp>
      <p:sp>
        <p:nvSpPr>
          <p:cNvPr id="21" name="Text 19"/>
          <p:cNvSpPr/>
          <p:nvPr/>
        </p:nvSpPr>
        <p:spPr>
          <a:xfrm>
            <a:off x="7515344" y="5971342"/>
            <a:ext cx="6214110" cy="640794"/>
          </a:xfrm>
          <a:prstGeom prst="rect">
            <a:avLst/>
          </a:prstGeom>
          <a:noFill/>
          <a:ln/>
        </p:spPr>
        <p:txBody>
          <a:bodyPr wrap="square" lIns="0" tIns="0" rIns="0" bIns="0" rtlCol="0" anchor="t"/>
          <a:lstStyle/>
          <a:p>
            <a:pPr marL="0" indent="0" algn="l">
              <a:lnSpc>
                <a:spcPts val="2500"/>
              </a:lnSpc>
              <a:buNone/>
            </a:pPr>
            <a:r>
              <a:rPr lang="en-US" sz="1550" dirty="0">
                <a:solidFill>
                  <a:srgbClr val="CFCBBF"/>
                </a:solidFill>
                <a:latin typeface="Raleway" pitchFamily="34" charset="0"/>
                <a:ea typeface="Raleway" pitchFamily="34" charset="-122"/>
                <a:cs typeface="Raleway" pitchFamily="34" charset="-120"/>
              </a:rPr>
              <a:t>Creating positive experiences that encourage continued engagement</a:t>
            </a:r>
            <a:endParaRPr lang="en-US" sz="1550" dirty="0"/>
          </a:p>
        </p:txBody>
      </p:sp>
      <p:sp>
        <p:nvSpPr>
          <p:cNvPr id="22" name="Text 20"/>
          <p:cNvSpPr/>
          <p:nvPr/>
        </p:nvSpPr>
        <p:spPr>
          <a:xfrm>
            <a:off x="700802" y="7037546"/>
            <a:ext cx="13228796" cy="640794"/>
          </a:xfrm>
          <a:prstGeom prst="rect">
            <a:avLst/>
          </a:prstGeom>
          <a:noFill/>
          <a:ln/>
        </p:spPr>
        <p:txBody>
          <a:bodyPr wrap="square" lIns="0" tIns="0" rIns="0" bIns="0" rtlCol="0" anchor="t"/>
          <a:lstStyle/>
          <a:p>
            <a:pPr marL="0" indent="0">
              <a:lnSpc>
                <a:spcPts val="2500"/>
              </a:lnSpc>
              <a:buNone/>
            </a:pPr>
            <a:r>
              <a:rPr lang="en-US" sz="1550" dirty="0">
                <a:solidFill>
                  <a:srgbClr val="CFCBBF"/>
                </a:solidFill>
                <a:latin typeface="Raleway" pitchFamily="34" charset="0"/>
                <a:ea typeface="Raleway" pitchFamily="34" charset="-122"/>
                <a:cs typeface="Raleway" pitchFamily="34" charset="-120"/>
              </a:rPr>
              <a:t>Emotions play a crucial role in healthcare interactions. Interfaces that consider and respond to users' emotional states can significantly improve engagement, adherence to treatment plans, and overall healthcare outcomes.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Custom</PresentationFormat>
  <Paragraphs>130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Raleway</vt:lpstr>
      <vt:lpstr>Arial</vt:lpstr>
      <vt:lpstr>Prata</vt:lpstr>
      <vt:lpstr>Raleway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Qusai Durah</cp:lastModifiedBy>
  <cp:revision>3</cp:revision>
  <dcterms:created xsi:type="dcterms:W3CDTF">2024-12-10T13:28:42Z</dcterms:created>
  <dcterms:modified xsi:type="dcterms:W3CDTF">2024-12-10T13:32:19Z</dcterms:modified>
</cp:coreProperties>
</file>