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4630400" cy="8229600"/>
  <p:notesSz cx="8229600" cy="14630400"/>
  <p:embeddedFontLst>
    <p:embeddedFont>
      <p:font typeface="Mukta Bold" panose="020B0000000000000000" pitchFamily="34" charset="0"/>
      <p:bold r:id="rId21"/>
    </p:embeddedFont>
    <p:embeddedFont>
      <p:font typeface="Mukta Light" panose="020B0000000000000000" pitchFamily="34" charset="0"/>
      <p:regular r:id="rId22"/>
    </p:embeddedFont>
    <p:embeddedFont>
      <p:font typeface="Prompt Medium" panose="00000600000000000000" pitchFamily="2" charset="-34"/>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2" d="100"/>
          <a:sy n="72" d="100"/>
        </p:scale>
        <p:origin x="52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83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633098" y="0"/>
            <a:ext cx="4997302" cy="8229600"/>
          </a:xfrm>
          <a:prstGeom prst="rect">
            <a:avLst/>
          </a:prstGeom>
        </p:spPr>
      </p:pic>
      <p:sp>
        <p:nvSpPr>
          <p:cNvPr id="3" name="Text 0"/>
          <p:cNvSpPr/>
          <p:nvPr/>
        </p:nvSpPr>
        <p:spPr>
          <a:xfrm>
            <a:off x="864037" y="1163479"/>
            <a:ext cx="7929089" cy="2057400"/>
          </a:xfrm>
          <a:prstGeom prst="rect">
            <a:avLst/>
          </a:prstGeom>
          <a:noFill/>
          <a:ln/>
        </p:spPr>
        <p:txBody>
          <a:bodyPr wrap="square" lIns="0" tIns="0" rIns="0" bIns="0" rtlCol="0" anchor="t"/>
          <a:lstStyle/>
          <a:p>
            <a:pPr marL="0" indent="0">
              <a:lnSpc>
                <a:spcPts val="5400"/>
              </a:lnSpc>
              <a:buNone/>
            </a:pPr>
            <a:r>
              <a:rPr lang="en-US" sz="4300" dirty="0">
                <a:solidFill>
                  <a:srgbClr val="C6BFEE"/>
                </a:solidFill>
                <a:latin typeface="Prompt Medium" pitchFamily="34" charset="0"/>
                <a:ea typeface="Prompt Medium" pitchFamily="34" charset="-122"/>
                <a:cs typeface="Prompt Medium" pitchFamily="34" charset="-120"/>
              </a:rPr>
              <a:t>Lec1: Introduction to Human-Computer Interaction in Healthcare</a:t>
            </a:r>
            <a:endParaRPr lang="en-US" sz="4300" dirty="0"/>
          </a:p>
        </p:txBody>
      </p:sp>
      <p:sp>
        <p:nvSpPr>
          <p:cNvPr id="4" name="Text 1"/>
          <p:cNvSpPr/>
          <p:nvPr/>
        </p:nvSpPr>
        <p:spPr>
          <a:xfrm>
            <a:off x="864037" y="3591163"/>
            <a:ext cx="7758968" cy="2370296"/>
          </a:xfrm>
          <a:prstGeom prst="rect">
            <a:avLst/>
          </a:prstGeom>
          <a:noFill/>
          <a:ln/>
        </p:spPr>
        <p:txBody>
          <a:bodyPr wrap="square" lIns="0" tIns="0" rIns="0" bIns="0" rtlCol="0" anchor="t"/>
          <a:lstStyle/>
          <a:p>
            <a:pPr marL="0" indent="0" algn="just">
              <a:lnSpc>
                <a:spcPts val="3100"/>
              </a:lnSpc>
              <a:buNone/>
            </a:pPr>
            <a:r>
              <a:rPr lang="en-US" sz="1900" dirty="0">
                <a:solidFill>
                  <a:srgbClr val="DAD8E9"/>
                </a:solidFill>
                <a:latin typeface="Mukta Light" pitchFamily="34" charset="0"/>
                <a:ea typeface="Mukta Light" pitchFamily="34" charset="-122"/>
                <a:cs typeface="Mukta Light" pitchFamily="34" charset="-120"/>
              </a:rPr>
              <a:t>Welcome to the first lecture of our Human-Computer Interaction (HCI) course, focusing on its applications in healthcare. This course will explore the fundamental concepts, historical evolution, and practical implications of HCI, particularly in medical settings. By understanding how humans interact with technology, we can design more effective, user-friendly, and potentially life-saving healthcare systems.</a:t>
            </a:r>
            <a:endParaRPr lang="en-US" sz="1900" dirty="0"/>
          </a:p>
        </p:txBody>
      </p:sp>
      <p:sp>
        <p:nvSpPr>
          <p:cNvPr id="5" name="Shape 2"/>
          <p:cNvSpPr/>
          <p:nvPr/>
        </p:nvSpPr>
        <p:spPr>
          <a:xfrm>
            <a:off x="4470171" y="6239113"/>
            <a:ext cx="394930" cy="394930"/>
          </a:xfrm>
          <a:prstGeom prst="roundRect">
            <a:avLst>
              <a:gd name="adj" fmla="val 23151155"/>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4477791" y="6246733"/>
            <a:ext cx="379690" cy="379690"/>
          </a:xfrm>
          <a:prstGeom prst="rect">
            <a:avLst/>
          </a:prstGeom>
        </p:spPr>
      </p:pic>
      <p:sp>
        <p:nvSpPr>
          <p:cNvPr id="7" name="Text 3"/>
          <p:cNvSpPr/>
          <p:nvPr/>
        </p:nvSpPr>
        <p:spPr>
          <a:xfrm>
            <a:off x="3635067" y="6634162"/>
            <a:ext cx="2065258" cy="431959"/>
          </a:xfrm>
          <a:prstGeom prst="rect">
            <a:avLst/>
          </a:prstGeom>
          <a:noFill/>
          <a:ln/>
        </p:spPr>
        <p:txBody>
          <a:bodyPr wrap="none" lIns="0" tIns="0" rIns="0" bIns="0" rtlCol="0" anchor="t"/>
          <a:lstStyle/>
          <a:p>
            <a:pPr marL="0" indent="0" algn="ctr">
              <a:lnSpc>
                <a:spcPts val="3400"/>
              </a:lnSpc>
              <a:buNone/>
            </a:pPr>
            <a:r>
              <a:rPr lang="en-US" sz="2400" b="1" dirty="0">
                <a:solidFill>
                  <a:srgbClr val="DAD8E9"/>
                </a:solidFill>
                <a:latin typeface="Mukta Bold" pitchFamily="34" charset="0"/>
                <a:ea typeface="Mukta Bold" pitchFamily="34" charset="-122"/>
                <a:cs typeface="Mukta Bold" pitchFamily="34" charset="-120"/>
              </a:rPr>
              <a:t>by Qusai Durah</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64037" y="687348"/>
            <a:ext cx="5486400" cy="685800"/>
          </a:xfrm>
          <a:prstGeom prst="rect">
            <a:avLst/>
          </a:prstGeom>
          <a:noFill/>
          <a:ln/>
        </p:spPr>
        <p:txBody>
          <a:bodyPr wrap="none" lIns="0" tIns="0" rIns="0" bIns="0" rtlCol="0" anchor="t"/>
          <a:lstStyle/>
          <a:p>
            <a:pPr marL="0" indent="0">
              <a:lnSpc>
                <a:spcPts val="5400"/>
              </a:lnSpc>
              <a:buNone/>
            </a:pPr>
            <a:r>
              <a:rPr lang="en-US" sz="4300" dirty="0">
                <a:solidFill>
                  <a:srgbClr val="C6BFEE"/>
                </a:solidFill>
                <a:latin typeface="Prompt Medium" pitchFamily="34" charset="0"/>
                <a:ea typeface="Prompt Medium" pitchFamily="34" charset="-122"/>
                <a:cs typeface="Prompt Medium" pitchFamily="34" charset="-120"/>
              </a:rPr>
              <a:t>Input Devices in HCI</a:t>
            </a:r>
            <a:endParaRPr lang="en-US" sz="4300" dirty="0"/>
          </a:p>
        </p:txBody>
      </p:sp>
      <p:pic>
        <p:nvPicPr>
          <p:cNvPr id="3" name="Image 0" descr="preencoded.png"/>
          <p:cNvPicPr>
            <a:picLocks noChangeAspect="1"/>
          </p:cNvPicPr>
          <p:nvPr/>
        </p:nvPicPr>
        <p:blipFill>
          <a:blip r:embed="rId3"/>
          <a:stretch>
            <a:fillRect/>
          </a:stretch>
        </p:blipFill>
        <p:spPr>
          <a:xfrm>
            <a:off x="864037" y="1866900"/>
            <a:ext cx="4053840" cy="2505432"/>
          </a:xfrm>
          <a:prstGeom prst="rect">
            <a:avLst/>
          </a:prstGeom>
        </p:spPr>
      </p:pic>
      <p:sp>
        <p:nvSpPr>
          <p:cNvPr id="4" name="Text 1"/>
          <p:cNvSpPr/>
          <p:nvPr/>
        </p:nvSpPr>
        <p:spPr>
          <a:xfrm>
            <a:off x="864037" y="4680942"/>
            <a:ext cx="2743200" cy="342900"/>
          </a:xfrm>
          <a:prstGeom prst="rect">
            <a:avLst/>
          </a:prstGeom>
          <a:noFill/>
          <a:ln/>
        </p:spPr>
        <p:txBody>
          <a:bodyPr wrap="none" lIns="0" tIns="0" rIns="0" bIns="0" rtlCol="0" anchor="t"/>
          <a:lstStyle/>
          <a:p>
            <a:pPr marL="0" indent="0" algn="l">
              <a:lnSpc>
                <a:spcPts val="2700"/>
              </a:lnSpc>
              <a:buNone/>
            </a:pPr>
            <a:r>
              <a:rPr lang="en-US" sz="2150" dirty="0">
                <a:solidFill>
                  <a:srgbClr val="DAD8E9"/>
                </a:solidFill>
                <a:latin typeface="Prompt Medium" pitchFamily="34" charset="0"/>
                <a:ea typeface="Prompt Medium" pitchFamily="34" charset="-122"/>
                <a:cs typeface="Prompt Medium" pitchFamily="34" charset="-120"/>
              </a:rPr>
              <a:t>Traditional Inputs</a:t>
            </a:r>
            <a:endParaRPr lang="en-US" sz="2150" dirty="0"/>
          </a:p>
        </p:txBody>
      </p:sp>
      <p:sp>
        <p:nvSpPr>
          <p:cNvPr id="5" name="Text 2"/>
          <p:cNvSpPr/>
          <p:nvPr/>
        </p:nvSpPr>
        <p:spPr>
          <a:xfrm>
            <a:off x="864037" y="5171956"/>
            <a:ext cx="4053840" cy="1975247"/>
          </a:xfrm>
          <a:prstGeom prst="rect">
            <a:avLst/>
          </a:prstGeom>
          <a:noFill/>
          <a:ln/>
        </p:spPr>
        <p:txBody>
          <a:bodyPr wrap="square" lIns="0" tIns="0" rIns="0" bIns="0" rtlCol="0" anchor="t"/>
          <a:lstStyle/>
          <a:p>
            <a:pPr marL="0" indent="0" algn="l">
              <a:lnSpc>
                <a:spcPts val="3100"/>
              </a:lnSpc>
              <a:buNone/>
            </a:pPr>
            <a:r>
              <a:rPr lang="en-US" sz="1900" dirty="0">
                <a:solidFill>
                  <a:srgbClr val="DAD8E9"/>
                </a:solidFill>
                <a:latin typeface="Mukta Light" pitchFamily="34" charset="0"/>
                <a:ea typeface="Mukta Light" pitchFamily="34" charset="-122"/>
                <a:cs typeface="Mukta Light" pitchFamily="34" charset="-120"/>
              </a:rPr>
              <a:t>Keyboards and mice remain essential in many healthcare settings, particularly for detailed data entry in electronic health records. Their familiarity can reduce training time for new systems.</a:t>
            </a:r>
            <a:endParaRPr lang="en-US" sz="1900" dirty="0"/>
          </a:p>
        </p:txBody>
      </p:sp>
      <p:pic>
        <p:nvPicPr>
          <p:cNvPr id="6" name="Image 1" descr="preencoded.png"/>
          <p:cNvPicPr>
            <a:picLocks noChangeAspect="1"/>
          </p:cNvPicPr>
          <p:nvPr/>
        </p:nvPicPr>
        <p:blipFill>
          <a:blip r:embed="rId4"/>
          <a:stretch>
            <a:fillRect/>
          </a:stretch>
        </p:blipFill>
        <p:spPr>
          <a:xfrm>
            <a:off x="5288161" y="1866900"/>
            <a:ext cx="4053959" cy="2505432"/>
          </a:xfrm>
          <a:prstGeom prst="rect">
            <a:avLst/>
          </a:prstGeom>
        </p:spPr>
      </p:pic>
      <p:sp>
        <p:nvSpPr>
          <p:cNvPr id="7" name="Text 3"/>
          <p:cNvSpPr/>
          <p:nvPr/>
        </p:nvSpPr>
        <p:spPr>
          <a:xfrm>
            <a:off x="5288161" y="4680942"/>
            <a:ext cx="2743200" cy="342900"/>
          </a:xfrm>
          <a:prstGeom prst="rect">
            <a:avLst/>
          </a:prstGeom>
          <a:noFill/>
          <a:ln/>
        </p:spPr>
        <p:txBody>
          <a:bodyPr wrap="none" lIns="0" tIns="0" rIns="0" bIns="0" rtlCol="0" anchor="t"/>
          <a:lstStyle/>
          <a:p>
            <a:pPr marL="0" indent="0" algn="l">
              <a:lnSpc>
                <a:spcPts val="2700"/>
              </a:lnSpc>
              <a:buNone/>
            </a:pPr>
            <a:r>
              <a:rPr lang="en-US" sz="2150" dirty="0">
                <a:solidFill>
                  <a:srgbClr val="DAD8E9"/>
                </a:solidFill>
                <a:latin typeface="Prompt Medium" pitchFamily="34" charset="0"/>
                <a:ea typeface="Prompt Medium" pitchFamily="34" charset="-122"/>
                <a:cs typeface="Prompt Medium" pitchFamily="34" charset="-120"/>
              </a:rPr>
              <a:t>Touch Interfaces</a:t>
            </a:r>
            <a:endParaRPr lang="en-US" sz="2150" dirty="0"/>
          </a:p>
        </p:txBody>
      </p:sp>
      <p:sp>
        <p:nvSpPr>
          <p:cNvPr id="8" name="Text 4"/>
          <p:cNvSpPr/>
          <p:nvPr/>
        </p:nvSpPr>
        <p:spPr>
          <a:xfrm>
            <a:off x="5288161" y="5171956"/>
            <a:ext cx="4053959" cy="2370296"/>
          </a:xfrm>
          <a:prstGeom prst="rect">
            <a:avLst/>
          </a:prstGeom>
          <a:noFill/>
          <a:ln/>
        </p:spPr>
        <p:txBody>
          <a:bodyPr wrap="square" lIns="0" tIns="0" rIns="0" bIns="0" rtlCol="0" anchor="t"/>
          <a:lstStyle/>
          <a:p>
            <a:pPr marL="0" indent="0" algn="l">
              <a:lnSpc>
                <a:spcPts val="3100"/>
              </a:lnSpc>
              <a:buNone/>
            </a:pPr>
            <a:r>
              <a:rPr lang="en-US" sz="1900" dirty="0">
                <a:solidFill>
                  <a:srgbClr val="DAD8E9"/>
                </a:solidFill>
                <a:latin typeface="Mukta Light" pitchFamily="34" charset="0"/>
                <a:ea typeface="Mukta Light" pitchFamily="34" charset="-122"/>
                <a:cs typeface="Mukta Light" pitchFamily="34" charset="-120"/>
              </a:rPr>
              <a:t>Touchscreens on tablets and medical devices offer intuitive interaction, especially useful in sterile environments where traditional inputs might be impractical. They allow for quick, direct manipulation of on-screen elements.</a:t>
            </a:r>
            <a:endParaRPr lang="en-US" sz="1900" dirty="0"/>
          </a:p>
        </p:txBody>
      </p:sp>
      <p:pic>
        <p:nvPicPr>
          <p:cNvPr id="9" name="Image 2" descr="preencoded.png"/>
          <p:cNvPicPr>
            <a:picLocks noChangeAspect="1"/>
          </p:cNvPicPr>
          <p:nvPr/>
        </p:nvPicPr>
        <p:blipFill>
          <a:blip r:embed="rId5"/>
          <a:stretch>
            <a:fillRect/>
          </a:stretch>
        </p:blipFill>
        <p:spPr>
          <a:xfrm>
            <a:off x="9712404" y="1866900"/>
            <a:ext cx="4053840" cy="2505432"/>
          </a:xfrm>
          <a:prstGeom prst="rect">
            <a:avLst/>
          </a:prstGeom>
        </p:spPr>
      </p:pic>
      <p:sp>
        <p:nvSpPr>
          <p:cNvPr id="10" name="Text 5"/>
          <p:cNvSpPr/>
          <p:nvPr/>
        </p:nvSpPr>
        <p:spPr>
          <a:xfrm>
            <a:off x="9712404" y="4680942"/>
            <a:ext cx="2743200" cy="342900"/>
          </a:xfrm>
          <a:prstGeom prst="rect">
            <a:avLst/>
          </a:prstGeom>
          <a:noFill/>
          <a:ln/>
        </p:spPr>
        <p:txBody>
          <a:bodyPr wrap="none" lIns="0" tIns="0" rIns="0" bIns="0" rtlCol="0" anchor="t"/>
          <a:lstStyle/>
          <a:p>
            <a:pPr marL="0" indent="0" algn="l">
              <a:lnSpc>
                <a:spcPts val="2700"/>
              </a:lnSpc>
              <a:buNone/>
            </a:pPr>
            <a:r>
              <a:rPr lang="en-US" sz="2150" dirty="0">
                <a:solidFill>
                  <a:srgbClr val="DAD8E9"/>
                </a:solidFill>
                <a:latin typeface="Prompt Medium" pitchFamily="34" charset="0"/>
                <a:ea typeface="Prompt Medium" pitchFamily="34" charset="-122"/>
                <a:cs typeface="Prompt Medium" pitchFamily="34" charset="-120"/>
              </a:rPr>
              <a:t>Voice Recognition</a:t>
            </a:r>
            <a:endParaRPr lang="en-US" sz="2150" dirty="0"/>
          </a:p>
        </p:txBody>
      </p:sp>
      <p:sp>
        <p:nvSpPr>
          <p:cNvPr id="11" name="Text 6"/>
          <p:cNvSpPr/>
          <p:nvPr/>
        </p:nvSpPr>
        <p:spPr>
          <a:xfrm>
            <a:off x="9712404" y="5171956"/>
            <a:ext cx="4053840" cy="2370296"/>
          </a:xfrm>
          <a:prstGeom prst="rect">
            <a:avLst/>
          </a:prstGeom>
          <a:noFill/>
          <a:ln/>
        </p:spPr>
        <p:txBody>
          <a:bodyPr wrap="square" lIns="0" tIns="0" rIns="0" bIns="0" rtlCol="0" anchor="t"/>
          <a:lstStyle/>
          <a:p>
            <a:pPr marL="0" indent="0" algn="l">
              <a:lnSpc>
                <a:spcPts val="3100"/>
              </a:lnSpc>
              <a:buNone/>
            </a:pPr>
            <a:r>
              <a:rPr lang="en-US" sz="1900" dirty="0">
                <a:solidFill>
                  <a:srgbClr val="DAD8E9"/>
                </a:solidFill>
                <a:latin typeface="Mukta Light" pitchFamily="34" charset="0"/>
                <a:ea typeface="Mukta Light" pitchFamily="34" charset="-122"/>
                <a:cs typeface="Mukta Light" pitchFamily="34" charset="-120"/>
              </a:rPr>
              <a:t>Increasingly popular in healthcare, voice inputs allow hands-free operation, beneficial for surgeons or nurses who need to access information while maintaining sterility or performing procedures.</a:t>
            </a:r>
            <a:endParaRPr lang="en-US" sz="1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64037" y="1503283"/>
            <a:ext cx="8942308" cy="685800"/>
          </a:xfrm>
          <a:prstGeom prst="rect">
            <a:avLst/>
          </a:prstGeom>
          <a:noFill/>
          <a:ln/>
        </p:spPr>
        <p:txBody>
          <a:bodyPr wrap="none" lIns="0" tIns="0" rIns="0" bIns="0" rtlCol="0" anchor="t"/>
          <a:lstStyle/>
          <a:p>
            <a:pPr marL="0" indent="0">
              <a:lnSpc>
                <a:spcPts val="5400"/>
              </a:lnSpc>
              <a:buNone/>
            </a:pPr>
            <a:r>
              <a:rPr lang="en-US" sz="4300" dirty="0">
                <a:solidFill>
                  <a:srgbClr val="C6BFEE"/>
                </a:solidFill>
                <a:latin typeface="Prompt Medium" pitchFamily="34" charset="0"/>
                <a:ea typeface="Prompt Medium" pitchFamily="34" charset="-122"/>
                <a:cs typeface="Prompt Medium" pitchFamily="34" charset="-120"/>
              </a:rPr>
              <a:t>Interface Types in Healthcare HCI</a:t>
            </a:r>
            <a:endParaRPr lang="en-US" sz="4300" dirty="0"/>
          </a:p>
        </p:txBody>
      </p:sp>
      <p:sp>
        <p:nvSpPr>
          <p:cNvPr id="3" name="Text 1"/>
          <p:cNvSpPr/>
          <p:nvPr/>
        </p:nvSpPr>
        <p:spPr>
          <a:xfrm>
            <a:off x="864037" y="2806184"/>
            <a:ext cx="3898821" cy="685800"/>
          </a:xfrm>
          <a:prstGeom prst="rect">
            <a:avLst/>
          </a:prstGeom>
          <a:noFill/>
          <a:ln/>
        </p:spPr>
        <p:txBody>
          <a:bodyPr wrap="square" lIns="0" tIns="0" rIns="0" bIns="0" rtlCol="0" anchor="t"/>
          <a:lstStyle/>
          <a:p>
            <a:pPr marL="0" indent="0">
              <a:lnSpc>
                <a:spcPts val="2700"/>
              </a:lnSpc>
              <a:buNone/>
            </a:pPr>
            <a:r>
              <a:rPr lang="en-US" sz="2150" dirty="0">
                <a:solidFill>
                  <a:srgbClr val="C6BFEE"/>
                </a:solidFill>
                <a:latin typeface="Prompt Medium" pitchFamily="34" charset="0"/>
                <a:ea typeface="Prompt Medium" pitchFamily="34" charset="-122"/>
                <a:cs typeface="Prompt Medium" pitchFamily="34" charset="-120"/>
              </a:rPr>
              <a:t>Graphical User Interfaces (GUI)</a:t>
            </a:r>
            <a:endParaRPr lang="en-US" sz="2150" dirty="0"/>
          </a:p>
        </p:txBody>
      </p:sp>
      <p:sp>
        <p:nvSpPr>
          <p:cNvPr id="4" name="Text 2"/>
          <p:cNvSpPr/>
          <p:nvPr/>
        </p:nvSpPr>
        <p:spPr>
          <a:xfrm>
            <a:off x="864037" y="3738801"/>
            <a:ext cx="3898821" cy="2765346"/>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GUIs dominate healthcare software, from electronic health records to diagnostic imaging tools. They use visual representations of data and controls, allowing users to interact through direct manipulation of graphical elements.</a:t>
            </a:r>
            <a:endParaRPr lang="en-US" sz="1900" dirty="0"/>
          </a:p>
        </p:txBody>
      </p:sp>
      <p:sp>
        <p:nvSpPr>
          <p:cNvPr id="5" name="Text 3"/>
          <p:cNvSpPr/>
          <p:nvPr/>
        </p:nvSpPr>
        <p:spPr>
          <a:xfrm>
            <a:off x="5372695" y="2806184"/>
            <a:ext cx="3898821" cy="685800"/>
          </a:xfrm>
          <a:prstGeom prst="rect">
            <a:avLst/>
          </a:prstGeom>
          <a:noFill/>
          <a:ln/>
        </p:spPr>
        <p:txBody>
          <a:bodyPr wrap="square" lIns="0" tIns="0" rIns="0" bIns="0" rtlCol="0" anchor="t"/>
          <a:lstStyle/>
          <a:p>
            <a:pPr marL="0" indent="0">
              <a:lnSpc>
                <a:spcPts val="2700"/>
              </a:lnSpc>
              <a:buNone/>
            </a:pPr>
            <a:r>
              <a:rPr lang="en-US" sz="2150" dirty="0">
                <a:solidFill>
                  <a:srgbClr val="C6BFEE"/>
                </a:solidFill>
                <a:latin typeface="Prompt Medium" pitchFamily="34" charset="0"/>
                <a:ea typeface="Prompt Medium" pitchFamily="34" charset="-122"/>
                <a:cs typeface="Prompt Medium" pitchFamily="34" charset="-120"/>
              </a:rPr>
              <a:t>Command Line Interfaces (CLI)</a:t>
            </a:r>
            <a:endParaRPr lang="en-US" sz="2150" dirty="0"/>
          </a:p>
        </p:txBody>
      </p:sp>
      <p:sp>
        <p:nvSpPr>
          <p:cNvPr id="6" name="Text 4"/>
          <p:cNvSpPr/>
          <p:nvPr/>
        </p:nvSpPr>
        <p:spPr>
          <a:xfrm>
            <a:off x="5372695" y="3738801"/>
            <a:ext cx="3898821" cy="1975247"/>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While less common in modern healthcare systems, CLIs are still used in some specialized medical research and data analysis tools, offering precise control for advanced users.</a:t>
            </a:r>
            <a:endParaRPr lang="en-US" sz="1900" dirty="0"/>
          </a:p>
        </p:txBody>
      </p:sp>
      <p:sp>
        <p:nvSpPr>
          <p:cNvPr id="7" name="Text 5"/>
          <p:cNvSpPr/>
          <p:nvPr/>
        </p:nvSpPr>
        <p:spPr>
          <a:xfrm>
            <a:off x="9881354" y="2806184"/>
            <a:ext cx="3782139" cy="342900"/>
          </a:xfrm>
          <a:prstGeom prst="rect">
            <a:avLst/>
          </a:prstGeom>
          <a:noFill/>
          <a:ln/>
        </p:spPr>
        <p:txBody>
          <a:bodyPr wrap="none" lIns="0" tIns="0" rIns="0" bIns="0" rtlCol="0" anchor="t"/>
          <a:lstStyle/>
          <a:p>
            <a:pPr marL="0" indent="0">
              <a:lnSpc>
                <a:spcPts val="2700"/>
              </a:lnSpc>
              <a:buNone/>
            </a:pPr>
            <a:r>
              <a:rPr lang="en-US" sz="2150" dirty="0">
                <a:solidFill>
                  <a:srgbClr val="C6BFEE"/>
                </a:solidFill>
                <a:latin typeface="Prompt Medium" pitchFamily="34" charset="0"/>
                <a:ea typeface="Prompt Medium" pitchFamily="34" charset="-122"/>
                <a:cs typeface="Prompt Medium" pitchFamily="34" charset="-120"/>
              </a:rPr>
              <a:t>Natural User Interfaces (NUI)</a:t>
            </a:r>
            <a:endParaRPr lang="en-US" sz="2150" dirty="0"/>
          </a:p>
        </p:txBody>
      </p:sp>
      <p:sp>
        <p:nvSpPr>
          <p:cNvPr id="8" name="Text 6"/>
          <p:cNvSpPr/>
          <p:nvPr/>
        </p:nvSpPr>
        <p:spPr>
          <a:xfrm>
            <a:off x="9881354" y="3395901"/>
            <a:ext cx="3898821" cy="2370296"/>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Emerging in healthcare, NUIs include gesture control for touchless interaction in sterile environments and voice-controlled systems for hands-free operation during procedures.</a:t>
            </a:r>
            <a:endParaRPr lang="en-US" sz="1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63962" y="2451616"/>
            <a:ext cx="4958477" cy="3326368"/>
          </a:xfrm>
          <a:prstGeom prst="rect">
            <a:avLst/>
          </a:prstGeom>
        </p:spPr>
      </p:pic>
      <p:sp>
        <p:nvSpPr>
          <p:cNvPr id="4" name="Text 0"/>
          <p:cNvSpPr/>
          <p:nvPr/>
        </p:nvSpPr>
        <p:spPr>
          <a:xfrm>
            <a:off x="6225183" y="874633"/>
            <a:ext cx="5741313" cy="586383"/>
          </a:xfrm>
          <a:prstGeom prst="rect">
            <a:avLst/>
          </a:prstGeom>
          <a:noFill/>
          <a:ln/>
        </p:spPr>
        <p:txBody>
          <a:bodyPr wrap="none" lIns="0" tIns="0" rIns="0" bIns="0" rtlCol="0" anchor="t"/>
          <a:lstStyle/>
          <a:p>
            <a:pPr marL="0" indent="0">
              <a:lnSpc>
                <a:spcPts val="4600"/>
              </a:lnSpc>
              <a:buNone/>
            </a:pPr>
            <a:r>
              <a:rPr lang="en-US" sz="3650" dirty="0">
                <a:solidFill>
                  <a:srgbClr val="C6BFEE"/>
                </a:solidFill>
                <a:latin typeface="Prompt Medium" pitchFamily="34" charset="0"/>
                <a:ea typeface="Prompt Medium" pitchFamily="34" charset="-122"/>
                <a:cs typeface="Prompt Medium" pitchFamily="34" charset="-120"/>
              </a:rPr>
              <a:t>Feedback Systems in HCI</a:t>
            </a:r>
            <a:endParaRPr lang="en-US" sz="3650" dirty="0"/>
          </a:p>
        </p:txBody>
      </p:sp>
      <p:sp>
        <p:nvSpPr>
          <p:cNvPr id="5" name="Shape 1"/>
          <p:cNvSpPr/>
          <p:nvPr/>
        </p:nvSpPr>
        <p:spPr>
          <a:xfrm>
            <a:off x="6225183" y="2015014"/>
            <a:ext cx="474940" cy="474940"/>
          </a:xfrm>
          <a:prstGeom prst="roundRect">
            <a:avLst>
              <a:gd name="adj" fmla="val 18669"/>
            </a:avLst>
          </a:prstGeom>
          <a:solidFill>
            <a:srgbClr val="542C49"/>
          </a:solidFill>
          <a:ln w="7620">
            <a:solidFill>
              <a:srgbClr val="6D4562"/>
            </a:solidFill>
            <a:prstDash val="solid"/>
          </a:ln>
        </p:spPr>
      </p:sp>
      <p:sp>
        <p:nvSpPr>
          <p:cNvPr id="6" name="Text 2"/>
          <p:cNvSpPr/>
          <p:nvPr/>
        </p:nvSpPr>
        <p:spPr>
          <a:xfrm>
            <a:off x="6409968" y="2111693"/>
            <a:ext cx="105251" cy="281464"/>
          </a:xfrm>
          <a:prstGeom prst="rect">
            <a:avLst/>
          </a:prstGeom>
          <a:noFill/>
          <a:ln/>
        </p:spPr>
        <p:txBody>
          <a:bodyPr wrap="none" lIns="0" tIns="0" rIns="0" bIns="0" rtlCol="0" anchor="t"/>
          <a:lstStyle/>
          <a:p>
            <a:pPr marL="0" indent="0" algn="ctr">
              <a:lnSpc>
                <a:spcPts val="2200"/>
              </a:lnSpc>
              <a:buNone/>
            </a:pPr>
            <a:r>
              <a:rPr lang="en-US" sz="2200" dirty="0">
                <a:solidFill>
                  <a:srgbClr val="DAD8E9"/>
                </a:solidFill>
                <a:latin typeface="Prompt Medium" pitchFamily="34" charset="0"/>
                <a:ea typeface="Prompt Medium" pitchFamily="34" charset="-122"/>
                <a:cs typeface="Prompt Medium" pitchFamily="34" charset="-120"/>
              </a:rPr>
              <a:t>1</a:t>
            </a:r>
            <a:endParaRPr lang="en-US" sz="2200" dirty="0"/>
          </a:p>
        </p:txBody>
      </p:sp>
      <p:sp>
        <p:nvSpPr>
          <p:cNvPr id="7" name="Text 3"/>
          <p:cNvSpPr/>
          <p:nvPr/>
        </p:nvSpPr>
        <p:spPr>
          <a:xfrm>
            <a:off x="6911221" y="2015014"/>
            <a:ext cx="2345531" cy="293132"/>
          </a:xfrm>
          <a:prstGeom prst="rect">
            <a:avLst/>
          </a:prstGeom>
          <a:noFill/>
          <a:ln/>
        </p:spPr>
        <p:txBody>
          <a:bodyPr wrap="none" lIns="0" tIns="0" rIns="0" bIns="0" rtlCol="0" anchor="t"/>
          <a:lstStyle/>
          <a:p>
            <a:pPr marL="0" indent="0">
              <a:lnSpc>
                <a:spcPts val="2300"/>
              </a:lnSpc>
              <a:buNone/>
            </a:pPr>
            <a:r>
              <a:rPr lang="en-US" sz="1800" dirty="0">
                <a:solidFill>
                  <a:srgbClr val="DAD8E9"/>
                </a:solidFill>
                <a:latin typeface="Prompt Medium" pitchFamily="34" charset="0"/>
                <a:ea typeface="Prompt Medium" pitchFamily="34" charset="-122"/>
                <a:cs typeface="Prompt Medium" pitchFamily="34" charset="-120"/>
              </a:rPr>
              <a:t>Visual Feedback</a:t>
            </a:r>
            <a:endParaRPr lang="en-US" sz="1800" dirty="0"/>
          </a:p>
        </p:txBody>
      </p:sp>
      <p:sp>
        <p:nvSpPr>
          <p:cNvPr id="8" name="Text 4"/>
          <p:cNvSpPr/>
          <p:nvPr/>
        </p:nvSpPr>
        <p:spPr>
          <a:xfrm>
            <a:off x="6911221" y="2434709"/>
            <a:ext cx="3041690" cy="2363629"/>
          </a:xfrm>
          <a:prstGeom prst="rect">
            <a:avLst/>
          </a:prstGeom>
          <a:noFill/>
          <a:ln/>
        </p:spPr>
        <p:txBody>
          <a:bodyPr wrap="square" lIns="0" tIns="0" rIns="0" bIns="0" rtlCol="0" anchor="t"/>
          <a:lstStyle/>
          <a:p>
            <a:pPr marL="0" indent="0">
              <a:lnSpc>
                <a:spcPts val="2650"/>
              </a:lnSpc>
              <a:buNone/>
            </a:pPr>
            <a:r>
              <a:rPr lang="en-US" sz="1650" dirty="0">
                <a:solidFill>
                  <a:srgbClr val="DAD8E9"/>
                </a:solidFill>
                <a:latin typeface="Mukta Light" pitchFamily="34" charset="0"/>
                <a:ea typeface="Mukta Light" pitchFamily="34" charset="-122"/>
                <a:cs typeface="Mukta Light" pitchFamily="34" charset="-120"/>
              </a:rPr>
              <a:t>Color changes, progress bars, and animations provide instant visual cues about system status and user actions. In healthcare, clear visual feedback is crucial for confirming critical actions like medication administration.</a:t>
            </a:r>
            <a:endParaRPr lang="en-US" sz="1650" dirty="0"/>
          </a:p>
        </p:txBody>
      </p:sp>
      <p:sp>
        <p:nvSpPr>
          <p:cNvPr id="9" name="Shape 5"/>
          <p:cNvSpPr/>
          <p:nvPr/>
        </p:nvSpPr>
        <p:spPr>
          <a:xfrm>
            <a:off x="10164008" y="2015014"/>
            <a:ext cx="474940" cy="474940"/>
          </a:xfrm>
          <a:prstGeom prst="roundRect">
            <a:avLst>
              <a:gd name="adj" fmla="val 18669"/>
            </a:avLst>
          </a:prstGeom>
          <a:solidFill>
            <a:srgbClr val="542C49"/>
          </a:solidFill>
          <a:ln w="7620">
            <a:solidFill>
              <a:srgbClr val="6D4562"/>
            </a:solidFill>
            <a:prstDash val="solid"/>
          </a:ln>
        </p:spPr>
      </p:sp>
      <p:sp>
        <p:nvSpPr>
          <p:cNvPr id="10" name="Text 6"/>
          <p:cNvSpPr/>
          <p:nvPr/>
        </p:nvSpPr>
        <p:spPr>
          <a:xfrm>
            <a:off x="10319147" y="2111693"/>
            <a:ext cx="164663" cy="281464"/>
          </a:xfrm>
          <a:prstGeom prst="rect">
            <a:avLst/>
          </a:prstGeom>
          <a:noFill/>
          <a:ln/>
        </p:spPr>
        <p:txBody>
          <a:bodyPr wrap="none" lIns="0" tIns="0" rIns="0" bIns="0" rtlCol="0" anchor="t"/>
          <a:lstStyle/>
          <a:p>
            <a:pPr marL="0" indent="0" algn="ctr">
              <a:lnSpc>
                <a:spcPts val="2200"/>
              </a:lnSpc>
              <a:buNone/>
            </a:pPr>
            <a:r>
              <a:rPr lang="en-US" sz="2200" dirty="0">
                <a:solidFill>
                  <a:srgbClr val="DAD8E9"/>
                </a:solidFill>
                <a:latin typeface="Prompt Medium" pitchFamily="34" charset="0"/>
                <a:ea typeface="Prompt Medium" pitchFamily="34" charset="-122"/>
                <a:cs typeface="Prompt Medium" pitchFamily="34" charset="-120"/>
              </a:rPr>
              <a:t>2</a:t>
            </a:r>
            <a:endParaRPr lang="en-US" sz="2200" dirty="0"/>
          </a:p>
        </p:txBody>
      </p:sp>
      <p:sp>
        <p:nvSpPr>
          <p:cNvPr id="11" name="Text 7"/>
          <p:cNvSpPr/>
          <p:nvPr/>
        </p:nvSpPr>
        <p:spPr>
          <a:xfrm>
            <a:off x="10850047" y="2015014"/>
            <a:ext cx="2345531" cy="293132"/>
          </a:xfrm>
          <a:prstGeom prst="rect">
            <a:avLst/>
          </a:prstGeom>
          <a:noFill/>
          <a:ln/>
        </p:spPr>
        <p:txBody>
          <a:bodyPr wrap="none" lIns="0" tIns="0" rIns="0" bIns="0" rtlCol="0" anchor="t"/>
          <a:lstStyle/>
          <a:p>
            <a:pPr marL="0" indent="0">
              <a:lnSpc>
                <a:spcPts val="2300"/>
              </a:lnSpc>
              <a:buNone/>
            </a:pPr>
            <a:r>
              <a:rPr lang="en-US" sz="1800" dirty="0">
                <a:solidFill>
                  <a:srgbClr val="DAD8E9"/>
                </a:solidFill>
                <a:latin typeface="Prompt Medium" pitchFamily="34" charset="0"/>
                <a:ea typeface="Prompt Medium" pitchFamily="34" charset="-122"/>
                <a:cs typeface="Prompt Medium" pitchFamily="34" charset="-120"/>
              </a:rPr>
              <a:t>Auditory Feedback</a:t>
            </a:r>
            <a:endParaRPr lang="en-US" sz="1800" dirty="0"/>
          </a:p>
        </p:txBody>
      </p:sp>
      <p:sp>
        <p:nvSpPr>
          <p:cNvPr id="12" name="Text 8"/>
          <p:cNvSpPr/>
          <p:nvPr/>
        </p:nvSpPr>
        <p:spPr>
          <a:xfrm>
            <a:off x="10850047" y="2434709"/>
            <a:ext cx="3041690" cy="1688306"/>
          </a:xfrm>
          <a:prstGeom prst="rect">
            <a:avLst/>
          </a:prstGeom>
          <a:noFill/>
          <a:ln/>
        </p:spPr>
        <p:txBody>
          <a:bodyPr wrap="square" lIns="0" tIns="0" rIns="0" bIns="0" rtlCol="0" anchor="t"/>
          <a:lstStyle/>
          <a:p>
            <a:pPr marL="0" indent="0">
              <a:lnSpc>
                <a:spcPts val="2650"/>
              </a:lnSpc>
              <a:buNone/>
            </a:pPr>
            <a:r>
              <a:rPr lang="en-US" sz="1650" dirty="0">
                <a:solidFill>
                  <a:srgbClr val="DAD8E9"/>
                </a:solidFill>
                <a:latin typeface="Mukta Light" pitchFamily="34" charset="0"/>
                <a:ea typeface="Mukta Light" pitchFamily="34" charset="-122"/>
                <a:cs typeface="Mukta Light" pitchFamily="34" charset="-120"/>
              </a:rPr>
              <a:t>Sounds and voice prompts can alert users to important events or confirm actions. In medical devices, auditory alarms play a vital role in patient monitoring.</a:t>
            </a:r>
            <a:endParaRPr lang="en-US" sz="1650" dirty="0"/>
          </a:p>
        </p:txBody>
      </p:sp>
      <p:sp>
        <p:nvSpPr>
          <p:cNvPr id="13" name="Shape 9"/>
          <p:cNvSpPr/>
          <p:nvPr/>
        </p:nvSpPr>
        <p:spPr>
          <a:xfrm>
            <a:off x="6225183" y="5246846"/>
            <a:ext cx="474940" cy="474940"/>
          </a:xfrm>
          <a:prstGeom prst="roundRect">
            <a:avLst>
              <a:gd name="adj" fmla="val 18669"/>
            </a:avLst>
          </a:prstGeom>
          <a:solidFill>
            <a:srgbClr val="542C49"/>
          </a:solidFill>
          <a:ln w="7620">
            <a:solidFill>
              <a:srgbClr val="6D4562"/>
            </a:solidFill>
            <a:prstDash val="solid"/>
          </a:ln>
        </p:spPr>
      </p:sp>
      <p:sp>
        <p:nvSpPr>
          <p:cNvPr id="14" name="Text 10"/>
          <p:cNvSpPr/>
          <p:nvPr/>
        </p:nvSpPr>
        <p:spPr>
          <a:xfrm>
            <a:off x="6381036" y="5343525"/>
            <a:ext cx="163235" cy="281464"/>
          </a:xfrm>
          <a:prstGeom prst="rect">
            <a:avLst/>
          </a:prstGeom>
          <a:noFill/>
          <a:ln/>
        </p:spPr>
        <p:txBody>
          <a:bodyPr wrap="none" lIns="0" tIns="0" rIns="0" bIns="0" rtlCol="0" anchor="t"/>
          <a:lstStyle/>
          <a:p>
            <a:pPr marL="0" indent="0" algn="ctr">
              <a:lnSpc>
                <a:spcPts val="2200"/>
              </a:lnSpc>
              <a:buNone/>
            </a:pPr>
            <a:r>
              <a:rPr lang="en-US" sz="2200" dirty="0">
                <a:solidFill>
                  <a:srgbClr val="DAD8E9"/>
                </a:solidFill>
                <a:latin typeface="Prompt Medium" pitchFamily="34" charset="0"/>
                <a:ea typeface="Prompt Medium" pitchFamily="34" charset="-122"/>
                <a:cs typeface="Prompt Medium" pitchFamily="34" charset="-120"/>
              </a:rPr>
              <a:t>3</a:t>
            </a:r>
            <a:endParaRPr lang="en-US" sz="2200" dirty="0"/>
          </a:p>
        </p:txBody>
      </p:sp>
      <p:sp>
        <p:nvSpPr>
          <p:cNvPr id="15" name="Text 11"/>
          <p:cNvSpPr/>
          <p:nvPr/>
        </p:nvSpPr>
        <p:spPr>
          <a:xfrm>
            <a:off x="6911221" y="5246846"/>
            <a:ext cx="2345531" cy="293132"/>
          </a:xfrm>
          <a:prstGeom prst="rect">
            <a:avLst/>
          </a:prstGeom>
          <a:noFill/>
          <a:ln/>
        </p:spPr>
        <p:txBody>
          <a:bodyPr wrap="none" lIns="0" tIns="0" rIns="0" bIns="0" rtlCol="0" anchor="t"/>
          <a:lstStyle/>
          <a:p>
            <a:pPr marL="0" indent="0">
              <a:lnSpc>
                <a:spcPts val="2300"/>
              </a:lnSpc>
              <a:buNone/>
            </a:pPr>
            <a:r>
              <a:rPr lang="en-US" sz="1800" dirty="0">
                <a:solidFill>
                  <a:srgbClr val="DAD8E9"/>
                </a:solidFill>
                <a:latin typeface="Prompt Medium" pitchFamily="34" charset="0"/>
                <a:ea typeface="Prompt Medium" pitchFamily="34" charset="-122"/>
                <a:cs typeface="Prompt Medium" pitchFamily="34" charset="-120"/>
              </a:rPr>
              <a:t>Haptic Feedback</a:t>
            </a:r>
            <a:endParaRPr lang="en-US" sz="1800" dirty="0"/>
          </a:p>
        </p:txBody>
      </p:sp>
      <p:sp>
        <p:nvSpPr>
          <p:cNvPr id="16" name="Text 12"/>
          <p:cNvSpPr/>
          <p:nvPr/>
        </p:nvSpPr>
        <p:spPr>
          <a:xfrm>
            <a:off x="6911221" y="5666542"/>
            <a:ext cx="3041690" cy="1688306"/>
          </a:xfrm>
          <a:prstGeom prst="rect">
            <a:avLst/>
          </a:prstGeom>
          <a:noFill/>
          <a:ln/>
        </p:spPr>
        <p:txBody>
          <a:bodyPr wrap="square" lIns="0" tIns="0" rIns="0" bIns="0" rtlCol="0" anchor="t"/>
          <a:lstStyle/>
          <a:p>
            <a:pPr marL="0" indent="0">
              <a:lnSpc>
                <a:spcPts val="2650"/>
              </a:lnSpc>
              <a:buNone/>
            </a:pPr>
            <a:r>
              <a:rPr lang="en-US" sz="1650" dirty="0">
                <a:solidFill>
                  <a:srgbClr val="DAD8E9"/>
                </a:solidFill>
                <a:latin typeface="Mukta Light" pitchFamily="34" charset="0"/>
                <a:ea typeface="Mukta Light" pitchFamily="34" charset="-122"/>
                <a:cs typeface="Mukta Light" pitchFamily="34" charset="-120"/>
              </a:rPr>
              <a:t>Vibrations or force feedback can provide tactile information, useful in situations where visual attention is limited, such as during surgical procedures using robotic systems.</a:t>
            </a:r>
            <a:endParaRPr lang="en-US" sz="1650" dirty="0"/>
          </a:p>
        </p:txBody>
      </p:sp>
      <p:sp>
        <p:nvSpPr>
          <p:cNvPr id="17" name="Shape 13"/>
          <p:cNvSpPr/>
          <p:nvPr/>
        </p:nvSpPr>
        <p:spPr>
          <a:xfrm>
            <a:off x="10164008" y="5246846"/>
            <a:ext cx="474940" cy="474940"/>
          </a:xfrm>
          <a:prstGeom prst="roundRect">
            <a:avLst>
              <a:gd name="adj" fmla="val 18669"/>
            </a:avLst>
          </a:prstGeom>
          <a:solidFill>
            <a:srgbClr val="542C49"/>
          </a:solidFill>
          <a:ln w="7620">
            <a:solidFill>
              <a:srgbClr val="6D4562"/>
            </a:solidFill>
            <a:prstDash val="solid"/>
          </a:ln>
        </p:spPr>
      </p:sp>
      <p:sp>
        <p:nvSpPr>
          <p:cNvPr id="18" name="Text 14"/>
          <p:cNvSpPr/>
          <p:nvPr/>
        </p:nvSpPr>
        <p:spPr>
          <a:xfrm>
            <a:off x="10315694" y="5343525"/>
            <a:ext cx="171450" cy="281464"/>
          </a:xfrm>
          <a:prstGeom prst="rect">
            <a:avLst/>
          </a:prstGeom>
          <a:noFill/>
          <a:ln/>
        </p:spPr>
        <p:txBody>
          <a:bodyPr wrap="none" lIns="0" tIns="0" rIns="0" bIns="0" rtlCol="0" anchor="t"/>
          <a:lstStyle/>
          <a:p>
            <a:pPr marL="0" indent="0" algn="ctr">
              <a:lnSpc>
                <a:spcPts val="2200"/>
              </a:lnSpc>
              <a:buNone/>
            </a:pPr>
            <a:r>
              <a:rPr lang="en-US" sz="2200" dirty="0">
                <a:solidFill>
                  <a:srgbClr val="DAD8E9"/>
                </a:solidFill>
                <a:latin typeface="Prompt Medium" pitchFamily="34" charset="0"/>
                <a:ea typeface="Prompt Medium" pitchFamily="34" charset="-122"/>
                <a:cs typeface="Prompt Medium" pitchFamily="34" charset="-120"/>
              </a:rPr>
              <a:t>4</a:t>
            </a:r>
            <a:endParaRPr lang="en-US" sz="2200" dirty="0"/>
          </a:p>
        </p:txBody>
      </p:sp>
      <p:sp>
        <p:nvSpPr>
          <p:cNvPr id="19" name="Text 15"/>
          <p:cNvSpPr/>
          <p:nvPr/>
        </p:nvSpPr>
        <p:spPr>
          <a:xfrm>
            <a:off x="10850047" y="5246846"/>
            <a:ext cx="2345531" cy="293132"/>
          </a:xfrm>
          <a:prstGeom prst="rect">
            <a:avLst/>
          </a:prstGeom>
          <a:noFill/>
          <a:ln/>
        </p:spPr>
        <p:txBody>
          <a:bodyPr wrap="none" lIns="0" tIns="0" rIns="0" bIns="0" rtlCol="0" anchor="t"/>
          <a:lstStyle/>
          <a:p>
            <a:pPr marL="0" indent="0">
              <a:lnSpc>
                <a:spcPts val="2300"/>
              </a:lnSpc>
              <a:buNone/>
            </a:pPr>
            <a:r>
              <a:rPr lang="en-US" sz="1800" dirty="0">
                <a:solidFill>
                  <a:srgbClr val="DAD8E9"/>
                </a:solidFill>
                <a:latin typeface="Prompt Medium" pitchFamily="34" charset="0"/>
                <a:ea typeface="Prompt Medium" pitchFamily="34" charset="-122"/>
                <a:cs typeface="Prompt Medium" pitchFamily="34" charset="-120"/>
              </a:rPr>
              <a:t>Cognitive Feedback</a:t>
            </a:r>
            <a:endParaRPr lang="en-US" sz="1800" dirty="0"/>
          </a:p>
        </p:txBody>
      </p:sp>
      <p:sp>
        <p:nvSpPr>
          <p:cNvPr id="20" name="Text 16"/>
          <p:cNvSpPr/>
          <p:nvPr/>
        </p:nvSpPr>
        <p:spPr>
          <a:xfrm>
            <a:off x="10850047" y="5666542"/>
            <a:ext cx="3041690" cy="1688306"/>
          </a:xfrm>
          <a:prstGeom prst="rect">
            <a:avLst/>
          </a:prstGeom>
          <a:noFill/>
          <a:ln/>
        </p:spPr>
        <p:txBody>
          <a:bodyPr wrap="square" lIns="0" tIns="0" rIns="0" bIns="0" rtlCol="0" anchor="t"/>
          <a:lstStyle/>
          <a:p>
            <a:pPr marL="0" indent="0">
              <a:lnSpc>
                <a:spcPts val="2650"/>
              </a:lnSpc>
              <a:buNone/>
            </a:pPr>
            <a:r>
              <a:rPr lang="en-US" sz="1650" dirty="0">
                <a:solidFill>
                  <a:srgbClr val="DAD8E9"/>
                </a:solidFill>
                <a:latin typeface="Mukta Light" pitchFamily="34" charset="0"/>
                <a:ea typeface="Mukta Light" pitchFamily="34" charset="-122"/>
                <a:cs typeface="Mukta Light" pitchFamily="34" charset="-120"/>
              </a:rPr>
              <a:t>Providing contextual information or suggestions based on user actions helps guide decision-making, particularly important in clinical decision support systems.</a:t>
            </a:r>
            <a:endParaRPr lang="en-US" sz="16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808107" y="250865"/>
            <a:ext cx="3014067" cy="2006917"/>
          </a:xfrm>
          <a:prstGeom prst="rect">
            <a:avLst/>
          </a:prstGeom>
        </p:spPr>
      </p:pic>
      <p:sp>
        <p:nvSpPr>
          <p:cNvPr id="3" name="Text 0"/>
          <p:cNvSpPr/>
          <p:nvPr/>
        </p:nvSpPr>
        <p:spPr>
          <a:xfrm>
            <a:off x="702350" y="3060621"/>
            <a:ext cx="6339721" cy="557451"/>
          </a:xfrm>
          <a:prstGeom prst="rect">
            <a:avLst/>
          </a:prstGeom>
          <a:noFill/>
          <a:ln/>
        </p:spPr>
        <p:txBody>
          <a:bodyPr wrap="none" lIns="0" tIns="0" rIns="0" bIns="0" rtlCol="0" anchor="t"/>
          <a:lstStyle/>
          <a:p>
            <a:pPr marL="0" indent="0">
              <a:lnSpc>
                <a:spcPts val="4350"/>
              </a:lnSpc>
              <a:buNone/>
            </a:pPr>
            <a:r>
              <a:rPr lang="en-US" sz="3500" dirty="0">
                <a:solidFill>
                  <a:srgbClr val="C6BFEE"/>
                </a:solidFill>
                <a:latin typeface="Prompt Medium" pitchFamily="34" charset="0"/>
                <a:ea typeface="Prompt Medium" pitchFamily="34" charset="-122"/>
                <a:cs typeface="Prompt Medium" pitchFamily="34" charset="-120"/>
              </a:rPr>
              <a:t>Challenges in Healthcare HCI</a:t>
            </a:r>
            <a:endParaRPr lang="en-US" sz="3500" dirty="0"/>
          </a:p>
        </p:txBody>
      </p:sp>
      <p:sp>
        <p:nvSpPr>
          <p:cNvPr id="4" name="Shape 1"/>
          <p:cNvSpPr/>
          <p:nvPr/>
        </p:nvSpPr>
        <p:spPr>
          <a:xfrm>
            <a:off x="702350" y="3919061"/>
            <a:ext cx="6512600" cy="1778913"/>
          </a:xfrm>
          <a:prstGeom prst="roundRect">
            <a:avLst>
              <a:gd name="adj" fmla="val 4739"/>
            </a:avLst>
          </a:prstGeom>
          <a:solidFill>
            <a:srgbClr val="542C49"/>
          </a:solidFill>
          <a:ln w="7620">
            <a:solidFill>
              <a:srgbClr val="6D4562"/>
            </a:solidFill>
            <a:prstDash val="solid"/>
          </a:ln>
        </p:spPr>
      </p:sp>
      <p:sp>
        <p:nvSpPr>
          <p:cNvPr id="5" name="Text 2"/>
          <p:cNvSpPr/>
          <p:nvPr/>
        </p:nvSpPr>
        <p:spPr>
          <a:xfrm>
            <a:off x="910590" y="4127302"/>
            <a:ext cx="2308622" cy="278725"/>
          </a:xfrm>
          <a:prstGeom prst="rect">
            <a:avLst/>
          </a:prstGeom>
          <a:noFill/>
          <a:ln/>
        </p:spPr>
        <p:txBody>
          <a:bodyPr wrap="none" lIns="0" tIns="0" rIns="0" bIns="0" rtlCol="0" anchor="t"/>
          <a:lstStyle/>
          <a:p>
            <a:pPr marL="0" indent="0">
              <a:lnSpc>
                <a:spcPts val="2150"/>
              </a:lnSpc>
              <a:buNone/>
            </a:pPr>
            <a:r>
              <a:rPr lang="en-US" sz="1750" dirty="0">
                <a:solidFill>
                  <a:srgbClr val="DAD8E9"/>
                </a:solidFill>
                <a:latin typeface="Prompt Medium" pitchFamily="34" charset="0"/>
                <a:ea typeface="Prompt Medium" pitchFamily="34" charset="-122"/>
                <a:cs typeface="Prompt Medium" pitchFamily="34" charset="-120"/>
              </a:rPr>
              <a:t>Information Overload</a:t>
            </a:r>
            <a:endParaRPr lang="en-US" sz="1750" dirty="0"/>
          </a:p>
        </p:txBody>
      </p:sp>
      <p:sp>
        <p:nvSpPr>
          <p:cNvPr id="6" name="Text 3"/>
          <p:cNvSpPr/>
          <p:nvPr/>
        </p:nvSpPr>
        <p:spPr>
          <a:xfrm>
            <a:off x="910590" y="4526399"/>
            <a:ext cx="6096119" cy="963335"/>
          </a:xfrm>
          <a:prstGeom prst="rect">
            <a:avLst/>
          </a:prstGeom>
          <a:noFill/>
          <a:ln/>
        </p:spPr>
        <p:txBody>
          <a:bodyPr wrap="square" lIns="0" tIns="0" rIns="0" bIns="0" rtlCol="0" anchor="t"/>
          <a:lstStyle/>
          <a:p>
            <a:pPr marL="0" indent="0">
              <a:lnSpc>
                <a:spcPts val="2500"/>
              </a:lnSpc>
              <a:buNone/>
            </a:pPr>
            <a:r>
              <a:rPr lang="en-US" sz="1550" dirty="0">
                <a:solidFill>
                  <a:srgbClr val="DAD8E9"/>
                </a:solidFill>
                <a:latin typeface="Mukta Light" pitchFamily="34" charset="0"/>
                <a:ea typeface="Mukta Light" pitchFamily="34" charset="-122"/>
                <a:cs typeface="Mukta Light" pitchFamily="34" charset="-120"/>
              </a:rPr>
              <a:t>Healthcare systems often deal with vast amounts of patient data. Designing interfaces that present this information without overwhelming users is a significant challenge.</a:t>
            </a:r>
            <a:endParaRPr lang="en-US" sz="1550" dirty="0"/>
          </a:p>
        </p:txBody>
      </p:sp>
      <p:sp>
        <p:nvSpPr>
          <p:cNvPr id="7" name="Shape 4"/>
          <p:cNvSpPr/>
          <p:nvPr/>
        </p:nvSpPr>
        <p:spPr>
          <a:xfrm>
            <a:off x="7415570" y="3919061"/>
            <a:ext cx="6512600" cy="1778913"/>
          </a:xfrm>
          <a:prstGeom prst="roundRect">
            <a:avLst>
              <a:gd name="adj" fmla="val 4739"/>
            </a:avLst>
          </a:prstGeom>
          <a:solidFill>
            <a:srgbClr val="542C49"/>
          </a:solidFill>
          <a:ln w="7620">
            <a:solidFill>
              <a:srgbClr val="6D4562"/>
            </a:solidFill>
            <a:prstDash val="solid"/>
          </a:ln>
        </p:spPr>
      </p:sp>
      <p:sp>
        <p:nvSpPr>
          <p:cNvPr id="8" name="Text 5"/>
          <p:cNvSpPr/>
          <p:nvPr/>
        </p:nvSpPr>
        <p:spPr>
          <a:xfrm>
            <a:off x="7623810" y="4127302"/>
            <a:ext cx="2229922" cy="278725"/>
          </a:xfrm>
          <a:prstGeom prst="rect">
            <a:avLst/>
          </a:prstGeom>
          <a:noFill/>
          <a:ln/>
        </p:spPr>
        <p:txBody>
          <a:bodyPr wrap="none" lIns="0" tIns="0" rIns="0" bIns="0" rtlCol="0" anchor="t"/>
          <a:lstStyle/>
          <a:p>
            <a:pPr marL="0" indent="0">
              <a:lnSpc>
                <a:spcPts val="2150"/>
              </a:lnSpc>
              <a:buNone/>
            </a:pPr>
            <a:r>
              <a:rPr lang="en-US" sz="1750" dirty="0">
                <a:solidFill>
                  <a:srgbClr val="DAD8E9"/>
                </a:solidFill>
                <a:latin typeface="Prompt Medium" pitchFamily="34" charset="0"/>
                <a:ea typeface="Prompt Medium" pitchFamily="34" charset="-122"/>
                <a:cs typeface="Prompt Medium" pitchFamily="34" charset="-120"/>
              </a:rPr>
              <a:t>Interoperability</a:t>
            </a:r>
            <a:endParaRPr lang="en-US" sz="1750" dirty="0"/>
          </a:p>
        </p:txBody>
      </p:sp>
      <p:sp>
        <p:nvSpPr>
          <p:cNvPr id="9" name="Text 6"/>
          <p:cNvSpPr/>
          <p:nvPr/>
        </p:nvSpPr>
        <p:spPr>
          <a:xfrm>
            <a:off x="7623810" y="4526399"/>
            <a:ext cx="6096119" cy="963335"/>
          </a:xfrm>
          <a:prstGeom prst="rect">
            <a:avLst/>
          </a:prstGeom>
          <a:noFill/>
          <a:ln/>
        </p:spPr>
        <p:txBody>
          <a:bodyPr wrap="square" lIns="0" tIns="0" rIns="0" bIns="0" rtlCol="0" anchor="t"/>
          <a:lstStyle/>
          <a:p>
            <a:pPr marL="0" indent="0">
              <a:lnSpc>
                <a:spcPts val="2500"/>
              </a:lnSpc>
              <a:buNone/>
            </a:pPr>
            <a:r>
              <a:rPr lang="en-US" sz="1550" dirty="0">
                <a:solidFill>
                  <a:srgbClr val="DAD8E9"/>
                </a:solidFill>
                <a:latin typeface="Mukta Light" pitchFamily="34" charset="0"/>
                <a:ea typeface="Mukta Light" pitchFamily="34" charset="-122"/>
                <a:cs typeface="Mukta Light" pitchFamily="34" charset="-120"/>
              </a:rPr>
              <a:t>Ensuring seamless interaction between different healthcare systems and devices while maintaining a consistent user experience is complex but crucial.</a:t>
            </a:r>
            <a:endParaRPr lang="en-US" sz="1550" dirty="0"/>
          </a:p>
        </p:txBody>
      </p:sp>
      <p:sp>
        <p:nvSpPr>
          <p:cNvPr id="10" name="Shape 7"/>
          <p:cNvSpPr/>
          <p:nvPr/>
        </p:nvSpPr>
        <p:spPr>
          <a:xfrm>
            <a:off x="702350" y="5898594"/>
            <a:ext cx="6512600" cy="1778913"/>
          </a:xfrm>
          <a:prstGeom prst="roundRect">
            <a:avLst>
              <a:gd name="adj" fmla="val 4739"/>
            </a:avLst>
          </a:prstGeom>
          <a:solidFill>
            <a:srgbClr val="542C49"/>
          </a:solidFill>
          <a:ln w="7620">
            <a:solidFill>
              <a:srgbClr val="6D4562"/>
            </a:solidFill>
            <a:prstDash val="solid"/>
          </a:ln>
        </p:spPr>
      </p:sp>
      <p:sp>
        <p:nvSpPr>
          <p:cNvPr id="11" name="Text 8"/>
          <p:cNvSpPr/>
          <p:nvPr/>
        </p:nvSpPr>
        <p:spPr>
          <a:xfrm>
            <a:off x="910590" y="6106835"/>
            <a:ext cx="2237184" cy="278725"/>
          </a:xfrm>
          <a:prstGeom prst="rect">
            <a:avLst/>
          </a:prstGeom>
          <a:noFill/>
          <a:ln/>
        </p:spPr>
        <p:txBody>
          <a:bodyPr wrap="none" lIns="0" tIns="0" rIns="0" bIns="0" rtlCol="0" anchor="t"/>
          <a:lstStyle/>
          <a:p>
            <a:pPr marL="0" indent="0">
              <a:lnSpc>
                <a:spcPts val="2150"/>
              </a:lnSpc>
              <a:buNone/>
            </a:pPr>
            <a:r>
              <a:rPr lang="en-US" sz="1750" dirty="0">
                <a:solidFill>
                  <a:srgbClr val="DAD8E9"/>
                </a:solidFill>
                <a:latin typeface="Prompt Medium" pitchFamily="34" charset="0"/>
                <a:ea typeface="Prompt Medium" pitchFamily="34" charset="-122"/>
                <a:cs typeface="Prompt Medium" pitchFamily="34" charset="-120"/>
              </a:rPr>
              <a:t>Privacy and Security</a:t>
            </a:r>
            <a:endParaRPr lang="en-US" sz="1750" dirty="0"/>
          </a:p>
        </p:txBody>
      </p:sp>
      <p:sp>
        <p:nvSpPr>
          <p:cNvPr id="12" name="Text 9"/>
          <p:cNvSpPr/>
          <p:nvPr/>
        </p:nvSpPr>
        <p:spPr>
          <a:xfrm>
            <a:off x="910590" y="6505932"/>
            <a:ext cx="6096119" cy="642223"/>
          </a:xfrm>
          <a:prstGeom prst="rect">
            <a:avLst/>
          </a:prstGeom>
          <a:noFill/>
          <a:ln/>
        </p:spPr>
        <p:txBody>
          <a:bodyPr wrap="square" lIns="0" tIns="0" rIns="0" bIns="0" rtlCol="0" anchor="t"/>
          <a:lstStyle/>
          <a:p>
            <a:pPr marL="0" indent="0">
              <a:lnSpc>
                <a:spcPts val="2500"/>
              </a:lnSpc>
              <a:buNone/>
            </a:pPr>
            <a:r>
              <a:rPr lang="en-US" sz="1550" dirty="0">
                <a:solidFill>
                  <a:srgbClr val="DAD8E9"/>
                </a:solidFill>
                <a:latin typeface="Mukta Light" pitchFamily="34" charset="0"/>
                <a:ea typeface="Mukta Light" pitchFamily="34" charset="-122"/>
                <a:cs typeface="Mukta Light" pitchFamily="34" charset="-120"/>
              </a:rPr>
              <a:t>Balancing ease of access with robust security measures to protect sensitive patient information is an ongoing challenge in healthcare HCI.</a:t>
            </a:r>
            <a:endParaRPr lang="en-US" sz="1550" dirty="0"/>
          </a:p>
        </p:txBody>
      </p:sp>
      <p:sp>
        <p:nvSpPr>
          <p:cNvPr id="13" name="Shape 10"/>
          <p:cNvSpPr/>
          <p:nvPr/>
        </p:nvSpPr>
        <p:spPr>
          <a:xfrm>
            <a:off x="7415570" y="5898594"/>
            <a:ext cx="6512600" cy="1778913"/>
          </a:xfrm>
          <a:prstGeom prst="roundRect">
            <a:avLst>
              <a:gd name="adj" fmla="val 4739"/>
            </a:avLst>
          </a:prstGeom>
          <a:solidFill>
            <a:srgbClr val="542C49"/>
          </a:solidFill>
          <a:ln w="7620">
            <a:solidFill>
              <a:srgbClr val="6D4562"/>
            </a:solidFill>
            <a:prstDash val="solid"/>
          </a:ln>
        </p:spPr>
      </p:sp>
      <p:sp>
        <p:nvSpPr>
          <p:cNvPr id="14" name="Text 11"/>
          <p:cNvSpPr/>
          <p:nvPr/>
        </p:nvSpPr>
        <p:spPr>
          <a:xfrm>
            <a:off x="7623810" y="6106835"/>
            <a:ext cx="2229922" cy="278725"/>
          </a:xfrm>
          <a:prstGeom prst="rect">
            <a:avLst/>
          </a:prstGeom>
          <a:noFill/>
          <a:ln/>
        </p:spPr>
        <p:txBody>
          <a:bodyPr wrap="none" lIns="0" tIns="0" rIns="0" bIns="0" rtlCol="0" anchor="t"/>
          <a:lstStyle/>
          <a:p>
            <a:pPr marL="0" indent="0">
              <a:lnSpc>
                <a:spcPts val="2150"/>
              </a:lnSpc>
              <a:buNone/>
            </a:pPr>
            <a:r>
              <a:rPr lang="en-US" sz="1750" dirty="0">
                <a:solidFill>
                  <a:srgbClr val="DAD8E9"/>
                </a:solidFill>
                <a:latin typeface="Prompt Medium" pitchFamily="34" charset="0"/>
                <a:ea typeface="Prompt Medium" pitchFamily="34" charset="-122"/>
                <a:cs typeface="Prompt Medium" pitchFamily="34" charset="-120"/>
              </a:rPr>
              <a:t>User Diversity</a:t>
            </a:r>
            <a:endParaRPr lang="en-US" sz="1750" dirty="0"/>
          </a:p>
        </p:txBody>
      </p:sp>
      <p:sp>
        <p:nvSpPr>
          <p:cNvPr id="15" name="Text 12"/>
          <p:cNvSpPr/>
          <p:nvPr/>
        </p:nvSpPr>
        <p:spPr>
          <a:xfrm>
            <a:off x="7623810" y="6505932"/>
            <a:ext cx="6096119" cy="963335"/>
          </a:xfrm>
          <a:prstGeom prst="rect">
            <a:avLst/>
          </a:prstGeom>
          <a:noFill/>
          <a:ln/>
        </p:spPr>
        <p:txBody>
          <a:bodyPr wrap="square" lIns="0" tIns="0" rIns="0" bIns="0" rtlCol="0" anchor="t"/>
          <a:lstStyle/>
          <a:p>
            <a:pPr marL="0" indent="0">
              <a:lnSpc>
                <a:spcPts val="2500"/>
              </a:lnSpc>
              <a:buNone/>
            </a:pPr>
            <a:r>
              <a:rPr lang="en-US" sz="1550" dirty="0">
                <a:solidFill>
                  <a:srgbClr val="DAD8E9"/>
                </a:solidFill>
                <a:latin typeface="Mukta Light" pitchFamily="34" charset="0"/>
                <a:ea typeface="Mukta Light" pitchFamily="34" charset="-122"/>
                <a:cs typeface="Mukta Light" pitchFamily="34" charset="-120"/>
              </a:rPr>
              <a:t>Designing interfaces that cater to a wide range of users, from tech-savvy young doctors to older patients with limited digital literacy, requires careful consideration.</a:t>
            </a:r>
            <a:endParaRPr lang="en-US" sz="15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33888" y="1025962"/>
            <a:ext cx="8815864" cy="616148"/>
          </a:xfrm>
          <a:prstGeom prst="rect">
            <a:avLst/>
          </a:prstGeom>
          <a:noFill/>
          <a:ln/>
        </p:spPr>
        <p:txBody>
          <a:bodyPr wrap="none" lIns="0" tIns="0" rIns="0" bIns="0" rtlCol="0" anchor="t"/>
          <a:lstStyle/>
          <a:p>
            <a:pPr marL="0" indent="0">
              <a:lnSpc>
                <a:spcPts val="4850"/>
              </a:lnSpc>
              <a:buNone/>
            </a:pPr>
            <a:r>
              <a:rPr lang="en-US" sz="3850" dirty="0">
                <a:solidFill>
                  <a:srgbClr val="C6BFEE"/>
                </a:solidFill>
                <a:latin typeface="Prompt Medium" pitchFamily="34" charset="0"/>
                <a:ea typeface="Prompt Medium" pitchFamily="34" charset="-122"/>
                <a:cs typeface="Prompt Medium" pitchFamily="34" charset="-120"/>
              </a:rPr>
              <a:t>HCI Research Methods in Healthcare</a:t>
            </a:r>
            <a:endParaRPr lang="en-US" sz="3850" dirty="0"/>
          </a:p>
        </p:txBody>
      </p:sp>
      <p:pic>
        <p:nvPicPr>
          <p:cNvPr id="4" name="Image 1" descr="preencoded.png"/>
          <p:cNvPicPr>
            <a:picLocks noChangeAspect="1"/>
          </p:cNvPicPr>
          <p:nvPr/>
        </p:nvPicPr>
        <p:blipFill>
          <a:blip r:embed="rId4"/>
          <a:stretch>
            <a:fillRect/>
          </a:stretch>
        </p:blipFill>
        <p:spPr>
          <a:xfrm>
            <a:off x="4433888" y="1974771"/>
            <a:ext cx="554474" cy="554474"/>
          </a:xfrm>
          <a:prstGeom prst="rect">
            <a:avLst/>
          </a:prstGeom>
        </p:spPr>
      </p:pic>
      <p:sp>
        <p:nvSpPr>
          <p:cNvPr id="5" name="Text 1"/>
          <p:cNvSpPr/>
          <p:nvPr/>
        </p:nvSpPr>
        <p:spPr>
          <a:xfrm>
            <a:off x="4433888" y="2751058"/>
            <a:ext cx="2639378" cy="308015"/>
          </a:xfrm>
          <a:prstGeom prst="rect">
            <a:avLst/>
          </a:prstGeom>
          <a:noFill/>
          <a:ln/>
        </p:spPr>
        <p:txBody>
          <a:bodyPr wrap="none" lIns="0" tIns="0" rIns="0" bIns="0" rtlCol="0" anchor="t"/>
          <a:lstStyle/>
          <a:p>
            <a:pPr marL="0" indent="0" algn="l">
              <a:lnSpc>
                <a:spcPts val="2400"/>
              </a:lnSpc>
              <a:buNone/>
            </a:pPr>
            <a:r>
              <a:rPr lang="en-US" sz="1900" dirty="0">
                <a:solidFill>
                  <a:srgbClr val="DAD8E9"/>
                </a:solidFill>
                <a:latin typeface="Prompt Medium" pitchFamily="34" charset="0"/>
                <a:ea typeface="Prompt Medium" pitchFamily="34" charset="-122"/>
                <a:cs typeface="Prompt Medium" pitchFamily="34" charset="-120"/>
              </a:rPr>
              <a:t>Observational Studies</a:t>
            </a:r>
            <a:endParaRPr lang="en-US" sz="1900" dirty="0"/>
          </a:p>
        </p:txBody>
      </p:sp>
      <p:sp>
        <p:nvSpPr>
          <p:cNvPr id="6" name="Text 2"/>
          <p:cNvSpPr/>
          <p:nvPr/>
        </p:nvSpPr>
        <p:spPr>
          <a:xfrm>
            <a:off x="4433888" y="3192066"/>
            <a:ext cx="4543782" cy="1064419"/>
          </a:xfrm>
          <a:prstGeom prst="rect">
            <a:avLst/>
          </a:prstGeom>
          <a:noFill/>
          <a:ln/>
        </p:spPr>
        <p:txBody>
          <a:bodyPr wrap="square" lIns="0" tIns="0" rIns="0" bIns="0" rtlCol="0" anchor="t"/>
          <a:lstStyle/>
          <a:p>
            <a:pPr marL="0" indent="0" algn="l">
              <a:lnSpc>
                <a:spcPts val="2750"/>
              </a:lnSpc>
              <a:buNone/>
            </a:pPr>
            <a:r>
              <a:rPr lang="en-US" sz="1700" dirty="0">
                <a:solidFill>
                  <a:srgbClr val="DAD8E9"/>
                </a:solidFill>
                <a:latin typeface="Mukta Light" pitchFamily="34" charset="0"/>
                <a:ea typeface="Mukta Light" pitchFamily="34" charset="-122"/>
                <a:cs typeface="Mukta Light" pitchFamily="34" charset="-120"/>
              </a:rPr>
              <a:t>Watching healthcare professionals interact with systems in their natural environment to identify usability issues and workflow inefficiencies.</a:t>
            </a:r>
            <a:endParaRPr lang="en-US" sz="1700" dirty="0"/>
          </a:p>
        </p:txBody>
      </p:sp>
      <p:pic>
        <p:nvPicPr>
          <p:cNvPr id="7" name="Image 2" descr="preencoded.png"/>
          <p:cNvPicPr>
            <a:picLocks noChangeAspect="1"/>
          </p:cNvPicPr>
          <p:nvPr/>
        </p:nvPicPr>
        <p:blipFill>
          <a:blip r:embed="rId5"/>
          <a:stretch>
            <a:fillRect/>
          </a:stretch>
        </p:blipFill>
        <p:spPr>
          <a:xfrm>
            <a:off x="9310330" y="1974771"/>
            <a:ext cx="554474" cy="554474"/>
          </a:xfrm>
          <a:prstGeom prst="rect">
            <a:avLst/>
          </a:prstGeom>
        </p:spPr>
      </p:pic>
      <p:sp>
        <p:nvSpPr>
          <p:cNvPr id="8" name="Text 3"/>
          <p:cNvSpPr/>
          <p:nvPr/>
        </p:nvSpPr>
        <p:spPr>
          <a:xfrm>
            <a:off x="9310330" y="2751058"/>
            <a:ext cx="2783443" cy="308015"/>
          </a:xfrm>
          <a:prstGeom prst="rect">
            <a:avLst/>
          </a:prstGeom>
          <a:noFill/>
          <a:ln/>
        </p:spPr>
        <p:txBody>
          <a:bodyPr wrap="none" lIns="0" tIns="0" rIns="0" bIns="0" rtlCol="0" anchor="t"/>
          <a:lstStyle/>
          <a:p>
            <a:pPr marL="0" indent="0" algn="l">
              <a:lnSpc>
                <a:spcPts val="2400"/>
              </a:lnSpc>
              <a:buNone/>
            </a:pPr>
            <a:r>
              <a:rPr lang="en-US" sz="1900" dirty="0">
                <a:solidFill>
                  <a:srgbClr val="DAD8E9"/>
                </a:solidFill>
                <a:latin typeface="Prompt Medium" pitchFamily="34" charset="0"/>
                <a:ea typeface="Prompt Medium" pitchFamily="34" charset="-122"/>
                <a:cs typeface="Prompt Medium" pitchFamily="34" charset="-120"/>
              </a:rPr>
              <a:t>Surveys and Interviews</a:t>
            </a:r>
            <a:endParaRPr lang="en-US" sz="1900" dirty="0"/>
          </a:p>
        </p:txBody>
      </p:sp>
      <p:sp>
        <p:nvSpPr>
          <p:cNvPr id="9" name="Text 4"/>
          <p:cNvSpPr/>
          <p:nvPr/>
        </p:nvSpPr>
        <p:spPr>
          <a:xfrm>
            <a:off x="9310330" y="3192066"/>
            <a:ext cx="4543782" cy="1064419"/>
          </a:xfrm>
          <a:prstGeom prst="rect">
            <a:avLst/>
          </a:prstGeom>
          <a:noFill/>
          <a:ln/>
        </p:spPr>
        <p:txBody>
          <a:bodyPr wrap="square" lIns="0" tIns="0" rIns="0" bIns="0" rtlCol="0" anchor="t"/>
          <a:lstStyle/>
          <a:p>
            <a:pPr marL="0" indent="0" algn="l">
              <a:lnSpc>
                <a:spcPts val="2750"/>
              </a:lnSpc>
              <a:buNone/>
            </a:pPr>
            <a:r>
              <a:rPr lang="en-US" sz="1700" dirty="0">
                <a:solidFill>
                  <a:srgbClr val="DAD8E9"/>
                </a:solidFill>
                <a:latin typeface="Mukta Light" pitchFamily="34" charset="0"/>
                <a:ea typeface="Mukta Light" pitchFamily="34" charset="-122"/>
                <a:cs typeface="Mukta Light" pitchFamily="34" charset="-120"/>
              </a:rPr>
              <a:t>Gathering qualitative data on user experiences, preferences, and pain points in healthcare technology usage.</a:t>
            </a:r>
            <a:endParaRPr lang="en-US" sz="1700" dirty="0"/>
          </a:p>
        </p:txBody>
      </p:sp>
      <p:pic>
        <p:nvPicPr>
          <p:cNvPr id="10" name="Image 3" descr="preencoded.png"/>
          <p:cNvPicPr>
            <a:picLocks noChangeAspect="1"/>
          </p:cNvPicPr>
          <p:nvPr/>
        </p:nvPicPr>
        <p:blipFill>
          <a:blip r:embed="rId6"/>
          <a:stretch>
            <a:fillRect/>
          </a:stretch>
        </p:blipFill>
        <p:spPr>
          <a:xfrm>
            <a:off x="4433888" y="4921925"/>
            <a:ext cx="554474" cy="554474"/>
          </a:xfrm>
          <a:prstGeom prst="rect">
            <a:avLst/>
          </a:prstGeom>
        </p:spPr>
      </p:pic>
      <p:sp>
        <p:nvSpPr>
          <p:cNvPr id="11" name="Text 5"/>
          <p:cNvSpPr/>
          <p:nvPr/>
        </p:nvSpPr>
        <p:spPr>
          <a:xfrm>
            <a:off x="4433888" y="5698212"/>
            <a:ext cx="2464713" cy="308015"/>
          </a:xfrm>
          <a:prstGeom prst="rect">
            <a:avLst/>
          </a:prstGeom>
          <a:noFill/>
          <a:ln/>
        </p:spPr>
        <p:txBody>
          <a:bodyPr wrap="none" lIns="0" tIns="0" rIns="0" bIns="0" rtlCol="0" anchor="t"/>
          <a:lstStyle/>
          <a:p>
            <a:pPr marL="0" indent="0" algn="l">
              <a:lnSpc>
                <a:spcPts val="2400"/>
              </a:lnSpc>
              <a:buNone/>
            </a:pPr>
            <a:r>
              <a:rPr lang="en-US" sz="1900" dirty="0">
                <a:solidFill>
                  <a:srgbClr val="DAD8E9"/>
                </a:solidFill>
                <a:latin typeface="Prompt Medium" pitchFamily="34" charset="0"/>
                <a:ea typeface="Prompt Medium" pitchFamily="34" charset="-122"/>
                <a:cs typeface="Prompt Medium" pitchFamily="34" charset="-120"/>
              </a:rPr>
              <a:t>Usability Testing</a:t>
            </a:r>
            <a:endParaRPr lang="en-US" sz="1900" dirty="0"/>
          </a:p>
        </p:txBody>
      </p:sp>
      <p:sp>
        <p:nvSpPr>
          <p:cNvPr id="12" name="Text 6"/>
          <p:cNvSpPr/>
          <p:nvPr/>
        </p:nvSpPr>
        <p:spPr>
          <a:xfrm>
            <a:off x="4433888" y="6139220"/>
            <a:ext cx="4543782" cy="1064419"/>
          </a:xfrm>
          <a:prstGeom prst="rect">
            <a:avLst/>
          </a:prstGeom>
          <a:noFill/>
          <a:ln/>
        </p:spPr>
        <p:txBody>
          <a:bodyPr wrap="square" lIns="0" tIns="0" rIns="0" bIns="0" rtlCol="0" anchor="t"/>
          <a:lstStyle/>
          <a:p>
            <a:pPr marL="0" indent="0" algn="l">
              <a:lnSpc>
                <a:spcPts val="2750"/>
              </a:lnSpc>
              <a:buNone/>
            </a:pPr>
            <a:r>
              <a:rPr lang="en-US" sz="1700" dirty="0">
                <a:solidFill>
                  <a:srgbClr val="DAD8E9"/>
                </a:solidFill>
                <a:latin typeface="Mukta Light" pitchFamily="34" charset="0"/>
                <a:ea typeface="Mukta Light" pitchFamily="34" charset="-122"/>
                <a:cs typeface="Mukta Light" pitchFamily="34" charset="-120"/>
              </a:rPr>
              <a:t>Conducting controlled experiments to evaluate the effectiveness, efficiency, and satisfaction of healthcare interfaces.</a:t>
            </a:r>
            <a:endParaRPr lang="en-US" sz="1700" dirty="0"/>
          </a:p>
        </p:txBody>
      </p:sp>
      <p:pic>
        <p:nvPicPr>
          <p:cNvPr id="13" name="Image 4" descr="preencoded.png"/>
          <p:cNvPicPr>
            <a:picLocks noChangeAspect="1"/>
          </p:cNvPicPr>
          <p:nvPr/>
        </p:nvPicPr>
        <p:blipFill>
          <a:blip r:embed="rId7"/>
          <a:stretch>
            <a:fillRect/>
          </a:stretch>
        </p:blipFill>
        <p:spPr>
          <a:xfrm>
            <a:off x="9310330" y="4921925"/>
            <a:ext cx="554474" cy="554474"/>
          </a:xfrm>
          <a:prstGeom prst="rect">
            <a:avLst/>
          </a:prstGeom>
        </p:spPr>
      </p:pic>
      <p:sp>
        <p:nvSpPr>
          <p:cNvPr id="14" name="Text 7"/>
          <p:cNvSpPr/>
          <p:nvPr/>
        </p:nvSpPr>
        <p:spPr>
          <a:xfrm>
            <a:off x="9310330" y="5698212"/>
            <a:ext cx="2464713" cy="308015"/>
          </a:xfrm>
          <a:prstGeom prst="rect">
            <a:avLst/>
          </a:prstGeom>
          <a:noFill/>
          <a:ln/>
        </p:spPr>
        <p:txBody>
          <a:bodyPr wrap="none" lIns="0" tIns="0" rIns="0" bIns="0" rtlCol="0" anchor="t"/>
          <a:lstStyle/>
          <a:p>
            <a:pPr marL="0" indent="0" algn="l">
              <a:lnSpc>
                <a:spcPts val="2400"/>
              </a:lnSpc>
              <a:buNone/>
            </a:pPr>
            <a:r>
              <a:rPr lang="en-US" sz="1900" dirty="0">
                <a:solidFill>
                  <a:srgbClr val="DAD8E9"/>
                </a:solidFill>
                <a:latin typeface="Prompt Medium" pitchFamily="34" charset="0"/>
                <a:ea typeface="Prompt Medium" pitchFamily="34" charset="-122"/>
                <a:cs typeface="Prompt Medium" pitchFamily="34" charset="-120"/>
              </a:rPr>
              <a:t>Analytics</a:t>
            </a:r>
            <a:endParaRPr lang="en-US" sz="1900" dirty="0"/>
          </a:p>
        </p:txBody>
      </p:sp>
      <p:sp>
        <p:nvSpPr>
          <p:cNvPr id="15" name="Text 8"/>
          <p:cNvSpPr/>
          <p:nvPr/>
        </p:nvSpPr>
        <p:spPr>
          <a:xfrm>
            <a:off x="9310330" y="6139220"/>
            <a:ext cx="4543782" cy="1064419"/>
          </a:xfrm>
          <a:prstGeom prst="rect">
            <a:avLst/>
          </a:prstGeom>
          <a:noFill/>
          <a:ln/>
        </p:spPr>
        <p:txBody>
          <a:bodyPr wrap="square" lIns="0" tIns="0" rIns="0" bIns="0" rtlCol="0" anchor="t"/>
          <a:lstStyle/>
          <a:p>
            <a:pPr marL="0" indent="0" algn="l">
              <a:lnSpc>
                <a:spcPts val="2750"/>
              </a:lnSpc>
              <a:buNone/>
            </a:pPr>
            <a:r>
              <a:rPr lang="en-US" sz="1700" dirty="0">
                <a:solidFill>
                  <a:srgbClr val="DAD8E9"/>
                </a:solidFill>
                <a:latin typeface="Mukta Light" pitchFamily="34" charset="0"/>
                <a:ea typeface="Mukta Light" pitchFamily="34" charset="-122"/>
                <a:cs typeface="Mukta Light" pitchFamily="34" charset="-120"/>
              </a:rPr>
              <a:t>Analyzing usage data from healthcare systems to identify patterns, common errors, and areas for improvement in interface design.</a:t>
            </a:r>
            <a:endParaRPr lang="en-US" sz="1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88074"/>
          </a:xfrm>
          <a:prstGeom prst="rect">
            <a:avLst/>
          </a:prstGeom>
        </p:spPr>
      </p:pic>
      <p:sp>
        <p:nvSpPr>
          <p:cNvPr id="3" name="Text 0"/>
          <p:cNvSpPr/>
          <p:nvPr/>
        </p:nvSpPr>
        <p:spPr>
          <a:xfrm>
            <a:off x="752594" y="3280053"/>
            <a:ext cx="8173283" cy="597337"/>
          </a:xfrm>
          <a:prstGeom prst="rect">
            <a:avLst/>
          </a:prstGeom>
          <a:noFill/>
          <a:ln/>
        </p:spPr>
        <p:txBody>
          <a:bodyPr wrap="none" lIns="0" tIns="0" rIns="0" bIns="0" rtlCol="0" anchor="t"/>
          <a:lstStyle/>
          <a:p>
            <a:pPr marL="0" indent="0">
              <a:lnSpc>
                <a:spcPts val="4700"/>
              </a:lnSpc>
              <a:buNone/>
            </a:pPr>
            <a:r>
              <a:rPr lang="en-US" sz="3750" dirty="0">
                <a:solidFill>
                  <a:srgbClr val="C6BFEE"/>
                </a:solidFill>
                <a:latin typeface="Prompt Medium" pitchFamily="34" charset="0"/>
                <a:ea typeface="Prompt Medium" pitchFamily="34" charset="-122"/>
                <a:cs typeface="Prompt Medium" pitchFamily="34" charset="-120"/>
              </a:rPr>
              <a:t>Emerging Trends in Healthcare HCI</a:t>
            </a:r>
            <a:endParaRPr lang="en-US" sz="3750" dirty="0"/>
          </a:p>
        </p:txBody>
      </p:sp>
      <p:sp>
        <p:nvSpPr>
          <p:cNvPr id="4" name="Shape 1"/>
          <p:cNvSpPr/>
          <p:nvPr/>
        </p:nvSpPr>
        <p:spPr>
          <a:xfrm>
            <a:off x="752594" y="4522470"/>
            <a:ext cx="13125212" cy="30480"/>
          </a:xfrm>
          <a:prstGeom prst="roundRect">
            <a:avLst>
              <a:gd name="adj" fmla="val 296330"/>
            </a:avLst>
          </a:prstGeom>
          <a:solidFill>
            <a:srgbClr val="6D4562"/>
          </a:solidFill>
          <a:ln/>
        </p:spPr>
      </p:sp>
      <p:sp>
        <p:nvSpPr>
          <p:cNvPr id="5" name="Shape 2"/>
          <p:cNvSpPr/>
          <p:nvPr/>
        </p:nvSpPr>
        <p:spPr>
          <a:xfrm>
            <a:off x="2297192" y="4522410"/>
            <a:ext cx="30480" cy="752594"/>
          </a:xfrm>
          <a:prstGeom prst="roundRect">
            <a:avLst>
              <a:gd name="adj" fmla="val 296330"/>
            </a:avLst>
          </a:prstGeom>
          <a:solidFill>
            <a:srgbClr val="6D4562"/>
          </a:solidFill>
          <a:ln/>
        </p:spPr>
      </p:sp>
      <p:sp>
        <p:nvSpPr>
          <p:cNvPr id="6" name="Shape 3"/>
          <p:cNvSpPr/>
          <p:nvPr/>
        </p:nvSpPr>
        <p:spPr>
          <a:xfrm>
            <a:off x="2070616" y="4280595"/>
            <a:ext cx="483751" cy="483751"/>
          </a:xfrm>
          <a:prstGeom prst="roundRect">
            <a:avLst>
              <a:gd name="adj" fmla="val 18671"/>
            </a:avLst>
          </a:prstGeom>
          <a:solidFill>
            <a:srgbClr val="542C49"/>
          </a:solidFill>
          <a:ln w="7620">
            <a:solidFill>
              <a:srgbClr val="6D4562"/>
            </a:solidFill>
            <a:prstDash val="solid"/>
          </a:ln>
        </p:spPr>
      </p:sp>
      <p:sp>
        <p:nvSpPr>
          <p:cNvPr id="7" name="Text 4"/>
          <p:cNvSpPr/>
          <p:nvPr/>
        </p:nvSpPr>
        <p:spPr>
          <a:xfrm>
            <a:off x="2258854" y="4379059"/>
            <a:ext cx="107275" cy="286703"/>
          </a:xfrm>
          <a:prstGeom prst="rect">
            <a:avLst/>
          </a:prstGeom>
          <a:noFill/>
          <a:ln/>
        </p:spPr>
        <p:txBody>
          <a:bodyPr wrap="none" lIns="0" tIns="0" rIns="0" bIns="0" rtlCol="0" anchor="t"/>
          <a:lstStyle/>
          <a:p>
            <a:pPr marL="0" indent="0" algn="ctr">
              <a:lnSpc>
                <a:spcPts val="2250"/>
              </a:lnSpc>
              <a:buNone/>
            </a:pPr>
            <a:r>
              <a:rPr lang="en-US" sz="2250" dirty="0">
                <a:solidFill>
                  <a:srgbClr val="DAD8E9"/>
                </a:solidFill>
                <a:latin typeface="Prompt Medium" pitchFamily="34" charset="0"/>
                <a:ea typeface="Prompt Medium" pitchFamily="34" charset="-122"/>
                <a:cs typeface="Prompt Medium" pitchFamily="34" charset="-120"/>
              </a:rPr>
              <a:t>1</a:t>
            </a:r>
            <a:endParaRPr lang="en-US" sz="2250" dirty="0"/>
          </a:p>
        </p:txBody>
      </p:sp>
      <p:sp>
        <p:nvSpPr>
          <p:cNvPr id="8" name="Text 5"/>
          <p:cNvSpPr/>
          <p:nvPr/>
        </p:nvSpPr>
        <p:spPr>
          <a:xfrm>
            <a:off x="967621" y="5490091"/>
            <a:ext cx="2689979" cy="597218"/>
          </a:xfrm>
          <a:prstGeom prst="rect">
            <a:avLst/>
          </a:prstGeom>
          <a:noFill/>
          <a:ln/>
        </p:spPr>
        <p:txBody>
          <a:bodyPr wrap="square" lIns="0" tIns="0" rIns="0" bIns="0" rtlCol="0" anchor="t"/>
          <a:lstStyle/>
          <a:p>
            <a:pPr marL="0" indent="0" algn="ctr">
              <a:lnSpc>
                <a:spcPts val="2350"/>
              </a:lnSpc>
              <a:buNone/>
            </a:pPr>
            <a:r>
              <a:rPr lang="en-US" sz="1850" dirty="0">
                <a:solidFill>
                  <a:srgbClr val="DAD8E9"/>
                </a:solidFill>
                <a:latin typeface="Prompt Medium" pitchFamily="34" charset="0"/>
                <a:ea typeface="Prompt Medium" pitchFamily="34" charset="-122"/>
                <a:cs typeface="Prompt Medium" pitchFamily="34" charset="-120"/>
              </a:rPr>
              <a:t>Artificial Intelligence Integration</a:t>
            </a:r>
            <a:endParaRPr lang="en-US" sz="1850" dirty="0"/>
          </a:p>
        </p:txBody>
      </p:sp>
      <p:sp>
        <p:nvSpPr>
          <p:cNvPr id="9" name="Text 6"/>
          <p:cNvSpPr/>
          <p:nvPr/>
        </p:nvSpPr>
        <p:spPr>
          <a:xfrm>
            <a:off x="967621" y="6216253"/>
            <a:ext cx="2689979" cy="1375886"/>
          </a:xfrm>
          <a:prstGeom prst="rect">
            <a:avLst/>
          </a:prstGeom>
          <a:noFill/>
          <a:ln/>
        </p:spPr>
        <p:txBody>
          <a:bodyPr wrap="square" lIns="0" tIns="0" rIns="0" bIns="0" rtlCol="0" anchor="t"/>
          <a:lstStyle/>
          <a:p>
            <a:pPr marL="0" indent="0" algn="ctr">
              <a:lnSpc>
                <a:spcPts val="2700"/>
              </a:lnSpc>
              <a:buNone/>
            </a:pPr>
            <a:r>
              <a:rPr lang="en-US" sz="1650" dirty="0">
                <a:solidFill>
                  <a:srgbClr val="DAD8E9"/>
                </a:solidFill>
                <a:latin typeface="Mukta Light" pitchFamily="34" charset="0"/>
                <a:ea typeface="Mukta Light" pitchFamily="34" charset="-122"/>
                <a:cs typeface="Mukta Light" pitchFamily="34" charset="-120"/>
              </a:rPr>
              <a:t>AI-powered interfaces that adapt to user behavior and provide intelligent assistance in clinical decision-making.</a:t>
            </a:r>
            <a:endParaRPr lang="en-US" sz="1650" dirty="0"/>
          </a:p>
        </p:txBody>
      </p:sp>
      <p:sp>
        <p:nvSpPr>
          <p:cNvPr id="10" name="Shape 7"/>
          <p:cNvSpPr/>
          <p:nvPr/>
        </p:nvSpPr>
        <p:spPr>
          <a:xfrm>
            <a:off x="5632252" y="4522410"/>
            <a:ext cx="30480" cy="752594"/>
          </a:xfrm>
          <a:prstGeom prst="roundRect">
            <a:avLst>
              <a:gd name="adj" fmla="val 296330"/>
            </a:avLst>
          </a:prstGeom>
          <a:solidFill>
            <a:srgbClr val="6D4562"/>
          </a:solidFill>
          <a:ln/>
        </p:spPr>
      </p:sp>
      <p:sp>
        <p:nvSpPr>
          <p:cNvPr id="11" name="Shape 8"/>
          <p:cNvSpPr/>
          <p:nvPr/>
        </p:nvSpPr>
        <p:spPr>
          <a:xfrm>
            <a:off x="5405676" y="4280595"/>
            <a:ext cx="483751" cy="483751"/>
          </a:xfrm>
          <a:prstGeom prst="roundRect">
            <a:avLst>
              <a:gd name="adj" fmla="val 18671"/>
            </a:avLst>
          </a:prstGeom>
          <a:solidFill>
            <a:srgbClr val="542C49"/>
          </a:solidFill>
          <a:ln w="7620">
            <a:solidFill>
              <a:srgbClr val="6D4562"/>
            </a:solidFill>
            <a:prstDash val="solid"/>
          </a:ln>
        </p:spPr>
      </p:sp>
      <p:sp>
        <p:nvSpPr>
          <p:cNvPr id="12" name="Text 9"/>
          <p:cNvSpPr/>
          <p:nvPr/>
        </p:nvSpPr>
        <p:spPr>
          <a:xfrm>
            <a:off x="5563672" y="4379059"/>
            <a:ext cx="167759" cy="286703"/>
          </a:xfrm>
          <a:prstGeom prst="rect">
            <a:avLst/>
          </a:prstGeom>
          <a:noFill/>
          <a:ln/>
        </p:spPr>
        <p:txBody>
          <a:bodyPr wrap="none" lIns="0" tIns="0" rIns="0" bIns="0" rtlCol="0" anchor="t"/>
          <a:lstStyle/>
          <a:p>
            <a:pPr marL="0" indent="0" algn="ctr">
              <a:lnSpc>
                <a:spcPts val="2250"/>
              </a:lnSpc>
              <a:buNone/>
            </a:pPr>
            <a:r>
              <a:rPr lang="en-US" sz="2250" dirty="0">
                <a:solidFill>
                  <a:srgbClr val="DAD8E9"/>
                </a:solidFill>
                <a:latin typeface="Prompt Medium" pitchFamily="34" charset="0"/>
                <a:ea typeface="Prompt Medium" pitchFamily="34" charset="-122"/>
                <a:cs typeface="Prompt Medium" pitchFamily="34" charset="-120"/>
              </a:rPr>
              <a:t>2</a:t>
            </a:r>
            <a:endParaRPr lang="en-US" sz="2250" dirty="0"/>
          </a:p>
        </p:txBody>
      </p:sp>
      <p:sp>
        <p:nvSpPr>
          <p:cNvPr id="13" name="Text 10"/>
          <p:cNvSpPr/>
          <p:nvPr/>
        </p:nvSpPr>
        <p:spPr>
          <a:xfrm>
            <a:off x="4302681" y="5490091"/>
            <a:ext cx="2689979" cy="597218"/>
          </a:xfrm>
          <a:prstGeom prst="rect">
            <a:avLst/>
          </a:prstGeom>
          <a:noFill/>
          <a:ln/>
        </p:spPr>
        <p:txBody>
          <a:bodyPr wrap="square" lIns="0" tIns="0" rIns="0" bIns="0" rtlCol="0" anchor="t"/>
          <a:lstStyle/>
          <a:p>
            <a:pPr marL="0" indent="0" algn="ctr">
              <a:lnSpc>
                <a:spcPts val="2350"/>
              </a:lnSpc>
              <a:buNone/>
            </a:pPr>
            <a:r>
              <a:rPr lang="en-US" sz="1850" dirty="0">
                <a:solidFill>
                  <a:srgbClr val="DAD8E9"/>
                </a:solidFill>
                <a:latin typeface="Prompt Medium" pitchFamily="34" charset="0"/>
                <a:ea typeface="Prompt Medium" pitchFamily="34" charset="-122"/>
                <a:cs typeface="Prompt Medium" pitchFamily="34" charset="-120"/>
              </a:rPr>
              <a:t>Virtual and Augmented Reality</a:t>
            </a:r>
            <a:endParaRPr lang="en-US" sz="1850" dirty="0"/>
          </a:p>
        </p:txBody>
      </p:sp>
      <p:sp>
        <p:nvSpPr>
          <p:cNvPr id="14" name="Text 11"/>
          <p:cNvSpPr/>
          <p:nvPr/>
        </p:nvSpPr>
        <p:spPr>
          <a:xfrm>
            <a:off x="4302681" y="6216253"/>
            <a:ext cx="2689979" cy="1375886"/>
          </a:xfrm>
          <a:prstGeom prst="rect">
            <a:avLst/>
          </a:prstGeom>
          <a:noFill/>
          <a:ln/>
        </p:spPr>
        <p:txBody>
          <a:bodyPr wrap="square" lIns="0" tIns="0" rIns="0" bIns="0" rtlCol="0" anchor="t"/>
          <a:lstStyle/>
          <a:p>
            <a:pPr marL="0" indent="0" algn="ctr">
              <a:lnSpc>
                <a:spcPts val="2700"/>
              </a:lnSpc>
              <a:buNone/>
            </a:pPr>
            <a:r>
              <a:rPr lang="en-US" sz="1650" dirty="0">
                <a:solidFill>
                  <a:srgbClr val="DAD8E9"/>
                </a:solidFill>
                <a:latin typeface="Mukta Light" pitchFamily="34" charset="0"/>
                <a:ea typeface="Mukta Light" pitchFamily="34" charset="-122"/>
                <a:cs typeface="Mukta Light" pitchFamily="34" charset="-120"/>
              </a:rPr>
              <a:t>Immersive interfaces for medical training, patient education, and even telemedicine applications.</a:t>
            </a:r>
            <a:endParaRPr lang="en-US" sz="1650" dirty="0"/>
          </a:p>
        </p:txBody>
      </p:sp>
      <p:sp>
        <p:nvSpPr>
          <p:cNvPr id="15" name="Shape 12"/>
          <p:cNvSpPr/>
          <p:nvPr/>
        </p:nvSpPr>
        <p:spPr>
          <a:xfrm>
            <a:off x="8967311" y="4522410"/>
            <a:ext cx="30480" cy="752594"/>
          </a:xfrm>
          <a:prstGeom prst="roundRect">
            <a:avLst>
              <a:gd name="adj" fmla="val 296330"/>
            </a:avLst>
          </a:prstGeom>
          <a:solidFill>
            <a:srgbClr val="6D4562"/>
          </a:solidFill>
          <a:ln/>
        </p:spPr>
      </p:sp>
      <p:sp>
        <p:nvSpPr>
          <p:cNvPr id="16" name="Shape 13"/>
          <p:cNvSpPr/>
          <p:nvPr/>
        </p:nvSpPr>
        <p:spPr>
          <a:xfrm>
            <a:off x="8740735" y="4280595"/>
            <a:ext cx="483751" cy="483751"/>
          </a:xfrm>
          <a:prstGeom prst="roundRect">
            <a:avLst>
              <a:gd name="adj" fmla="val 18671"/>
            </a:avLst>
          </a:prstGeom>
          <a:solidFill>
            <a:srgbClr val="542C49"/>
          </a:solidFill>
          <a:ln w="7620">
            <a:solidFill>
              <a:srgbClr val="6D4562"/>
            </a:solidFill>
            <a:prstDash val="solid"/>
          </a:ln>
        </p:spPr>
      </p:sp>
      <p:sp>
        <p:nvSpPr>
          <p:cNvPr id="17" name="Text 14"/>
          <p:cNvSpPr/>
          <p:nvPr/>
        </p:nvSpPr>
        <p:spPr>
          <a:xfrm>
            <a:off x="8899446" y="4379059"/>
            <a:ext cx="166330" cy="286703"/>
          </a:xfrm>
          <a:prstGeom prst="rect">
            <a:avLst/>
          </a:prstGeom>
          <a:noFill/>
          <a:ln/>
        </p:spPr>
        <p:txBody>
          <a:bodyPr wrap="none" lIns="0" tIns="0" rIns="0" bIns="0" rtlCol="0" anchor="t"/>
          <a:lstStyle/>
          <a:p>
            <a:pPr marL="0" indent="0" algn="ctr">
              <a:lnSpc>
                <a:spcPts val="2250"/>
              </a:lnSpc>
              <a:buNone/>
            </a:pPr>
            <a:r>
              <a:rPr lang="en-US" sz="2250" dirty="0">
                <a:solidFill>
                  <a:srgbClr val="DAD8E9"/>
                </a:solidFill>
                <a:latin typeface="Prompt Medium" pitchFamily="34" charset="0"/>
                <a:ea typeface="Prompt Medium" pitchFamily="34" charset="-122"/>
                <a:cs typeface="Prompt Medium" pitchFamily="34" charset="-120"/>
              </a:rPr>
              <a:t>3</a:t>
            </a:r>
            <a:endParaRPr lang="en-US" sz="2250" dirty="0"/>
          </a:p>
        </p:txBody>
      </p:sp>
      <p:sp>
        <p:nvSpPr>
          <p:cNvPr id="18" name="Text 15"/>
          <p:cNvSpPr/>
          <p:nvPr/>
        </p:nvSpPr>
        <p:spPr>
          <a:xfrm>
            <a:off x="7726442" y="5490091"/>
            <a:ext cx="2512576" cy="298609"/>
          </a:xfrm>
          <a:prstGeom prst="rect">
            <a:avLst/>
          </a:prstGeom>
          <a:noFill/>
          <a:ln/>
        </p:spPr>
        <p:txBody>
          <a:bodyPr wrap="none" lIns="0" tIns="0" rIns="0" bIns="0" rtlCol="0" anchor="t"/>
          <a:lstStyle/>
          <a:p>
            <a:pPr marL="0" indent="0" algn="ctr">
              <a:lnSpc>
                <a:spcPts val="2350"/>
              </a:lnSpc>
              <a:buNone/>
            </a:pPr>
            <a:r>
              <a:rPr lang="en-US" sz="1850" dirty="0">
                <a:solidFill>
                  <a:srgbClr val="DAD8E9"/>
                </a:solidFill>
                <a:latin typeface="Prompt Medium" pitchFamily="34" charset="0"/>
                <a:ea typeface="Prompt Medium" pitchFamily="34" charset="-122"/>
                <a:cs typeface="Prompt Medium" pitchFamily="34" charset="-120"/>
              </a:rPr>
              <a:t>Wearable Technology</a:t>
            </a:r>
            <a:endParaRPr lang="en-US" sz="1850" dirty="0"/>
          </a:p>
        </p:txBody>
      </p:sp>
      <p:sp>
        <p:nvSpPr>
          <p:cNvPr id="19" name="Text 16"/>
          <p:cNvSpPr/>
          <p:nvPr/>
        </p:nvSpPr>
        <p:spPr>
          <a:xfrm>
            <a:off x="7637740" y="5917644"/>
            <a:ext cx="2689979" cy="1719858"/>
          </a:xfrm>
          <a:prstGeom prst="rect">
            <a:avLst/>
          </a:prstGeom>
          <a:noFill/>
          <a:ln/>
        </p:spPr>
        <p:txBody>
          <a:bodyPr wrap="square" lIns="0" tIns="0" rIns="0" bIns="0" rtlCol="0" anchor="t"/>
          <a:lstStyle/>
          <a:p>
            <a:pPr marL="0" indent="0" algn="ctr">
              <a:lnSpc>
                <a:spcPts val="2700"/>
              </a:lnSpc>
              <a:buNone/>
            </a:pPr>
            <a:r>
              <a:rPr lang="en-US" sz="1650" dirty="0">
                <a:solidFill>
                  <a:srgbClr val="DAD8E9"/>
                </a:solidFill>
                <a:latin typeface="Mukta Light" pitchFamily="34" charset="0"/>
                <a:ea typeface="Mukta Light" pitchFamily="34" charset="-122"/>
                <a:cs typeface="Mukta Light" pitchFamily="34" charset="-120"/>
              </a:rPr>
              <a:t>Designing interfaces for smartwatches and other wearables to support continuous health monitoring and patient engagement.</a:t>
            </a:r>
            <a:endParaRPr lang="en-US" sz="1650" dirty="0"/>
          </a:p>
        </p:txBody>
      </p:sp>
      <p:sp>
        <p:nvSpPr>
          <p:cNvPr id="20" name="Shape 17"/>
          <p:cNvSpPr/>
          <p:nvPr/>
        </p:nvSpPr>
        <p:spPr>
          <a:xfrm>
            <a:off x="12302371" y="4522410"/>
            <a:ext cx="30480" cy="752594"/>
          </a:xfrm>
          <a:prstGeom prst="roundRect">
            <a:avLst>
              <a:gd name="adj" fmla="val 296330"/>
            </a:avLst>
          </a:prstGeom>
          <a:solidFill>
            <a:srgbClr val="6D4562"/>
          </a:solidFill>
          <a:ln/>
        </p:spPr>
      </p:sp>
      <p:sp>
        <p:nvSpPr>
          <p:cNvPr id="21" name="Shape 18"/>
          <p:cNvSpPr/>
          <p:nvPr/>
        </p:nvSpPr>
        <p:spPr>
          <a:xfrm>
            <a:off x="12075795" y="4280595"/>
            <a:ext cx="483751" cy="483751"/>
          </a:xfrm>
          <a:prstGeom prst="roundRect">
            <a:avLst>
              <a:gd name="adj" fmla="val 18671"/>
            </a:avLst>
          </a:prstGeom>
          <a:solidFill>
            <a:srgbClr val="542C49"/>
          </a:solidFill>
          <a:ln w="7620">
            <a:solidFill>
              <a:srgbClr val="6D4562"/>
            </a:solidFill>
            <a:prstDash val="solid"/>
          </a:ln>
        </p:spPr>
      </p:sp>
      <p:sp>
        <p:nvSpPr>
          <p:cNvPr id="22" name="Text 19"/>
          <p:cNvSpPr/>
          <p:nvPr/>
        </p:nvSpPr>
        <p:spPr>
          <a:xfrm>
            <a:off x="12230338" y="4379059"/>
            <a:ext cx="174546" cy="286703"/>
          </a:xfrm>
          <a:prstGeom prst="rect">
            <a:avLst/>
          </a:prstGeom>
          <a:noFill/>
          <a:ln/>
        </p:spPr>
        <p:txBody>
          <a:bodyPr wrap="none" lIns="0" tIns="0" rIns="0" bIns="0" rtlCol="0" anchor="t"/>
          <a:lstStyle/>
          <a:p>
            <a:pPr marL="0" indent="0" algn="ctr">
              <a:lnSpc>
                <a:spcPts val="2250"/>
              </a:lnSpc>
              <a:buNone/>
            </a:pPr>
            <a:r>
              <a:rPr lang="en-US" sz="2250" dirty="0">
                <a:solidFill>
                  <a:srgbClr val="DAD8E9"/>
                </a:solidFill>
                <a:latin typeface="Prompt Medium" pitchFamily="34" charset="0"/>
                <a:ea typeface="Prompt Medium" pitchFamily="34" charset="-122"/>
                <a:cs typeface="Prompt Medium" pitchFamily="34" charset="-120"/>
              </a:rPr>
              <a:t>4</a:t>
            </a:r>
            <a:endParaRPr lang="en-US" sz="2250" dirty="0"/>
          </a:p>
        </p:txBody>
      </p:sp>
      <p:sp>
        <p:nvSpPr>
          <p:cNvPr id="23" name="Text 20"/>
          <p:cNvSpPr/>
          <p:nvPr/>
        </p:nvSpPr>
        <p:spPr>
          <a:xfrm>
            <a:off x="10972800" y="5490091"/>
            <a:ext cx="2689979" cy="597218"/>
          </a:xfrm>
          <a:prstGeom prst="rect">
            <a:avLst/>
          </a:prstGeom>
          <a:noFill/>
          <a:ln/>
        </p:spPr>
        <p:txBody>
          <a:bodyPr wrap="square" lIns="0" tIns="0" rIns="0" bIns="0" rtlCol="0" anchor="t"/>
          <a:lstStyle/>
          <a:p>
            <a:pPr marL="0" indent="0" algn="ctr">
              <a:lnSpc>
                <a:spcPts val="2350"/>
              </a:lnSpc>
              <a:buNone/>
            </a:pPr>
            <a:r>
              <a:rPr lang="en-US" sz="1850" dirty="0">
                <a:solidFill>
                  <a:srgbClr val="DAD8E9"/>
                </a:solidFill>
                <a:latin typeface="Prompt Medium" pitchFamily="34" charset="0"/>
                <a:ea typeface="Prompt Medium" pitchFamily="34" charset="-122"/>
                <a:cs typeface="Prompt Medium" pitchFamily="34" charset="-120"/>
              </a:rPr>
              <a:t>Voice and Gesture Control</a:t>
            </a:r>
            <a:endParaRPr lang="en-US" sz="1850" dirty="0"/>
          </a:p>
        </p:txBody>
      </p:sp>
      <p:sp>
        <p:nvSpPr>
          <p:cNvPr id="24" name="Text 21"/>
          <p:cNvSpPr/>
          <p:nvPr/>
        </p:nvSpPr>
        <p:spPr>
          <a:xfrm>
            <a:off x="10972800" y="6216253"/>
            <a:ext cx="2689979" cy="1375886"/>
          </a:xfrm>
          <a:prstGeom prst="rect">
            <a:avLst/>
          </a:prstGeom>
          <a:noFill/>
          <a:ln/>
        </p:spPr>
        <p:txBody>
          <a:bodyPr wrap="square" lIns="0" tIns="0" rIns="0" bIns="0" rtlCol="0" anchor="t"/>
          <a:lstStyle/>
          <a:p>
            <a:pPr marL="0" indent="0" algn="ctr">
              <a:lnSpc>
                <a:spcPts val="2700"/>
              </a:lnSpc>
              <a:buNone/>
            </a:pPr>
            <a:r>
              <a:rPr lang="en-US" sz="1650" dirty="0">
                <a:solidFill>
                  <a:srgbClr val="DAD8E9"/>
                </a:solidFill>
                <a:latin typeface="Mukta Light" pitchFamily="34" charset="0"/>
                <a:ea typeface="Mukta Light" pitchFamily="34" charset="-122"/>
                <a:cs typeface="Mukta Light" pitchFamily="34" charset="-120"/>
              </a:rPr>
              <a:t>Advancing natural user interfaces for hands-free interaction in sterile medical environments.</a:t>
            </a:r>
            <a:endParaRPr lang="en-US" sz="16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942975"/>
            <a:ext cx="5486400" cy="685800"/>
          </a:xfrm>
          <a:prstGeom prst="rect">
            <a:avLst/>
          </a:prstGeom>
          <a:noFill/>
          <a:ln/>
        </p:spPr>
        <p:txBody>
          <a:bodyPr wrap="none" lIns="0" tIns="0" rIns="0" bIns="0" rtlCol="0" anchor="t"/>
          <a:lstStyle/>
          <a:p>
            <a:pPr marL="0" indent="0">
              <a:lnSpc>
                <a:spcPts val="5400"/>
              </a:lnSpc>
              <a:buNone/>
            </a:pPr>
            <a:r>
              <a:rPr lang="en-US" sz="4300" dirty="0">
                <a:solidFill>
                  <a:srgbClr val="C6BFEE"/>
                </a:solidFill>
                <a:latin typeface="Prompt Medium" pitchFamily="34" charset="0"/>
                <a:ea typeface="Prompt Medium" pitchFamily="34" charset="-122"/>
                <a:cs typeface="Prompt Medium" pitchFamily="34" charset="-120"/>
              </a:rPr>
              <a:t>Key Takeaways</a:t>
            </a:r>
            <a:endParaRPr lang="en-US" sz="4300" dirty="0"/>
          </a:p>
        </p:txBody>
      </p:sp>
      <p:sp>
        <p:nvSpPr>
          <p:cNvPr id="4" name="Shape 1"/>
          <p:cNvSpPr/>
          <p:nvPr/>
        </p:nvSpPr>
        <p:spPr>
          <a:xfrm>
            <a:off x="6350437" y="2276713"/>
            <a:ext cx="431959" cy="431959"/>
          </a:xfrm>
          <a:prstGeom prst="roundRect">
            <a:avLst>
              <a:gd name="adj" fmla="val 24005"/>
            </a:avLst>
          </a:prstGeom>
          <a:solidFill>
            <a:srgbClr val="542C49"/>
          </a:solidFill>
          <a:ln w="15240">
            <a:solidFill>
              <a:srgbClr val="6D4562"/>
            </a:solidFill>
            <a:prstDash val="solid"/>
          </a:ln>
        </p:spPr>
      </p:sp>
      <p:sp>
        <p:nvSpPr>
          <p:cNvPr id="5" name="Text 2"/>
          <p:cNvSpPr/>
          <p:nvPr/>
        </p:nvSpPr>
        <p:spPr>
          <a:xfrm>
            <a:off x="7029212" y="2276713"/>
            <a:ext cx="2905839" cy="685800"/>
          </a:xfrm>
          <a:prstGeom prst="rect">
            <a:avLst/>
          </a:prstGeom>
          <a:noFill/>
          <a:ln/>
        </p:spPr>
        <p:txBody>
          <a:bodyPr wrap="square" lIns="0" tIns="0" rIns="0" bIns="0" rtlCol="0" anchor="t"/>
          <a:lstStyle/>
          <a:p>
            <a:pPr marL="0" indent="0">
              <a:lnSpc>
                <a:spcPts val="2700"/>
              </a:lnSpc>
              <a:buNone/>
            </a:pPr>
            <a:r>
              <a:rPr lang="en-US" sz="2150" dirty="0">
                <a:solidFill>
                  <a:srgbClr val="DAD8E9"/>
                </a:solidFill>
                <a:latin typeface="Prompt Medium" pitchFamily="34" charset="0"/>
                <a:ea typeface="Prompt Medium" pitchFamily="34" charset="-122"/>
                <a:cs typeface="Prompt Medium" pitchFamily="34" charset="-120"/>
              </a:rPr>
              <a:t>Foundational Importance</a:t>
            </a:r>
            <a:endParaRPr lang="en-US" sz="2150" dirty="0"/>
          </a:p>
        </p:txBody>
      </p:sp>
      <p:sp>
        <p:nvSpPr>
          <p:cNvPr id="6" name="Text 3"/>
          <p:cNvSpPr/>
          <p:nvPr/>
        </p:nvSpPr>
        <p:spPr>
          <a:xfrm>
            <a:off x="7029212" y="3110627"/>
            <a:ext cx="2905839" cy="1580198"/>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HCI is crucial for creating effective, safe, and user-friendly healthcare technologies.</a:t>
            </a:r>
            <a:endParaRPr lang="en-US" sz="1900" dirty="0"/>
          </a:p>
        </p:txBody>
      </p:sp>
      <p:sp>
        <p:nvSpPr>
          <p:cNvPr id="7" name="Shape 4"/>
          <p:cNvSpPr/>
          <p:nvPr/>
        </p:nvSpPr>
        <p:spPr>
          <a:xfrm>
            <a:off x="10181868" y="2276713"/>
            <a:ext cx="431959" cy="431959"/>
          </a:xfrm>
          <a:prstGeom prst="roundRect">
            <a:avLst>
              <a:gd name="adj" fmla="val 24005"/>
            </a:avLst>
          </a:prstGeom>
          <a:solidFill>
            <a:srgbClr val="542C49"/>
          </a:solidFill>
          <a:ln w="15240">
            <a:solidFill>
              <a:srgbClr val="6D4562"/>
            </a:solidFill>
            <a:prstDash val="solid"/>
          </a:ln>
        </p:spPr>
      </p:sp>
      <p:sp>
        <p:nvSpPr>
          <p:cNvPr id="8" name="Text 5"/>
          <p:cNvSpPr/>
          <p:nvPr/>
        </p:nvSpPr>
        <p:spPr>
          <a:xfrm>
            <a:off x="10860643" y="2276713"/>
            <a:ext cx="2905839" cy="685800"/>
          </a:xfrm>
          <a:prstGeom prst="rect">
            <a:avLst/>
          </a:prstGeom>
          <a:noFill/>
          <a:ln/>
        </p:spPr>
        <p:txBody>
          <a:bodyPr wrap="square" lIns="0" tIns="0" rIns="0" bIns="0" rtlCol="0" anchor="t"/>
          <a:lstStyle/>
          <a:p>
            <a:pPr marL="0" indent="0">
              <a:lnSpc>
                <a:spcPts val="2700"/>
              </a:lnSpc>
              <a:buNone/>
            </a:pPr>
            <a:r>
              <a:rPr lang="en-US" sz="2150" dirty="0">
                <a:solidFill>
                  <a:srgbClr val="DAD8E9"/>
                </a:solidFill>
                <a:latin typeface="Prompt Medium" pitchFamily="34" charset="0"/>
                <a:ea typeface="Prompt Medium" pitchFamily="34" charset="-122"/>
                <a:cs typeface="Prompt Medium" pitchFamily="34" charset="-120"/>
              </a:rPr>
              <a:t>Multidisciplinary Approach</a:t>
            </a:r>
            <a:endParaRPr lang="en-US" sz="2150" dirty="0"/>
          </a:p>
        </p:txBody>
      </p:sp>
      <p:sp>
        <p:nvSpPr>
          <p:cNvPr id="9" name="Text 6"/>
          <p:cNvSpPr/>
          <p:nvPr/>
        </p:nvSpPr>
        <p:spPr>
          <a:xfrm>
            <a:off x="10860643" y="3110627"/>
            <a:ext cx="2905839" cy="1580198"/>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Effective healthcare HCI requires collaboration between designers, clinicians, and technologists.</a:t>
            </a:r>
            <a:endParaRPr lang="en-US" sz="1900" dirty="0"/>
          </a:p>
        </p:txBody>
      </p:sp>
      <p:sp>
        <p:nvSpPr>
          <p:cNvPr id="10" name="Shape 7"/>
          <p:cNvSpPr/>
          <p:nvPr/>
        </p:nvSpPr>
        <p:spPr>
          <a:xfrm>
            <a:off x="6350437" y="5215295"/>
            <a:ext cx="431959" cy="431959"/>
          </a:xfrm>
          <a:prstGeom prst="roundRect">
            <a:avLst>
              <a:gd name="adj" fmla="val 24005"/>
            </a:avLst>
          </a:prstGeom>
          <a:solidFill>
            <a:srgbClr val="542C49"/>
          </a:solidFill>
          <a:ln w="15240">
            <a:solidFill>
              <a:srgbClr val="6D4562"/>
            </a:solidFill>
            <a:prstDash val="solid"/>
          </a:ln>
        </p:spPr>
      </p:sp>
      <p:sp>
        <p:nvSpPr>
          <p:cNvPr id="11" name="Text 8"/>
          <p:cNvSpPr/>
          <p:nvPr/>
        </p:nvSpPr>
        <p:spPr>
          <a:xfrm>
            <a:off x="7029212" y="5215295"/>
            <a:ext cx="2905839" cy="685800"/>
          </a:xfrm>
          <a:prstGeom prst="rect">
            <a:avLst/>
          </a:prstGeom>
          <a:noFill/>
          <a:ln/>
        </p:spPr>
        <p:txBody>
          <a:bodyPr wrap="square" lIns="0" tIns="0" rIns="0" bIns="0" rtlCol="0" anchor="t"/>
          <a:lstStyle/>
          <a:p>
            <a:pPr marL="0" indent="0">
              <a:lnSpc>
                <a:spcPts val="2700"/>
              </a:lnSpc>
              <a:buNone/>
            </a:pPr>
            <a:r>
              <a:rPr lang="en-US" sz="2150" dirty="0">
                <a:solidFill>
                  <a:srgbClr val="DAD8E9"/>
                </a:solidFill>
                <a:latin typeface="Prompt Medium" pitchFamily="34" charset="0"/>
                <a:ea typeface="Prompt Medium" pitchFamily="34" charset="-122"/>
                <a:cs typeface="Prompt Medium" pitchFamily="34" charset="-120"/>
              </a:rPr>
              <a:t>User-Centered Design</a:t>
            </a:r>
            <a:endParaRPr lang="en-US" sz="2150" dirty="0"/>
          </a:p>
        </p:txBody>
      </p:sp>
      <p:sp>
        <p:nvSpPr>
          <p:cNvPr id="12" name="Text 9"/>
          <p:cNvSpPr/>
          <p:nvPr/>
        </p:nvSpPr>
        <p:spPr>
          <a:xfrm>
            <a:off x="7029212" y="6049208"/>
            <a:ext cx="2905839" cy="1185148"/>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Prioritizing user needs and cognitive processes leads to better healthcare outcomes.</a:t>
            </a:r>
            <a:endParaRPr lang="en-US" sz="1900" dirty="0"/>
          </a:p>
        </p:txBody>
      </p:sp>
      <p:sp>
        <p:nvSpPr>
          <p:cNvPr id="13" name="Shape 10"/>
          <p:cNvSpPr/>
          <p:nvPr/>
        </p:nvSpPr>
        <p:spPr>
          <a:xfrm>
            <a:off x="10181868" y="5215295"/>
            <a:ext cx="431959" cy="431959"/>
          </a:xfrm>
          <a:prstGeom prst="roundRect">
            <a:avLst>
              <a:gd name="adj" fmla="val 24005"/>
            </a:avLst>
          </a:prstGeom>
          <a:solidFill>
            <a:srgbClr val="542C49"/>
          </a:solidFill>
          <a:ln w="15240">
            <a:solidFill>
              <a:srgbClr val="6D4562"/>
            </a:solidFill>
            <a:prstDash val="solid"/>
          </a:ln>
        </p:spPr>
      </p:sp>
      <p:sp>
        <p:nvSpPr>
          <p:cNvPr id="14" name="Text 11"/>
          <p:cNvSpPr/>
          <p:nvPr/>
        </p:nvSpPr>
        <p:spPr>
          <a:xfrm>
            <a:off x="10860643" y="5215295"/>
            <a:ext cx="2836783" cy="342900"/>
          </a:xfrm>
          <a:prstGeom prst="rect">
            <a:avLst/>
          </a:prstGeom>
          <a:noFill/>
          <a:ln/>
        </p:spPr>
        <p:txBody>
          <a:bodyPr wrap="none" lIns="0" tIns="0" rIns="0" bIns="0" rtlCol="0" anchor="t"/>
          <a:lstStyle/>
          <a:p>
            <a:pPr marL="0" indent="0">
              <a:lnSpc>
                <a:spcPts val="2700"/>
              </a:lnSpc>
              <a:buNone/>
            </a:pPr>
            <a:r>
              <a:rPr lang="en-US" sz="2150" dirty="0">
                <a:solidFill>
                  <a:srgbClr val="DAD8E9"/>
                </a:solidFill>
                <a:latin typeface="Prompt Medium" pitchFamily="34" charset="0"/>
                <a:ea typeface="Prompt Medium" pitchFamily="34" charset="-122"/>
                <a:cs typeface="Prompt Medium" pitchFamily="34" charset="-120"/>
              </a:rPr>
              <a:t>Continuous Evolution</a:t>
            </a:r>
            <a:endParaRPr lang="en-US" sz="2150" dirty="0"/>
          </a:p>
        </p:txBody>
      </p:sp>
      <p:sp>
        <p:nvSpPr>
          <p:cNvPr id="15" name="Text 12"/>
          <p:cNvSpPr/>
          <p:nvPr/>
        </p:nvSpPr>
        <p:spPr>
          <a:xfrm>
            <a:off x="10860643" y="5706308"/>
            <a:ext cx="2905839" cy="1580198"/>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HCI in healthcare must adapt to new technologies and changing user expectations.</a:t>
            </a:r>
            <a:endParaRPr lang="en-US" sz="1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864037" y="2424827"/>
            <a:ext cx="9056489" cy="685800"/>
          </a:xfrm>
          <a:prstGeom prst="rect">
            <a:avLst/>
          </a:prstGeom>
          <a:noFill/>
          <a:ln/>
        </p:spPr>
        <p:txBody>
          <a:bodyPr wrap="none" lIns="0" tIns="0" rIns="0" bIns="0" rtlCol="0" anchor="t"/>
          <a:lstStyle/>
          <a:p>
            <a:pPr marL="0" indent="0">
              <a:lnSpc>
                <a:spcPts val="5400"/>
              </a:lnSpc>
              <a:buNone/>
            </a:pPr>
            <a:r>
              <a:rPr lang="en-US" sz="4300" dirty="0">
                <a:solidFill>
                  <a:srgbClr val="C6BFEE"/>
                </a:solidFill>
                <a:latin typeface="Prompt Medium" pitchFamily="34" charset="0"/>
                <a:ea typeface="Prompt Medium" pitchFamily="34" charset="-122"/>
                <a:cs typeface="Prompt Medium" pitchFamily="34" charset="-120"/>
              </a:rPr>
              <a:t>Discussion &amp; Case Study Example</a:t>
            </a:r>
            <a:endParaRPr lang="en-US" sz="4300" dirty="0"/>
          </a:p>
        </p:txBody>
      </p:sp>
      <p:sp>
        <p:nvSpPr>
          <p:cNvPr id="3" name="Shape 1"/>
          <p:cNvSpPr/>
          <p:nvPr/>
        </p:nvSpPr>
        <p:spPr>
          <a:xfrm>
            <a:off x="864037" y="3604379"/>
            <a:ext cx="6327815" cy="2200275"/>
          </a:xfrm>
          <a:prstGeom prst="roundRect">
            <a:avLst>
              <a:gd name="adj" fmla="val 4713"/>
            </a:avLst>
          </a:prstGeom>
          <a:solidFill>
            <a:srgbClr val="542C49"/>
          </a:solidFill>
          <a:ln w="15240">
            <a:solidFill>
              <a:srgbClr val="6D4562"/>
            </a:solidFill>
            <a:prstDash val="solid"/>
          </a:ln>
        </p:spPr>
      </p:sp>
      <p:sp>
        <p:nvSpPr>
          <p:cNvPr id="4" name="Text 2"/>
          <p:cNvSpPr/>
          <p:nvPr/>
        </p:nvSpPr>
        <p:spPr>
          <a:xfrm>
            <a:off x="1126093" y="3866436"/>
            <a:ext cx="2743200" cy="342900"/>
          </a:xfrm>
          <a:prstGeom prst="rect">
            <a:avLst/>
          </a:prstGeom>
          <a:noFill/>
          <a:ln/>
        </p:spPr>
        <p:txBody>
          <a:bodyPr wrap="none" lIns="0" tIns="0" rIns="0" bIns="0" rtlCol="0" anchor="t"/>
          <a:lstStyle/>
          <a:p>
            <a:pPr marL="0" indent="0">
              <a:lnSpc>
                <a:spcPts val="2700"/>
              </a:lnSpc>
              <a:buNone/>
            </a:pPr>
            <a:r>
              <a:rPr lang="en-US" sz="2150" dirty="0">
                <a:solidFill>
                  <a:srgbClr val="DAD8E9"/>
                </a:solidFill>
                <a:latin typeface="Prompt Medium" pitchFamily="34" charset="0"/>
                <a:ea typeface="Prompt Medium" pitchFamily="34" charset="-122"/>
                <a:cs typeface="Prompt Medium" pitchFamily="34" charset="-120"/>
              </a:rPr>
              <a:t>Case Study:</a:t>
            </a:r>
            <a:endParaRPr lang="en-US" sz="2150" dirty="0"/>
          </a:p>
        </p:txBody>
      </p:sp>
      <p:sp>
        <p:nvSpPr>
          <p:cNvPr id="5" name="Text 3"/>
          <p:cNvSpPr/>
          <p:nvPr/>
        </p:nvSpPr>
        <p:spPr>
          <a:xfrm>
            <a:off x="1126093" y="4357449"/>
            <a:ext cx="5803702" cy="790099"/>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Design flaws in medical devices or Electronic Health Records (EHRs) and their consequences on patient safety.</a:t>
            </a:r>
            <a:endParaRPr lang="en-US" sz="1900" dirty="0"/>
          </a:p>
        </p:txBody>
      </p:sp>
      <p:sp>
        <p:nvSpPr>
          <p:cNvPr id="6" name="Shape 4"/>
          <p:cNvSpPr/>
          <p:nvPr/>
        </p:nvSpPr>
        <p:spPr>
          <a:xfrm>
            <a:off x="7438668" y="3604379"/>
            <a:ext cx="6327815" cy="2200275"/>
          </a:xfrm>
          <a:prstGeom prst="roundRect">
            <a:avLst>
              <a:gd name="adj" fmla="val 4713"/>
            </a:avLst>
          </a:prstGeom>
          <a:solidFill>
            <a:srgbClr val="542C49"/>
          </a:solidFill>
          <a:ln w="15240">
            <a:solidFill>
              <a:srgbClr val="6D4562"/>
            </a:solidFill>
            <a:prstDash val="solid"/>
          </a:ln>
        </p:spPr>
      </p:sp>
      <p:sp>
        <p:nvSpPr>
          <p:cNvPr id="7" name="Text 5"/>
          <p:cNvSpPr/>
          <p:nvPr/>
        </p:nvSpPr>
        <p:spPr>
          <a:xfrm>
            <a:off x="7700724" y="3866436"/>
            <a:ext cx="2743200" cy="342900"/>
          </a:xfrm>
          <a:prstGeom prst="rect">
            <a:avLst/>
          </a:prstGeom>
          <a:noFill/>
          <a:ln/>
        </p:spPr>
        <p:txBody>
          <a:bodyPr wrap="none" lIns="0" tIns="0" rIns="0" bIns="0" rtlCol="0" anchor="t"/>
          <a:lstStyle/>
          <a:p>
            <a:pPr marL="0" indent="0">
              <a:lnSpc>
                <a:spcPts val="2700"/>
              </a:lnSpc>
              <a:buNone/>
            </a:pPr>
            <a:r>
              <a:rPr lang="en-US" sz="2150" dirty="0">
                <a:solidFill>
                  <a:srgbClr val="DAD8E9"/>
                </a:solidFill>
                <a:latin typeface="Prompt Medium" pitchFamily="34" charset="0"/>
                <a:ea typeface="Prompt Medium" pitchFamily="34" charset="-122"/>
                <a:cs typeface="Prompt Medium" pitchFamily="34" charset="-120"/>
              </a:rPr>
              <a:t>Discussion:</a:t>
            </a:r>
            <a:endParaRPr lang="en-US" sz="2150" dirty="0"/>
          </a:p>
        </p:txBody>
      </p:sp>
      <p:sp>
        <p:nvSpPr>
          <p:cNvPr id="8" name="Text 6"/>
          <p:cNvSpPr/>
          <p:nvPr/>
        </p:nvSpPr>
        <p:spPr>
          <a:xfrm>
            <a:off x="7700724" y="4357449"/>
            <a:ext cx="5803702" cy="1185148"/>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How can HCI improve telemedicine platforms to make them more accessible and user-friendly for both patients and healthcare providers?</a:t>
            </a:r>
            <a:endParaRPr lang="en-US" sz="1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864037" y="1869400"/>
            <a:ext cx="9056489" cy="685800"/>
          </a:xfrm>
          <a:prstGeom prst="rect">
            <a:avLst/>
          </a:prstGeom>
          <a:noFill/>
          <a:ln/>
        </p:spPr>
        <p:txBody>
          <a:bodyPr wrap="none" lIns="0" tIns="0" rIns="0" bIns="0" rtlCol="0" anchor="t"/>
          <a:lstStyle/>
          <a:p>
            <a:pPr marL="0" indent="0">
              <a:lnSpc>
                <a:spcPts val="5400"/>
              </a:lnSpc>
              <a:buNone/>
            </a:pPr>
            <a:r>
              <a:rPr lang="en-US" sz="4300" dirty="0">
                <a:solidFill>
                  <a:srgbClr val="C6BFEE"/>
                </a:solidFill>
                <a:latin typeface="Prompt Medium" pitchFamily="34" charset="0"/>
                <a:ea typeface="Prompt Medium" pitchFamily="34" charset="-122"/>
                <a:cs typeface="Prompt Medium" pitchFamily="34" charset="-120"/>
              </a:rPr>
              <a:t>Discussion &amp; Case Study Example</a:t>
            </a:r>
            <a:endParaRPr lang="en-US" sz="4300" dirty="0"/>
          </a:p>
        </p:txBody>
      </p:sp>
      <p:sp>
        <p:nvSpPr>
          <p:cNvPr id="3" name="Shape 1"/>
          <p:cNvSpPr/>
          <p:nvPr/>
        </p:nvSpPr>
        <p:spPr>
          <a:xfrm>
            <a:off x="864037" y="3048953"/>
            <a:ext cx="6327815" cy="3311128"/>
          </a:xfrm>
          <a:prstGeom prst="roundRect">
            <a:avLst>
              <a:gd name="adj" fmla="val 3132"/>
            </a:avLst>
          </a:prstGeom>
          <a:solidFill>
            <a:srgbClr val="542C49"/>
          </a:solidFill>
          <a:ln w="15240">
            <a:solidFill>
              <a:srgbClr val="6D4562"/>
            </a:solidFill>
            <a:prstDash val="solid"/>
          </a:ln>
        </p:spPr>
      </p:sp>
      <p:sp>
        <p:nvSpPr>
          <p:cNvPr id="4" name="Text 2"/>
          <p:cNvSpPr/>
          <p:nvPr/>
        </p:nvSpPr>
        <p:spPr>
          <a:xfrm>
            <a:off x="1126093" y="3311009"/>
            <a:ext cx="3379113" cy="342900"/>
          </a:xfrm>
          <a:prstGeom prst="rect">
            <a:avLst/>
          </a:prstGeom>
          <a:noFill/>
          <a:ln/>
        </p:spPr>
        <p:txBody>
          <a:bodyPr wrap="none" lIns="0" tIns="0" rIns="0" bIns="0" rtlCol="0" anchor="t"/>
          <a:lstStyle/>
          <a:p>
            <a:pPr marL="0" indent="0">
              <a:lnSpc>
                <a:spcPts val="2700"/>
              </a:lnSpc>
              <a:buNone/>
            </a:pPr>
            <a:r>
              <a:rPr lang="en-US" sz="2150" dirty="0">
                <a:solidFill>
                  <a:srgbClr val="DAD8E9"/>
                </a:solidFill>
                <a:latin typeface="Prompt Medium" pitchFamily="34" charset="0"/>
                <a:ea typeface="Prompt Medium" pitchFamily="34" charset="-122"/>
                <a:cs typeface="Prompt Medium" pitchFamily="34" charset="-120"/>
              </a:rPr>
              <a:t>Case Study: Design Flaws</a:t>
            </a:r>
            <a:endParaRPr lang="en-US" sz="2150" dirty="0"/>
          </a:p>
        </p:txBody>
      </p:sp>
      <p:sp>
        <p:nvSpPr>
          <p:cNvPr id="5" name="Text 3"/>
          <p:cNvSpPr/>
          <p:nvPr/>
        </p:nvSpPr>
        <p:spPr>
          <a:xfrm>
            <a:off x="1126093" y="3802023"/>
            <a:ext cx="5803702" cy="790099"/>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User interface design flaws can lead to medication errors, incorrect data entry, and delayed treatment.</a:t>
            </a:r>
            <a:endParaRPr lang="en-US" sz="1900" dirty="0"/>
          </a:p>
        </p:txBody>
      </p:sp>
      <p:sp>
        <p:nvSpPr>
          <p:cNvPr id="6" name="Text 4"/>
          <p:cNvSpPr/>
          <p:nvPr/>
        </p:nvSpPr>
        <p:spPr>
          <a:xfrm>
            <a:off x="1126093" y="4740235"/>
            <a:ext cx="5803702"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DAD8E9"/>
                </a:solidFill>
                <a:latin typeface="Mukta Light" pitchFamily="34" charset="0"/>
                <a:ea typeface="Mukta Light" pitchFamily="34" charset="-122"/>
                <a:cs typeface="Mukta Light" pitchFamily="34" charset="-120"/>
              </a:rPr>
              <a:t>Complex workflows</a:t>
            </a:r>
            <a:endParaRPr lang="en-US" sz="1900" dirty="0"/>
          </a:p>
        </p:txBody>
      </p:sp>
      <p:sp>
        <p:nvSpPr>
          <p:cNvPr id="7" name="Text 5"/>
          <p:cNvSpPr/>
          <p:nvPr/>
        </p:nvSpPr>
        <p:spPr>
          <a:xfrm>
            <a:off x="1126093" y="5221605"/>
            <a:ext cx="5803702"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DAD8E9"/>
                </a:solidFill>
                <a:latin typeface="Mukta Light" pitchFamily="34" charset="0"/>
                <a:ea typeface="Mukta Light" pitchFamily="34" charset="-122"/>
                <a:cs typeface="Mukta Light" pitchFamily="34" charset="-120"/>
              </a:rPr>
              <a:t>Poorly labeled buttons</a:t>
            </a:r>
            <a:endParaRPr lang="en-US" sz="1900" dirty="0"/>
          </a:p>
        </p:txBody>
      </p:sp>
      <p:sp>
        <p:nvSpPr>
          <p:cNvPr id="8" name="Text 6"/>
          <p:cNvSpPr/>
          <p:nvPr/>
        </p:nvSpPr>
        <p:spPr>
          <a:xfrm>
            <a:off x="1126093" y="5702975"/>
            <a:ext cx="5803702"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DAD8E9"/>
                </a:solidFill>
                <a:latin typeface="Mukta Light" pitchFamily="34" charset="0"/>
                <a:ea typeface="Mukta Light" pitchFamily="34" charset="-122"/>
                <a:cs typeface="Mukta Light" pitchFamily="34" charset="-120"/>
              </a:rPr>
              <a:t>Inconsistent interface elements</a:t>
            </a:r>
            <a:endParaRPr lang="en-US" sz="1900" dirty="0"/>
          </a:p>
        </p:txBody>
      </p:sp>
      <p:sp>
        <p:nvSpPr>
          <p:cNvPr id="9" name="Shape 7"/>
          <p:cNvSpPr/>
          <p:nvPr/>
        </p:nvSpPr>
        <p:spPr>
          <a:xfrm>
            <a:off x="7438668" y="3048953"/>
            <a:ext cx="6327815" cy="3311128"/>
          </a:xfrm>
          <a:prstGeom prst="roundRect">
            <a:avLst>
              <a:gd name="adj" fmla="val 3132"/>
            </a:avLst>
          </a:prstGeom>
          <a:solidFill>
            <a:srgbClr val="542C49"/>
          </a:solidFill>
          <a:ln w="15240">
            <a:solidFill>
              <a:srgbClr val="6D4562"/>
            </a:solidFill>
            <a:prstDash val="solid"/>
          </a:ln>
        </p:spPr>
      </p:sp>
      <p:sp>
        <p:nvSpPr>
          <p:cNvPr id="10" name="Text 8"/>
          <p:cNvSpPr/>
          <p:nvPr/>
        </p:nvSpPr>
        <p:spPr>
          <a:xfrm>
            <a:off x="7700724" y="3311009"/>
            <a:ext cx="5159693" cy="342900"/>
          </a:xfrm>
          <a:prstGeom prst="rect">
            <a:avLst/>
          </a:prstGeom>
          <a:noFill/>
          <a:ln/>
        </p:spPr>
        <p:txBody>
          <a:bodyPr wrap="none" lIns="0" tIns="0" rIns="0" bIns="0" rtlCol="0" anchor="t"/>
          <a:lstStyle/>
          <a:p>
            <a:pPr marL="0" indent="0">
              <a:lnSpc>
                <a:spcPts val="2700"/>
              </a:lnSpc>
              <a:buNone/>
            </a:pPr>
            <a:r>
              <a:rPr lang="en-US" sz="2150" dirty="0">
                <a:solidFill>
                  <a:srgbClr val="DAD8E9"/>
                </a:solidFill>
                <a:latin typeface="Prompt Medium" pitchFamily="34" charset="0"/>
                <a:ea typeface="Prompt Medium" pitchFamily="34" charset="-122"/>
                <a:cs typeface="Prompt Medium" pitchFamily="34" charset="-120"/>
              </a:rPr>
              <a:t>Discussion: Telemedicine improvement</a:t>
            </a:r>
            <a:endParaRPr lang="en-US" sz="2150" dirty="0"/>
          </a:p>
        </p:txBody>
      </p:sp>
      <p:sp>
        <p:nvSpPr>
          <p:cNvPr id="11" name="Text 9"/>
          <p:cNvSpPr/>
          <p:nvPr/>
        </p:nvSpPr>
        <p:spPr>
          <a:xfrm>
            <a:off x="7700724" y="3802023"/>
            <a:ext cx="5803702" cy="790099"/>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HCI can enhance accessibility and user-friendliness in telemedicine platforms.</a:t>
            </a:r>
            <a:endParaRPr lang="en-US" sz="1900" dirty="0"/>
          </a:p>
        </p:txBody>
      </p:sp>
      <p:sp>
        <p:nvSpPr>
          <p:cNvPr id="12" name="Text 10"/>
          <p:cNvSpPr/>
          <p:nvPr/>
        </p:nvSpPr>
        <p:spPr>
          <a:xfrm>
            <a:off x="7700724" y="4740235"/>
            <a:ext cx="5803702"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DAD8E9"/>
                </a:solidFill>
                <a:latin typeface="Mukta Light" pitchFamily="34" charset="0"/>
                <a:ea typeface="Mukta Light" pitchFamily="34" charset="-122"/>
                <a:cs typeface="Mukta Light" pitchFamily="34" charset="-120"/>
              </a:rPr>
              <a:t>Intuitive navigation</a:t>
            </a:r>
            <a:endParaRPr lang="en-US" sz="1900" dirty="0"/>
          </a:p>
        </p:txBody>
      </p:sp>
      <p:sp>
        <p:nvSpPr>
          <p:cNvPr id="13" name="Text 11"/>
          <p:cNvSpPr/>
          <p:nvPr/>
        </p:nvSpPr>
        <p:spPr>
          <a:xfrm>
            <a:off x="7700724" y="5221605"/>
            <a:ext cx="5803702"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DAD8E9"/>
                </a:solidFill>
                <a:latin typeface="Mukta Light" pitchFamily="34" charset="0"/>
                <a:ea typeface="Mukta Light" pitchFamily="34" charset="-122"/>
                <a:cs typeface="Mukta Light" pitchFamily="34" charset="-120"/>
              </a:rPr>
              <a:t>Clear communication features</a:t>
            </a:r>
            <a:endParaRPr lang="en-US" sz="1900" dirty="0"/>
          </a:p>
        </p:txBody>
      </p:sp>
      <p:sp>
        <p:nvSpPr>
          <p:cNvPr id="14" name="Text 12"/>
          <p:cNvSpPr/>
          <p:nvPr/>
        </p:nvSpPr>
        <p:spPr>
          <a:xfrm>
            <a:off x="7700724" y="5702975"/>
            <a:ext cx="5803702"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DAD8E9"/>
                </a:solidFill>
                <a:latin typeface="Mukta Light" pitchFamily="34" charset="0"/>
                <a:ea typeface="Mukta Light" pitchFamily="34" charset="-122"/>
                <a:cs typeface="Mukta Light" pitchFamily="34" charset="-120"/>
              </a:rPr>
              <a:t>Accessible for diverse users</a:t>
            </a:r>
            <a:endParaRPr lang="en-US" sz="1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076"/>
          </a:xfrm>
          <a:prstGeom prst="rect">
            <a:avLst/>
          </a:prstGeom>
        </p:spPr>
      </p:pic>
      <p:sp>
        <p:nvSpPr>
          <p:cNvPr id="3" name="Text 0"/>
          <p:cNvSpPr/>
          <p:nvPr/>
        </p:nvSpPr>
        <p:spPr>
          <a:xfrm>
            <a:off x="769501" y="604599"/>
            <a:ext cx="7604998" cy="1221581"/>
          </a:xfrm>
          <a:prstGeom prst="rect">
            <a:avLst/>
          </a:prstGeom>
          <a:noFill/>
          <a:ln/>
        </p:spPr>
        <p:txBody>
          <a:bodyPr wrap="square" lIns="0" tIns="0" rIns="0" bIns="0" rtlCol="0" anchor="t"/>
          <a:lstStyle/>
          <a:p>
            <a:pPr marL="0" indent="0">
              <a:lnSpc>
                <a:spcPts val="4800"/>
              </a:lnSpc>
              <a:buNone/>
            </a:pPr>
            <a:r>
              <a:rPr lang="en-US" sz="3800" dirty="0">
                <a:solidFill>
                  <a:srgbClr val="C6BFEE"/>
                </a:solidFill>
                <a:latin typeface="Prompt Medium" pitchFamily="34" charset="0"/>
                <a:ea typeface="Prompt Medium" pitchFamily="34" charset="-122"/>
                <a:cs typeface="Prompt Medium" pitchFamily="34" charset="-120"/>
              </a:rPr>
              <a:t>Overview of Human-Computer Interaction</a:t>
            </a:r>
            <a:endParaRPr lang="en-US" sz="3800" dirty="0"/>
          </a:p>
        </p:txBody>
      </p:sp>
      <p:sp>
        <p:nvSpPr>
          <p:cNvPr id="4" name="Text 1"/>
          <p:cNvSpPr/>
          <p:nvPr/>
        </p:nvSpPr>
        <p:spPr>
          <a:xfrm>
            <a:off x="769501" y="2155984"/>
            <a:ext cx="7604998" cy="1407319"/>
          </a:xfrm>
          <a:prstGeom prst="rect">
            <a:avLst/>
          </a:prstGeom>
          <a:noFill/>
          <a:ln/>
        </p:spPr>
        <p:txBody>
          <a:bodyPr wrap="square" lIns="0" tIns="0" rIns="0" bIns="0" rtlCol="0" anchor="t"/>
          <a:lstStyle/>
          <a:p>
            <a:pPr marL="0" indent="0">
              <a:lnSpc>
                <a:spcPts val="2750"/>
              </a:lnSpc>
              <a:buNone/>
            </a:pPr>
            <a:r>
              <a:rPr lang="en-US" sz="1700" dirty="0">
                <a:solidFill>
                  <a:srgbClr val="DAD8E9"/>
                </a:solidFill>
                <a:latin typeface="Mukta Light" pitchFamily="34" charset="0"/>
                <a:ea typeface="Mukta Light" pitchFamily="34" charset="-122"/>
                <a:cs typeface="Mukta Light" pitchFamily="34" charset="-120"/>
              </a:rPr>
              <a:t>Human-computer interaction (HCI) is a multidisciplinary field that studies how people interact with computers and other digital technologies. It combines elements from computer science, psychology, design, and cognitive science to create more effective and user-friendly systems.</a:t>
            </a:r>
            <a:endParaRPr lang="en-US" sz="1700" dirty="0"/>
          </a:p>
        </p:txBody>
      </p:sp>
      <p:sp>
        <p:nvSpPr>
          <p:cNvPr id="5" name="Text 2"/>
          <p:cNvSpPr/>
          <p:nvPr/>
        </p:nvSpPr>
        <p:spPr>
          <a:xfrm>
            <a:off x="769501" y="3810595"/>
            <a:ext cx="7604998" cy="351830"/>
          </a:xfrm>
          <a:prstGeom prst="rect">
            <a:avLst/>
          </a:prstGeom>
          <a:noFill/>
          <a:ln/>
        </p:spPr>
        <p:txBody>
          <a:bodyPr wrap="none" lIns="0" tIns="0" rIns="0" bIns="0" rtlCol="0" anchor="t"/>
          <a:lstStyle/>
          <a:p>
            <a:pPr marL="0" indent="0">
              <a:lnSpc>
                <a:spcPts val="2750"/>
              </a:lnSpc>
              <a:buNone/>
            </a:pPr>
            <a:r>
              <a:rPr lang="en-US" sz="1700" dirty="0">
                <a:solidFill>
                  <a:srgbClr val="DAD8E9"/>
                </a:solidFill>
                <a:latin typeface="Mukta Light" pitchFamily="34" charset="0"/>
                <a:ea typeface="Mukta Light" pitchFamily="34" charset="-122"/>
                <a:cs typeface="Mukta Light" pitchFamily="34" charset="-120"/>
              </a:rPr>
              <a:t>The core focus of HCI is understanding three key components:</a:t>
            </a:r>
            <a:endParaRPr lang="en-US" sz="1700" dirty="0"/>
          </a:p>
        </p:txBody>
      </p:sp>
      <p:sp>
        <p:nvSpPr>
          <p:cNvPr id="6" name="Text 3"/>
          <p:cNvSpPr/>
          <p:nvPr/>
        </p:nvSpPr>
        <p:spPr>
          <a:xfrm>
            <a:off x="769501" y="4409718"/>
            <a:ext cx="7604998" cy="351830"/>
          </a:xfrm>
          <a:prstGeom prst="rect">
            <a:avLst/>
          </a:prstGeom>
          <a:noFill/>
          <a:ln/>
        </p:spPr>
        <p:txBody>
          <a:bodyPr wrap="none" lIns="0" tIns="0" rIns="0" bIns="0" rtlCol="0" anchor="t"/>
          <a:lstStyle/>
          <a:p>
            <a:pPr marL="342900" indent="-342900" algn="l">
              <a:lnSpc>
                <a:spcPts val="2750"/>
              </a:lnSpc>
              <a:buSzPct val="100000"/>
              <a:buChar char="•"/>
            </a:pPr>
            <a:r>
              <a:rPr lang="en-US" sz="1700" dirty="0">
                <a:solidFill>
                  <a:srgbClr val="DAD8E9"/>
                </a:solidFill>
                <a:latin typeface="Mukta Light" pitchFamily="34" charset="0"/>
                <a:ea typeface="Mukta Light" pitchFamily="34" charset="-122"/>
                <a:cs typeface="Mukta Light" pitchFamily="34" charset="-120"/>
              </a:rPr>
              <a:t>The human user - their capabilities, limitations, and needs</a:t>
            </a:r>
            <a:endParaRPr lang="en-US" sz="1700" dirty="0"/>
          </a:p>
        </p:txBody>
      </p:sp>
      <p:sp>
        <p:nvSpPr>
          <p:cNvPr id="7" name="Text 4"/>
          <p:cNvSpPr/>
          <p:nvPr/>
        </p:nvSpPr>
        <p:spPr>
          <a:xfrm>
            <a:off x="769501" y="4838462"/>
            <a:ext cx="7604998" cy="351830"/>
          </a:xfrm>
          <a:prstGeom prst="rect">
            <a:avLst/>
          </a:prstGeom>
          <a:noFill/>
          <a:ln/>
        </p:spPr>
        <p:txBody>
          <a:bodyPr wrap="none" lIns="0" tIns="0" rIns="0" bIns="0" rtlCol="0" anchor="t"/>
          <a:lstStyle/>
          <a:p>
            <a:pPr marL="342900" indent="-342900" algn="l">
              <a:lnSpc>
                <a:spcPts val="2750"/>
              </a:lnSpc>
              <a:buSzPct val="100000"/>
              <a:buChar char="•"/>
            </a:pPr>
            <a:r>
              <a:rPr lang="en-US" sz="1700" dirty="0">
                <a:solidFill>
                  <a:srgbClr val="DAD8E9"/>
                </a:solidFill>
                <a:latin typeface="Mukta Light" pitchFamily="34" charset="0"/>
                <a:ea typeface="Mukta Light" pitchFamily="34" charset="-122"/>
                <a:cs typeface="Mukta Light" pitchFamily="34" charset="-120"/>
              </a:rPr>
              <a:t>The computer system - including hardware, software, and interfaces</a:t>
            </a:r>
            <a:endParaRPr lang="en-US" sz="1700" dirty="0"/>
          </a:p>
        </p:txBody>
      </p:sp>
      <p:sp>
        <p:nvSpPr>
          <p:cNvPr id="8" name="Text 5"/>
          <p:cNvSpPr/>
          <p:nvPr/>
        </p:nvSpPr>
        <p:spPr>
          <a:xfrm>
            <a:off x="769501" y="5267206"/>
            <a:ext cx="7604998" cy="703659"/>
          </a:xfrm>
          <a:prstGeom prst="rect">
            <a:avLst/>
          </a:prstGeom>
          <a:noFill/>
          <a:ln/>
        </p:spPr>
        <p:txBody>
          <a:bodyPr wrap="square" lIns="0" tIns="0" rIns="0" bIns="0" rtlCol="0" anchor="t"/>
          <a:lstStyle/>
          <a:p>
            <a:pPr marL="342900" indent="-342900" algn="l">
              <a:lnSpc>
                <a:spcPts val="2750"/>
              </a:lnSpc>
              <a:buSzPct val="100000"/>
              <a:buChar char="•"/>
            </a:pPr>
            <a:r>
              <a:rPr lang="en-US" sz="1700" dirty="0">
                <a:solidFill>
                  <a:srgbClr val="DAD8E9"/>
                </a:solidFill>
                <a:latin typeface="Mukta Light" pitchFamily="34" charset="0"/>
                <a:ea typeface="Mukta Light" pitchFamily="34" charset="-122"/>
                <a:cs typeface="Mukta Light" pitchFamily="34" charset="-120"/>
              </a:rPr>
              <a:t>The interaction between them - how users and systems communicate and work together</a:t>
            </a:r>
            <a:endParaRPr lang="en-US" sz="1700" dirty="0"/>
          </a:p>
        </p:txBody>
      </p:sp>
      <p:sp>
        <p:nvSpPr>
          <p:cNvPr id="9" name="Text 6"/>
          <p:cNvSpPr/>
          <p:nvPr/>
        </p:nvSpPr>
        <p:spPr>
          <a:xfrm>
            <a:off x="769501" y="6218158"/>
            <a:ext cx="7604998" cy="1407319"/>
          </a:xfrm>
          <a:prstGeom prst="rect">
            <a:avLst/>
          </a:prstGeom>
          <a:noFill/>
          <a:ln/>
        </p:spPr>
        <p:txBody>
          <a:bodyPr wrap="square" lIns="0" tIns="0" rIns="0" bIns="0" rtlCol="0" anchor="t"/>
          <a:lstStyle/>
          <a:p>
            <a:pPr marL="0" indent="0">
              <a:lnSpc>
                <a:spcPts val="2750"/>
              </a:lnSpc>
              <a:buNone/>
            </a:pPr>
            <a:r>
              <a:rPr lang="en-US" sz="1700" dirty="0">
                <a:solidFill>
                  <a:srgbClr val="DAD8E9"/>
                </a:solidFill>
                <a:latin typeface="Mukta Light" pitchFamily="34" charset="0"/>
                <a:ea typeface="Mukta Light" pitchFamily="34" charset="-122"/>
                <a:cs typeface="Mukta Light" pitchFamily="34" charset="-120"/>
              </a:rPr>
              <a:t>In today's digital world, HCI principles are crucial for designing systems that are not only functional but also intuitive, accessible, and satisfying to use. This is particularly important in healthcare, where effective human-computer interaction can directly impact patient care and safety.</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4323874" y="568404"/>
            <a:ext cx="5982533" cy="3365063"/>
          </a:xfrm>
          <a:prstGeom prst="rect">
            <a:avLst/>
          </a:prstGeom>
        </p:spPr>
      </p:pic>
      <p:sp>
        <p:nvSpPr>
          <p:cNvPr id="3" name="Text 0"/>
          <p:cNvSpPr/>
          <p:nvPr/>
        </p:nvSpPr>
        <p:spPr>
          <a:xfrm>
            <a:off x="722233" y="4243030"/>
            <a:ext cx="9482018" cy="573286"/>
          </a:xfrm>
          <a:prstGeom prst="rect">
            <a:avLst/>
          </a:prstGeom>
          <a:noFill/>
          <a:ln/>
        </p:spPr>
        <p:txBody>
          <a:bodyPr wrap="none" lIns="0" tIns="0" rIns="0" bIns="0" rtlCol="0" anchor="t"/>
          <a:lstStyle/>
          <a:p>
            <a:pPr marL="0" indent="0">
              <a:lnSpc>
                <a:spcPts val="4500"/>
              </a:lnSpc>
              <a:buNone/>
            </a:pPr>
            <a:r>
              <a:rPr lang="en-US" sz="3600" dirty="0">
                <a:solidFill>
                  <a:srgbClr val="C6BFEE"/>
                </a:solidFill>
                <a:latin typeface="Prompt Medium" pitchFamily="34" charset="0"/>
                <a:ea typeface="Prompt Medium" pitchFamily="34" charset="-122"/>
                <a:cs typeface="Prompt Medium" pitchFamily="34" charset="-120"/>
              </a:rPr>
              <a:t>The Importance of HCI in Modern Systems</a:t>
            </a:r>
            <a:endParaRPr lang="en-US" sz="3600" dirty="0"/>
          </a:p>
        </p:txBody>
      </p:sp>
      <p:sp>
        <p:nvSpPr>
          <p:cNvPr id="4" name="Text 1"/>
          <p:cNvSpPr/>
          <p:nvPr/>
        </p:nvSpPr>
        <p:spPr>
          <a:xfrm>
            <a:off x="722233" y="5332214"/>
            <a:ext cx="2293025" cy="286583"/>
          </a:xfrm>
          <a:prstGeom prst="rect">
            <a:avLst/>
          </a:prstGeom>
          <a:noFill/>
          <a:ln/>
        </p:spPr>
        <p:txBody>
          <a:bodyPr wrap="none" lIns="0" tIns="0" rIns="0" bIns="0" rtlCol="0" anchor="t"/>
          <a:lstStyle/>
          <a:p>
            <a:pPr marL="0" indent="0">
              <a:lnSpc>
                <a:spcPts val="2250"/>
              </a:lnSpc>
              <a:buNone/>
            </a:pPr>
            <a:r>
              <a:rPr lang="en-US" sz="1800" dirty="0">
                <a:solidFill>
                  <a:srgbClr val="C6BFEE"/>
                </a:solidFill>
                <a:latin typeface="Prompt Medium" pitchFamily="34" charset="0"/>
                <a:ea typeface="Prompt Medium" pitchFamily="34" charset="-122"/>
                <a:cs typeface="Prompt Medium" pitchFamily="34" charset="-120"/>
              </a:rPr>
              <a:t>User-Centric Design</a:t>
            </a:r>
            <a:endParaRPr lang="en-US" sz="1800" dirty="0"/>
          </a:p>
        </p:txBody>
      </p:sp>
      <p:sp>
        <p:nvSpPr>
          <p:cNvPr id="5" name="Text 2"/>
          <p:cNvSpPr/>
          <p:nvPr/>
        </p:nvSpPr>
        <p:spPr>
          <a:xfrm>
            <a:off x="722233" y="5825133"/>
            <a:ext cx="4059198" cy="1650206"/>
          </a:xfrm>
          <a:prstGeom prst="rect">
            <a:avLst/>
          </a:prstGeom>
          <a:noFill/>
          <a:ln/>
        </p:spPr>
        <p:txBody>
          <a:bodyPr wrap="square" lIns="0" tIns="0" rIns="0" bIns="0" rtlCol="0" anchor="t"/>
          <a:lstStyle/>
          <a:p>
            <a:pPr marL="0" indent="0">
              <a:lnSpc>
                <a:spcPts val="2600"/>
              </a:lnSpc>
              <a:buNone/>
            </a:pPr>
            <a:r>
              <a:rPr lang="en-US" sz="1600" dirty="0">
                <a:solidFill>
                  <a:srgbClr val="DAD8E9"/>
                </a:solidFill>
                <a:latin typeface="Mukta Light" pitchFamily="34" charset="0"/>
                <a:ea typeface="Mukta Light" pitchFamily="34" charset="-122"/>
                <a:cs typeface="Mukta Light" pitchFamily="34" charset="-120"/>
              </a:rPr>
              <a:t>HCI principles ensure that systems are built around user needs and capabilities, leading to more intuitive and efficient interfaces. This is particularly crucial in healthcare, where ease of use can impact patient outcomes.</a:t>
            </a:r>
            <a:endParaRPr lang="en-US" sz="1600" dirty="0"/>
          </a:p>
        </p:txBody>
      </p:sp>
      <p:sp>
        <p:nvSpPr>
          <p:cNvPr id="6" name="Text 3"/>
          <p:cNvSpPr/>
          <p:nvPr/>
        </p:nvSpPr>
        <p:spPr>
          <a:xfrm>
            <a:off x="5292447" y="5332214"/>
            <a:ext cx="2293025" cy="286583"/>
          </a:xfrm>
          <a:prstGeom prst="rect">
            <a:avLst/>
          </a:prstGeom>
          <a:noFill/>
          <a:ln/>
        </p:spPr>
        <p:txBody>
          <a:bodyPr wrap="none" lIns="0" tIns="0" rIns="0" bIns="0" rtlCol="0" anchor="t"/>
          <a:lstStyle/>
          <a:p>
            <a:pPr marL="0" indent="0">
              <a:lnSpc>
                <a:spcPts val="2250"/>
              </a:lnSpc>
              <a:buNone/>
            </a:pPr>
            <a:r>
              <a:rPr lang="en-US" sz="1800" dirty="0">
                <a:solidFill>
                  <a:srgbClr val="C6BFEE"/>
                </a:solidFill>
                <a:latin typeface="Prompt Medium" pitchFamily="34" charset="0"/>
                <a:ea typeface="Prompt Medium" pitchFamily="34" charset="-122"/>
                <a:cs typeface="Prompt Medium" pitchFamily="34" charset="-120"/>
              </a:rPr>
              <a:t>Error Reduction</a:t>
            </a:r>
            <a:endParaRPr lang="en-US" sz="1800" dirty="0"/>
          </a:p>
        </p:txBody>
      </p:sp>
      <p:sp>
        <p:nvSpPr>
          <p:cNvPr id="7" name="Text 4"/>
          <p:cNvSpPr/>
          <p:nvPr/>
        </p:nvSpPr>
        <p:spPr>
          <a:xfrm>
            <a:off x="5292447" y="5825133"/>
            <a:ext cx="4059198" cy="1650206"/>
          </a:xfrm>
          <a:prstGeom prst="rect">
            <a:avLst/>
          </a:prstGeom>
          <a:noFill/>
          <a:ln/>
        </p:spPr>
        <p:txBody>
          <a:bodyPr wrap="square" lIns="0" tIns="0" rIns="0" bIns="0" rtlCol="0" anchor="t"/>
          <a:lstStyle/>
          <a:p>
            <a:pPr marL="0" indent="0">
              <a:lnSpc>
                <a:spcPts val="2600"/>
              </a:lnSpc>
              <a:buNone/>
            </a:pPr>
            <a:r>
              <a:rPr lang="en-US" sz="1600" dirty="0">
                <a:solidFill>
                  <a:srgbClr val="DAD8E9"/>
                </a:solidFill>
                <a:latin typeface="Mukta Light" pitchFamily="34" charset="0"/>
                <a:ea typeface="Mukta Light" pitchFamily="34" charset="-122"/>
                <a:cs typeface="Mukta Light" pitchFamily="34" charset="-120"/>
              </a:rPr>
              <a:t>By designing interfaces that align with human cognitive processes, HCI helps minimize user errors. In medical settings, this can prevent potentially fatal mistakes in data entry or interpretation.</a:t>
            </a:r>
            <a:endParaRPr lang="en-US" sz="1600" dirty="0"/>
          </a:p>
        </p:txBody>
      </p:sp>
      <p:sp>
        <p:nvSpPr>
          <p:cNvPr id="8" name="Text 5"/>
          <p:cNvSpPr/>
          <p:nvPr/>
        </p:nvSpPr>
        <p:spPr>
          <a:xfrm>
            <a:off x="9862661" y="5332214"/>
            <a:ext cx="2520791" cy="286583"/>
          </a:xfrm>
          <a:prstGeom prst="rect">
            <a:avLst/>
          </a:prstGeom>
          <a:noFill/>
          <a:ln/>
        </p:spPr>
        <p:txBody>
          <a:bodyPr wrap="none" lIns="0" tIns="0" rIns="0" bIns="0" rtlCol="0" anchor="t"/>
          <a:lstStyle/>
          <a:p>
            <a:pPr marL="0" indent="0">
              <a:lnSpc>
                <a:spcPts val="2250"/>
              </a:lnSpc>
              <a:buNone/>
            </a:pPr>
            <a:r>
              <a:rPr lang="en-US" sz="1800" dirty="0">
                <a:solidFill>
                  <a:srgbClr val="C6BFEE"/>
                </a:solidFill>
                <a:latin typeface="Prompt Medium" pitchFamily="34" charset="0"/>
                <a:ea typeface="Prompt Medium" pitchFamily="34" charset="-122"/>
                <a:cs typeface="Prompt Medium" pitchFamily="34" charset="-120"/>
              </a:rPr>
              <a:t>Increased Productivity</a:t>
            </a:r>
            <a:endParaRPr lang="en-US" sz="1800" dirty="0"/>
          </a:p>
        </p:txBody>
      </p:sp>
      <p:sp>
        <p:nvSpPr>
          <p:cNvPr id="9" name="Text 6"/>
          <p:cNvSpPr/>
          <p:nvPr/>
        </p:nvSpPr>
        <p:spPr>
          <a:xfrm>
            <a:off x="9862661" y="5825133"/>
            <a:ext cx="4059198" cy="1650206"/>
          </a:xfrm>
          <a:prstGeom prst="rect">
            <a:avLst/>
          </a:prstGeom>
          <a:noFill/>
          <a:ln/>
        </p:spPr>
        <p:txBody>
          <a:bodyPr wrap="square" lIns="0" tIns="0" rIns="0" bIns="0" rtlCol="0" anchor="t"/>
          <a:lstStyle/>
          <a:p>
            <a:pPr marL="0" indent="0">
              <a:lnSpc>
                <a:spcPts val="2600"/>
              </a:lnSpc>
              <a:buNone/>
            </a:pPr>
            <a:r>
              <a:rPr lang="en-US" sz="1600" dirty="0">
                <a:solidFill>
                  <a:srgbClr val="DAD8E9"/>
                </a:solidFill>
                <a:latin typeface="Mukta Light" pitchFamily="34" charset="0"/>
                <a:ea typeface="Mukta Light" pitchFamily="34" charset="-122"/>
                <a:cs typeface="Mukta Light" pitchFamily="34" charset="-120"/>
              </a:rPr>
              <a:t>Well-designed interfaces based on HCI principles can significantly boost user productivity. For healthcare professionals, this means more time focused on patient care rather than struggling with technology.</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82109" y="536377"/>
            <a:ext cx="5480447" cy="541377"/>
          </a:xfrm>
          <a:prstGeom prst="rect">
            <a:avLst/>
          </a:prstGeom>
          <a:noFill/>
          <a:ln/>
        </p:spPr>
        <p:txBody>
          <a:bodyPr wrap="none" lIns="0" tIns="0" rIns="0" bIns="0" rtlCol="0" anchor="t"/>
          <a:lstStyle/>
          <a:p>
            <a:pPr marL="0" indent="0">
              <a:lnSpc>
                <a:spcPts val="4250"/>
              </a:lnSpc>
              <a:buNone/>
            </a:pPr>
            <a:r>
              <a:rPr lang="en-US" sz="3400" dirty="0">
                <a:solidFill>
                  <a:srgbClr val="C6BFEE"/>
                </a:solidFill>
                <a:latin typeface="Prompt Medium" pitchFamily="34" charset="0"/>
                <a:ea typeface="Prompt Medium" pitchFamily="34" charset="-122"/>
                <a:cs typeface="Prompt Medium" pitchFamily="34" charset="-120"/>
              </a:rPr>
              <a:t>Historical Evolution of HCI</a:t>
            </a:r>
            <a:endParaRPr lang="en-US" sz="3400" dirty="0"/>
          </a:p>
        </p:txBody>
      </p:sp>
      <p:sp>
        <p:nvSpPr>
          <p:cNvPr id="3" name="Shape 1"/>
          <p:cNvSpPr/>
          <p:nvPr/>
        </p:nvSpPr>
        <p:spPr>
          <a:xfrm>
            <a:off x="962978" y="1467564"/>
            <a:ext cx="22860" cy="6225540"/>
          </a:xfrm>
          <a:prstGeom prst="roundRect">
            <a:avLst>
              <a:gd name="adj" fmla="val 358105"/>
            </a:avLst>
          </a:prstGeom>
          <a:solidFill>
            <a:srgbClr val="6D4562"/>
          </a:solidFill>
          <a:ln/>
        </p:spPr>
      </p:sp>
      <p:sp>
        <p:nvSpPr>
          <p:cNvPr id="4" name="Shape 2"/>
          <p:cNvSpPr/>
          <p:nvPr/>
        </p:nvSpPr>
        <p:spPr>
          <a:xfrm>
            <a:off x="1170801" y="1894523"/>
            <a:ext cx="682109" cy="22860"/>
          </a:xfrm>
          <a:prstGeom prst="roundRect">
            <a:avLst>
              <a:gd name="adj" fmla="val 358105"/>
            </a:avLst>
          </a:prstGeom>
          <a:solidFill>
            <a:srgbClr val="6D4562"/>
          </a:solidFill>
          <a:ln/>
        </p:spPr>
      </p:sp>
      <p:sp>
        <p:nvSpPr>
          <p:cNvPr id="5" name="Shape 3"/>
          <p:cNvSpPr/>
          <p:nvPr/>
        </p:nvSpPr>
        <p:spPr>
          <a:xfrm>
            <a:off x="755154" y="1686758"/>
            <a:ext cx="438507" cy="438507"/>
          </a:xfrm>
          <a:prstGeom prst="roundRect">
            <a:avLst>
              <a:gd name="adj" fmla="val 18669"/>
            </a:avLst>
          </a:prstGeom>
          <a:solidFill>
            <a:srgbClr val="542C49"/>
          </a:solidFill>
          <a:ln w="7620">
            <a:solidFill>
              <a:srgbClr val="6D4562"/>
            </a:solidFill>
            <a:prstDash val="solid"/>
          </a:ln>
        </p:spPr>
      </p:sp>
      <p:sp>
        <p:nvSpPr>
          <p:cNvPr id="6" name="Text 4"/>
          <p:cNvSpPr/>
          <p:nvPr/>
        </p:nvSpPr>
        <p:spPr>
          <a:xfrm>
            <a:off x="925770" y="1776055"/>
            <a:ext cx="97274" cy="259913"/>
          </a:xfrm>
          <a:prstGeom prst="rect">
            <a:avLst/>
          </a:prstGeom>
          <a:noFill/>
          <a:ln/>
        </p:spPr>
        <p:txBody>
          <a:bodyPr wrap="none" lIns="0" tIns="0" rIns="0" bIns="0" rtlCol="0" anchor="t"/>
          <a:lstStyle/>
          <a:p>
            <a:pPr marL="0" indent="0" algn="ctr">
              <a:lnSpc>
                <a:spcPts val="2000"/>
              </a:lnSpc>
              <a:buNone/>
            </a:pPr>
            <a:r>
              <a:rPr lang="en-US" sz="2000" dirty="0">
                <a:solidFill>
                  <a:srgbClr val="DAD8E9"/>
                </a:solidFill>
                <a:latin typeface="Prompt Medium" pitchFamily="34" charset="0"/>
                <a:ea typeface="Prompt Medium" pitchFamily="34" charset="-122"/>
                <a:cs typeface="Prompt Medium" pitchFamily="34" charset="-120"/>
              </a:rPr>
              <a:t>1</a:t>
            </a:r>
            <a:endParaRPr lang="en-US" sz="2000" dirty="0"/>
          </a:p>
        </p:txBody>
      </p:sp>
      <p:sp>
        <p:nvSpPr>
          <p:cNvPr id="7" name="Text 5"/>
          <p:cNvSpPr/>
          <p:nvPr/>
        </p:nvSpPr>
        <p:spPr>
          <a:xfrm>
            <a:off x="2046327" y="1662470"/>
            <a:ext cx="3415665" cy="270629"/>
          </a:xfrm>
          <a:prstGeom prst="rect">
            <a:avLst/>
          </a:prstGeom>
          <a:noFill/>
          <a:ln/>
        </p:spPr>
        <p:txBody>
          <a:bodyPr wrap="none" lIns="0" tIns="0" rIns="0" bIns="0" rtlCol="0" anchor="t"/>
          <a:lstStyle/>
          <a:p>
            <a:pPr marL="0" indent="0" algn="l">
              <a:lnSpc>
                <a:spcPts val="2100"/>
              </a:lnSpc>
              <a:buNone/>
            </a:pPr>
            <a:r>
              <a:rPr lang="en-US" sz="1700" dirty="0">
                <a:solidFill>
                  <a:srgbClr val="DAD8E9"/>
                </a:solidFill>
                <a:latin typeface="Prompt Medium" pitchFamily="34" charset="0"/>
                <a:ea typeface="Prompt Medium" pitchFamily="34" charset="-122"/>
                <a:cs typeface="Prompt Medium" pitchFamily="34" charset="-120"/>
              </a:rPr>
              <a:t>1960s: Command Line Interfaces</a:t>
            </a:r>
            <a:endParaRPr lang="en-US" sz="1700" dirty="0"/>
          </a:p>
        </p:txBody>
      </p:sp>
      <p:sp>
        <p:nvSpPr>
          <p:cNvPr id="8" name="Text 6"/>
          <p:cNvSpPr/>
          <p:nvPr/>
        </p:nvSpPr>
        <p:spPr>
          <a:xfrm>
            <a:off x="2046327" y="2050018"/>
            <a:ext cx="11901964" cy="311825"/>
          </a:xfrm>
          <a:prstGeom prst="rect">
            <a:avLst/>
          </a:prstGeom>
          <a:noFill/>
          <a:ln/>
        </p:spPr>
        <p:txBody>
          <a:bodyPr wrap="none" lIns="0" tIns="0" rIns="0" bIns="0" rtlCol="0" anchor="t"/>
          <a:lstStyle/>
          <a:p>
            <a:pPr marL="0" indent="0" algn="l">
              <a:lnSpc>
                <a:spcPts val="2450"/>
              </a:lnSpc>
              <a:buNone/>
            </a:pPr>
            <a:r>
              <a:rPr lang="en-US" sz="1500" dirty="0">
                <a:solidFill>
                  <a:srgbClr val="DAD8E9"/>
                </a:solidFill>
                <a:latin typeface="Mukta Light" pitchFamily="34" charset="0"/>
                <a:ea typeface="Mukta Light" pitchFamily="34" charset="-122"/>
                <a:cs typeface="Mukta Light" pitchFamily="34" charset="-120"/>
              </a:rPr>
              <a:t>Early computers used text-based interfaces, requiring users to memorize complex commands.</a:t>
            </a:r>
            <a:endParaRPr lang="en-US" sz="1500" dirty="0"/>
          </a:p>
        </p:txBody>
      </p:sp>
      <p:sp>
        <p:nvSpPr>
          <p:cNvPr id="9" name="Shape 7"/>
          <p:cNvSpPr/>
          <p:nvPr/>
        </p:nvSpPr>
        <p:spPr>
          <a:xfrm>
            <a:off x="1170801" y="3178612"/>
            <a:ext cx="682109" cy="22860"/>
          </a:xfrm>
          <a:prstGeom prst="roundRect">
            <a:avLst>
              <a:gd name="adj" fmla="val 358105"/>
            </a:avLst>
          </a:prstGeom>
          <a:solidFill>
            <a:srgbClr val="6D4562"/>
          </a:solidFill>
          <a:ln/>
        </p:spPr>
      </p:sp>
      <p:sp>
        <p:nvSpPr>
          <p:cNvPr id="10" name="Shape 8"/>
          <p:cNvSpPr/>
          <p:nvPr/>
        </p:nvSpPr>
        <p:spPr>
          <a:xfrm>
            <a:off x="755154" y="2970848"/>
            <a:ext cx="438507" cy="438507"/>
          </a:xfrm>
          <a:prstGeom prst="roundRect">
            <a:avLst>
              <a:gd name="adj" fmla="val 18669"/>
            </a:avLst>
          </a:prstGeom>
          <a:solidFill>
            <a:srgbClr val="542C49"/>
          </a:solidFill>
          <a:ln w="7620">
            <a:solidFill>
              <a:srgbClr val="6D4562"/>
            </a:solidFill>
            <a:prstDash val="solid"/>
          </a:ln>
        </p:spPr>
      </p:sp>
      <p:sp>
        <p:nvSpPr>
          <p:cNvPr id="11" name="Text 9"/>
          <p:cNvSpPr/>
          <p:nvPr/>
        </p:nvSpPr>
        <p:spPr>
          <a:xfrm>
            <a:off x="898386" y="3060144"/>
            <a:ext cx="152043" cy="259913"/>
          </a:xfrm>
          <a:prstGeom prst="rect">
            <a:avLst/>
          </a:prstGeom>
          <a:noFill/>
          <a:ln/>
        </p:spPr>
        <p:txBody>
          <a:bodyPr wrap="none" lIns="0" tIns="0" rIns="0" bIns="0" rtlCol="0" anchor="t"/>
          <a:lstStyle/>
          <a:p>
            <a:pPr marL="0" indent="0" algn="ctr">
              <a:lnSpc>
                <a:spcPts val="2000"/>
              </a:lnSpc>
              <a:buNone/>
            </a:pPr>
            <a:r>
              <a:rPr lang="en-US" sz="2000" dirty="0">
                <a:solidFill>
                  <a:srgbClr val="DAD8E9"/>
                </a:solidFill>
                <a:latin typeface="Prompt Medium" pitchFamily="34" charset="0"/>
                <a:ea typeface="Prompt Medium" pitchFamily="34" charset="-122"/>
                <a:cs typeface="Prompt Medium" pitchFamily="34" charset="-120"/>
              </a:rPr>
              <a:t>2</a:t>
            </a:r>
            <a:endParaRPr lang="en-US" sz="2000" dirty="0"/>
          </a:p>
        </p:txBody>
      </p:sp>
      <p:sp>
        <p:nvSpPr>
          <p:cNvPr id="12" name="Text 10"/>
          <p:cNvSpPr/>
          <p:nvPr/>
        </p:nvSpPr>
        <p:spPr>
          <a:xfrm>
            <a:off x="2046327" y="2946559"/>
            <a:ext cx="3945850" cy="270629"/>
          </a:xfrm>
          <a:prstGeom prst="rect">
            <a:avLst/>
          </a:prstGeom>
          <a:noFill/>
          <a:ln/>
        </p:spPr>
        <p:txBody>
          <a:bodyPr wrap="none" lIns="0" tIns="0" rIns="0" bIns="0" rtlCol="0" anchor="t"/>
          <a:lstStyle/>
          <a:p>
            <a:pPr marL="0" indent="0" algn="l">
              <a:lnSpc>
                <a:spcPts val="2100"/>
              </a:lnSpc>
              <a:buNone/>
            </a:pPr>
            <a:r>
              <a:rPr lang="en-US" sz="1700" dirty="0">
                <a:solidFill>
                  <a:srgbClr val="DAD8E9"/>
                </a:solidFill>
                <a:latin typeface="Prompt Medium" pitchFamily="34" charset="0"/>
                <a:ea typeface="Prompt Medium" pitchFamily="34" charset="-122"/>
                <a:cs typeface="Prompt Medium" pitchFamily="34" charset="-120"/>
              </a:rPr>
              <a:t>1970s: Graphical User Interfaces (GUI)</a:t>
            </a:r>
            <a:endParaRPr lang="en-US" sz="1700" dirty="0"/>
          </a:p>
        </p:txBody>
      </p:sp>
      <p:sp>
        <p:nvSpPr>
          <p:cNvPr id="13" name="Text 11"/>
          <p:cNvSpPr/>
          <p:nvPr/>
        </p:nvSpPr>
        <p:spPr>
          <a:xfrm>
            <a:off x="2046327" y="3334107"/>
            <a:ext cx="11901964" cy="311825"/>
          </a:xfrm>
          <a:prstGeom prst="rect">
            <a:avLst/>
          </a:prstGeom>
          <a:noFill/>
          <a:ln/>
        </p:spPr>
        <p:txBody>
          <a:bodyPr wrap="none" lIns="0" tIns="0" rIns="0" bIns="0" rtlCol="0" anchor="t"/>
          <a:lstStyle/>
          <a:p>
            <a:pPr marL="0" indent="0" algn="l">
              <a:lnSpc>
                <a:spcPts val="2450"/>
              </a:lnSpc>
              <a:buNone/>
            </a:pPr>
            <a:r>
              <a:rPr lang="en-US" sz="1500" dirty="0">
                <a:solidFill>
                  <a:srgbClr val="DAD8E9"/>
                </a:solidFill>
                <a:latin typeface="Mukta Light" pitchFamily="34" charset="0"/>
                <a:ea typeface="Mukta Light" pitchFamily="34" charset="-122"/>
                <a:cs typeface="Mukta Light" pitchFamily="34" charset="-120"/>
              </a:rPr>
              <a:t>Introduction of windows, icons, and mouse input revolutionized computer interaction.</a:t>
            </a:r>
            <a:endParaRPr lang="en-US" sz="1500" dirty="0"/>
          </a:p>
        </p:txBody>
      </p:sp>
      <p:sp>
        <p:nvSpPr>
          <p:cNvPr id="14" name="Shape 12"/>
          <p:cNvSpPr/>
          <p:nvPr/>
        </p:nvSpPr>
        <p:spPr>
          <a:xfrm>
            <a:off x="1170801" y="4462701"/>
            <a:ext cx="682109" cy="22860"/>
          </a:xfrm>
          <a:prstGeom prst="roundRect">
            <a:avLst>
              <a:gd name="adj" fmla="val 358105"/>
            </a:avLst>
          </a:prstGeom>
          <a:solidFill>
            <a:srgbClr val="6D4562"/>
          </a:solidFill>
          <a:ln/>
        </p:spPr>
      </p:sp>
      <p:sp>
        <p:nvSpPr>
          <p:cNvPr id="15" name="Shape 13"/>
          <p:cNvSpPr/>
          <p:nvPr/>
        </p:nvSpPr>
        <p:spPr>
          <a:xfrm>
            <a:off x="755154" y="4254937"/>
            <a:ext cx="438507" cy="438507"/>
          </a:xfrm>
          <a:prstGeom prst="roundRect">
            <a:avLst>
              <a:gd name="adj" fmla="val 18669"/>
            </a:avLst>
          </a:prstGeom>
          <a:solidFill>
            <a:srgbClr val="542C49"/>
          </a:solidFill>
          <a:ln w="7620">
            <a:solidFill>
              <a:srgbClr val="6D4562"/>
            </a:solidFill>
            <a:prstDash val="solid"/>
          </a:ln>
        </p:spPr>
      </p:sp>
      <p:sp>
        <p:nvSpPr>
          <p:cNvPr id="16" name="Text 14"/>
          <p:cNvSpPr/>
          <p:nvPr/>
        </p:nvSpPr>
        <p:spPr>
          <a:xfrm>
            <a:off x="898981" y="4344233"/>
            <a:ext cx="150733" cy="259913"/>
          </a:xfrm>
          <a:prstGeom prst="rect">
            <a:avLst/>
          </a:prstGeom>
          <a:noFill/>
          <a:ln/>
        </p:spPr>
        <p:txBody>
          <a:bodyPr wrap="none" lIns="0" tIns="0" rIns="0" bIns="0" rtlCol="0" anchor="t"/>
          <a:lstStyle/>
          <a:p>
            <a:pPr marL="0" indent="0" algn="ctr">
              <a:lnSpc>
                <a:spcPts val="2000"/>
              </a:lnSpc>
              <a:buNone/>
            </a:pPr>
            <a:r>
              <a:rPr lang="en-US" sz="2000" dirty="0">
                <a:solidFill>
                  <a:srgbClr val="DAD8E9"/>
                </a:solidFill>
                <a:latin typeface="Prompt Medium" pitchFamily="34" charset="0"/>
                <a:ea typeface="Prompt Medium" pitchFamily="34" charset="-122"/>
                <a:cs typeface="Prompt Medium" pitchFamily="34" charset="-120"/>
              </a:rPr>
              <a:t>3</a:t>
            </a:r>
            <a:endParaRPr lang="en-US" sz="2000" dirty="0"/>
          </a:p>
        </p:txBody>
      </p:sp>
      <p:sp>
        <p:nvSpPr>
          <p:cNvPr id="17" name="Text 15"/>
          <p:cNvSpPr/>
          <p:nvPr/>
        </p:nvSpPr>
        <p:spPr>
          <a:xfrm>
            <a:off x="2046327" y="4230648"/>
            <a:ext cx="3258383" cy="270629"/>
          </a:xfrm>
          <a:prstGeom prst="rect">
            <a:avLst/>
          </a:prstGeom>
          <a:noFill/>
          <a:ln/>
        </p:spPr>
        <p:txBody>
          <a:bodyPr wrap="none" lIns="0" tIns="0" rIns="0" bIns="0" rtlCol="0" anchor="t"/>
          <a:lstStyle/>
          <a:p>
            <a:pPr marL="0" indent="0" algn="l">
              <a:lnSpc>
                <a:spcPts val="2100"/>
              </a:lnSpc>
              <a:buNone/>
            </a:pPr>
            <a:r>
              <a:rPr lang="en-US" sz="1700" dirty="0">
                <a:solidFill>
                  <a:srgbClr val="DAD8E9"/>
                </a:solidFill>
                <a:latin typeface="Prompt Medium" pitchFamily="34" charset="0"/>
                <a:ea typeface="Prompt Medium" pitchFamily="34" charset="-122"/>
                <a:cs typeface="Prompt Medium" pitchFamily="34" charset="-120"/>
              </a:rPr>
              <a:t>1980s: Personal Computing Era</a:t>
            </a:r>
            <a:endParaRPr lang="en-US" sz="1700" dirty="0"/>
          </a:p>
        </p:txBody>
      </p:sp>
      <p:sp>
        <p:nvSpPr>
          <p:cNvPr id="18" name="Text 16"/>
          <p:cNvSpPr/>
          <p:nvPr/>
        </p:nvSpPr>
        <p:spPr>
          <a:xfrm>
            <a:off x="2046327" y="4618196"/>
            <a:ext cx="11901964" cy="311825"/>
          </a:xfrm>
          <a:prstGeom prst="rect">
            <a:avLst/>
          </a:prstGeom>
          <a:noFill/>
          <a:ln/>
        </p:spPr>
        <p:txBody>
          <a:bodyPr wrap="none" lIns="0" tIns="0" rIns="0" bIns="0" rtlCol="0" anchor="t"/>
          <a:lstStyle/>
          <a:p>
            <a:pPr marL="0" indent="0" algn="l">
              <a:lnSpc>
                <a:spcPts val="2450"/>
              </a:lnSpc>
              <a:buNone/>
            </a:pPr>
            <a:r>
              <a:rPr lang="en-US" sz="1500" dirty="0">
                <a:solidFill>
                  <a:srgbClr val="DAD8E9"/>
                </a:solidFill>
                <a:latin typeface="Mukta Light" pitchFamily="34" charset="0"/>
                <a:ea typeface="Mukta Light" pitchFamily="34" charset="-122"/>
                <a:cs typeface="Mukta Light" pitchFamily="34" charset="-120"/>
              </a:rPr>
              <a:t>Widespread adoption of GUIs in personal computers made technology more accessible.</a:t>
            </a:r>
            <a:endParaRPr lang="en-US" sz="1500" dirty="0"/>
          </a:p>
        </p:txBody>
      </p:sp>
      <p:sp>
        <p:nvSpPr>
          <p:cNvPr id="19" name="Shape 17"/>
          <p:cNvSpPr/>
          <p:nvPr/>
        </p:nvSpPr>
        <p:spPr>
          <a:xfrm>
            <a:off x="1170801" y="5746790"/>
            <a:ext cx="682109" cy="22860"/>
          </a:xfrm>
          <a:prstGeom prst="roundRect">
            <a:avLst>
              <a:gd name="adj" fmla="val 358105"/>
            </a:avLst>
          </a:prstGeom>
          <a:solidFill>
            <a:srgbClr val="6D4562"/>
          </a:solidFill>
          <a:ln/>
        </p:spPr>
      </p:sp>
      <p:sp>
        <p:nvSpPr>
          <p:cNvPr id="20" name="Shape 18"/>
          <p:cNvSpPr/>
          <p:nvPr/>
        </p:nvSpPr>
        <p:spPr>
          <a:xfrm>
            <a:off x="755154" y="5539026"/>
            <a:ext cx="438507" cy="438507"/>
          </a:xfrm>
          <a:prstGeom prst="roundRect">
            <a:avLst>
              <a:gd name="adj" fmla="val 18669"/>
            </a:avLst>
          </a:prstGeom>
          <a:solidFill>
            <a:srgbClr val="542C49"/>
          </a:solidFill>
          <a:ln w="7620">
            <a:solidFill>
              <a:srgbClr val="6D4562"/>
            </a:solidFill>
            <a:prstDash val="solid"/>
          </a:ln>
        </p:spPr>
      </p:sp>
      <p:sp>
        <p:nvSpPr>
          <p:cNvPr id="21" name="Text 19"/>
          <p:cNvSpPr/>
          <p:nvPr/>
        </p:nvSpPr>
        <p:spPr>
          <a:xfrm>
            <a:off x="895290" y="5628323"/>
            <a:ext cx="158234" cy="259913"/>
          </a:xfrm>
          <a:prstGeom prst="rect">
            <a:avLst/>
          </a:prstGeom>
          <a:noFill/>
          <a:ln/>
        </p:spPr>
        <p:txBody>
          <a:bodyPr wrap="none" lIns="0" tIns="0" rIns="0" bIns="0" rtlCol="0" anchor="t"/>
          <a:lstStyle/>
          <a:p>
            <a:pPr marL="0" indent="0" algn="ctr">
              <a:lnSpc>
                <a:spcPts val="2000"/>
              </a:lnSpc>
              <a:buNone/>
            </a:pPr>
            <a:r>
              <a:rPr lang="en-US" sz="2000" dirty="0">
                <a:solidFill>
                  <a:srgbClr val="DAD8E9"/>
                </a:solidFill>
                <a:latin typeface="Prompt Medium" pitchFamily="34" charset="0"/>
                <a:ea typeface="Prompt Medium" pitchFamily="34" charset="-122"/>
                <a:cs typeface="Prompt Medium" pitchFamily="34" charset="-120"/>
              </a:rPr>
              <a:t>4</a:t>
            </a:r>
            <a:endParaRPr lang="en-US" sz="2000" dirty="0"/>
          </a:p>
        </p:txBody>
      </p:sp>
      <p:sp>
        <p:nvSpPr>
          <p:cNvPr id="22" name="Text 20"/>
          <p:cNvSpPr/>
          <p:nvPr/>
        </p:nvSpPr>
        <p:spPr>
          <a:xfrm>
            <a:off x="2046327" y="5514737"/>
            <a:ext cx="4339114" cy="270629"/>
          </a:xfrm>
          <a:prstGeom prst="rect">
            <a:avLst/>
          </a:prstGeom>
          <a:noFill/>
          <a:ln/>
        </p:spPr>
        <p:txBody>
          <a:bodyPr wrap="none" lIns="0" tIns="0" rIns="0" bIns="0" rtlCol="0" anchor="t"/>
          <a:lstStyle/>
          <a:p>
            <a:pPr marL="0" indent="0" algn="l">
              <a:lnSpc>
                <a:spcPts val="2100"/>
              </a:lnSpc>
              <a:buNone/>
            </a:pPr>
            <a:r>
              <a:rPr lang="en-US" sz="1700" dirty="0">
                <a:solidFill>
                  <a:srgbClr val="DAD8E9"/>
                </a:solidFill>
                <a:latin typeface="Prompt Medium" pitchFamily="34" charset="0"/>
                <a:ea typeface="Prompt Medium" pitchFamily="34" charset="-122"/>
                <a:cs typeface="Prompt Medium" pitchFamily="34" charset="-120"/>
              </a:rPr>
              <a:t>1990s-2000s: Web and Mobile Interfaces</a:t>
            </a:r>
            <a:endParaRPr lang="en-US" sz="1700" dirty="0"/>
          </a:p>
        </p:txBody>
      </p:sp>
      <p:sp>
        <p:nvSpPr>
          <p:cNvPr id="23" name="Text 21"/>
          <p:cNvSpPr/>
          <p:nvPr/>
        </p:nvSpPr>
        <p:spPr>
          <a:xfrm>
            <a:off x="2046327" y="5902285"/>
            <a:ext cx="11901964" cy="311825"/>
          </a:xfrm>
          <a:prstGeom prst="rect">
            <a:avLst/>
          </a:prstGeom>
          <a:noFill/>
          <a:ln/>
        </p:spPr>
        <p:txBody>
          <a:bodyPr wrap="none" lIns="0" tIns="0" rIns="0" bIns="0" rtlCol="0" anchor="t"/>
          <a:lstStyle/>
          <a:p>
            <a:pPr marL="0" indent="0" algn="l">
              <a:lnSpc>
                <a:spcPts val="2450"/>
              </a:lnSpc>
              <a:buNone/>
            </a:pPr>
            <a:r>
              <a:rPr lang="en-US" sz="1500" dirty="0">
                <a:solidFill>
                  <a:srgbClr val="DAD8E9"/>
                </a:solidFill>
                <a:latin typeface="Mukta Light" pitchFamily="34" charset="0"/>
                <a:ea typeface="Mukta Light" pitchFamily="34" charset="-122"/>
                <a:cs typeface="Mukta Light" pitchFamily="34" charset="-120"/>
              </a:rPr>
              <a:t>The rise of the internet and smartphones brought new interaction paradigms.</a:t>
            </a:r>
            <a:endParaRPr lang="en-US" sz="1500" dirty="0"/>
          </a:p>
        </p:txBody>
      </p:sp>
      <p:sp>
        <p:nvSpPr>
          <p:cNvPr id="24" name="Shape 22"/>
          <p:cNvSpPr/>
          <p:nvPr/>
        </p:nvSpPr>
        <p:spPr>
          <a:xfrm>
            <a:off x="1170801" y="7030879"/>
            <a:ext cx="682109" cy="22860"/>
          </a:xfrm>
          <a:prstGeom prst="roundRect">
            <a:avLst>
              <a:gd name="adj" fmla="val 358105"/>
            </a:avLst>
          </a:prstGeom>
          <a:solidFill>
            <a:srgbClr val="6D4562"/>
          </a:solidFill>
          <a:ln/>
        </p:spPr>
      </p:sp>
      <p:sp>
        <p:nvSpPr>
          <p:cNvPr id="25" name="Shape 23"/>
          <p:cNvSpPr/>
          <p:nvPr/>
        </p:nvSpPr>
        <p:spPr>
          <a:xfrm>
            <a:off x="755154" y="6823115"/>
            <a:ext cx="438507" cy="438507"/>
          </a:xfrm>
          <a:prstGeom prst="roundRect">
            <a:avLst>
              <a:gd name="adj" fmla="val 18669"/>
            </a:avLst>
          </a:prstGeom>
          <a:solidFill>
            <a:srgbClr val="542C49"/>
          </a:solidFill>
          <a:ln w="7620">
            <a:solidFill>
              <a:srgbClr val="6D4562"/>
            </a:solidFill>
            <a:prstDash val="solid"/>
          </a:ln>
        </p:spPr>
      </p:sp>
      <p:sp>
        <p:nvSpPr>
          <p:cNvPr id="26" name="Text 24"/>
          <p:cNvSpPr/>
          <p:nvPr/>
        </p:nvSpPr>
        <p:spPr>
          <a:xfrm>
            <a:off x="899339" y="6912412"/>
            <a:ext cx="150019" cy="259913"/>
          </a:xfrm>
          <a:prstGeom prst="rect">
            <a:avLst/>
          </a:prstGeom>
          <a:noFill/>
          <a:ln/>
        </p:spPr>
        <p:txBody>
          <a:bodyPr wrap="none" lIns="0" tIns="0" rIns="0" bIns="0" rtlCol="0" anchor="t"/>
          <a:lstStyle/>
          <a:p>
            <a:pPr marL="0" indent="0" algn="ctr">
              <a:lnSpc>
                <a:spcPts val="2000"/>
              </a:lnSpc>
              <a:buNone/>
            </a:pPr>
            <a:r>
              <a:rPr lang="en-US" sz="2000" dirty="0">
                <a:solidFill>
                  <a:srgbClr val="DAD8E9"/>
                </a:solidFill>
                <a:latin typeface="Prompt Medium" pitchFamily="34" charset="0"/>
                <a:ea typeface="Prompt Medium" pitchFamily="34" charset="-122"/>
                <a:cs typeface="Prompt Medium" pitchFamily="34" charset="-120"/>
              </a:rPr>
              <a:t>5</a:t>
            </a:r>
            <a:endParaRPr lang="en-US" sz="2000" dirty="0"/>
          </a:p>
        </p:txBody>
      </p:sp>
      <p:sp>
        <p:nvSpPr>
          <p:cNvPr id="27" name="Text 25"/>
          <p:cNvSpPr/>
          <p:nvPr/>
        </p:nvSpPr>
        <p:spPr>
          <a:xfrm>
            <a:off x="2046327" y="6798826"/>
            <a:ext cx="4028480" cy="270629"/>
          </a:xfrm>
          <a:prstGeom prst="rect">
            <a:avLst/>
          </a:prstGeom>
          <a:noFill/>
          <a:ln/>
        </p:spPr>
        <p:txBody>
          <a:bodyPr wrap="none" lIns="0" tIns="0" rIns="0" bIns="0" rtlCol="0" anchor="t"/>
          <a:lstStyle/>
          <a:p>
            <a:pPr marL="0" indent="0" algn="l">
              <a:lnSpc>
                <a:spcPts val="2100"/>
              </a:lnSpc>
              <a:buNone/>
            </a:pPr>
            <a:r>
              <a:rPr lang="en-US" sz="1700" dirty="0">
                <a:solidFill>
                  <a:srgbClr val="DAD8E9"/>
                </a:solidFill>
                <a:latin typeface="Prompt Medium" pitchFamily="34" charset="0"/>
                <a:ea typeface="Prompt Medium" pitchFamily="34" charset="-122"/>
                <a:cs typeface="Prompt Medium" pitchFamily="34" charset="-120"/>
              </a:rPr>
              <a:t>2010s-Present: Natural User Interfaces</a:t>
            </a:r>
            <a:endParaRPr lang="en-US" sz="1700" dirty="0"/>
          </a:p>
        </p:txBody>
      </p:sp>
      <p:sp>
        <p:nvSpPr>
          <p:cNvPr id="28" name="Text 26"/>
          <p:cNvSpPr/>
          <p:nvPr/>
        </p:nvSpPr>
        <p:spPr>
          <a:xfrm>
            <a:off x="2046327" y="7186374"/>
            <a:ext cx="11901964" cy="311825"/>
          </a:xfrm>
          <a:prstGeom prst="rect">
            <a:avLst/>
          </a:prstGeom>
          <a:noFill/>
          <a:ln/>
        </p:spPr>
        <p:txBody>
          <a:bodyPr wrap="none" lIns="0" tIns="0" rIns="0" bIns="0" rtlCol="0" anchor="t"/>
          <a:lstStyle/>
          <a:p>
            <a:pPr marL="0" indent="0" algn="l">
              <a:lnSpc>
                <a:spcPts val="2450"/>
              </a:lnSpc>
              <a:buNone/>
            </a:pPr>
            <a:r>
              <a:rPr lang="en-US" sz="1500" dirty="0">
                <a:solidFill>
                  <a:srgbClr val="DAD8E9"/>
                </a:solidFill>
                <a:latin typeface="Mukta Light" pitchFamily="34" charset="0"/>
                <a:ea typeface="Mukta Light" pitchFamily="34" charset="-122"/>
                <a:cs typeface="Mukta Light" pitchFamily="34" charset="-120"/>
              </a:rPr>
              <a:t>Touch, voice, and gesture controls become prevalent, especially in healthcare applications.</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6043374" y="231338"/>
            <a:ext cx="2543651" cy="1851065"/>
          </a:xfrm>
          <a:prstGeom prst="rect">
            <a:avLst/>
          </a:prstGeom>
        </p:spPr>
      </p:pic>
      <p:sp>
        <p:nvSpPr>
          <p:cNvPr id="3" name="Text 0"/>
          <p:cNvSpPr/>
          <p:nvPr/>
        </p:nvSpPr>
        <p:spPr>
          <a:xfrm>
            <a:off x="647819" y="2822734"/>
            <a:ext cx="7872889" cy="514112"/>
          </a:xfrm>
          <a:prstGeom prst="rect">
            <a:avLst/>
          </a:prstGeom>
          <a:noFill/>
          <a:ln/>
        </p:spPr>
        <p:txBody>
          <a:bodyPr wrap="none" lIns="0" tIns="0" rIns="0" bIns="0" rtlCol="0" anchor="t"/>
          <a:lstStyle/>
          <a:p>
            <a:pPr marL="0" indent="0">
              <a:lnSpc>
                <a:spcPts val="4000"/>
              </a:lnSpc>
              <a:buNone/>
            </a:pPr>
            <a:r>
              <a:rPr lang="en-US" sz="3200" dirty="0">
                <a:solidFill>
                  <a:srgbClr val="C6BFEE"/>
                </a:solidFill>
                <a:latin typeface="Prompt Medium" pitchFamily="34" charset="0"/>
                <a:ea typeface="Prompt Medium" pitchFamily="34" charset="-122"/>
                <a:cs typeface="Prompt Medium" pitchFamily="34" charset="-120"/>
              </a:rPr>
              <a:t>Core Principles of HCI Design: Usability</a:t>
            </a:r>
            <a:endParaRPr lang="en-US" sz="3200" dirty="0"/>
          </a:p>
        </p:txBody>
      </p:sp>
      <p:sp>
        <p:nvSpPr>
          <p:cNvPr id="4" name="Shape 1"/>
          <p:cNvSpPr/>
          <p:nvPr/>
        </p:nvSpPr>
        <p:spPr>
          <a:xfrm>
            <a:off x="647819" y="3614380"/>
            <a:ext cx="6574869" cy="1345644"/>
          </a:xfrm>
          <a:prstGeom prst="roundRect">
            <a:avLst>
              <a:gd name="adj" fmla="val 5777"/>
            </a:avLst>
          </a:prstGeom>
          <a:solidFill>
            <a:srgbClr val="542C49"/>
          </a:solidFill>
          <a:ln w="7620">
            <a:solidFill>
              <a:srgbClr val="6D4562"/>
            </a:solidFill>
            <a:prstDash val="solid"/>
          </a:ln>
        </p:spPr>
      </p:sp>
      <p:sp>
        <p:nvSpPr>
          <p:cNvPr id="5" name="Text 2"/>
          <p:cNvSpPr/>
          <p:nvPr/>
        </p:nvSpPr>
        <p:spPr>
          <a:xfrm>
            <a:off x="840462" y="3807023"/>
            <a:ext cx="2056567" cy="256937"/>
          </a:xfrm>
          <a:prstGeom prst="rect">
            <a:avLst/>
          </a:prstGeom>
          <a:noFill/>
          <a:ln/>
        </p:spPr>
        <p:txBody>
          <a:bodyPr wrap="none" lIns="0" tIns="0" rIns="0" bIns="0" rtlCol="0" anchor="t"/>
          <a:lstStyle/>
          <a:p>
            <a:pPr marL="0" indent="0">
              <a:lnSpc>
                <a:spcPts val="2000"/>
              </a:lnSpc>
              <a:buNone/>
            </a:pPr>
            <a:r>
              <a:rPr lang="en-US" sz="1600" dirty="0">
                <a:solidFill>
                  <a:srgbClr val="DAD8E9"/>
                </a:solidFill>
                <a:latin typeface="Prompt Medium" pitchFamily="34" charset="0"/>
                <a:ea typeface="Prompt Medium" pitchFamily="34" charset="-122"/>
                <a:cs typeface="Prompt Medium" pitchFamily="34" charset="-120"/>
              </a:rPr>
              <a:t>Learnability</a:t>
            </a:r>
            <a:endParaRPr lang="en-US" sz="1600" dirty="0"/>
          </a:p>
        </p:txBody>
      </p:sp>
      <p:sp>
        <p:nvSpPr>
          <p:cNvPr id="6" name="Text 3"/>
          <p:cNvSpPr/>
          <p:nvPr/>
        </p:nvSpPr>
        <p:spPr>
          <a:xfrm>
            <a:off x="840462" y="4174927"/>
            <a:ext cx="6189583" cy="592455"/>
          </a:xfrm>
          <a:prstGeom prst="rect">
            <a:avLst/>
          </a:prstGeom>
          <a:noFill/>
          <a:ln/>
        </p:spPr>
        <p:txBody>
          <a:bodyPr wrap="square" lIns="0" tIns="0" rIns="0" bIns="0" rtlCol="0" anchor="t"/>
          <a:lstStyle/>
          <a:p>
            <a:pPr marL="0" indent="0">
              <a:lnSpc>
                <a:spcPts val="2300"/>
              </a:lnSpc>
              <a:buNone/>
            </a:pPr>
            <a:r>
              <a:rPr lang="en-US" sz="1450" dirty="0">
                <a:solidFill>
                  <a:srgbClr val="DAD8E9"/>
                </a:solidFill>
                <a:latin typeface="Mukta Light" pitchFamily="34" charset="0"/>
                <a:ea typeface="Mukta Light" pitchFamily="34" charset="-122"/>
                <a:cs typeface="Mukta Light" pitchFamily="34" charset="-120"/>
              </a:rPr>
              <a:t>How easily can new users accomplish basic tasks? In healthcare, rapid learnability is crucial for emergency situations.</a:t>
            </a:r>
            <a:endParaRPr lang="en-US" sz="1450" dirty="0"/>
          </a:p>
        </p:txBody>
      </p:sp>
      <p:sp>
        <p:nvSpPr>
          <p:cNvPr id="7" name="Shape 4"/>
          <p:cNvSpPr/>
          <p:nvPr/>
        </p:nvSpPr>
        <p:spPr>
          <a:xfrm>
            <a:off x="7407712" y="3614380"/>
            <a:ext cx="6574869" cy="1345644"/>
          </a:xfrm>
          <a:prstGeom prst="roundRect">
            <a:avLst>
              <a:gd name="adj" fmla="val 5777"/>
            </a:avLst>
          </a:prstGeom>
          <a:solidFill>
            <a:srgbClr val="542C49"/>
          </a:solidFill>
          <a:ln w="7620">
            <a:solidFill>
              <a:srgbClr val="6D4562"/>
            </a:solidFill>
            <a:prstDash val="solid"/>
          </a:ln>
        </p:spPr>
      </p:sp>
      <p:sp>
        <p:nvSpPr>
          <p:cNvPr id="8" name="Text 5"/>
          <p:cNvSpPr/>
          <p:nvPr/>
        </p:nvSpPr>
        <p:spPr>
          <a:xfrm>
            <a:off x="7600355" y="3807023"/>
            <a:ext cx="2056567" cy="256937"/>
          </a:xfrm>
          <a:prstGeom prst="rect">
            <a:avLst/>
          </a:prstGeom>
          <a:noFill/>
          <a:ln/>
        </p:spPr>
        <p:txBody>
          <a:bodyPr wrap="none" lIns="0" tIns="0" rIns="0" bIns="0" rtlCol="0" anchor="t"/>
          <a:lstStyle/>
          <a:p>
            <a:pPr marL="0" indent="0">
              <a:lnSpc>
                <a:spcPts val="2000"/>
              </a:lnSpc>
              <a:buNone/>
            </a:pPr>
            <a:r>
              <a:rPr lang="en-US" sz="1600" dirty="0">
                <a:solidFill>
                  <a:srgbClr val="DAD8E9"/>
                </a:solidFill>
                <a:latin typeface="Prompt Medium" pitchFamily="34" charset="0"/>
                <a:ea typeface="Prompt Medium" pitchFamily="34" charset="-122"/>
                <a:cs typeface="Prompt Medium" pitchFamily="34" charset="-120"/>
              </a:rPr>
              <a:t>Efficiency</a:t>
            </a:r>
            <a:endParaRPr lang="en-US" sz="1600" dirty="0"/>
          </a:p>
        </p:txBody>
      </p:sp>
      <p:sp>
        <p:nvSpPr>
          <p:cNvPr id="9" name="Text 6"/>
          <p:cNvSpPr/>
          <p:nvPr/>
        </p:nvSpPr>
        <p:spPr>
          <a:xfrm>
            <a:off x="7600355" y="4174927"/>
            <a:ext cx="6189583" cy="592455"/>
          </a:xfrm>
          <a:prstGeom prst="rect">
            <a:avLst/>
          </a:prstGeom>
          <a:noFill/>
          <a:ln/>
        </p:spPr>
        <p:txBody>
          <a:bodyPr wrap="square" lIns="0" tIns="0" rIns="0" bIns="0" rtlCol="0" anchor="t"/>
          <a:lstStyle/>
          <a:p>
            <a:pPr marL="0" indent="0">
              <a:lnSpc>
                <a:spcPts val="2300"/>
              </a:lnSpc>
              <a:buNone/>
            </a:pPr>
            <a:r>
              <a:rPr lang="en-US" sz="1450" dirty="0">
                <a:solidFill>
                  <a:srgbClr val="DAD8E9"/>
                </a:solidFill>
                <a:latin typeface="Mukta Light" pitchFamily="34" charset="0"/>
                <a:ea typeface="Mukta Light" pitchFamily="34" charset="-122"/>
                <a:cs typeface="Mukta Light" pitchFamily="34" charset="-120"/>
              </a:rPr>
              <a:t>Once learned, how quickly can tasks be performed? Efficient systems save valuable time in medical settings.</a:t>
            </a:r>
            <a:endParaRPr lang="en-US" sz="1450" dirty="0"/>
          </a:p>
        </p:txBody>
      </p:sp>
      <p:sp>
        <p:nvSpPr>
          <p:cNvPr id="10" name="Shape 7"/>
          <p:cNvSpPr/>
          <p:nvPr/>
        </p:nvSpPr>
        <p:spPr>
          <a:xfrm>
            <a:off x="647819" y="5145048"/>
            <a:ext cx="6574869" cy="1345644"/>
          </a:xfrm>
          <a:prstGeom prst="roundRect">
            <a:avLst>
              <a:gd name="adj" fmla="val 5777"/>
            </a:avLst>
          </a:prstGeom>
          <a:solidFill>
            <a:srgbClr val="542C49"/>
          </a:solidFill>
          <a:ln w="7620">
            <a:solidFill>
              <a:srgbClr val="6D4562"/>
            </a:solidFill>
            <a:prstDash val="solid"/>
          </a:ln>
        </p:spPr>
      </p:sp>
      <p:sp>
        <p:nvSpPr>
          <p:cNvPr id="11" name="Text 8"/>
          <p:cNvSpPr/>
          <p:nvPr/>
        </p:nvSpPr>
        <p:spPr>
          <a:xfrm>
            <a:off x="840462" y="5337691"/>
            <a:ext cx="2056567" cy="256937"/>
          </a:xfrm>
          <a:prstGeom prst="rect">
            <a:avLst/>
          </a:prstGeom>
          <a:noFill/>
          <a:ln/>
        </p:spPr>
        <p:txBody>
          <a:bodyPr wrap="none" lIns="0" tIns="0" rIns="0" bIns="0" rtlCol="0" anchor="t"/>
          <a:lstStyle/>
          <a:p>
            <a:pPr marL="0" indent="0">
              <a:lnSpc>
                <a:spcPts val="2000"/>
              </a:lnSpc>
              <a:buNone/>
            </a:pPr>
            <a:r>
              <a:rPr lang="en-US" sz="1600" dirty="0">
                <a:solidFill>
                  <a:srgbClr val="DAD8E9"/>
                </a:solidFill>
                <a:latin typeface="Prompt Medium" pitchFamily="34" charset="0"/>
                <a:ea typeface="Prompt Medium" pitchFamily="34" charset="-122"/>
                <a:cs typeface="Prompt Medium" pitchFamily="34" charset="-120"/>
              </a:rPr>
              <a:t>Memorability</a:t>
            </a:r>
            <a:endParaRPr lang="en-US" sz="1600" dirty="0"/>
          </a:p>
        </p:txBody>
      </p:sp>
      <p:sp>
        <p:nvSpPr>
          <p:cNvPr id="12" name="Text 9"/>
          <p:cNvSpPr/>
          <p:nvPr/>
        </p:nvSpPr>
        <p:spPr>
          <a:xfrm>
            <a:off x="840462" y="5705594"/>
            <a:ext cx="6189583" cy="592455"/>
          </a:xfrm>
          <a:prstGeom prst="rect">
            <a:avLst/>
          </a:prstGeom>
          <a:noFill/>
          <a:ln/>
        </p:spPr>
        <p:txBody>
          <a:bodyPr wrap="square" lIns="0" tIns="0" rIns="0" bIns="0" rtlCol="0" anchor="t"/>
          <a:lstStyle/>
          <a:p>
            <a:pPr marL="0" indent="0">
              <a:lnSpc>
                <a:spcPts val="2300"/>
              </a:lnSpc>
              <a:buNone/>
            </a:pPr>
            <a:r>
              <a:rPr lang="en-US" sz="1450" dirty="0">
                <a:solidFill>
                  <a:srgbClr val="DAD8E9"/>
                </a:solidFill>
                <a:latin typeface="Mukta Light" pitchFamily="34" charset="0"/>
                <a:ea typeface="Mukta Light" pitchFamily="34" charset="-122"/>
                <a:cs typeface="Mukta Light" pitchFamily="34" charset="-120"/>
              </a:rPr>
              <a:t>How easily can users reestablish proficiency after a period of non-use? Important for infrequently used but critical medical systems.</a:t>
            </a:r>
            <a:endParaRPr lang="en-US" sz="1450" dirty="0"/>
          </a:p>
        </p:txBody>
      </p:sp>
      <p:sp>
        <p:nvSpPr>
          <p:cNvPr id="13" name="Shape 10"/>
          <p:cNvSpPr/>
          <p:nvPr/>
        </p:nvSpPr>
        <p:spPr>
          <a:xfrm>
            <a:off x="7407712" y="5145048"/>
            <a:ext cx="6574869" cy="1345644"/>
          </a:xfrm>
          <a:prstGeom prst="roundRect">
            <a:avLst>
              <a:gd name="adj" fmla="val 5777"/>
            </a:avLst>
          </a:prstGeom>
          <a:solidFill>
            <a:srgbClr val="542C49"/>
          </a:solidFill>
          <a:ln w="7620">
            <a:solidFill>
              <a:srgbClr val="6D4562"/>
            </a:solidFill>
            <a:prstDash val="solid"/>
          </a:ln>
        </p:spPr>
      </p:sp>
      <p:sp>
        <p:nvSpPr>
          <p:cNvPr id="14" name="Text 11"/>
          <p:cNvSpPr/>
          <p:nvPr/>
        </p:nvSpPr>
        <p:spPr>
          <a:xfrm>
            <a:off x="7600355" y="5337691"/>
            <a:ext cx="2056567" cy="256937"/>
          </a:xfrm>
          <a:prstGeom prst="rect">
            <a:avLst/>
          </a:prstGeom>
          <a:noFill/>
          <a:ln/>
        </p:spPr>
        <p:txBody>
          <a:bodyPr wrap="none" lIns="0" tIns="0" rIns="0" bIns="0" rtlCol="0" anchor="t"/>
          <a:lstStyle/>
          <a:p>
            <a:pPr marL="0" indent="0">
              <a:lnSpc>
                <a:spcPts val="2000"/>
              </a:lnSpc>
              <a:buNone/>
            </a:pPr>
            <a:r>
              <a:rPr lang="en-US" sz="1600" dirty="0">
                <a:solidFill>
                  <a:srgbClr val="DAD8E9"/>
                </a:solidFill>
                <a:latin typeface="Prompt Medium" pitchFamily="34" charset="0"/>
                <a:ea typeface="Prompt Medium" pitchFamily="34" charset="-122"/>
                <a:cs typeface="Prompt Medium" pitchFamily="34" charset="-120"/>
              </a:rPr>
              <a:t>Error Prevention</a:t>
            </a:r>
            <a:endParaRPr lang="en-US" sz="1600" dirty="0"/>
          </a:p>
        </p:txBody>
      </p:sp>
      <p:sp>
        <p:nvSpPr>
          <p:cNvPr id="15" name="Text 12"/>
          <p:cNvSpPr/>
          <p:nvPr/>
        </p:nvSpPr>
        <p:spPr>
          <a:xfrm>
            <a:off x="7600355" y="5705594"/>
            <a:ext cx="6189583" cy="592455"/>
          </a:xfrm>
          <a:prstGeom prst="rect">
            <a:avLst/>
          </a:prstGeom>
          <a:noFill/>
          <a:ln/>
        </p:spPr>
        <p:txBody>
          <a:bodyPr wrap="square" lIns="0" tIns="0" rIns="0" bIns="0" rtlCol="0" anchor="t"/>
          <a:lstStyle/>
          <a:p>
            <a:pPr marL="0" indent="0">
              <a:lnSpc>
                <a:spcPts val="2300"/>
              </a:lnSpc>
              <a:buNone/>
            </a:pPr>
            <a:r>
              <a:rPr lang="en-US" sz="1450" dirty="0">
                <a:solidFill>
                  <a:srgbClr val="DAD8E9"/>
                </a:solidFill>
                <a:latin typeface="Mukta Light" pitchFamily="34" charset="0"/>
                <a:ea typeface="Mukta Light" pitchFamily="34" charset="-122"/>
                <a:cs typeface="Mukta Light" pitchFamily="34" charset="-120"/>
              </a:rPr>
              <a:t>How many errors do users make, and how easily can they recover? Vital in preventing medical mistakes.</a:t>
            </a:r>
            <a:endParaRPr lang="en-US" sz="1450" dirty="0"/>
          </a:p>
        </p:txBody>
      </p:sp>
      <p:sp>
        <p:nvSpPr>
          <p:cNvPr id="16" name="Shape 13"/>
          <p:cNvSpPr/>
          <p:nvPr/>
        </p:nvSpPr>
        <p:spPr>
          <a:xfrm>
            <a:off x="647819" y="6675715"/>
            <a:ext cx="13334762" cy="1049417"/>
          </a:xfrm>
          <a:prstGeom prst="roundRect">
            <a:avLst>
              <a:gd name="adj" fmla="val 7408"/>
            </a:avLst>
          </a:prstGeom>
          <a:solidFill>
            <a:srgbClr val="542C49"/>
          </a:solidFill>
          <a:ln w="7620">
            <a:solidFill>
              <a:srgbClr val="6D4562"/>
            </a:solidFill>
            <a:prstDash val="solid"/>
          </a:ln>
        </p:spPr>
      </p:sp>
      <p:sp>
        <p:nvSpPr>
          <p:cNvPr id="17" name="Text 14"/>
          <p:cNvSpPr/>
          <p:nvPr/>
        </p:nvSpPr>
        <p:spPr>
          <a:xfrm>
            <a:off x="840462" y="6868358"/>
            <a:ext cx="2056567" cy="256937"/>
          </a:xfrm>
          <a:prstGeom prst="rect">
            <a:avLst/>
          </a:prstGeom>
          <a:noFill/>
          <a:ln/>
        </p:spPr>
        <p:txBody>
          <a:bodyPr wrap="none" lIns="0" tIns="0" rIns="0" bIns="0" rtlCol="0" anchor="t"/>
          <a:lstStyle/>
          <a:p>
            <a:pPr marL="0" indent="0">
              <a:lnSpc>
                <a:spcPts val="2000"/>
              </a:lnSpc>
              <a:buNone/>
            </a:pPr>
            <a:r>
              <a:rPr lang="en-US" sz="1600" dirty="0">
                <a:solidFill>
                  <a:srgbClr val="DAD8E9"/>
                </a:solidFill>
                <a:latin typeface="Prompt Medium" pitchFamily="34" charset="0"/>
                <a:ea typeface="Prompt Medium" pitchFamily="34" charset="-122"/>
                <a:cs typeface="Prompt Medium" pitchFamily="34" charset="-120"/>
              </a:rPr>
              <a:t>Satisfaction</a:t>
            </a:r>
            <a:endParaRPr lang="en-US" sz="1600" dirty="0"/>
          </a:p>
        </p:txBody>
      </p:sp>
      <p:sp>
        <p:nvSpPr>
          <p:cNvPr id="18" name="Text 15"/>
          <p:cNvSpPr/>
          <p:nvPr/>
        </p:nvSpPr>
        <p:spPr>
          <a:xfrm>
            <a:off x="840462" y="7236262"/>
            <a:ext cx="12949476" cy="296228"/>
          </a:xfrm>
          <a:prstGeom prst="rect">
            <a:avLst/>
          </a:prstGeom>
          <a:noFill/>
          <a:ln/>
        </p:spPr>
        <p:txBody>
          <a:bodyPr wrap="none" lIns="0" tIns="0" rIns="0" bIns="0" rtlCol="0" anchor="t"/>
          <a:lstStyle/>
          <a:p>
            <a:pPr marL="0" indent="0">
              <a:lnSpc>
                <a:spcPts val="2300"/>
              </a:lnSpc>
              <a:buNone/>
            </a:pPr>
            <a:r>
              <a:rPr lang="en-US" sz="1450" dirty="0">
                <a:solidFill>
                  <a:srgbClr val="DAD8E9"/>
                </a:solidFill>
                <a:latin typeface="Mukta Light" pitchFamily="34" charset="0"/>
                <a:ea typeface="Mukta Light" pitchFamily="34" charset="-122"/>
                <a:cs typeface="Mukta Light" pitchFamily="34" charset="-120"/>
              </a:rPr>
              <a:t>How pleasant is the system to use? User satisfaction leads to better adoption and consistent use of healthcare technologies.</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33888" y="717828"/>
            <a:ext cx="9420225" cy="1232297"/>
          </a:xfrm>
          <a:prstGeom prst="rect">
            <a:avLst/>
          </a:prstGeom>
          <a:noFill/>
          <a:ln/>
        </p:spPr>
        <p:txBody>
          <a:bodyPr wrap="square" lIns="0" tIns="0" rIns="0" bIns="0" rtlCol="0" anchor="t"/>
          <a:lstStyle/>
          <a:p>
            <a:pPr marL="0" indent="0">
              <a:lnSpc>
                <a:spcPts val="4850"/>
              </a:lnSpc>
              <a:buNone/>
            </a:pPr>
            <a:r>
              <a:rPr lang="en-US" sz="3850" dirty="0">
                <a:solidFill>
                  <a:srgbClr val="C6BFEE"/>
                </a:solidFill>
                <a:latin typeface="Prompt Medium" pitchFamily="34" charset="0"/>
                <a:ea typeface="Prompt Medium" pitchFamily="34" charset="-122"/>
                <a:cs typeface="Prompt Medium" pitchFamily="34" charset="-120"/>
              </a:rPr>
              <a:t>Core Principles of HCI Design: Accessibility</a:t>
            </a:r>
            <a:endParaRPr lang="en-US" sz="3850" dirty="0"/>
          </a:p>
        </p:txBody>
      </p:sp>
      <p:pic>
        <p:nvPicPr>
          <p:cNvPr id="4" name="Image 1" descr="preencoded.png"/>
          <p:cNvPicPr>
            <a:picLocks noChangeAspect="1"/>
          </p:cNvPicPr>
          <p:nvPr/>
        </p:nvPicPr>
        <p:blipFill>
          <a:blip r:embed="rId4"/>
          <a:stretch>
            <a:fillRect/>
          </a:stretch>
        </p:blipFill>
        <p:spPr>
          <a:xfrm>
            <a:off x="4433888" y="2282785"/>
            <a:ext cx="554474" cy="554474"/>
          </a:xfrm>
          <a:prstGeom prst="rect">
            <a:avLst/>
          </a:prstGeom>
        </p:spPr>
      </p:pic>
      <p:sp>
        <p:nvSpPr>
          <p:cNvPr id="5" name="Text 1"/>
          <p:cNvSpPr/>
          <p:nvPr/>
        </p:nvSpPr>
        <p:spPr>
          <a:xfrm>
            <a:off x="4433888" y="3059073"/>
            <a:ext cx="2464713" cy="308015"/>
          </a:xfrm>
          <a:prstGeom prst="rect">
            <a:avLst/>
          </a:prstGeom>
          <a:noFill/>
          <a:ln/>
        </p:spPr>
        <p:txBody>
          <a:bodyPr wrap="none" lIns="0" tIns="0" rIns="0" bIns="0" rtlCol="0" anchor="t"/>
          <a:lstStyle/>
          <a:p>
            <a:pPr marL="0" indent="0" algn="l">
              <a:lnSpc>
                <a:spcPts val="2400"/>
              </a:lnSpc>
              <a:buNone/>
            </a:pPr>
            <a:r>
              <a:rPr lang="en-US" sz="1900" dirty="0">
                <a:solidFill>
                  <a:srgbClr val="DAD8E9"/>
                </a:solidFill>
                <a:latin typeface="Prompt Medium" pitchFamily="34" charset="0"/>
                <a:ea typeface="Prompt Medium" pitchFamily="34" charset="-122"/>
                <a:cs typeface="Prompt Medium" pitchFamily="34" charset="-120"/>
              </a:rPr>
              <a:t>Visual Accessibility</a:t>
            </a:r>
            <a:endParaRPr lang="en-US" sz="1900" dirty="0"/>
          </a:p>
        </p:txBody>
      </p:sp>
      <p:sp>
        <p:nvSpPr>
          <p:cNvPr id="6" name="Text 2"/>
          <p:cNvSpPr/>
          <p:nvPr/>
        </p:nvSpPr>
        <p:spPr>
          <a:xfrm>
            <a:off x="4433888" y="3500080"/>
            <a:ext cx="4543782" cy="1064419"/>
          </a:xfrm>
          <a:prstGeom prst="rect">
            <a:avLst/>
          </a:prstGeom>
          <a:noFill/>
          <a:ln/>
        </p:spPr>
        <p:txBody>
          <a:bodyPr wrap="square" lIns="0" tIns="0" rIns="0" bIns="0" rtlCol="0" anchor="t"/>
          <a:lstStyle/>
          <a:p>
            <a:pPr marL="0" indent="0" algn="l">
              <a:lnSpc>
                <a:spcPts val="2750"/>
              </a:lnSpc>
              <a:buNone/>
            </a:pPr>
            <a:r>
              <a:rPr lang="en-US" sz="1700" dirty="0">
                <a:solidFill>
                  <a:srgbClr val="DAD8E9"/>
                </a:solidFill>
                <a:latin typeface="Mukta Light" pitchFamily="34" charset="0"/>
                <a:ea typeface="Mukta Light" pitchFamily="34" charset="-122"/>
                <a:cs typeface="Mukta Light" pitchFamily="34" charset="-120"/>
              </a:rPr>
              <a:t>Ensuring interfaces are usable for those with visual impairments through features like high contrast modes and screen readers.</a:t>
            </a:r>
            <a:endParaRPr lang="en-US" sz="1700" dirty="0"/>
          </a:p>
        </p:txBody>
      </p:sp>
      <p:pic>
        <p:nvPicPr>
          <p:cNvPr id="7" name="Image 2" descr="preencoded.png"/>
          <p:cNvPicPr>
            <a:picLocks noChangeAspect="1"/>
          </p:cNvPicPr>
          <p:nvPr/>
        </p:nvPicPr>
        <p:blipFill>
          <a:blip r:embed="rId5"/>
          <a:stretch>
            <a:fillRect/>
          </a:stretch>
        </p:blipFill>
        <p:spPr>
          <a:xfrm>
            <a:off x="9310330" y="2282785"/>
            <a:ext cx="554474" cy="554474"/>
          </a:xfrm>
          <a:prstGeom prst="rect">
            <a:avLst/>
          </a:prstGeom>
        </p:spPr>
      </p:pic>
      <p:sp>
        <p:nvSpPr>
          <p:cNvPr id="8" name="Text 3"/>
          <p:cNvSpPr/>
          <p:nvPr/>
        </p:nvSpPr>
        <p:spPr>
          <a:xfrm>
            <a:off x="9310330" y="3059073"/>
            <a:ext cx="2628543" cy="308015"/>
          </a:xfrm>
          <a:prstGeom prst="rect">
            <a:avLst/>
          </a:prstGeom>
          <a:noFill/>
          <a:ln/>
        </p:spPr>
        <p:txBody>
          <a:bodyPr wrap="none" lIns="0" tIns="0" rIns="0" bIns="0" rtlCol="0" anchor="t"/>
          <a:lstStyle/>
          <a:p>
            <a:pPr marL="0" indent="0" algn="l">
              <a:lnSpc>
                <a:spcPts val="2400"/>
              </a:lnSpc>
              <a:buNone/>
            </a:pPr>
            <a:r>
              <a:rPr lang="en-US" sz="1900" dirty="0">
                <a:solidFill>
                  <a:srgbClr val="DAD8E9"/>
                </a:solidFill>
                <a:latin typeface="Prompt Medium" pitchFamily="34" charset="0"/>
                <a:ea typeface="Prompt Medium" pitchFamily="34" charset="-122"/>
                <a:cs typeface="Prompt Medium" pitchFamily="34" charset="-120"/>
              </a:rPr>
              <a:t>Auditory Accessibility</a:t>
            </a:r>
            <a:endParaRPr lang="en-US" sz="1900" dirty="0"/>
          </a:p>
        </p:txBody>
      </p:sp>
      <p:sp>
        <p:nvSpPr>
          <p:cNvPr id="9" name="Text 4"/>
          <p:cNvSpPr/>
          <p:nvPr/>
        </p:nvSpPr>
        <p:spPr>
          <a:xfrm>
            <a:off x="9310330" y="3500080"/>
            <a:ext cx="4543782" cy="1064419"/>
          </a:xfrm>
          <a:prstGeom prst="rect">
            <a:avLst/>
          </a:prstGeom>
          <a:noFill/>
          <a:ln/>
        </p:spPr>
        <p:txBody>
          <a:bodyPr wrap="square" lIns="0" tIns="0" rIns="0" bIns="0" rtlCol="0" anchor="t"/>
          <a:lstStyle/>
          <a:p>
            <a:pPr marL="0" indent="0" algn="l">
              <a:lnSpc>
                <a:spcPts val="2750"/>
              </a:lnSpc>
              <a:buNone/>
            </a:pPr>
            <a:r>
              <a:rPr lang="en-US" sz="1700" dirty="0">
                <a:solidFill>
                  <a:srgbClr val="DAD8E9"/>
                </a:solidFill>
                <a:latin typeface="Mukta Light" pitchFamily="34" charset="0"/>
                <a:ea typeface="Mukta Light" pitchFamily="34" charset="-122"/>
                <a:cs typeface="Mukta Light" pitchFamily="34" charset="-120"/>
              </a:rPr>
              <a:t>Providing alternatives to audio cues, such as closed captions or visual alerts, for users with hearing difficulties.</a:t>
            </a:r>
            <a:endParaRPr lang="en-US" sz="1700" dirty="0"/>
          </a:p>
        </p:txBody>
      </p:sp>
      <p:pic>
        <p:nvPicPr>
          <p:cNvPr id="10" name="Image 3" descr="preencoded.png"/>
          <p:cNvPicPr>
            <a:picLocks noChangeAspect="1"/>
          </p:cNvPicPr>
          <p:nvPr/>
        </p:nvPicPr>
        <p:blipFill>
          <a:blip r:embed="rId6"/>
          <a:stretch>
            <a:fillRect/>
          </a:stretch>
        </p:blipFill>
        <p:spPr>
          <a:xfrm>
            <a:off x="4433888" y="5229939"/>
            <a:ext cx="554474" cy="554474"/>
          </a:xfrm>
          <a:prstGeom prst="rect">
            <a:avLst/>
          </a:prstGeom>
        </p:spPr>
      </p:pic>
      <p:sp>
        <p:nvSpPr>
          <p:cNvPr id="11" name="Text 5"/>
          <p:cNvSpPr/>
          <p:nvPr/>
        </p:nvSpPr>
        <p:spPr>
          <a:xfrm>
            <a:off x="4433888" y="6006227"/>
            <a:ext cx="2464713" cy="308015"/>
          </a:xfrm>
          <a:prstGeom prst="rect">
            <a:avLst/>
          </a:prstGeom>
          <a:noFill/>
          <a:ln/>
        </p:spPr>
        <p:txBody>
          <a:bodyPr wrap="none" lIns="0" tIns="0" rIns="0" bIns="0" rtlCol="0" anchor="t"/>
          <a:lstStyle/>
          <a:p>
            <a:pPr marL="0" indent="0" algn="l">
              <a:lnSpc>
                <a:spcPts val="2400"/>
              </a:lnSpc>
              <a:buNone/>
            </a:pPr>
            <a:r>
              <a:rPr lang="en-US" sz="1900" dirty="0">
                <a:solidFill>
                  <a:srgbClr val="DAD8E9"/>
                </a:solidFill>
                <a:latin typeface="Prompt Medium" pitchFamily="34" charset="0"/>
                <a:ea typeface="Prompt Medium" pitchFamily="34" charset="-122"/>
                <a:cs typeface="Prompt Medium" pitchFamily="34" charset="-120"/>
              </a:rPr>
              <a:t>Motor Accessibility</a:t>
            </a:r>
            <a:endParaRPr lang="en-US" sz="1900" dirty="0"/>
          </a:p>
        </p:txBody>
      </p:sp>
      <p:sp>
        <p:nvSpPr>
          <p:cNvPr id="12" name="Text 6"/>
          <p:cNvSpPr/>
          <p:nvPr/>
        </p:nvSpPr>
        <p:spPr>
          <a:xfrm>
            <a:off x="4433888" y="6447234"/>
            <a:ext cx="4543782" cy="1064419"/>
          </a:xfrm>
          <a:prstGeom prst="rect">
            <a:avLst/>
          </a:prstGeom>
          <a:noFill/>
          <a:ln/>
        </p:spPr>
        <p:txBody>
          <a:bodyPr wrap="square" lIns="0" tIns="0" rIns="0" bIns="0" rtlCol="0" anchor="t"/>
          <a:lstStyle/>
          <a:p>
            <a:pPr marL="0" indent="0" algn="l">
              <a:lnSpc>
                <a:spcPts val="2750"/>
              </a:lnSpc>
              <a:buNone/>
            </a:pPr>
            <a:r>
              <a:rPr lang="en-US" sz="1700" dirty="0">
                <a:solidFill>
                  <a:srgbClr val="DAD8E9"/>
                </a:solidFill>
                <a:latin typeface="Mukta Light" pitchFamily="34" charset="0"/>
                <a:ea typeface="Mukta Light" pitchFamily="34" charset="-122"/>
                <a:cs typeface="Mukta Light" pitchFamily="34" charset="-120"/>
              </a:rPr>
              <a:t>Designing interfaces that can be navigated with various input devices to accommodate users with limited mobility.</a:t>
            </a:r>
            <a:endParaRPr lang="en-US" sz="1700" dirty="0"/>
          </a:p>
        </p:txBody>
      </p:sp>
      <p:pic>
        <p:nvPicPr>
          <p:cNvPr id="13" name="Image 4" descr="preencoded.png"/>
          <p:cNvPicPr>
            <a:picLocks noChangeAspect="1"/>
          </p:cNvPicPr>
          <p:nvPr/>
        </p:nvPicPr>
        <p:blipFill>
          <a:blip r:embed="rId7"/>
          <a:stretch>
            <a:fillRect/>
          </a:stretch>
        </p:blipFill>
        <p:spPr>
          <a:xfrm>
            <a:off x="9310330" y="5229939"/>
            <a:ext cx="554474" cy="554474"/>
          </a:xfrm>
          <a:prstGeom prst="rect">
            <a:avLst/>
          </a:prstGeom>
        </p:spPr>
      </p:pic>
      <p:sp>
        <p:nvSpPr>
          <p:cNvPr id="14" name="Text 7"/>
          <p:cNvSpPr/>
          <p:nvPr/>
        </p:nvSpPr>
        <p:spPr>
          <a:xfrm>
            <a:off x="9310330" y="6006227"/>
            <a:ext cx="2724864" cy="308015"/>
          </a:xfrm>
          <a:prstGeom prst="rect">
            <a:avLst/>
          </a:prstGeom>
          <a:noFill/>
          <a:ln/>
        </p:spPr>
        <p:txBody>
          <a:bodyPr wrap="none" lIns="0" tIns="0" rIns="0" bIns="0" rtlCol="0" anchor="t"/>
          <a:lstStyle/>
          <a:p>
            <a:pPr marL="0" indent="0" algn="l">
              <a:lnSpc>
                <a:spcPts val="2400"/>
              </a:lnSpc>
              <a:buNone/>
            </a:pPr>
            <a:r>
              <a:rPr lang="en-US" sz="1900" dirty="0">
                <a:solidFill>
                  <a:srgbClr val="DAD8E9"/>
                </a:solidFill>
                <a:latin typeface="Prompt Medium" pitchFamily="34" charset="0"/>
                <a:ea typeface="Prompt Medium" pitchFamily="34" charset="-122"/>
                <a:cs typeface="Prompt Medium" pitchFamily="34" charset="-120"/>
              </a:rPr>
              <a:t>Cognitive Accessibility</a:t>
            </a:r>
            <a:endParaRPr lang="en-US" sz="1900" dirty="0"/>
          </a:p>
        </p:txBody>
      </p:sp>
      <p:sp>
        <p:nvSpPr>
          <p:cNvPr id="15" name="Text 8"/>
          <p:cNvSpPr/>
          <p:nvPr/>
        </p:nvSpPr>
        <p:spPr>
          <a:xfrm>
            <a:off x="9310330" y="6447234"/>
            <a:ext cx="4543782" cy="1064419"/>
          </a:xfrm>
          <a:prstGeom prst="rect">
            <a:avLst/>
          </a:prstGeom>
          <a:noFill/>
          <a:ln/>
        </p:spPr>
        <p:txBody>
          <a:bodyPr wrap="square" lIns="0" tIns="0" rIns="0" bIns="0" rtlCol="0" anchor="t"/>
          <a:lstStyle/>
          <a:p>
            <a:pPr marL="0" indent="0" algn="l">
              <a:lnSpc>
                <a:spcPts val="2750"/>
              </a:lnSpc>
              <a:buNone/>
            </a:pPr>
            <a:r>
              <a:rPr lang="en-US" sz="1700" dirty="0">
                <a:solidFill>
                  <a:srgbClr val="DAD8E9"/>
                </a:solidFill>
                <a:latin typeface="Mukta Light" pitchFamily="34" charset="0"/>
                <a:ea typeface="Mukta Light" pitchFamily="34" charset="-122"/>
                <a:cs typeface="Mukta Light" pitchFamily="34" charset="-120"/>
              </a:rPr>
              <a:t>Creating clear, consistent layouts and providing multiple ways to access information for users with cognitive challenges.</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61392" y="520184"/>
            <a:ext cx="10718840" cy="525066"/>
          </a:xfrm>
          <a:prstGeom prst="rect">
            <a:avLst/>
          </a:prstGeom>
          <a:noFill/>
          <a:ln/>
        </p:spPr>
        <p:txBody>
          <a:bodyPr wrap="none" lIns="0" tIns="0" rIns="0" bIns="0" rtlCol="0" anchor="t"/>
          <a:lstStyle/>
          <a:p>
            <a:pPr marL="0" indent="0">
              <a:lnSpc>
                <a:spcPts val="4100"/>
              </a:lnSpc>
              <a:buNone/>
            </a:pPr>
            <a:r>
              <a:rPr lang="en-US" sz="3300" dirty="0">
                <a:solidFill>
                  <a:srgbClr val="C6BFEE"/>
                </a:solidFill>
                <a:latin typeface="Prompt Medium" pitchFamily="34" charset="0"/>
                <a:ea typeface="Prompt Medium" pitchFamily="34" charset="-122"/>
                <a:cs typeface="Prompt Medium" pitchFamily="34" charset="-120"/>
              </a:rPr>
              <a:t>Core Principles of HCI Design: User Experience (UX)</a:t>
            </a:r>
            <a:endParaRPr lang="en-US" sz="3300" dirty="0"/>
          </a:p>
        </p:txBody>
      </p:sp>
      <p:pic>
        <p:nvPicPr>
          <p:cNvPr id="3" name="Image 0" descr="preencoded.png"/>
          <p:cNvPicPr>
            <a:picLocks noChangeAspect="1"/>
          </p:cNvPicPr>
          <p:nvPr/>
        </p:nvPicPr>
        <p:blipFill>
          <a:blip r:embed="rId3"/>
          <a:stretch>
            <a:fillRect/>
          </a:stretch>
        </p:blipFill>
        <p:spPr>
          <a:xfrm>
            <a:off x="3329464" y="1423154"/>
            <a:ext cx="1317427" cy="1056084"/>
          </a:xfrm>
          <a:prstGeom prst="rect">
            <a:avLst/>
          </a:prstGeom>
        </p:spPr>
      </p:pic>
      <p:sp>
        <p:nvSpPr>
          <p:cNvPr id="4" name="Text 1"/>
          <p:cNvSpPr/>
          <p:nvPr/>
        </p:nvSpPr>
        <p:spPr>
          <a:xfrm>
            <a:off x="3943826" y="1892260"/>
            <a:ext cx="88463" cy="377904"/>
          </a:xfrm>
          <a:prstGeom prst="rect">
            <a:avLst/>
          </a:prstGeom>
          <a:noFill/>
          <a:ln/>
        </p:spPr>
        <p:txBody>
          <a:bodyPr wrap="none" lIns="0" tIns="0" rIns="0" bIns="0" rtlCol="0" anchor="t"/>
          <a:lstStyle/>
          <a:p>
            <a:pPr marL="0" indent="0" algn="ctr">
              <a:lnSpc>
                <a:spcPts val="2950"/>
              </a:lnSpc>
              <a:buNone/>
            </a:pPr>
            <a:r>
              <a:rPr lang="en-US" sz="1850" dirty="0">
                <a:solidFill>
                  <a:srgbClr val="DAD8E9"/>
                </a:solidFill>
                <a:latin typeface="Prompt Medium" pitchFamily="34" charset="0"/>
                <a:ea typeface="Prompt Medium" pitchFamily="34" charset="-122"/>
                <a:cs typeface="Prompt Medium" pitchFamily="34" charset="-120"/>
              </a:rPr>
              <a:t>1</a:t>
            </a:r>
            <a:endParaRPr lang="en-US" sz="1850" dirty="0"/>
          </a:p>
        </p:txBody>
      </p:sp>
      <p:sp>
        <p:nvSpPr>
          <p:cNvPr id="5" name="Text 2"/>
          <p:cNvSpPr/>
          <p:nvPr/>
        </p:nvSpPr>
        <p:spPr>
          <a:xfrm>
            <a:off x="4835843" y="1612106"/>
            <a:ext cx="2099905" cy="262533"/>
          </a:xfrm>
          <a:prstGeom prst="rect">
            <a:avLst/>
          </a:prstGeom>
          <a:noFill/>
          <a:ln/>
        </p:spPr>
        <p:txBody>
          <a:bodyPr wrap="none" lIns="0" tIns="0" rIns="0" bIns="0" rtlCol="0" anchor="t"/>
          <a:lstStyle/>
          <a:p>
            <a:pPr marL="0" indent="0" algn="l">
              <a:lnSpc>
                <a:spcPts val="2050"/>
              </a:lnSpc>
              <a:buNone/>
            </a:pPr>
            <a:r>
              <a:rPr lang="en-US" sz="1650" dirty="0">
                <a:solidFill>
                  <a:srgbClr val="DAD8E9"/>
                </a:solidFill>
                <a:latin typeface="Prompt Medium" pitchFamily="34" charset="0"/>
                <a:ea typeface="Prompt Medium" pitchFamily="34" charset="-122"/>
                <a:cs typeface="Prompt Medium" pitchFamily="34" charset="-120"/>
              </a:rPr>
              <a:t>Usefulness</a:t>
            </a:r>
            <a:endParaRPr lang="en-US" sz="1650" dirty="0"/>
          </a:p>
        </p:txBody>
      </p:sp>
      <p:sp>
        <p:nvSpPr>
          <p:cNvPr id="6" name="Text 3"/>
          <p:cNvSpPr/>
          <p:nvPr/>
        </p:nvSpPr>
        <p:spPr>
          <a:xfrm>
            <a:off x="4835843" y="1987987"/>
            <a:ext cx="2343031" cy="302300"/>
          </a:xfrm>
          <a:prstGeom prst="rect">
            <a:avLst/>
          </a:prstGeom>
          <a:noFill/>
          <a:ln/>
        </p:spPr>
        <p:txBody>
          <a:bodyPr wrap="none" lIns="0" tIns="0" rIns="0" bIns="0" rtlCol="0" anchor="t"/>
          <a:lstStyle/>
          <a:p>
            <a:pPr marL="0" indent="0" algn="l">
              <a:lnSpc>
                <a:spcPts val="2350"/>
              </a:lnSpc>
              <a:buNone/>
            </a:pPr>
            <a:r>
              <a:rPr lang="en-US" sz="1450" dirty="0">
                <a:solidFill>
                  <a:srgbClr val="DAD8E9"/>
                </a:solidFill>
                <a:latin typeface="Mukta Light" pitchFamily="34" charset="0"/>
                <a:ea typeface="Mukta Light" pitchFamily="34" charset="-122"/>
                <a:cs typeface="Mukta Light" pitchFamily="34" charset="-120"/>
              </a:rPr>
              <a:t>Does the system fulfill a need?</a:t>
            </a:r>
            <a:endParaRPr lang="en-US" sz="1450" dirty="0"/>
          </a:p>
        </p:txBody>
      </p:sp>
      <p:sp>
        <p:nvSpPr>
          <p:cNvPr id="7" name="Shape 4"/>
          <p:cNvSpPr/>
          <p:nvPr/>
        </p:nvSpPr>
        <p:spPr>
          <a:xfrm>
            <a:off x="4694039" y="2493288"/>
            <a:ext cx="9227820" cy="11430"/>
          </a:xfrm>
          <a:prstGeom prst="roundRect">
            <a:avLst>
              <a:gd name="adj" fmla="val 694482"/>
            </a:avLst>
          </a:prstGeom>
          <a:solidFill>
            <a:srgbClr val="6D4562"/>
          </a:solidFill>
          <a:ln/>
        </p:spPr>
      </p:sp>
      <p:pic>
        <p:nvPicPr>
          <p:cNvPr id="8" name="Image 1" descr="preencoded.png"/>
          <p:cNvPicPr>
            <a:picLocks noChangeAspect="1"/>
          </p:cNvPicPr>
          <p:nvPr/>
        </p:nvPicPr>
        <p:blipFill>
          <a:blip r:embed="rId4"/>
          <a:stretch>
            <a:fillRect/>
          </a:stretch>
        </p:blipFill>
        <p:spPr>
          <a:xfrm>
            <a:off x="2670810" y="2526387"/>
            <a:ext cx="2634853" cy="1056084"/>
          </a:xfrm>
          <a:prstGeom prst="rect">
            <a:avLst/>
          </a:prstGeom>
        </p:spPr>
      </p:pic>
      <p:sp>
        <p:nvSpPr>
          <p:cNvPr id="9" name="Text 5"/>
          <p:cNvSpPr/>
          <p:nvPr/>
        </p:nvSpPr>
        <p:spPr>
          <a:xfrm>
            <a:off x="3919061" y="2865477"/>
            <a:ext cx="138232" cy="377904"/>
          </a:xfrm>
          <a:prstGeom prst="rect">
            <a:avLst/>
          </a:prstGeom>
          <a:noFill/>
          <a:ln/>
        </p:spPr>
        <p:txBody>
          <a:bodyPr wrap="none" lIns="0" tIns="0" rIns="0" bIns="0" rtlCol="0" anchor="t"/>
          <a:lstStyle/>
          <a:p>
            <a:pPr marL="0" indent="0" algn="ctr">
              <a:lnSpc>
                <a:spcPts val="2950"/>
              </a:lnSpc>
              <a:buNone/>
            </a:pPr>
            <a:r>
              <a:rPr lang="en-US" sz="1850" dirty="0">
                <a:solidFill>
                  <a:srgbClr val="DAD8E9"/>
                </a:solidFill>
                <a:latin typeface="Prompt Medium" pitchFamily="34" charset="0"/>
                <a:ea typeface="Prompt Medium" pitchFamily="34" charset="-122"/>
                <a:cs typeface="Prompt Medium" pitchFamily="34" charset="-120"/>
              </a:rPr>
              <a:t>2</a:t>
            </a:r>
            <a:endParaRPr lang="en-US" sz="1850" dirty="0"/>
          </a:p>
        </p:txBody>
      </p:sp>
      <p:sp>
        <p:nvSpPr>
          <p:cNvPr id="10" name="Text 6"/>
          <p:cNvSpPr/>
          <p:nvPr/>
        </p:nvSpPr>
        <p:spPr>
          <a:xfrm>
            <a:off x="5494615" y="2715339"/>
            <a:ext cx="2099905" cy="262533"/>
          </a:xfrm>
          <a:prstGeom prst="rect">
            <a:avLst/>
          </a:prstGeom>
          <a:noFill/>
          <a:ln/>
        </p:spPr>
        <p:txBody>
          <a:bodyPr wrap="none" lIns="0" tIns="0" rIns="0" bIns="0" rtlCol="0" anchor="t"/>
          <a:lstStyle/>
          <a:p>
            <a:pPr marL="0" indent="0" algn="l">
              <a:lnSpc>
                <a:spcPts val="2050"/>
              </a:lnSpc>
              <a:buNone/>
            </a:pPr>
            <a:r>
              <a:rPr lang="en-US" sz="1650" dirty="0">
                <a:solidFill>
                  <a:srgbClr val="DAD8E9"/>
                </a:solidFill>
                <a:latin typeface="Prompt Medium" pitchFamily="34" charset="0"/>
                <a:ea typeface="Prompt Medium" pitchFamily="34" charset="-122"/>
                <a:cs typeface="Prompt Medium" pitchFamily="34" charset="-120"/>
              </a:rPr>
              <a:t>Usability</a:t>
            </a:r>
            <a:endParaRPr lang="en-US" sz="1650" dirty="0"/>
          </a:p>
        </p:txBody>
      </p:sp>
      <p:sp>
        <p:nvSpPr>
          <p:cNvPr id="11" name="Text 7"/>
          <p:cNvSpPr/>
          <p:nvPr/>
        </p:nvSpPr>
        <p:spPr>
          <a:xfrm>
            <a:off x="5494615" y="3091220"/>
            <a:ext cx="2269569" cy="302300"/>
          </a:xfrm>
          <a:prstGeom prst="rect">
            <a:avLst/>
          </a:prstGeom>
          <a:noFill/>
          <a:ln/>
        </p:spPr>
        <p:txBody>
          <a:bodyPr wrap="none" lIns="0" tIns="0" rIns="0" bIns="0" rtlCol="0" anchor="t"/>
          <a:lstStyle/>
          <a:p>
            <a:pPr marL="0" indent="0" algn="l">
              <a:lnSpc>
                <a:spcPts val="2350"/>
              </a:lnSpc>
              <a:buNone/>
            </a:pPr>
            <a:r>
              <a:rPr lang="en-US" sz="1450" dirty="0">
                <a:solidFill>
                  <a:srgbClr val="DAD8E9"/>
                </a:solidFill>
                <a:latin typeface="Mukta Light" pitchFamily="34" charset="0"/>
                <a:ea typeface="Mukta Light" pitchFamily="34" charset="-122"/>
                <a:cs typeface="Mukta Light" pitchFamily="34" charset="-120"/>
              </a:rPr>
              <a:t>Is it easy and pleasant to use?</a:t>
            </a:r>
            <a:endParaRPr lang="en-US" sz="1450" dirty="0"/>
          </a:p>
        </p:txBody>
      </p:sp>
      <p:sp>
        <p:nvSpPr>
          <p:cNvPr id="12" name="Shape 8"/>
          <p:cNvSpPr/>
          <p:nvPr/>
        </p:nvSpPr>
        <p:spPr>
          <a:xfrm>
            <a:off x="5352812" y="3596521"/>
            <a:ext cx="8569047" cy="11430"/>
          </a:xfrm>
          <a:prstGeom prst="roundRect">
            <a:avLst>
              <a:gd name="adj" fmla="val 694482"/>
            </a:avLst>
          </a:prstGeom>
          <a:solidFill>
            <a:srgbClr val="6D4562"/>
          </a:solidFill>
          <a:ln/>
        </p:spPr>
      </p:sp>
      <p:pic>
        <p:nvPicPr>
          <p:cNvPr id="13" name="Image 2" descr="preencoded.png"/>
          <p:cNvPicPr>
            <a:picLocks noChangeAspect="1"/>
          </p:cNvPicPr>
          <p:nvPr/>
        </p:nvPicPr>
        <p:blipFill>
          <a:blip r:embed="rId5"/>
          <a:stretch>
            <a:fillRect/>
          </a:stretch>
        </p:blipFill>
        <p:spPr>
          <a:xfrm>
            <a:off x="2012037" y="3629620"/>
            <a:ext cx="3952280" cy="1056084"/>
          </a:xfrm>
          <a:prstGeom prst="rect">
            <a:avLst/>
          </a:prstGeom>
        </p:spPr>
      </p:pic>
      <p:sp>
        <p:nvSpPr>
          <p:cNvPr id="14" name="Text 9"/>
          <p:cNvSpPr/>
          <p:nvPr/>
        </p:nvSpPr>
        <p:spPr>
          <a:xfrm>
            <a:off x="3919537" y="3968710"/>
            <a:ext cx="137041" cy="377904"/>
          </a:xfrm>
          <a:prstGeom prst="rect">
            <a:avLst/>
          </a:prstGeom>
          <a:noFill/>
          <a:ln/>
        </p:spPr>
        <p:txBody>
          <a:bodyPr wrap="none" lIns="0" tIns="0" rIns="0" bIns="0" rtlCol="0" anchor="t"/>
          <a:lstStyle/>
          <a:p>
            <a:pPr marL="0" indent="0" algn="ctr">
              <a:lnSpc>
                <a:spcPts val="2950"/>
              </a:lnSpc>
              <a:buNone/>
            </a:pPr>
            <a:r>
              <a:rPr lang="en-US" sz="1850" dirty="0">
                <a:solidFill>
                  <a:srgbClr val="DAD8E9"/>
                </a:solidFill>
                <a:latin typeface="Prompt Medium" pitchFamily="34" charset="0"/>
                <a:ea typeface="Prompt Medium" pitchFamily="34" charset="-122"/>
                <a:cs typeface="Prompt Medium" pitchFamily="34" charset="-120"/>
              </a:rPr>
              <a:t>3</a:t>
            </a:r>
            <a:endParaRPr lang="en-US" sz="1850" dirty="0"/>
          </a:p>
        </p:txBody>
      </p:sp>
      <p:sp>
        <p:nvSpPr>
          <p:cNvPr id="15" name="Text 10"/>
          <p:cNvSpPr/>
          <p:nvPr/>
        </p:nvSpPr>
        <p:spPr>
          <a:xfrm>
            <a:off x="6153269" y="3818573"/>
            <a:ext cx="2099905" cy="262533"/>
          </a:xfrm>
          <a:prstGeom prst="rect">
            <a:avLst/>
          </a:prstGeom>
          <a:noFill/>
          <a:ln/>
        </p:spPr>
        <p:txBody>
          <a:bodyPr wrap="none" lIns="0" tIns="0" rIns="0" bIns="0" rtlCol="0" anchor="t"/>
          <a:lstStyle/>
          <a:p>
            <a:pPr marL="0" indent="0" algn="l">
              <a:lnSpc>
                <a:spcPts val="2050"/>
              </a:lnSpc>
              <a:buNone/>
            </a:pPr>
            <a:r>
              <a:rPr lang="en-US" sz="1650" dirty="0">
                <a:solidFill>
                  <a:srgbClr val="DAD8E9"/>
                </a:solidFill>
                <a:latin typeface="Prompt Medium" pitchFamily="34" charset="0"/>
                <a:ea typeface="Prompt Medium" pitchFamily="34" charset="-122"/>
                <a:cs typeface="Prompt Medium" pitchFamily="34" charset="-120"/>
              </a:rPr>
              <a:t>Desirability</a:t>
            </a:r>
            <a:endParaRPr lang="en-US" sz="1650" dirty="0"/>
          </a:p>
        </p:txBody>
      </p:sp>
      <p:sp>
        <p:nvSpPr>
          <p:cNvPr id="16" name="Text 11"/>
          <p:cNvSpPr/>
          <p:nvPr/>
        </p:nvSpPr>
        <p:spPr>
          <a:xfrm>
            <a:off x="6153269" y="4194453"/>
            <a:ext cx="2226469" cy="302300"/>
          </a:xfrm>
          <a:prstGeom prst="rect">
            <a:avLst/>
          </a:prstGeom>
          <a:noFill/>
          <a:ln/>
        </p:spPr>
        <p:txBody>
          <a:bodyPr wrap="none" lIns="0" tIns="0" rIns="0" bIns="0" rtlCol="0" anchor="t"/>
          <a:lstStyle/>
          <a:p>
            <a:pPr marL="0" indent="0" algn="l">
              <a:lnSpc>
                <a:spcPts val="2350"/>
              </a:lnSpc>
              <a:buNone/>
            </a:pPr>
            <a:r>
              <a:rPr lang="en-US" sz="1450" dirty="0">
                <a:solidFill>
                  <a:srgbClr val="DAD8E9"/>
                </a:solidFill>
                <a:latin typeface="Mukta Light" pitchFamily="34" charset="0"/>
                <a:ea typeface="Mukta Light" pitchFamily="34" charset="-122"/>
                <a:cs typeface="Mukta Light" pitchFamily="34" charset="-120"/>
              </a:rPr>
              <a:t>Is it attractive and engaging?</a:t>
            </a:r>
            <a:endParaRPr lang="en-US" sz="1450" dirty="0"/>
          </a:p>
        </p:txBody>
      </p:sp>
      <p:sp>
        <p:nvSpPr>
          <p:cNvPr id="17" name="Shape 12"/>
          <p:cNvSpPr/>
          <p:nvPr/>
        </p:nvSpPr>
        <p:spPr>
          <a:xfrm>
            <a:off x="6011466" y="4699754"/>
            <a:ext cx="7910393" cy="11430"/>
          </a:xfrm>
          <a:prstGeom prst="roundRect">
            <a:avLst>
              <a:gd name="adj" fmla="val 694482"/>
            </a:avLst>
          </a:prstGeom>
          <a:solidFill>
            <a:srgbClr val="6D4562"/>
          </a:solidFill>
          <a:ln/>
        </p:spPr>
      </p:sp>
      <p:pic>
        <p:nvPicPr>
          <p:cNvPr id="18" name="Image 3" descr="preencoded.png"/>
          <p:cNvPicPr>
            <a:picLocks noChangeAspect="1"/>
          </p:cNvPicPr>
          <p:nvPr/>
        </p:nvPicPr>
        <p:blipFill>
          <a:blip r:embed="rId6"/>
          <a:stretch>
            <a:fillRect/>
          </a:stretch>
        </p:blipFill>
        <p:spPr>
          <a:xfrm>
            <a:off x="1353383" y="4732853"/>
            <a:ext cx="5269706" cy="1056084"/>
          </a:xfrm>
          <a:prstGeom prst="rect">
            <a:avLst/>
          </a:prstGeom>
        </p:spPr>
      </p:pic>
      <p:sp>
        <p:nvSpPr>
          <p:cNvPr id="19" name="Text 13"/>
          <p:cNvSpPr/>
          <p:nvPr/>
        </p:nvSpPr>
        <p:spPr>
          <a:xfrm>
            <a:off x="3916204" y="5071943"/>
            <a:ext cx="143947" cy="377904"/>
          </a:xfrm>
          <a:prstGeom prst="rect">
            <a:avLst/>
          </a:prstGeom>
          <a:noFill/>
          <a:ln/>
        </p:spPr>
        <p:txBody>
          <a:bodyPr wrap="none" lIns="0" tIns="0" rIns="0" bIns="0" rtlCol="0" anchor="t"/>
          <a:lstStyle/>
          <a:p>
            <a:pPr marL="0" indent="0" algn="ctr">
              <a:lnSpc>
                <a:spcPts val="2950"/>
              </a:lnSpc>
              <a:buNone/>
            </a:pPr>
            <a:r>
              <a:rPr lang="en-US" sz="1850" dirty="0">
                <a:solidFill>
                  <a:srgbClr val="DAD8E9"/>
                </a:solidFill>
                <a:latin typeface="Prompt Medium" pitchFamily="34" charset="0"/>
                <a:ea typeface="Prompt Medium" pitchFamily="34" charset="-122"/>
                <a:cs typeface="Prompt Medium" pitchFamily="34" charset="-120"/>
              </a:rPr>
              <a:t>4</a:t>
            </a:r>
            <a:endParaRPr lang="en-US" sz="1850" dirty="0"/>
          </a:p>
        </p:txBody>
      </p:sp>
      <p:sp>
        <p:nvSpPr>
          <p:cNvPr id="20" name="Text 14"/>
          <p:cNvSpPr/>
          <p:nvPr/>
        </p:nvSpPr>
        <p:spPr>
          <a:xfrm>
            <a:off x="6812042" y="4921806"/>
            <a:ext cx="2099905" cy="262533"/>
          </a:xfrm>
          <a:prstGeom prst="rect">
            <a:avLst/>
          </a:prstGeom>
          <a:noFill/>
          <a:ln/>
        </p:spPr>
        <p:txBody>
          <a:bodyPr wrap="none" lIns="0" tIns="0" rIns="0" bIns="0" rtlCol="0" anchor="t"/>
          <a:lstStyle/>
          <a:p>
            <a:pPr marL="0" indent="0" algn="l">
              <a:lnSpc>
                <a:spcPts val="2050"/>
              </a:lnSpc>
              <a:buNone/>
            </a:pPr>
            <a:r>
              <a:rPr lang="en-US" sz="1650" dirty="0">
                <a:solidFill>
                  <a:srgbClr val="DAD8E9"/>
                </a:solidFill>
                <a:latin typeface="Prompt Medium" pitchFamily="34" charset="0"/>
                <a:ea typeface="Prompt Medium" pitchFamily="34" charset="-122"/>
                <a:cs typeface="Prompt Medium" pitchFamily="34" charset="-120"/>
              </a:rPr>
              <a:t>Findability</a:t>
            </a:r>
            <a:endParaRPr lang="en-US" sz="1650" dirty="0"/>
          </a:p>
        </p:txBody>
      </p:sp>
      <p:sp>
        <p:nvSpPr>
          <p:cNvPr id="21" name="Text 15"/>
          <p:cNvSpPr/>
          <p:nvPr/>
        </p:nvSpPr>
        <p:spPr>
          <a:xfrm>
            <a:off x="6812042" y="5297686"/>
            <a:ext cx="3516273" cy="302300"/>
          </a:xfrm>
          <a:prstGeom prst="rect">
            <a:avLst/>
          </a:prstGeom>
          <a:noFill/>
          <a:ln/>
        </p:spPr>
        <p:txBody>
          <a:bodyPr wrap="none" lIns="0" tIns="0" rIns="0" bIns="0" rtlCol="0" anchor="t"/>
          <a:lstStyle/>
          <a:p>
            <a:pPr marL="0" indent="0" algn="l">
              <a:lnSpc>
                <a:spcPts val="2350"/>
              </a:lnSpc>
              <a:buNone/>
            </a:pPr>
            <a:r>
              <a:rPr lang="en-US" sz="1450" dirty="0">
                <a:solidFill>
                  <a:srgbClr val="DAD8E9"/>
                </a:solidFill>
                <a:latin typeface="Mukta Light" pitchFamily="34" charset="0"/>
                <a:ea typeface="Mukta Light" pitchFamily="34" charset="-122"/>
                <a:cs typeface="Mukta Light" pitchFamily="34" charset="-120"/>
              </a:rPr>
              <a:t>Can users easily navigate and locate features?</a:t>
            </a:r>
            <a:endParaRPr lang="en-US" sz="1450" dirty="0"/>
          </a:p>
        </p:txBody>
      </p:sp>
      <p:sp>
        <p:nvSpPr>
          <p:cNvPr id="22" name="Shape 16"/>
          <p:cNvSpPr/>
          <p:nvPr/>
        </p:nvSpPr>
        <p:spPr>
          <a:xfrm>
            <a:off x="6670238" y="5802987"/>
            <a:ext cx="7251621" cy="11430"/>
          </a:xfrm>
          <a:prstGeom prst="roundRect">
            <a:avLst>
              <a:gd name="adj" fmla="val 694482"/>
            </a:avLst>
          </a:prstGeom>
          <a:solidFill>
            <a:srgbClr val="6D4562"/>
          </a:solidFill>
          <a:ln/>
        </p:spPr>
      </p:sp>
      <p:pic>
        <p:nvPicPr>
          <p:cNvPr id="23" name="Image 4" descr="preencoded.png"/>
          <p:cNvPicPr>
            <a:picLocks noChangeAspect="1"/>
          </p:cNvPicPr>
          <p:nvPr/>
        </p:nvPicPr>
        <p:blipFill>
          <a:blip r:embed="rId7"/>
          <a:stretch>
            <a:fillRect/>
          </a:stretch>
        </p:blipFill>
        <p:spPr>
          <a:xfrm>
            <a:off x="694611" y="5836087"/>
            <a:ext cx="6587252" cy="1056084"/>
          </a:xfrm>
          <a:prstGeom prst="rect">
            <a:avLst/>
          </a:prstGeom>
        </p:spPr>
      </p:pic>
      <p:sp>
        <p:nvSpPr>
          <p:cNvPr id="24" name="Text 17"/>
          <p:cNvSpPr/>
          <p:nvPr/>
        </p:nvSpPr>
        <p:spPr>
          <a:xfrm>
            <a:off x="3920014" y="6175177"/>
            <a:ext cx="136327" cy="377904"/>
          </a:xfrm>
          <a:prstGeom prst="rect">
            <a:avLst/>
          </a:prstGeom>
          <a:noFill/>
          <a:ln/>
        </p:spPr>
        <p:txBody>
          <a:bodyPr wrap="none" lIns="0" tIns="0" rIns="0" bIns="0" rtlCol="0" anchor="t"/>
          <a:lstStyle/>
          <a:p>
            <a:pPr marL="0" indent="0" algn="ctr">
              <a:lnSpc>
                <a:spcPts val="2950"/>
              </a:lnSpc>
              <a:buNone/>
            </a:pPr>
            <a:r>
              <a:rPr lang="en-US" sz="1850" dirty="0">
                <a:solidFill>
                  <a:srgbClr val="DAD8E9"/>
                </a:solidFill>
                <a:latin typeface="Prompt Medium" pitchFamily="34" charset="0"/>
                <a:ea typeface="Prompt Medium" pitchFamily="34" charset="-122"/>
                <a:cs typeface="Prompt Medium" pitchFamily="34" charset="-120"/>
              </a:rPr>
              <a:t>5</a:t>
            </a:r>
            <a:endParaRPr lang="en-US" sz="1850" dirty="0"/>
          </a:p>
        </p:txBody>
      </p:sp>
      <p:sp>
        <p:nvSpPr>
          <p:cNvPr id="25" name="Text 18"/>
          <p:cNvSpPr/>
          <p:nvPr/>
        </p:nvSpPr>
        <p:spPr>
          <a:xfrm>
            <a:off x="7470815" y="6025039"/>
            <a:ext cx="2099905" cy="262533"/>
          </a:xfrm>
          <a:prstGeom prst="rect">
            <a:avLst/>
          </a:prstGeom>
          <a:noFill/>
          <a:ln/>
        </p:spPr>
        <p:txBody>
          <a:bodyPr wrap="none" lIns="0" tIns="0" rIns="0" bIns="0" rtlCol="0" anchor="t"/>
          <a:lstStyle/>
          <a:p>
            <a:pPr marL="0" indent="0" algn="l">
              <a:lnSpc>
                <a:spcPts val="2050"/>
              </a:lnSpc>
              <a:buNone/>
            </a:pPr>
            <a:r>
              <a:rPr lang="en-US" sz="1650" dirty="0">
                <a:solidFill>
                  <a:srgbClr val="DAD8E9"/>
                </a:solidFill>
                <a:latin typeface="Prompt Medium" pitchFamily="34" charset="0"/>
                <a:ea typeface="Prompt Medium" pitchFamily="34" charset="-122"/>
                <a:cs typeface="Prompt Medium" pitchFamily="34" charset="-120"/>
              </a:rPr>
              <a:t>Accessibility</a:t>
            </a:r>
            <a:endParaRPr lang="en-US" sz="1650" dirty="0"/>
          </a:p>
        </p:txBody>
      </p:sp>
      <p:sp>
        <p:nvSpPr>
          <p:cNvPr id="26" name="Text 19"/>
          <p:cNvSpPr/>
          <p:nvPr/>
        </p:nvSpPr>
        <p:spPr>
          <a:xfrm>
            <a:off x="7470815" y="6400919"/>
            <a:ext cx="2728674" cy="302300"/>
          </a:xfrm>
          <a:prstGeom prst="rect">
            <a:avLst/>
          </a:prstGeom>
          <a:noFill/>
          <a:ln/>
        </p:spPr>
        <p:txBody>
          <a:bodyPr wrap="none" lIns="0" tIns="0" rIns="0" bIns="0" rtlCol="0" anchor="t"/>
          <a:lstStyle/>
          <a:p>
            <a:pPr marL="0" indent="0" algn="l">
              <a:lnSpc>
                <a:spcPts val="2350"/>
              </a:lnSpc>
              <a:buNone/>
            </a:pPr>
            <a:r>
              <a:rPr lang="en-US" sz="1450" dirty="0">
                <a:solidFill>
                  <a:srgbClr val="DAD8E9"/>
                </a:solidFill>
                <a:latin typeface="Mukta Light" pitchFamily="34" charset="0"/>
                <a:ea typeface="Mukta Light" pitchFamily="34" charset="-122"/>
                <a:cs typeface="Mukta Light" pitchFamily="34" charset="-120"/>
              </a:rPr>
              <a:t>Is it usable by people of all abilities?</a:t>
            </a:r>
            <a:endParaRPr lang="en-US" sz="1450" dirty="0"/>
          </a:p>
        </p:txBody>
      </p:sp>
      <p:sp>
        <p:nvSpPr>
          <p:cNvPr id="27" name="Text 20"/>
          <p:cNvSpPr/>
          <p:nvPr/>
        </p:nvSpPr>
        <p:spPr>
          <a:xfrm>
            <a:off x="661392" y="7104698"/>
            <a:ext cx="13307616" cy="604599"/>
          </a:xfrm>
          <a:prstGeom prst="rect">
            <a:avLst/>
          </a:prstGeom>
          <a:noFill/>
          <a:ln/>
        </p:spPr>
        <p:txBody>
          <a:bodyPr wrap="square" lIns="0" tIns="0" rIns="0" bIns="0" rtlCol="0" anchor="t"/>
          <a:lstStyle/>
          <a:p>
            <a:pPr marL="0" indent="0">
              <a:lnSpc>
                <a:spcPts val="2350"/>
              </a:lnSpc>
              <a:buNone/>
            </a:pPr>
            <a:r>
              <a:rPr lang="en-US" sz="1450" dirty="0">
                <a:solidFill>
                  <a:srgbClr val="DAD8E9"/>
                </a:solidFill>
                <a:latin typeface="Mukta Light" pitchFamily="34" charset="0"/>
                <a:ea typeface="Mukta Light" pitchFamily="34" charset="-122"/>
                <a:cs typeface="Mukta Light" pitchFamily="34" charset="-120"/>
              </a:rPr>
              <a:t>In healthcare, a positive user experience can lead to better adoption of technologies by both medical professionals and patients, ultimately improving health outcomes and patient satisfaction.</a:t>
            </a:r>
            <a:endParaRPr lang="en-US" sz="14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64369" y="596860"/>
            <a:ext cx="6094809" cy="527209"/>
          </a:xfrm>
          <a:prstGeom prst="rect">
            <a:avLst/>
          </a:prstGeom>
          <a:noFill/>
          <a:ln/>
        </p:spPr>
        <p:txBody>
          <a:bodyPr wrap="none" lIns="0" tIns="0" rIns="0" bIns="0" rtlCol="0" anchor="t"/>
          <a:lstStyle/>
          <a:p>
            <a:pPr marL="0" indent="0">
              <a:lnSpc>
                <a:spcPts val="4150"/>
              </a:lnSpc>
              <a:buNone/>
            </a:pPr>
            <a:r>
              <a:rPr lang="en-US" sz="3300" dirty="0">
                <a:solidFill>
                  <a:srgbClr val="C6BFEE"/>
                </a:solidFill>
                <a:latin typeface="Prompt Medium" pitchFamily="34" charset="0"/>
                <a:ea typeface="Prompt Medium" pitchFamily="34" charset="-122"/>
                <a:cs typeface="Prompt Medium" pitchFamily="34" charset="-120"/>
              </a:rPr>
              <a:t>The Role of HCI in Healthcare</a:t>
            </a:r>
            <a:endParaRPr lang="en-US" sz="3300" dirty="0"/>
          </a:p>
        </p:txBody>
      </p:sp>
      <p:pic>
        <p:nvPicPr>
          <p:cNvPr id="4" name="Image 1" descr="preencoded.png"/>
          <p:cNvPicPr>
            <a:picLocks noChangeAspect="1"/>
          </p:cNvPicPr>
          <p:nvPr/>
        </p:nvPicPr>
        <p:blipFill>
          <a:blip r:embed="rId4"/>
          <a:stretch>
            <a:fillRect/>
          </a:stretch>
        </p:blipFill>
        <p:spPr>
          <a:xfrm>
            <a:off x="664369" y="1408748"/>
            <a:ext cx="949166" cy="1667947"/>
          </a:xfrm>
          <a:prstGeom prst="rect">
            <a:avLst/>
          </a:prstGeom>
        </p:spPr>
      </p:pic>
      <p:sp>
        <p:nvSpPr>
          <p:cNvPr id="5" name="Text 1"/>
          <p:cNvSpPr/>
          <p:nvPr/>
        </p:nvSpPr>
        <p:spPr>
          <a:xfrm>
            <a:off x="1898213" y="1598533"/>
            <a:ext cx="2367201" cy="263723"/>
          </a:xfrm>
          <a:prstGeom prst="rect">
            <a:avLst/>
          </a:prstGeom>
          <a:noFill/>
          <a:ln/>
        </p:spPr>
        <p:txBody>
          <a:bodyPr wrap="none" lIns="0" tIns="0" rIns="0" bIns="0" rtlCol="0" anchor="t"/>
          <a:lstStyle/>
          <a:p>
            <a:pPr marL="0" indent="0" algn="l">
              <a:lnSpc>
                <a:spcPts val="2050"/>
              </a:lnSpc>
              <a:buNone/>
            </a:pPr>
            <a:r>
              <a:rPr lang="en-US" sz="1650" dirty="0">
                <a:solidFill>
                  <a:srgbClr val="DAD8E9"/>
                </a:solidFill>
                <a:latin typeface="Prompt Medium" pitchFamily="34" charset="0"/>
                <a:ea typeface="Prompt Medium" pitchFamily="34" charset="-122"/>
                <a:cs typeface="Prompt Medium" pitchFamily="34" charset="-120"/>
              </a:rPr>
              <a:t>Improving Patient Care</a:t>
            </a:r>
            <a:endParaRPr lang="en-US" sz="1650" dirty="0"/>
          </a:p>
        </p:txBody>
      </p:sp>
      <p:sp>
        <p:nvSpPr>
          <p:cNvPr id="6" name="Text 2"/>
          <p:cNvSpPr/>
          <p:nvPr/>
        </p:nvSpPr>
        <p:spPr>
          <a:xfrm>
            <a:off x="1898213" y="1976080"/>
            <a:ext cx="6581418" cy="910828"/>
          </a:xfrm>
          <a:prstGeom prst="rect">
            <a:avLst/>
          </a:prstGeom>
          <a:noFill/>
          <a:ln/>
        </p:spPr>
        <p:txBody>
          <a:bodyPr wrap="square" lIns="0" tIns="0" rIns="0" bIns="0" rtlCol="0" anchor="t"/>
          <a:lstStyle/>
          <a:p>
            <a:pPr marL="0" indent="0" algn="l">
              <a:lnSpc>
                <a:spcPts val="2350"/>
              </a:lnSpc>
              <a:buNone/>
            </a:pPr>
            <a:r>
              <a:rPr lang="en-US" sz="1450" dirty="0">
                <a:solidFill>
                  <a:srgbClr val="DAD8E9"/>
                </a:solidFill>
                <a:latin typeface="Mukta Light" pitchFamily="34" charset="0"/>
                <a:ea typeface="Mukta Light" pitchFamily="34" charset="-122"/>
                <a:cs typeface="Mukta Light" pitchFamily="34" charset="-120"/>
              </a:rPr>
              <a:t>Well-designed interfaces enable healthcare providers to access and input patient information more efficiently, leading to better-informed decisions and improved care quality.</a:t>
            </a:r>
            <a:endParaRPr lang="en-US" sz="1450" dirty="0"/>
          </a:p>
        </p:txBody>
      </p:sp>
      <p:pic>
        <p:nvPicPr>
          <p:cNvPr id="7" name="Image 2" descr="preencoded.png"/>
          <p:cNvPicPr>
            <a:picLocks noChangeAspect="1"/>
          </p:cNvPicPr>
          <p:nvPr/>
        </p:nvPicPr>
        <p:blipFill>
          <a:blip r:embed="rId5"/>
          <a:stretch>
            <a:fillRect/>
          </a:stretch>
        </p:blipFill>
        <p:spPr>
          <a:xfrm>
            <a:off x="664369" y="3076694"/>
            <a:ext cx="949166" cy="1518642"/>
          </a:xfrm>
          <a:prstGeom prst="rect">
            <a:avLst/>
          </a:prstGeom>
        </p:spPr>
      </p:pic>
      <p:sp>
        <p:nvSpPr>
          <p:cNvPr id="8" name="Text 3"/>
          <p:cNvSpPr/>
          <p:nvPr/>
        </p:nvSpPr>
        <p:spPr>
          <a:xfrm>
            <a:off x="1898213" y="3266480"/>
            <a:ext cx="3225760" cy="263723"/>
          </a:xfrm>
          <a:prstGeom prst="rect">
            <a:avLst/>
          </a:prstGeom>
          <a:noFill/>
          <a:ln/>
        </p:spPr>
        <p:txBody>
          <a:bodyPr wrap="none" lIns="0" tIns="0" rIns="0" bIns="0" rtlCol="0" anchor="t"/>
          <a:lstStyle/>
          <a:p>
            <a:pPr marL="0" indent="0" algn="l">
              <a:lnSpc>
                <a:spcPts val="2050"/>
              </a:lnSpc>
              <a:buNone/>
            </a:pPr>
            <a:r>
              <a:rPr lang="en-US" sz="1650" dirty="0">
                <a:solidFill>
                  <a:srgbClr val="DAD8E9"/>
                </a:solidFill>
                <a:latin typeface="Prompt Medium" pitchFamily="34" charset="0"/>
                <a:ea typeface="Prompt Medium" pitchFamily="34" charset="-122"/>
                <a:cs typeface="Prompt Medium" pitchFamily="34" charset="-120"/>
              </a:rPr>
              <a:t>Enhancing Patient Engagement</a:t>
            </a:r>
            <a:endParaRPr lang="en-US" sz="1650" dirty="0"/>
          </a:p>
        </p:txBody>
      </p:sp>
      <p:sp>
        <p:nvSpPr>
          <p:cNvPr id="9" name="Text 4"/>
          <p:cNvSpPr/>
          <p:nvPr/>
        </p:nvSpPr>
        <p:spPr>
          <a:xfrm>
            <a:off x="1898213" y="3644027"/>
            <a:ext cx="6581418" cy="607219"/>
          </a:xfrm>
          <a:prstGeom prst="rect">
            <a:avLst/>
          </a:prstGeom>
          <a:noFill/>
          <a:ln/>
        </p:spPr>
        <p:txBody>
          <a:bodyPr wrap="square" lIns="0" tIns="0" rIns="0" bIns="0" rtlCol="0" anchor="t"/>
          <a:lstStyle/>
          <a:p>
            <a:pPr marL="0" indent="0" algn="l">
              <a:lnSpc>
                <a:spcPts val="2350"/>
              </a:lnSpc>
              <a:buNone/>
            </a:pPr>
            <a:r>
              <a:rPr lang="en-US" sz="1450" dirty="0">
                <a:solidFill>
                  <a:srgbClr val="DAD8E9"/>
                </a:solidFill>
                <a:latin typeface="Mukta Light" pitchFamily="34" charset="0"/>
                <a:ea typeface="Mukta Light" pitchFamily="34" charset="-122"/>
                <a:cs typeface="Mukta Light" pitchFamily="34" charset="-120"/>
              </a:rPr>
              <a:t>User-friendly health apps and portals encourage patients to take a more active role in managing their health, improving treatment adherence and outcomes.</a:t>
            </a:r>
            <a:endParaRPr lang="en-US" sz="1450" dirty="0"/>
          </a:p>
        </p:txBody>
      </p:sp>
      <p:pic>
        <p:nvPicPr>
          <p:cNvPr id="10" name="Image 3" descr="preencoded.png"/>
          <p:cNvPicPr>
            <a:picLocks noChangeAspect="1"/>
          </p:cNvPicPr>
          <p:nvPr/>
        </p:nvPicPr>
        <p:blipFill>
          <a:blip r:embed="rId6"/>
          <a:stretch>
            <a:fillRect/>
          </a:stretch>
        </p:blipFill>
        <p:spPr>
          <a:xfrm>
            <a:off x="664369" y="4595336"/>
            <a:ext cx="949166" cy="1518642"/>
          </a:xfrm>
          <a:prstGeom prst="rect">
            <a:avLst/>
          </a:prstGeom>
        </p:spPr>
      </p:pic>
      <p:sp>
        <p:nvSpPr>
          <p:cNvPr id="11" name="Text 5"/>
          <p:cNvSpPr/>
          <p:nvPr/>
        </p:nvSpPr>
        <p:spPr>
          <a:xfrm>
            <a:off x="1898213" y="4785122"/>
            <a:ext cx="2511981" cy="263723"/>
          </a:xfrm>
          <a:prstGeom prst="rect">
            <a:avLst/>
          </a:prstGeom>
          <a:noFill/>
          <a:ln/>
        </p:spPr>
        <p:txBody>
          <a:bodyPr wrap="none" lIns="0" tIns="0" rIns="0" bIns="0" rtlCol="0" anchor="t"/>
          <a:lstStyle/>
          <a:p>
            <a:pPr marL="0" indent="0" algn="l">
              <a:lnSpc>
                <a:spcPts val="2050"/>
              </a:lnSpc>
              <a:buNone/>
            </a:pPr>
            <a:r>
              <a:rPr lang="en-US" sz="1650" dirty="0">
                <a:solidFill>
                  <a:srgbClr val="DAD8E9"/>
                </a:solidFill>
                <a:latin typeface="Prompt Medium" pitchFamily="34" charset="0"/>
                <a:ea typeface="Prompt Medium" pitchFamily="34" charset="-122"/>
                <a:cs typeface="Prompt Medium" pitchFamily="34" charset="-120"/>
              </a:rPr>
              <a:t>Reducing Medical Errors</a:t>
            </a:r>
            <a:endParaRPr lang="en-US" sz="1650" dirty="0"/>
          </a:p>
        </p:txBody>
      </p:sp>
      <p:sp>
        <p:nvSpPr>
          <p:cNvPr id="12" name="Text 6"/>
          <p:cNvSpPr/>
          <p:nvPr/>
        </p:nvSpPr>
        <p:spPr>
          <a:xfrm>
            <a:off x="1898213" y="5162669"/>
            <a:ext cx="6581418" cy="607219"/>
          </a:xfrm>
          <a:prstGeom prst="rect">
            <a:avLst/>
          </a:prstGeom>
          <a:noFill/>
          <a:ln/>
        </p:spPr>
        <p:txBody>
          <a:bodyPr wrap="square" lIns="0" tIns="0" rIns="0" bIns="0" rtlCol="0" anchor="t"/>
          <a:lstStyle/>
          <a:p>
            <a:pPr marL="0" indent="0" algn="l">
              <a:lnSpc>
                <a:spcPts val="2350"/>
              </a:lnSpc>
              <a:buNone/>
            </a:pPr>
            <a:r>
              <a:rPr lang="en-US" sz="1450" dirty="0">
                <a:solidFill>
                  <a:srgbClr val="DAD8E9"/>
                </a:solidFill>
                <a:latin typeface="Mukta Light" pitchFamily="34" charset="0"/>
                <a:ea typeface="Mukta Light" pitchFamily="34" charset="-122"/>
                <a:cs typeface="Mukta Light" pitchFamily="34" charset="-120"/>
              </a:rPr>
              <a:t>Intuitive interfaces and clear information presentation help minimize errors in medication administration, diagnosis, and treatment planning.</a:t>
            </a:r>
            <a:endParaRPr lang="en-US" sz="1450" dirty="0"/>
          </a:p>
        </p:txBody>
      </p:sp>
      <p:pic>
        <p:nvPicPr>
          <p:cNvPr id="13" name="Image 4" descr="preencoded.png"/>
          <p:cNvPicPr>
            <a:picLocks noChangeAspect="1"/>
          </p:cNvPicPr>
          <p:nvPr/>
        </p:nvPicPr>
        <p:blipFill>
          <a:blip r:embed="rId7"/>
          <a:stretch>
            <a:fillRect/>
          </a:stretch>
        </p:blipFill>
        <p:spPr>
          <a:xfrm>
            <a:off x="664369" y="6113978"/>
            <a:ext cx="949166" cy="1518642"/>
          </a:xfrm>
          <a:prstGeom prst="rect">
            <a:avLst/>
          </a:prstGeom>
        </p:spPr>
      </p:pic>
      <p:sp>
        <p:nvSpPr>
          <p:cNvPr id="14" name="Text 7"/>
          <p:cNvSpPr/>
          <p:nvPr/>
        </p:nvSpPr>
        <p:spPr>
          <a:xfrm>
            <a:off x="1898213" y="6303764"/>
            <a:ext cx="2398514" cy="263723"/>
          </a:xfrm>
          <a:prstGeom prst="rect">
            <a:avLst/>
          </a:prstGeom>
          <a:noFill/>
          <a:ln/>
        </p:spPr>
        <p:txBody>
          <a:bodyPr wrap="none" lIns="0" tIns="0" rIns="0" bIns="0" rtlCol="0" anchor="t"/>
          <a:lstStyle/>
          <a:p>
            <a:pPr marL="0" indent="0" algn="l">
              <a:lnSpc>
                <a:spcPts val="2050"/>
              </a:lnSpc>
              <a:buNone/>
            </a:pPr>
            <a:r>
              <a:rPr lang="en-US" sz="1650" dirty="0">
                <a:solidFill>
                  <a:srgbClr val="DAD8E9"/>
                </a:solidFill>
                <a:latin typeface="Prompt Medium" pitchFamily="34" charset="0"/>
                <a:ea typeface="Prompt Medium" pitchFamily="34" charset="-122"/>
                <a:cs typeface="Prompt Medium" pitchFamily="34" charset="-120"/>
              </a:rPr>
              <a:t>Streamlining Workflows</a:t>
            </a:r>
            <a:endParaRPr lang="en-US" sz="1650" dirty="0"/>
          </a:p>
        </p:txBody>
      </p:sp>
      <p:sp>
        <p:nvSpPr>
          <p:cNvPr id="15" name="Text 8"/>
          <p:cNvSpPr/>
          <p:nvPr/>
        </p:nvSpPr>
        <p:spPr>
          <a:xfrm>
            <a:off x="1898213" y="6681311"/>
            <a:ext cx="6581418" cy="607219"/>
          </a:xfrm>
          <a:prstGeom prst="rect">
            <a:avLst/>
          </a:prstGeom>
          <a:noFill/>
          <a:ln/>
        </p:spPr>
        <p:txBody>
          <a:bodyPr wrap="square" lIns="0" tIns="0" rIns="0" bIns="0" rtlCol="0" anchor="t"/>
          <a:lstStyle/>
          <a:p>
            <a:pPr marL="0" indent="0" algn="l">
              <a:lnSpc>
                <a:spcPts val="2350"/>
              </a:lnSpc>
              <a:buNone/>
            </a:pPr>
            <a:r>
              <a:rPr lang="en-US" sz="1450" dirty="0">
                <a:solidFill>
                  <a:srgbClr val="DAD8E9"/>
                </a:solidFill>
                <a:latin typeface="Mukta Light" pitchFamily="34" charset="0"/>
                <a:ea typeface="Mukta Light" pitchFamily="34" charset="-122"/>
                <a:cs typeface="Mukta Light" pitchFamily="34" charset="-120"/>
              </a:rPr>
              <a:t>HCI principles applied to electronic health records (EHRs) and hospital management systems can significantly improve operational efficiency in healthcare settings.</a:t>
            </a:r>
            <a:endParaRPr lang="en-US" sz="14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64037" y="1098471"/>
            <a:ext cx="6142077" cy="685800"/>
          </a:xfrm>
          <a:prstGeom prst="rect">
            <a:avLst/>
          </a:prstGeom>
          <a:noFill/>
          <a:ln/>
        </p:spPr>
        <p:txBody>
          <a:bodyPr wrap="none" lIns="0" tIns="0" rIns="0" bIns="0" rtlCol="0" anchor="t"/>
          <a:lstStyle/>
          <a:p>
            <a:pPr marL="0" indent="0">
              <a:lnSpc>
                <a:spcPts val="5400"/>
              </a:lnSpc>
              <a:buNone/>
            </a:pPr>
            <a:r>
              <a:rPr lang="en-US" sz="4300" dirty="0">
                <a:solidFill>
                  <a:srgbClr val="C6BFEE"/>
                </a:solidFill>
                <a:latin typeface="Prompt Medium" pitchFamily="34" charset="0"/>
                <a:ea typeface="Prompt Medium" pitchFamily="34" charset="-122"/>
                <a:cs typeface="Prompt Medium" pitchFamily="34" charset="-120"/>
              </a:rPr>
              <a:t>HCI in Other Industries</a:t>
            </a:r>
            <a:endParaRPr lang="en-US" sz="4300" dirty="0"/>
          </a:p>
        </p:txBody>
      </p:sp>
      <p:pic>
        <p:nvPicPr>
          <p:cNvPr id="3" name="Image 0" descr="preencoded.png"/>
          <p:cNvPicPr>
            <a:picLocks noChangeAspect="1"/>
          </p:cNvPicPr>
          <p:nvPr/>
        </p:nvPicPr>
        <p:blipFill>
          <a:blip r:embed="rId3"/>
          <a:stretch>
            <a:fillRect/>
          </a:stretch>
        </p:blipFill>
        <p:spPr>
          <a:xfrm>
            <a:off x="871657" y="2436257"/>
            <a:ext cx="3073718" cy="3073718"/>
          </a:xfrm>
          <a:prstGeom prst="rect">
            <a:avLst/>
          </a:prstGeom>
        </p:spPr>
      </p:pic>
      <p:pic>
        <p:nvPicPr>
          <p:cNvPr id="4" name="Image 1" descr="preencoded.png"/>
          <p:cNvPicPr>
            <a:picLocks noChangeAspect="1"/>
          </p:cNvPicPr>
          <p:nvPr/>
        </p:nvPicPr>
        <p:blipFill>
          <a:blip r:embed="rId4"/>
          <a:stretch>
            <a:fillRect/>
          </a:stretch>
        </p:blipFill>
        <p:spPr>
          <a:xfrm>
            <a:off x="4142780" y="2436257"/>
            <a:ext cx="3073718" cy="3073718"/>
          </a:xfrm>
          <a:prstGeom prst="rect">
            <a:avLst/>
          </a:prstGeom>
        </p:spPr>
      </p:pic>
      <p:pic>
        <p:nvPicPr>
          <p:cNvPr id="5" name="Image 2" descr="preencoded.png"/>
          <p:cNvPicPr>
            <a:picLocks noChangeAspect="1"/>
          </p:cNvPicPr>
          <p:nvPr/>
        </p:nvPicPr>
        <p:blipFill>
          <a:blip r:embed="rId5"/>
          <a:stretch>
            <a:fillRect/>
          </a:stretch>
        </p:blipFill>
        <p:spPr>
          <a:xfrm>
            <a:off x="7413903" y="2436257"/>
            <a:ext cx="3073718" cy="3073718"/>
          </a:xfrm>
          <a:prstGeom prst="rect">
            <a:avLst/>
          </a:prstGeom>
        </p:spPr>
      </p:pic>
      <p:pic>
        <p:nvPicPr>
          <p:cNvPr id="6" name="Image 3" descr="preencoded.png"/>
          <p:cNvPicPr>
            <a:picLocks noChangeAspect="1"/>
          </p:cNvPicPr>
          <p:nvPr/>
        </p:nvPicPr>
        <p:blipFill>
          <a:blip r:embed="rId6"/>
          <a:stretch>
            <a:fillRect/>
          </a:stretch>
        </p:blipFill>
        <p:spPr>
          <a:xfrm>
            <a:off x="10685026" y="2436257"/>
            <a:ext cx="3073718" cy="3073718"/>
          </a:xfrm>
          <a:prstGeom prst="rect">
            <a:avLst/>
          </a:prstGeom>
        </p:spPr>
      </p:pic>
      <p:sp>
        <p:nvSpPr>
          <p:cNvPr id="7" name="Text 1"/>
          <p:cNvSpPr/>
          <p:nvPr/>
        </p:nvSpPr>
        <p:spPr>
          <a:xfrm>
            <a:off x="864037" y="5945862"/>
            <a:ext cx="12902327" cy="1185148"/>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While our focus is on healthcare, it's important to recognize the wide-reaching impact of HCI across various sectors. From finance and education to automotive and retail, HCI principles are reshaping how we interact with technology in our daily lives. These diverse applications often inspire cross-industry innovations that can benefit healthcare interfaces.</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1682</Words>
  <Application>Microsoft Office PowerPoint</Application>
  <PresentationFormat>Custom</PresentationFormat>
  <Paragraphs>182</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Mukta Light</vt:lpstr>
      <vt:lpstr>Arial</vt:lpstr>
      <vt:lpstr>Mukta Bold</vt:lpstr>
      <vt:lpstr>Prompt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Qusai Durah</cp:lastModifiedBy>
  <cp:revision>2</cp:revision>
  <dcterms:created xsi:type="dcterms:W3CDTF">2024-12-08T20:36:13Z</dcterms:created>
  <dcterms:modified xsi:type="dcterms:W3CDTF">2024-12-08T20:39:37Z</dcterms:modified>
</cp:coreProperties>
</file>