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Cabin" pitchFamily="2" charset="0"/>
      <p:regular r:id="rId14"/>
      <p:bold r:id="rId15"/>
      <p:italic r:id="rId16"/>
      <p:boldItalic r:id="rId17"/>
    </p:embeddedFont>
    <p:embeddedFont>
      <p:font typeface="Cabin Bold" pitchFamily="2" charset="0"/>
      <p:bold r:id="rId18"/>
    </p:embeddedFont>
    <p:embeddedFont>
      <p:font typeface="Unbounde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48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9142216" y="0"/>
            <a:ext cx="5488184" cy="8229600"/>
          </a:xfrm>
          <a:prstGeom prst="rect">
            <a:avLst/>
          </a:prstGeom>
        </p:spPr>
      </p:pic>
      <p:sp>
        <p:nvSpPr>
          <p:cNvPr id="4" name="Text 0"/>
          <p:cNvSpPr/>
          <p:nvPr/>
        </p:nvSpPr>
        <p:spPr>
          <a:xfrm>
            <a:off x="771287" y="745450"/>
            <a:ext cx="7601426" cy="1296114"/>
          </a:xfrm>
          <a:prstGeom prst="rect">
            <a:avLst/>
          </a:prstGeom>
          <a:noFill/>
          <a:ln/>
        </p:spPr>
        <p:txBody>
          <a:bodyPr wrap="square" lIns="0" tIns="0" rIns="0" bIns="0" rtlCol="0" anchor="t"/>
          <a:lstStyle/>
          <a:p>
            <a:pPr marL="0" indent="0">
              <a:lnSpc>
                <a:spcPts val="5100"/>
              </a:lnSpc>
              <a:buNone/>
            </a:pPr>
            <a:r>
              <a:rPr lang="en-US" sz="4050" dirty="0">
                <a:solidFill>
                  <a:srgbClr val="FFFFFF"/>
                </a:solidFill>
                <a:latin typeface="Unbounded" pitchFamily="34" charset="0"/>
                <a:ea typeface="Unbounded" pitchFamily="34" charset="-122"/>
                <a:cs typeface="Unbounded" pitchFamily="34" charset="-120"/>
              </a:rPr>
              <a:t>Lec3: User-Centered Design and UX Principles</a:t>
            </a:r>
            <a:endParaRPr lang="en-US" sz="4050" dirty="0"/>
          </a:p>
        </p:txBody>
      </p:sp>
      <p:sp>
        <p:nvSpPr>
          <p:cNvPr id="5" name="Text 1"/>
          <p:cNvSpPr/>
          <p:nvPr/>
        </p:nvSpPr>
        <p:spPr>
          <a:xfrm>
            <a:off x="771287" y="2372082"/>
            <a:ext cx="7601426" cy="2467808"/>
          </a:xfrm>
          <a:prstGeom prst="rect">
            <a:avLst/>
          </a:prstGeom>
          <a:noFill/>
          <a:ln/>
        </p:spPr>
        <p:txBody>
          <a:bodyPr wrap="square" lIns="0" tIns="0" rIns="0" bIns="0" rtlCol="0" anchor="t"/>
          <a:lstStyle/>
          <a:p>
            <a:pPr marL="0" indent="0">
              <a:lnSpc>
                <a:spcPts val="2750"/>
              </a:lnSpc>
              <a:buNone/>
            </a:pPr>
            <a:r>
              <a:rPr lang="en-US" sz="1700" dirty="0">
                <a:solidFill>
                  <a:srgbClr val="CAD6DE"/>
                </a:solidFill>
                <a:latin typeface="Cabin" pitchFamily="34" charset="0"/>
                <a:ea typeface="Cabin" pitchFamily="34" charset="-122"/>
                <a:cs typeface="Cabin" pitchFamily="34" charset="-120"/>
              </a:rPr>
              <a:t>Welcome to Lecture 3 of our course on Human-Computer Interaction in Healthcare for the Department of Intelligent Medical Systems. In this Lecture, we'll explore the vital role of User-Centered Design (UCD) and User Experience (UX) principles in creating effective healthcare technologies. As future innovators in medical systems, understanding these concepts is crucial for developing intuitive, efficient, and satisfying interfaces that can improve patient outcomes and healthcare delivery.</a:t>
            </a:r>
            <a:endParaRPr lang="en-US" sz="1700" dirty="0"/>
          </a:p>
        </p:txBody>
      </p:sp>
      <p:sp>
        <p:nvSpPr>
          <p:cNvPr id="6" name="Text 2"/>
          <p:cNvSpPr/>
          <p:nvPr/>
        </p:nvSpPr>
        <p:spPr>
          <a:xfrm>
            <a:off x="771287" y="5087779"/>
            <a:ext cx="7601426" cy="1410176"/>
          </a:xfrm>
          <a:prstGeom prst="rect">
            <a:avLst/>
          </a:prstGeom>
          <a:noFill/>
          <a:ln/>
        </p:spPr>
        <p:txBody>
          <a:bodyPr wrap="square" lIns="0" tIns="0" rIns="0" bIns="0" rtlCol="0" anchor="t"/>
          <a:lstStyle/>
          <a:p>
            <a:pPr marL="0" indent="0">
              <a:lnSpc>
                <a:spcPts val="2750"/>
              </a:lnSpc>
              <a:buNone/>
            </a:pPr>
            <a:r>
              <a:rPr lang="en-US" sz="1700" dirty="0">
                <a:solidFill>
                  <a:srgbClr val="CAD6DE"/>
                </a:solidFill>
                <a:latin typeface="Cabin" pitchFamily="34" charset="0"/>
                <a:ea typeface="Cabin" pitchFamily="34" charset="-122"/>
                <a:cs typeface="Cabin" pitchFamily="34" charset="-120"/>
              </a:rPr>
              <a:t>We'll delve into the UCD methodology, examine the design thinking process, and unpack key concepts like usability and efficiency. By the end of this lecture, you'll have a solid foundation in applying UX design principles to both desktop and mobile interfaces in healthcare settings.</a:t>
            </a:r>
            <a:endParaRPr lang="en-US" sz="1700" dirty="0"/>
          </a:p>
        </p:txBody>
      </p:sp>
      <p:sp>
        <p:nvSpPr>
          <p:cNvPr id="7" name="Shape 3"/>
          <p:cNvSpPr/>
          <p:nvPr/>
        </p:nvSpPr>
        <p:spPr>
          <a:xfrm>
            <a:off x="4395668" y="6745843"/>
            <a:ext cx="352544" cy="352544"/>
          </a:xfrm>
          <a:prstGeom prst="roundRect">
            <a:avLst>
              <a:gd name="adj" fmla="val 25934594"/>
            </a:avLst>
          </a:prstGeom>
          <a:noFill/>
          <a:ln w="7620">
            <a:solidFill>
              <a:srgbClr val="FFFFFF"/>
            </a:solidFill>
            <a:prstDash val="solid"/>
          </a:ln>
        </p:spPr>
      </p:sp>
      <p:pic>
        <p:nvPicPr>
          <p:cNvPr id="8" name="Image 2" descr="preencoded.png"/>
          <p:cNvPicPr>
            <a:picLocks noChangeAspect="1"/>
          </p:cNvPicPr>
          <p:nvPr/>
        </p:nvPicPr>
        <p:blipFill>
          <a:blip r:embed="rId4"/>
          <a:stretch>
            <a:fillRect/>
          </a:stretch>
        </p:blipFill>
        <p:spPr>
          <a:xfrm>
            <a:off x="4403288" y="6753463"/>
            <a:ext cx="337304" cy="337304"/>
          </a:xfrm>
          <a:prstGeom prst="rect">
            <a:avLst/>
          </a:prstGeom>
        </p:spPr>
      </p:pic>
      <p:sp>
        <p:nvSpPr>
          <p:cNvPr id="9" name="Text 4"/>
          <p:cNvSpPr/>
          <p:nvPr/>
        </p:nvSpPr>
        <p:spPr>
          <a:xfrm>
            <a:off x="3655695" y="7098387"/>
            <a:ext cx="1832491" cy="385643"/>
          </a:xfrm>
          <a:prstGeom prst="rect">
            <a:avLst/>
          </a:prstGeom>
          <a:noFill/>
          <a:ln/>
        </p:spPr>
        <p:txBody>
          <a:bodyPr wrap="none" lIns="0" tIns="0" rIns="0" bIns="0" rtlCol="0" anchor="t"/>
          <a:lstStyle/>
          <a:p>
            <a:pPr marL="0" indent="0" algn="ctr">
              <a:lnSpc>
                <a:spcPts val="3000"/>
              </a:lnSpc>
              <a:buNone/>
            </a:pPr>
            <a:r>
              <a:rPr lang="en-US" sz="2150" b="1" dirty="0">
                <a:solidFill>
                  <a:srgbClr val="CAD6DE"/>
                </a:solidFill>
                <a:latin typeface="Cabin Bold" pitchFamily="34" charset="0"/>
                <a:ea typeface="Cabin Bold" pitchFamily="34" charset="-122"/>
                <a:cs typeface="Cabin Bold" pitchFamily="34" charset="-120"/>
              </a:rPr>
              <a:t>by Qusai Durah</a:t>
            </a:r>
            <a:endParaRPr lang="en-US" sz="2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3031" y="1089303"/>
            <a:ext cx="7810738" cy="1120616"/>
          </a:xfrm>
          <a:prstGeom prst="rect">
            <a:avLst/>
          </a:prstGeom>
          <a:noFill/>
          <a:ln/>
        </p:spPr>
        <p:txBody>
          <a:bodyPr wrap="square" lIns="0" tIns="0" rIns="0" bIns="0" rtlCol="0" anchor="t"/>
          <a:lstStyle/>
          <a:p>
            <a:pPr marL="0" indent="0">
              <a:lnSpc>
                <a:spcPts val="4400"/>
              </a:lnSpc>
              <a:buNone/>
            </a:pPr>
            <a:r>
              <a:rPr lang="en-US" sz="3500" dirty="0">
                <a:solidFill>
                  <a:srgbClr val="FFFFFF"/>
                </a:solidFill>
                <a:latin typeface="Unbounded" pitchFamily="34" charset="0"/>
                <a:ea typeface="Unbounded" pitchFamily="34" charset="-122"/>
                <a:cs typeface="Unbounded" pitchFamily="34" charset="-120"/>
              </a:rPr>
              <a:t>Challenges in Implementing UCD in Healthcare HCI</a:t>
            </a:r>
            <a:endParaRPr lang="en-US" sz="3500" dirty="0"/>
          </a:p>
        </p:txBody>
      </p:sp>
      <p:sp>
        <p:nvSpPr>
          <p:cNvPr id="4" name="Shape 1"/>
          <p:cNvSpPr/>
          <p:nvPr/>
        </p:nvSpPr>
        <p:spPr>
          <a:xfrm>
            <a:off x="6153031" y="2709743"/>
            <a:ext cx="333256" cy="333256"/>
          </a:xfrm>
          <a:prstGeom prst="roundRect">
            <a:avLst>
              <a:gd name="adj" fmla="val 8574"/>
            </a:avLst>
          </a:prstGeom>
          <a:solidFill>
            <a:srgbClr val="304755"/>
          </a:solidFill>
          <a:ln/>
        </p:spPr>
      </p:sp>
      <p:sp>
        <p:nvSpPr>
          <p:cNvPr id="5" name="Text 2"/>
          <p:cNvSpPr/>
          <p:nvPr/>
        </p:nvSpPr>
        <p:spPr>
          <a:xfrm>
            <a:off x="6676668" y="2709743"/>
            <a:ext cx="3122057" cy="280035"/>
          </a:xfrm>
          <a:prstGeom prst="rect">
            <a:avLst/>
          </a:prstGeom>
          <a:noFill/>
          <a:ln/>
        </p:spPr>
        <p:txBody>
          <a:bodyPr wrap="none" lIns="0" tIns="0" rIns="0" bIns="0" rtlCol="0" anchor="t"/>
          <a:lstStyle/>
          <a:p>
            <a:pPr marL="0" indent="0">
              <a:lnSpc>
                <a:spcPts val="2200"/>
              </a:lnSpc>
              <a:buNone/>
            </a:pPr>
            <a:r>
              <a:rPr lang="en-US" sz="1750" dirty="0">
                <a:solidFill>
                  <a:srgbClr val="CAD6DE"/>
                </a:solidFill>
                <a:latin typeface="Unbounded" pitchFamily="34" charset="0"/>
                <a:ea typeface="Unbounded" pitchFamily="34" charset="-122"/>
                <a:cs typeface="Unbounded" pitchFamily="34" charset="-120"/>
              </a:rPr>
              <a:t>Regulatory Compliance</a:t>
            </a:r>
            <a:endParaRPr lang="en-US" sz="1750" dirty="0"/>
          </a:p>
        </p:txBody>
      </p:sp>
      <p:sp>
        <p:nvSpPr>
          <p:cNvPr id="6" name="Text 3"/>
          <p:cNvSpPr/>
          <p:nvPr/>
        </p:nvSpPr>
        <p:spPr>
          <a:xfrm>
            <a:off x="6676668" y="3103959"/>
            <a:ext cx="3286601" cy="609600"/>
          </a:xfrm>
          <a:prstGeom prst="rect">
            <a:avLst/>
          </a:prstGeom>
          <a:noFill/>
          <a:ln/>
        </p:spPr>
        <p:txBody>
          <a:bodyPr wrap="square" lIns="0" tIns="0" rIns="0" bIns="0" rtlCol="0" anchor="t"/>
          <a:lstStyle/>
          <a:p>
            <a:pPr marL="0" indent="0">
              <a:lnSpc>
                <a:spcPts val="2350"/>
              </a:lnSpc>
              <a:buNone/>
            </a:pPr>
            <a:r>
              <a:rPr lang="en-US" sz="1450" dirty="0">
                <a:solidFill>
                  <a:srgbClr val="CAD6DE"/>
                </a:solidFill>
                <a:latin typeface="Cabin" pitchFamily="34" charset="0"/>
                <a:ea typeface="Cabin" pitchFamily="34" charset="-122"/>
                <a:cs typeface="Cabin" pitchFamily="34" charset="-120"/>
              </a:rPr>
              <a:t>Navigating complex healthcare regulations and data privacy laws</a:t>
            </a:r>
            <a:endParaRPr lang="en-US" sz="1450" dirty="0"/>
          </a:p>
        </p:txBody>
      </p:sp>
      <p:sp>
        <p:nvSpPr>
          <p:cNvPr id="7" name="Shape 4"/>
          <p:cNvSpPr/>
          <p:nvPr/>
        </p:nvSpPr>
        <p:spPr>
          <a:xfrm>
            <a:off x="10153650" y="2709743"/>
            <a:ext cx="333256" cy="333256"/>
          </a:xfrm>
          <a:prstGeom prst="roundRect">
            <a:avLst>
              <a:gd name="adj" fmla="val 8574"/>
            </a:avLst>
          </a:prstGeom>
          <a:solidFill>
            <a:srgbClr val="304755"/>
          </a:solidFill>
          <a:ln/>
        </p:spPr>
      </p:sp>
      <p:sp>
        <p:nvSpPr>
          <p:cNvPr id="8" name="Text 5"/>
          <p:cNvSpPr/>
          <p:nvPr/>
        </p:nvSpPr>
        <p:spPr>
          <a:xfrm>
            <a:off x="10677287" y="2709743"/>
            <a:ext cx="2408634" cy="280035"/>
          </a:xfrm>
          <a:prstGeom prst="rect">
            <a:avLst/>
          </a:prstGeom>
          <a:noFill/>
          <a:ln/>
        </p:spPr>
        <p:txBody>
          <a:bodyPr wrap="none" lIns="0" tIns="0" rIns="0" bIns="0" rtlCol="0" anchor="t"/>
          <a:lstStyle/>
          <a:p>
            <a:pPr marL="0" indent="0">
              <a:lnSpc>
                <a:spcPts val="2200"/>
              </a:lnSpc>
              <a:buNone/>
            </a:pPr>
            <a:r>
              <a:rPr lang="en-US" sz="1750" dirty="0">
                <a:solidFill>
                  <a:srgbClr val="CAD6DE"/>
                </a:solidFill>
                <a:latin typeface="Unbounded" pitchFamily="34" charset="0"/>
                <a:ea typeface="Unbounded" pitchFamily="34" charset="-122"/>
                <a:cs typeface="Unbounded" pitchFamily="34" charset="-120"/>
              </a:rPr>
              <a:t>Diverse User Base</a:t>
            </a:r>
            <a:endParaRPr lang="en-US" sz="1750" dirty="0"/>
          </a:p>
        </p:txBody>
      </p:sp>
      <p:sp>
        <p:nvSpPr>
          <p:cNvPr id="9" name="Text 6"/>
          <p:cNvSpPr/>
          <p:nvPr/>
        </p:nvSpPr>
        <p:spPr>
          <a:xfrm>
            <a:off x="10677287" y="3103959"/>
            <a:ext cx="3286601" cy="609600"/>
          </a:xfrm>
          <a:prstGeom prst="rect">
            <a:avLst/>
          </a:prstGeom>
          <a:noFill/>
          <a:ln/>
        </p:spPr>
        <p:txBody>
          <a:bodyPr wrap="square" lIns="0" tIns="0" rIns="0" bIns="0" rtlCol="0" anchor="t"/>
          <a:lstStyle/>
          <a:p>
            <a:pPr marL="0" indent="0">
              <a:lnSpc>
                <a:spcPts val="2350"/>
              </a:lnSpc>
              <a:buNone/>
            </a:pPr>
            <a:r>
              <a:rPr lang="en-US" sz="1450" dirty="0">
                <a:solidFill>
                  <a:srgbClr val="CAD6DE"/>
                </a:solidFill>
                <a:latin typeface="Cabin" pitchFamily="34" charset="0"/>
                <a:ea typeface="Cabin" pitchFamily="34" charset="-122"/>
                <a:cs typeface="Cabin" pitchFamily="34" charset="-120"/>
              </a:rPr>
              <a:t>Designing for users with varying levels of technical proficiency</a:t>
            </a:r>
            <a:endParaRPr lang="en-US" sz="1450" dirty="0"/>
          </a:p>
        </p:txBody>
      </p:sp>
      <p:sp>
        <p:nvSpPr>
          <p:cNvPr id="10" name="Shape 7"/>
          <p:cNvSpPr/>
          <p:nvPr/>
        </p:nvSpPr>
        <p:spPr>
          <a:xfrm>
            <a:off x="6153031" y="4118134"/>
            <a:ext cx="333256" cy="333256"/>
          </a:xfrm>
          <a:prstGeom prst="roundRect">
            <a:avLst>
              <a:gd name="adj" fmla="val 8574"/>
            </a:avLst>
          </a:prstGeom>
          <a:solidFill>
            <a:srgbClr val="304755"/>
          </a:solidFill>
          <a:ln/>
        </p:spPr>
      </p:sp>
      <p:sp>
        <p:nvSpPr>
          <p:cNvPr id="11" name="Text 8"/>
          <p:cNvSpPr/>
          <p:nvPr/>
        </p:nvSpPr>
        <p:spPr>
          <a:xfrm>
            <a:off x="6676668" y="4118134"/>
            <a:ext cx="3286601" cy="560070"/>
          </a:xfrm>
          <a:prstGeom prst="rect">
            <a:avLst/>
          </a:prstGeom>
          <a:noFill/>
          <a:ln/>
        </p:spPr>
        <p:txBody>
          <a:bodyPr wrap="square" lIns="0" tIns="0" rIns="0" bIns="0" rtlCol="0" anchor="t"/>
          <a:lstStyle/>
          <a:p>
            <a:pPr marL="0" indent="0">
              <a:lnSpc>
                <a:spcPts val="2200"/>
              </a:lnSpc>
              <a:buNone/>
            </a:pPr>
            <a:r>
              <a:rPr lang="en-US" sz="1750" dirty="0">
                <a:solidFill>
                  <a:srgbClr val="CAD6DE"/>
                </a:solidFill>
                <a:latin typeface="Unbounded" pitchFamily="34" charset="0"/>
                <a:ea typeface="Unbounded" pitchFamily="34" charset="-122"/>
                <a:cs typeface="Unbounded" pitchFamily="34" charset="-120"/>
              </a:rPr>
              <a:t>Integration with Legacy Systems</a:t>
            </a:r>
            <a:endParaRPr lang="en-US" sz="1750" dirty="0"/>
          </a:p>
        </p:txBody>
      </p:sp>
      <p:sp>
        <p:nvSpPr>
          <p:cNvPr id="12" name="Text 9"/>
          <p:cNvSpPr/>
          <p:nvPr/>
        </p:nvSpPr>
        <p:spPr>
          <a:xfrm>
            <a:off x="6676668" y="4792385"/>
            <a:ext cx="3286601" cy="609600"/>
          </a:xfrm>
          <a:prstGeom prst="rect">
            <a:avLst/>
          </a:prstGeom>
          <a:noFill/>
          <a:ln/>
        </p:spPr>
        <p:txBody>
          <a:bodyPr wrap="square" lIns="0" tIns="0" rIns="0" bIns="0" rtlCol="0" anchor="t"/>
          <a:lstStyle/>
          <a:p>
            <a:pPr marL="0" indent="0">
              <a:lnSpc>
                <a:spcPts val="2350"/>
              </a:lnSpc>
              <a:buNone/>
            </a:pPr>
            <a:r>
              <a:rPr lang="en-US" sz="1450" dirty="0">
                <a:solidFill>
                  <a:srgbClr val="CAD6DE"/>
                </a:solidFill>
                <a:latin typeface="Cabin" pitchFamily="34" charset="0"/>
                <a:ea typeface="Cabin" pitchFamily="34" charset="-122"/>
                <a:cs typeface="Cabin" pitchFamily="34" charset="-120"/>
              </a:rPr>
              <a:t>Ensuring compatibility with existing healthcare infrastructure</a:t>
            </a:r>
            <a:endParaRPr lang="en-US" sz="1450" dirty="0"/>
          </a:p>
        </p:txBody>
      </p:sp>
      <p:sp>
        <p:nvSpPr>
          <p:cNvPr id="13" name="Shape 10"/>
          <p:cNvSpPr/>
          <p:nvPr/>
        </p:nvSpPr>
        <p:spPr>
          <a:xfrm>
            <a:off x="10153650" y="4118134"/>
            <a:ext cx="333256" cy="333256"/>
          </a:xfrm>
          <a:prstGeom prst="roundRect">
            <a:avLst>
              <a:gd name="adj" fmla="val 8574"/>
            </a:avLst>
          </a:prstGeom>
          <a:solidFill>
            <a:srgbClr val="304755"/>
          </a:solidFill>
          <a:ln/>
        </p:spPr>
      </p:sp>
      <p:sp>
        <p:nvSpPr>
          <p:cNvPr id="14" name="Text 11"/>
          <p:cNvSpPr/>
          <p:nvPr/>
        </p:nvSpPr>
        <p:spPr>
          <a:xfrm>
            <a:off x="10677287" y="4118134"/>
            <a:ext cx="3286601" cy="560070"/>
          </a:xfrm>
          <a:prstGeom prst="rect">
            <a:avLst/>
          </a:prstGeom>
          <a:noFill/>
          <a:ln/>
        </p:spPr>
        <p:txBody>
          <a:bodyPr wrap="square" lIns="0" tIns="0" rIns="0" bIns="0" rtlCol="0" anchor="t"/>
          <a:lstStyle/>
          <a:p>
            <a:pPr marL="0" indent="0">
              <a:lnSpc>
                <a:spcPts val="2200"/>
              </a:lnSpc>
              <a:buNone/>
            </a:pPr>
            <a:r>
              <a:rPr lang="en-US" sz="1750" dirty="0">
                <a:solidFill>
                  <a:srgbClr val="CAD6DE"/>
                </a:solidFill>
                <a:latin typeface="Unbounded" pitchFamily="34" charset="0"/>
                <a:ea typeface="Unbounded" pitchFamily="34" charset="-122"/>
                <a:cs typeface="Unbounded" pitchFamily="34" charset="-120"/>
              </a:rPr>
              <a:t>Time and Resource Constraints</a:t>
            </a:r>
            <a:endParaRPr lang="en-US" sz="1750" dirty="0"/>
          </a:p>
        </p:txBody>
      </p:sp>
      <p:sp>
        <p:nvSpPr>
          <p:cNvPr id="15" name="Text 12"/>
          <p:cNvSpPr/>
          <p:nvPr/>
        </p:nvSpPr>
        <p:spPr>
          <a:xfrm>
            <a:off x="10677287" y="4792385"/>
            <a:ext cx="3286601" cy="609600"/>
          </a:xfrm>
          <a:prstGeom prst="rect">
            <a:avLst/>
          </a:prstGeom>
          <a:noFill/>
          <a:ln/>
        </p:spPr>
        <p:txBody>
          <a:bodyPr wrap="square" lIns="0" tIns="0" rIns="0" bIns="0" rtlCol="0" anchor="t"/>
          <a:lstStyle/>
          <a:p>
            <a:pPr marL="0" indent="0">
              <a:lnSpc>
                <a:spcPts val="2350"/>
              </a:lnSpc>
              <a:buNone/>
            </a:pPr>
            <a:r>
              <a:rPr lang="en-US" sz="1450" dirty="0">
                <a:solidFill>
                  <a:srgbClr val="CAD6DE"/>
                </a:solidFill>
                <a:latin typeface="Cabin" pitchFamily="34" charset="0"/>
                <a:ea typeface="Cabin" pitchFamily="34" charset="-122"/>
                <a:cs typeface="Cabin" pitchFamily="34" charset="-120"/>
              </a:rPr>
              <a:t>Balancing thorough UCD processes with urgent healthcare needs</a:t>
            </a:r>
            <a:endParaRPr lang="en-US" sz="1450" dirty="0"/>
          </a:p>
        </p:txBody>
      </p:sp>
      <p:sp>
        <p:nvSpPr>
          <p:cNvPr id="16" name="Text 13"/>
          <p:cNvSpPr/>
          <p:nvPr/>
        </p:nvSpPr>
        <p:spPr>
          <a:xfrm>
            <a:off x="6153031" y="5616178"/>
            <a:ext cx="7810738" cy="1524000"/>
          </a:xfrm>
          <a:prstGeom prst="rect">
            <a:avLst/>
          </a:prstGeom>
          <a:noFill/>
          <a:ln/>
        </p:spPr>
        <p:txBody>
          <a:bodyPr wrap="square" lIns="0" tIns="0" rIns="0" bIns="0" rtlCol="0" anchor="t"/>
          <a:lstStyle/>
          <a:p>
            <a:pPr marL="0" indent="0">
              <a:lnSpc>
                <a:spcPts val="2350"/>
              </a:lnSpc>
              <a:buNone/>
            </a:pPr>
            <a:r>
              <a:rPr lang="en-US" sz="1450" dirty="0">
                <a:solidFill>
                  <a:srgbClr val="CAD6DE"/>
                </a:solidFill>
                <a:latin typeface="Cabin" pitchFamily="34" charset="0"/>
                <a:ea typeface="Cabin" pitchFamily="34" charset="-122"/>
                <a:cs typeface="Cabin" pitchFamily="34" charset="-120"/>
              </a:rPr>
              <a:t>Implementing UCD in healthcare HCI comes with unique challenges. The highly regulated nature of healthcare means designs must comply with stringent privacy and security standards. Additionally, healthcare systems often need to cater to a wide range of users, from tech-savvy young doctors to older patients with limited digital literacy. Overcoming these challenges requires a deep understanding of both UCD principles and the healthcare domain.</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08052" y="616863"/>
            <a:ext cx="10212824" cy="511016"/>
          </a:xfrm>
          <a:prstGeom prst="rect">
            <a:avLst/>
          </a:prstGeom>
          <a:noFill/>
          <a:ln/>
        </p:spPr>
        <p:txBody>
          <a:bodyPr wrap="none" lIns="0" tIns="0" rIns="0" bIns="0" rtlCol="0" anchor="t"/>
          <a:lstStyle/>
          <a:p>
            <a:pPr marL="0" indent="0">
              <a:lnSpc>
                <a:spcPts val="4000"/>
              </a:lnSpc>
              <a:buNone/>
            </a:pPr>
            <a:r>
              <a:rPr lang="en-US" sz="3200" dirty="0">
                <a:solidFill>
                  <a:srgbClr val="FFFFFF"/>
                </a:solidFill>
                <a:latin typeface="Unbounded" pitchFamily="34" charset="0"/>
                <a:ea typeface="Unbounded" pitchFamily="34" charset="-122"/>
                <a:cs typeface="Unbounded" pitchFamily="34" charset="-120"/>
              </a:rPr>
              <a:t>Applying UCD in Healthcare: A Case Study</a:t>
            </a:r>
            <a:endParaRPr lang="en-US" sz="3200" dirty="0"/>
          </a:p>
        </p:txBody>
      </p:sp>
      <p:sp>
        <p:nvSpPr>
          <p:cNvPr id="3" name="Shape 1"/>
          <p:cNvSpPr/>
          <p:nvPr/>
        </p:nvSpPr>
        <p:spPr>
          <a:xfrm>
            <a:off x="7303770" y="1475303"/>
            <a:ext cx="22860" cy="5386149"/>
          </a:xfrm>
          <a:prstGeom prst="roundRect">
            <a:avLst>
              <a:gd name="adj" fmla="val 114013"/>
            </a:avLst>
          </a:prstGeom>
          <a:solidFill>
            <a:srgbClr val="49606E"/>
          </a:solidFill>
          <a:ln/>
        </p:spPr>
      </p:sp>
      <p:sp>
        <p:nvSpPr>
          <p:cNvPr id="4" name="Shape 2"/>
          <p:cNvSpPr/>
          <p:nvPr/>
        </p:nvSpPr>
        <p:spPr>
          <a:xfrm>
            <a:off x="6534567" y="1854637"/>
            <a:ext cx="608052" cy="22860"/>
          </a:xfrm>
          <a:prstGeom prst="roundRect">
            <a:avLst>
              <a:gd name="adj" fmla="val 114013"/>
            </a:avLst>
          </a:prstGeom>
          <a:solidFill>
            <a:srgbClr val="49606E"/>
          </a:solidFill>
          <a:ln/>
        </p:spPr>
      </p:sp>
      <p:sp>
        <p:nvSpPr>
          <p:cNvPr id="5" name="Shape 3"/>
          <p:cNvSpPr/>
          <p:nvPr/>
        </p:nvSpPr>
        <p:spPr>
          <a:xfrm>
            <a:off x="7119759" y="1670685"/>
            <a:ext cx="390882" cy="390882"/>
          </a:xfrm>
          <a:prstGeom prst="roundRect">
            <a:avLst>
              <a:gd name="adj" fmla="val 6668"/>
            </a:avLst>
          </a:prstGeom>
          <a:solidFill>
            <a:srgbClr val="304755"/>
          </a:solidFill>
          <a:ln/>
        </p:spPr>
      </p:sp>
      <p:sp>
        <p:nvSpPr>
          <p:cNvPr id="6" name="Text 4"/>
          <p:cNvSpPr/>
          <p:nvPr/>
        </p:nvSpPr>
        <p:spPr>
          <a:xfrm>
            <a:off x="7257395" y="1743432"/>
            <a:ext cx="115610"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1</a:t>
            </a:r>
            <a:endParaRPr lang="en-US" sz="1900" dirty="0"/>
          </a:p>
        </p:txBody>
      </p:sp>
      <p:sp>
        <p:nvSpPr>
          <p:cNvPr id="7" name="Text 5"/>
          <p:cNvSpPr/>
          <p:nvPr/>
        </p:nvSpPr>
        <p:spPr>
          <a:xfrm>
            <a:off x="3661648" y="1649016"/>
            <a:ext cx="2697956" cy="255508"/>
          </a:xfrm>
          <a:prstGeom prst="rect">
            <a:avLst/>
          </a:prstGeom>
          <a:noFill/>
          <a:ln/>
        </p:spPr>
        <p:txBody>
          <a:bodyPr wrap="none" lIns="0" tIns="0" rIns="0" bIns="0" rtlCol="0" anchor="t"/>
          <a:lstStyle/>
          <a:p>
            <a:pPr marL="0" indent="0" algn="r">
              <a:lnSpc>
                <a:spcPts val="2000"/>
              </a:lnSpc>
              <a:buNone/>
            </a:pPr>
            <a:r>
              <a:rPr lang="en-US" sz="1600" dirty="0">
                <a:solidFill>
                  <a:srgbClr val="CAD6DE"/>
                </a:solidFill>
                <a:latin typeface="Unbounded" pitchFamily="34" charset="0"/>
                <a:ea typeface="Unbounded" pitchFamily="34" charset="-122"/>
                <a:cs typeface="Unbounded" pitchFamily="34" charset="-120"/>
              </a:rPr>
              <a:t>Problem Identification</a:t>
            </a:r>
            <a:endParaRPr lang="en-US" sz="1600" dirty="0"/>
          </a:p>
        </p:txBody>
      </p:sp>
      <p:sp>
        <p:nvSpPr>
          <p:cNvPr id="8" name="Text 6"/>
          <p:cNvSpPr/>
          <p:nvPr/>
        </p:nvSpPr>
        <p:spPr>
          <a:xfrm>
            <a:off x="608052" y="2008703"/>
            <a:ext cx="5751552" cy="277892"/>
          </a:xfrm>
          <a:prstGeom prst="rect">
            <a:avLst/>
          </a:prstGeom>
          <a:noFill/>
          <a:ln/>
        </p:spPr>
        <p:txBody>
          <a:bodyPr wrap="none" lIns="0" tIns="0" rIns="0" bIns="0" rtlCol="0" anchor="t"/>
          <a:lstStyle/>
          <a:p>
            <a:pPr marL="0" indent="0" algn="r">
              <a:lnSpc>
                <a:spcPts val="2150"/>
              </a:lnSpc>
              <a:buNone/>
            </a:pPr>
            <a:r>
              <a:rPr lang="en-US" sz="1350" dirty="0">
                <a:solidFill>
                  <a:srgbClr val="CAD6DE"/>
                </a:solidFill>
                <a:latin typeface="Cabin" pitchFamily="34" charset="0"/>
                <a:ea typeface="Cabin" pitchFamily="34" charset="-122"/>
                <a:cs typeface="Cabin" pitchFamily="34" charset="-120"/>
              </a:rPr>
              <a:t>High error rates in medication administration</a:t>
            </a:r>
            <a:endParaRPr lang="en-US" sz="1350" dirty="0"/>
          </a:p>
        </p:txBody>
      </p:sp>
      <p:sp>
        <p:nvSpPr>
          <p:cNvPr id="9" name="Shape 7"/>
          <p:cNvSpPr/>
          <p:nvPr/>
        </p:nvSpPr>
        <p:spPr>
          <a:xfrm>
            <a:off x="7487781" y="2723317"/>
            <a:ext cx="608052" cy="22860"/>
          </a:xfrm>
          <a:prstGeom prst="roundRect">
            <a:avLst>
              <a:gd name="adj" fmla="val 114013"/>
            </a:avLst>
          </a:prstGeom>
          <a:solidFill>
            <a:srgbClr val="49606E"/>
          </a:solidFill>
          <a:ln/>
        </p:spPr>
      </p:sp>
      <p:sp>
        <p:nvSpPr>
          <p:cNvPr id="10" name="Shape 8"/>
          <p:cNvSpPr/>
          <p:nvPr/>
        </p:nvSpPr>
        <p:spPr>
          <a:xfrm>
            <a:off x="7119759" y="2539365"/>
            <a:ext cx="390882" cy="390882"/>
          </a:xfrm>
          <a:prstGeom prst="roundRect">
            <a:avLst>
              <a:gd name="adj" fmla="val 6668"/>
            </a:avLst>
          </a:prstGeom>
          <a:solidFill>
            <a:srgbClr val="304755"/>
          </a:solidFill>
          <a:ln/>
        </p:spPr>
      </p:sp>
      <p:sp>
        <p:nvSpPr>
          <p:cNvPr id="11" name="Text 9"/>
          <p:cNvSpPr/>
          <p:nvPr/>
        </p:nvSpPr>
        <p:spPr>
          <a:xfrm>
            <a:off x="7218343" y="2612112"/>
            <a:ext cx="193596"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2</a:t>
            </a:r>
            <a:endParaRPr lang="en-US" sz="1900" dirty="0"/>
          </a:p>
        </p:txBody>
      </p:sp>
      <p:sp>
        <p:nvSpPr>
          <p:cNvPr id="12" name="Text 10"/>
          <p:cNvSpPr/>
          <p:nvPr/>
        </p:nvSpPr>
        <p:spPr>
          <a:xfrm>
            <a:off x="8270796" y="2517696"/>
            <a:ext cx="2044065" cy="255508"/>
          </a:xfrm>
          <a:prstGeom prst="rect">
            <a:avLst/>
          </a:prstGeom>
          <a:noFill/>
          <a:ln/>
        </p:spPr>
        <p:txBody>
          <a:bodyPr wrap="none" lIns="0" tIns="0" rIns="0" bIns="0" rtlCol="0" anchor="t"/>
          <a:lstStyle/>
          <a:p>
            <a:pPr marL="0" indent="0" algn="l">
              <a:lnSpc>
                <a:spcPts val="2000"/>
              </a:lnSpc>
              <a:buNone/>
            </a:pPr>
            <a:r>
              <a:rPr lang="en-US" sz="1600" dirty="0">
                <a:solidFill>
                  <a:srgbClr val="CAD6DE"/>
                </a:solidFill>
                <a:latin typeface="Unbounded" pitchFamily="34" charset="0"/>
                <a:ea typeface="Unbounded" pitchFamily="34" charset="-122"/>
                <a:cs typeface="Unbounded" pitchFamily="34" charset="-120"/>
              </a:rPr>
              <a:t>User Research</a:t>
            </a:r>
            <a:endParaRPr lang="en-US" sz="1600" dirty="0"/>
          </a:p>
        </p:txBody>
      </p:sp>
      <p:sp>
        <p:nvSpPr>
          <p:cNvPr id="13" name="Text 11"/>
          <p:cNvSpPr/>
          <p:nvPr/>
        </p:nvSpPr>
        <p:spPr>
          <a:xfrm>
            <a:off x="8270796" y="2877383"/>
            <a:ext cx="5751552" cy="277892"/>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Shadowing nurses, conducting interviews</a:t>
            </a:r>
            <a:endParaRPr lang="en-US" sz="1350" dirty="0"/>
          </a:p>
        </p:txBody>
      </p:sp>
      <p:sp>
        <p:nvSpPr>
          <p:cNvPr id="14" name="Shape 12"/>
          <p:cNvSpPr/>
          <p:nvPr/>
        </p:nvSpPr>
        <p:spPr>
          <a:xfrm>
            <a:off x="6534567" y="3505081"/>
            <a:ext cx="608052" cy="22860"/>
          </a:xfrm>
          <a:prstGeom prst="roundRect">
            <a:avLst>
              <a:gd name="adj" fmla="val 114013"/>
            </a:avLst>
          </a:prstGeom>
          <a:solidFill>
            <a:srgbClr val="49606E"/>
          </a:solidFill>
          <a:ln/>
        </p:spPr>
      </p:sp>
      <p:sp>
        <p:nvSpPr>
          <p:cNvPr id="15" name="Shape 13"/>
          <p:cNvSpPr/>
          <p:nvPr/>
        </p:nvSpPr>
        <p:spPr>
          <a:xfrm>
            <a:off x="7119759" y="3321129"/>
            <a:ext cx="390882" cy="390882"/>
          </a:xfrm>
          <a:prstGeom prst="roundRect">
            <a:avLst>
              <a:gd name="adj" fmla="val 6668"/>
            </a:avLst>
          </a:prstGeom>
          <a:solidFill>
            <a:srgbClr val="304755"/>
          </a:solidFill>
          <a:ln/>
        </p:spPr>
      </p:sp>
      <p:sp>
        <p:nvSpPr>
          <p:cNvPr id="16" name="Text 14"/>
          <p:cNvSpPr/>
          <p:nvPr/>
        </p:nvSpPr>
        <p:spPr>
          <a:xfrm>
            <a:off x="7216557" y="3393877"/>
            <a:ext cx="197287"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3</a:t>
            </a:r>
            <a:endParaRPr lang="en-US" sz="1900" dirty="0"/>
          </a:p>
        </p:txBody>
      </p:sp>
      <p:sp>
        <p:nvSpPr>
          <p:cNvPr id="17" name="Text 15"/>
          <p:cNvSpPr/>
          <p:nvPr/>
        </p:nvSpPr>
        <p:spPr>
          <a:xfrm>
            <a:off x="4315539" y="3299460"/>
            <a:ext cx="2044065" cy="255508"/>
          </a:xfrm>
          <a:prstGeom prst="rect">
            <a:avLst/>
          </a:prstGeom>
          <a:noFill/>
          <a:ln/>
        </p:spPr>
        <p:txBody>
          <a:bodyPr wrap="none" lIns="0" tIns="0" rIns="0" bIns="0" rtlCol="0" anchor="t"/>
          <a:lstStyle/>
          <a:p>
            <a:pPr marL="0" indent="0" algn="r">
              <a:lnSpc>
                <a:spcPts val="2000"/>
              </a:lnSpc>
              <a:buNone/>
            </a:pPr>
            <a:r>
              <a:rPr lang="en-US" sz="1600" dirty="0">
                <a:solidFill>
                  <a:srgbClr val="CAD6DE"/>
                </a:solidFill>
                <a:latin typeface="Unbounded" pitchFamily="34" charset="0"/>
                <a:ea typeface="Unbounded" pitchFamily="34" charset="-122"/>
                <a:cs typeface="Unbounded" pitchFamily="34" charset="-120"/>
              </a:rPr>
              <a:t>Ideation</a:t>
            </a:r>
            <a:endParaRPr lang="en-US" sz="1600" dirty="0"/>
          </a:p>
        </p:txBody>
      </p:sp>
      <p:sp>
        <p:nvSpPr>
          <p:cNvPr id="18" name="Text 16"/>
          <p:cNvSpPr/>
          <p:nvPr/>
        </p:nvSpPr>
        <p:spPr>
          <a:xfrm>
            <a:off x="608052" y="3659148"/>
            <a:ext cx="5751552" cy="277892"/>
          </a:xfrm>
          <a:prstGeom prst="rect">
            <a:avLst/>
          </a:prstGeom>
          <a:noFill/>
          <a:ln/>
        </p:spPr>
        <p:txBody>
          <a:bodyPr wrap="none" lIns="0" tIns="0" rIns="0" bIns="0" rtlCol="0" anchor="t"/>
          <a:lstStyle/>
          <a:p>
            <a:pPr marL="0" indent="0" algn="r">
              <a:lnSpc>
                <a:spcPts val="2150"/>
              </a:lnSpc>
              <a:buNone/>
            </a:pPr>
            <a:r>
              <a:rPr lang="en-US" sz="1350" dirty="0">
                <a:solidFill>
                  <a:srgbClr val="CAD6DE"/>
                </a:solidFill>
                <a:latin typeface="Cabin" pitchFamily="34" charset="0"/>
                <a:ea typeface="Cabin" pitchFamily="34" charset="-122"/>
                <a:cs typeface="Cabin" pitchFamily="34" charset="-120"/>
              </a:rPr>
              <a:t>Brainstorming sessions with multidisciplinary team</a:t>
            </a:r>
            <a:endParaRPr lang="en-US" sz="1350" dirty="0"/>
          </a:p>
        </p:txBody>
      </p:sp>
      <p:sp>
        <p:nvSpPr>
          <p:cNvPr id="19" name="Shape 17"/>
          <p:cNvSpPr/>
          <p:nvPr/>
        </p:nvSpPr>
        <p:spPr>
          <a:xfrm>
            <a:off x="7487781" y="4286964"/>
            <a:ext cx="608052" cy="22860"/>
          </a:xfrm>
          <a:prstGeom prst="roundRect">
            <a:avLst>
              <a:gd name="adj" fmla="val 114013"/>
            </a:avLst>
          </a:prstGeom>
          <a:solidFill>
            <a:srgbClr val="49606E"/>
          </a:solidFill>
          <a:ln/>
        </p:spPr>
      </p:sp>
      <p:sp>
        <p:nvSpPr>
          <p:cNvPr id="20" name="Shape 18"/>
          <p:cNvSpPr/>
          <p:nvPr/>
        </p:nvSpPr>
        <p:spPr>
          <a:xfrm>
            <a:off x="7119759" y="4103013"/>
            <a:ext cx="390882" cy="390882"/>
          </a:xfrm>
          <a:prstGeom prst="roundRect">
            <a:avLst>
              <a:gd name="adj" fmla="val 6668"/>
            </a:avLst>
          </a:prstGeom>
          <a:solidFill>
            <a:srgbClr val="304755"/>
          </a:solidFill>
          <a:ln/>
        </p:spPr>
      </p:sp>
      <p:sp>
        <p:nvSpPr>
          <p:cNvPr id="21" name="Text 19"/>
          <p:cNvSpPr/>
          <p:nvPr/>
        </p:nvSpPr>
        <p:spPr>
          <a:xfrm>
            <a:off x="7216676" y="4175760"/>
            <a:ext cx="197048"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4</a:t>
            </a:r>
            <a:endParaRPr lang="en-US" sz="1900" dirty="0"/>
          </a:p>
        </p:txBody>
      </p:sp>
      <p:sp>
        <p:nvSpPr>
          <p:cNvPr id="22" name="Text 20"/>
          <p:cNvSpPr/>
          <p:nvPr/>
        </p:nvSpPr>
        <p:spPr>
          <a:xfrm>
            <a:off x="8270796" y="4081343"/>
            <a:ext cx="2044065" cy="255508"/>
          </a:xfrm>
          <a:prstGeom prst="rect">
            <a:avLst/>
          </a:prstGeom>
          <a:noFill/>
          <a:ln/>
        </p:spPr>
        <p:txBody>
          <a:bodyPr wrap="none" lIns="0" tIns="0" rIns="0" bIns="0" rtlCol="0" anchor="t"/>
          <a:lstStyle/>
          <a:p>
            <a:pPr marL="0" indent="0" algn="l">
              <a:lnSpc>
                <a:spcPts val="2000"/>
              </a:lnSpc>
              <a:buNone/>
            </a:pPr>
            <a:r>
              <a:rPr lang="en-US" sz="1600" dirty="0">
                <a:solidFill>
                  <a:srgbClr val="CAD6DE"/>
                </a:solidFill>
                <a:latin typeface="Unbounded" pitchFamily="34" charset="0"/>
                <a:ea typeface="Unbounded" pitchFamily="34" charset="-122"/>
                <a:cs typeface="Unbounded" pitchFamily="34" charset="-120"/>
              </a:rPr>
              <a:t>Prototyping</a:t>
            </a:r>
            <a:endParaRPr lang="en-US" sz="1600" dirty="0"/>
          </a:p>
        </p:txBody>
      </p:sp>
      <p:sp>
        <p:nvSpPr>
          <p:cNvPr id="23" name="Text 21"/>
          <p:cNvSpPr/>
          <p:nvPr/>
        </p:nvSpPr>
        <p:spPr>
          <a:xfrm>
            <a:off x="8270796" y="4441031"/>
            <a:ext cx="5751552" cy="277892"/>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Creating a mobile app for medication tracking</a:t>
            </a:r>
            <a:endParaRPr lang="en-US" sz="1350" dirty="0"/>
          </a:p>
        </p:txBody>
      </p:sp>
      <p:sp>
        <p:nvSpPr>
          <p:cNvPr id="24" name="Shape 22"/>
          <p:cNvSpPr/>
          <p:nvPr/>
        </p:nvSpPr>
        <p:spPr>
          <a:xfrm>
            <a:off x="6534567" y="5068848"/>
            <a:ext cx="608052" cy="22860"/>
          </a:xfrm>
          <a:prstGeom prst="roundRect">
            <a:avLst>
              <a:gd name="adj" fmla="val 114013"/>
            </a:avLst>
          </a:prstGeom>
          <a:solidFill>
            <a:srgbClr val="49606E"/>
          </a:solidFill>
          <a:ln/>
        </p:spPr>
      </p:sp>
      <p:sp>
        <p:nvSpPr>
          <p:cNvPr id="25" name="Shape 23"/>
          <p:cNvSpPr/>
          <p:nvPr/>
        </p:nvSpPr>
        <p:spPr>
          <a:xfrm>
            <a:off x="7119759" y="4884896"/>
            <a:ext cx="390882" cy="390882"/>
          </a:xfrm>
          <a:prstGeom prst="roundRect">
            <a:avLst>
              <a:gd name="adj" fmla="val 6668"/>
            </a:avLst>
          </a:prstGeom>
          <a:solidFill>
            <a:srgbClr val="304755"/>
          </a:solidFill>
          <a:ln/>
        </p:spPr>
      </p:sp>
      <p:sp>
        <p:nvSpPr>
          <p:cNvPr id="26" name="Text 24"/>
          <p:cNvSpPr/>
          <p:nvPr/>
        </p:nvSpPr>
        <p:spPr>
          <a:xfrm>
            <a:off x="7220129" y="4957643"/>
            <a:ext cx="190143"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5</a:t>
            </a:r>
            <a:endParaRPr lang="en-US" sz="1900" dirty="0"/>
          </a:p>
        </p:txBody>
      </p:sp>
      <p:sp>
        <p:nvSpPr>
          <p:cNvPr id="27" name="Text 25"/>
          <p:cNvSpPr/>
          <p:nvPr/>
        </p:nvSpPr>
        <p:spPr>
          <a:xfrm>
            <a:off x="4315539" y="4863227"/>
            <a:ext cx="2044065" cy="255508"/>
          </a:xfrm>
          <a:prstGeom prst="rect">
            <a:avLst/>
          </a:prstGeom>
          <a:noFill/>
          <a:ln/>
        </p:spPr>
        <p:txBody>
          <a:bodyPr wrap="none" lIns="0" tIns="0" rIns="0" bIns="0" rtlCol="0" anchor="t"/>
          <a:lstStyle/>
          <a:p>
            <a:pPr marL="0" indent="0" algn="r">
              <a:lnSpc>
                <a:spcPts val="2000"/>
              </a:lnSpc>
              <a:buNone/>
            </a:pPr>
            <a:r>
              <a:rPr lang="en-US" sz="1600" dirty="0">
                <a:solidFill>
                  <a:srgbClr val="CAD6DE"/>
                </a:solidFill>
                <a:latin typeface="Unbounded" pitchFamily="34" charset="0"/>
                <a:ea typeface="Unbounded" pitchFamily="34" charset="-122"/>
                <a:cs typeface="Unbounded" pitchFamily="34" charset="-120"/>
              </a:rPr>
              <a:t>Testing</a:t>
            </a:r>
            <a:endParaRPr lang="en-US" sz="1600" dirty="0"/>
          </a:p>
        </p:txBody>
      </p:sp>
      <p:sp>
        <p:nvSpPr>
          <p:cNvPr id="28" name="Text 26"/>
          <p:cNvSpPr/>
          <p:nvPr/>
        </p:nvSpPr>
        <p:spPr>
          <a:xfrm>
            <a:off x="608052" y="5222915"/>
            <a:ext cx="5751552" cy="277892"/>
          </a:xfrm>
          <a:prstGeom prst="rect">
            <a:avLst/>
          </a:prstGeom>
          <a:noFill/>
          <a:ln/>
        </p:spPr>
        <p:txBody>
          <a:bodyPr wrap="none" lIns="0" tIns="0" rIns="0" bIns="0" rtlCol="0" anchor="t"/>
          <a:lstStyle/>
          <a:p>
            <a:pPr marL="0" indent="0" algn="r">
              <a:lnSpc>
                <a:spcPts val="2150"/>
              </a:lnSpc>
              <a:buNone/>
            </a:pPr>
            <a:r>
              <a:rPr lang="en-US" sz="1350" dirty="0">
                <a:solidFill>
                  <a:srgbClr val="CAD6DE"/>
                </a:solidFill>
                <a:latin typeface="Cabin" pitchFamily="34" charset="0"/>
                <a:ea typeface="Cabin" pitchFamily="34" charset="-122"/>
                <a:cs typeface="Cabin" pitchFamily="34" charset="-120"/>
              </a:rPr>
              <a:t>Pilot study in hospital ward</a:t>
            </a:r>
            <a:endParaRPr lang="en-US" sz="1350" dirty="0"/>
          </a:p>
        </p:txBody>
      </p:sp>
      <p:sp>
        <p:nvSpPr>
          <p:cNvPr id="29" name="Shape 27"/>
          <p:cNvSpPr/>
          <p:nvPr/>
        </p:nvSpPr>
        <p:spPr>
          <a:xfrm>
            <a:off x="7487781" y="5850731"/>
            <a:ext cx="608052" cy="22860"/>
          </a:xfrm>
          <a:prstGeom prst="roundRect">
            <a:avLst>
              <a:gd name="adj" fmla="val 114013"/>
            </a:avLst>
          </a:prstGeom>
          <a:solidFill>
            <a:srgbClr val="49606E"/>
          </a:solidFill>
          <a:ln/>
        </p:spPr>
      </p:sp>
      <p:sp>
        <p:nvSpPr>
          <p:cNvPr id="30" name="Shape 28"/>
          <p:cNvSpPr/>
          <p:nvPr/>
        </p:nvSpPr>
        <p:spPr>
          <a:xfrm>
            <a:off x="7119759" y="5666780"/>
            <a:ext cx="390882" cy="390882"/>
          </a:xfrm>
          <a:prstGeom prst="roundRect">
            <a:avLst>
              <a:gd name="adj" fmla="val 6668"/>
            </a:avLst>
          </a:prstGeom>
          <a:solidFill>
            <a:srgbClr val="304755"/>
          </a:solidFill>
          <a:ln/>
        </p:spPr>
      </p:sp>
      <p:sp>
        <p:nvSpPr>
          <p:cNvPr id="31" name="Text 29"/>
          <p:cNvSpPr/>
          <p:nvPr/>
        </p:nvSpPr>
        <p:spPr>
          <a:xfrm>
            <a:off x="7213937" y="5739527"/>
            <a:ext cx="202406" cy="245269"/>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6</a:t>
            </a:r>
            <a:endParaRPr lang="en-US" sz="1900" dirty="0"/>
          </a:p>
        </p:txBody>
      </p:sp>
      <p:sp>
        <p:nvSpPr>
          <p:cNvPr id="32" name="Text 30"/>
          <p:cNvSpPr/>
          <p:nvPr/>
        </p:nvSpPr>
        <p:spPr>
          <a:xfrm>
            <a:off x="8270796" y="5645110"/>
            <a:ext cx="2044065" cy="255508"/>
          </a:xfrm>
          <a:prstGeom prst="rect">
            <a:avLst/>
          </a:prstGeom>
          <a:noFill/>
          <a:ln/>
        </p:spPr>
        <p:txBody>
          <a:bodyPr wrap="none" lIns="0" tIns="0" rIns="0" bIns="0" rtlCol="0" anchor="t"/>
          <a:lstStyle/>
          <a:p>
            <a:pPr marL="0" indent="0" algn="l">
              <a:lnSpc>
                <a:spcPts val="2000"/>
              </a:lnSpc>
              <a:buNone/>
            </a:pPr>
            <a:r>
              <a:rPr lang="en-US" sz="1600" dirty="0">
                <a:solidFill>
                  <a:srgbClr val="CAD6DE"/>
                </a:solidFill>
                <a:latin typeface="Unbounded" pitchFamily="34" charset="0"/>
                <a:ea typeface="Unbounded" pitchFamily="34" charset="-122"/>
                <a:cs typeface="Unbounded" pitchFamily="34" charset="-120"/>
              </a:rPr>
              <a:t>Implementation</a:t>
            </a:r>
            <a:endParaRPr lang="en-US" sz="1600" dirty="0"/>
          </a:p>
        </p:txBody>
      </p:sp>
      <p:sp>
        <p:nvSpPr>
          <p:cNvPr id="33" name="Text 31"/>
          <p:cNvSpPr/>
          <p:nvPr/>
        </p:nvSpPr>
        <p:spPr>
          <a:xfrm>
            <a:off x="8270796" y="6004798"/>
            <a:ext cx="5751552" cy="277892"/>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Hospital-wide rollout with continuous feedback</a:t>
            </a:r>
            <a:endParaRPr lang="en-US" sz="1350" dirty="0"/>
          </a:p>
        </p:txBody>
      </p:sp>
      <p:sp>
        <p:nvSpPr>
          <p:cNvPr id="34" name="Text 32"/>
          <p:cNvSpPr/>
          <p:nvPr/>
        </p:nvSpPr>
        <p:spPr>
          <a:xfrm>
            <a:off x="608052" y="7056834"/>
            <a:ext cx="13414296" cy="555784"/>
          </a:xfrm>
          <a:prstGeom prst="rect">
            <a:avLst/>
          </a:prstGeom>
          <a:noFill/>
          <a:ln/>
        </p:spPr>
        <p:txBody>
          <a:bodyPr wrap="square" lIns="0" tIns="0" rIns="0" bIns="0" rtlCol="0" anchor="t"/>
          <a:lstStyle/>
          <a:p>
            <a:pPr marL="0" indent="0">
              <a:lnSpc>
                <a:spcPts val="2150"/>
              </a:lnSpc>
              <a:buNone/>
            </a:pPr>
            <a:r>
              <a:rPr lang="en-US" sz="1350" dirty="0">
                <a:solidFill>
                  <a:srgbClr val="CAD6DE"/>
                </a:solidFill>
                <a:latin typeface="Cabin" pitchFamily="34" charset="0"/>
                <a:ea typeface="Cabin" pitchFamily="34" charset="-122"/>
                <a:cs typeface="Cabin" pitchFamily="34" charset="-120"/>
              </a:rPr>
              <a:t>This case study illustrates how UCD principles were applied to develop a medication tracking app for nurses. By involving end-users throughout the process, the resulting app significantly reduced medication errors and improved efficiency. The iterative nature of UCD allowed for continuous improvements based on real-world usage and feedback.</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09732" y="557570"/>
            <a:ext cx="13210937" cy="1193006"/>
          </a:xfrm>
          <a:prstGeom prst="rect">
            <a:avLst/>
          </a:prstGeom>
          <a:noFill/>
          <a:ln/>
        </p:spPr>
        <p:txBody>
          <a:bodyPr wrap="square" lIns="0" tIns="0" rIns="0" bIns="0" rtlCol="0" anchor="t"/>
          <a:lstStyle/>
          <a:p>
            <a:pPr marL="0" indent="0">
              <a:lnSpc>
                <a:spcPts val="4650"/>
              </a:lnSpc>
              <a:buNone/>
            </a:pPr>
            <a:r>
              <a:rPr lang="en-US" sz="3750" dirty="0">
                <a:solidFill>
                  <a:srgbClr val="FFFFFF"/>
                </a:solidFill>
                <a:latin typeface="Unbounded" pitchFamily="34" charset="0"/>
                <a:ea typeface="Unbounded" pitchFamily="34" charset="-122"/>
                <a:cs typeface="Unbounded" pitchFamily="34" charset="-120"/>
              </a:rPr>
              <a:t>Introduction to User-Centered Design (UCD) Methodology</a:t>
            </a:r>
            <a:endParaRPr lang="en-US" sz="3750" dirty="0"/>
          </a:p>
        </p:txBody>
      </p:sp>
      <p:sp>
        <p:nvSpPr>
          <p:cNvPr id="3" name="Text 1"/>
          <p:cNvSpPr/>
          <p:nvPr/>
        </p:nvSpPr>
        <p:spPr>
          <a:xfrm>
            <a:off x="709732" y="2054662"/>
            <a:ext cx="13210937" cy="1621631"/>
          </a:xfrm>
          <a:prstGeom prst="rect">
            <a:avLst/>
          </a:prstGeom>
          <a:noFill/>
          <a:ln/>
        </p:spPr>
        <p:txBody>
          <a:bodyPr wrap="square" lIns="0" tIns="0" rIns="0" bIns="0" rtlCol="0" anchor="t"/>
          <a:lstStyle/>
          <a:p>
            <a:pPr marL="0" indent="0">
              <a:lnSpc>
                <a:spcPts val="2550"/>
              </a:lnSpc>
              <a:buNone/>
            </a:pPr>
            <a:r>
              <a:rPr lang="en-US" sz="1550" dirty="0">
                <a:solidFill>
                  <a:srgbClr val="CAD6DE"/>
                </a:solidFill>
                <a:latin typeface="Cabin" pitchFamily="34" charset="0"/>
                <a:ea typeface="Cabin" pitchFamily="34" charset="-122"/>
                <a:cs typeface="Cabin" pitchFamily="34" charset="-120"/>
              </a:rPr>
              <a:t>User-Centered Design in healthcare systems prioritizes the needs of medical professionals and patients throughout the development process. This approach is particularly crucial in clinical settings where interface errors can impact patient safety and outcomes. For example, when designing Electronic Health Record (EHR) systems, UCD involves understanding clinical workflows, specifying requirements based on medical protocols, creating intuitive interfaces for time-sensitive situations, and rigorously evaluating designs through clinical simulations. This methodology has been shown to reduce medical errors, improve efficiency in healthcare delivery, and increase adoption rates of new medical technologies.</a:t>
            </a:r>
            <a:endParaRPr lang="en-US" sz="1550" dirty="0"/>
          </a:p>
        </p:txBody>
      </p:sp>
      <p:sp>
        <p:nvSpPr>
          <p:cNvPr id="4" name="Shape 2"/>
          <p:cNvSpPr/>
          <p:nvPr/>
        </p:nvSpPr>
        <p:spPr>
          <a:xfrm>
            <a:off x="709732" y="4132540"/>
            <a:ext cx="354806" cy="354806"/>
          </a:xfrm>
          <a:prstGeom prst="roundRect">
            <a:avLst>
              <a:gd name="adj" fmla="val 8573"/>
            </a:avLst>
          </a:prstGeom>
          <a:solidFill>
            <a:srgbClr val="304755"/>
          </a:solidFill>
          <a:ln/>
        </p:spPr>
      </p:sp>
      <p:sp>
        <p:nvSpPr>
          <p:cNvPr id="5" name="Text 3"/>
          <p:cNvSpPr/>
          <p:nvPr/>
        </p:nvSpPr>
        <p:spPr>
          <a:xfrm>
            <a:off x="1267301" y="4132540"/>
            <a:ext cx="2385655" cy="298252"/>
          </a:xfrm>
          <a:prstGeom prst="rect">
            <a:avLst/>
          </a:prstGeom>
          <a:noFill/>
          <a:ln/>
        </p:spPr>
        <p:txBody>
          <a:bodyPr wrap="none" lIns="0" tIns="0" rIns="0" bIns="0" rtlCol="0" anchor="t"/>
          <a:lstStyle/>
          <a:p>
            <a:pPr marL="0" indent="0">
              <a:lnSpc>
                <a:spcPts val="2300"/>
              </a:lnSpc>
              <a:buNone/>
            </a:pPr>
            <a:r>
              <a:rPr lang="en-US" sz="1850" dirty="0">
                <a:solidFill>
                  <a:srgbClr val="CAD6DE"/>
                </a:solidFill>
                <a:latin typeface="Unbounded" pitchFamily="34" charset="0"/>
                <a:ea typeface="Unbounded" pitchFamily="34" charset="-122"/>
                <a:cs typeface="Unbounded" pitchFamily="34" charset="-120"/>
              </a:rPr>
              <a:t>User Focus</a:t>
            </a:r>
            <a:endParaRPr lang="en-US" sz="1850" dirty="0"/>
          </a:p>
        </p:txBody>
      </p:sp>
      <p:sp>
        <p:nvSpPr>
          <p:cNvPr id="6" name="Text 4"/>
          <p:cNvSpPr/>
          <p:nvPr/>
        </p:nvSpPr>
        <p:spPr>
          <a:xfrm>
            <a:off x="1267301" y="4552355"/>
            <a:ext cx="3710940" cy="1297305"/>
          </a:xfrm>
          <a:prstGeom prst="rect">
            <a:avLst/>
          </a:prstGeom>
          <a:noFill/>
          <a:ln/>
        </p:spPr>
        <p:txBody>
          <a:bodyPr wrap="square" lIns="0" tIns="0" rIns="0" bIns="0" rtlCol="0" anchor="t"/>
          <a:lstStyle/>
          <a:p>
            <a:pPr marL="0" indent="0">
              <a:lnSpc>
                <a:spcPts val="2550"/>
              </a:lnSpc>
              <a:buNone/>
            </a:pPr>
            <a:r>
              <a:rPr lang="en-US" sz="1550" dirty="0">
                <a:solidFill>
                  <a:srgbClr val="CAD6DE"/>
                </a:solidFill>
                <a:latin typeface="Cabin" pitchFamily="34" charset="0"/>
                <a:ea typeface="Cabin" pitchFamily="34" charset="-122"/>
                <a:cs typeface="Cabin" pitchFamily="34" charset="-120"/>
              </a:rPr>
              <a:t>Places healthcare providers and patients at the center of the design process, considering their unique workflows, cognitive load, and clinical requirements</a:t>
            </a:r>
            <a:endParaRPr lang="en-US" sz="1550" dirty="0"/>
          </a:p>
        </p:txBody>
      </p:sp>
      <p:sp>
        <p:nvSpPr>
          <p:cNvPr id="7" name="Shape 5"/>
          <p:cNvSpPr/>
          <p:nvPr/>
        </p:nvSpPr>
        <p:spPr>
          <a:xfrm>
            <a:off x="5181005" y="4132540"/>
            <a:ext cx="354806" cy="354806"/>
          </a:xfrm>
          <a:prstGeom prst="roundRect">
            <a:avLst>
              <a:gd name="adj" fmla="val 8573"/>
            </a:avLst>
          </a:prstGeom>
          <a:solidFill>
            <a:srgbClr val="304755"/>
          </a:solidFill>
          <a:ln/>
        </p:spPr>
      </p:sp>
      <p:sp>
        <p:nvSpPr>
          <p:cNvPr id="8" name="Text 6"/>
          <p:cNvSpPr/>
          <p:nvPr/>
        </p:nvSpPr>
        <p:spPr>
          <a:xfrm>
            <a:off x="5738574" y="4132540"/>
            <a:ext cx="2677239" cy="298252"/>
          </a:xfrm>
          <a:prstGeom prst="rect">
            <a:avLst/>
          </a:prstGeom>
          <a:noFill/>
          <a:ln/>
        </p:spPr>
        <p:txBody>
          <a:bodyPr wrap="none" lIns="0" tIns="0" rIns="0" bIns="0" rtlCol="0" anchor="t"/>
          <a:lstStyle/>
          <a:p>
            <a:pPr marL="0" indent="0">
              <a:lnSpc>
                <a:spcPts val="2300"/>
              </a:lnSpc>
              <a:buNone/>
            </a:pPr>
            <a:r>
              <a:rPr lang="en-US" sz="1850" dirty="0">
                <a:solidFill>
                  <a:srgbClr val="CAD6DE"/>
                </a:solidFill>
                <a:latin typeface="Unbounded" pitchFamily="34" charset="0"/>
                <a:ea typeface="Unbounded" pitchFamily="34" charset="-122"/>
                <a:cs typeface="Unbounded" pitchFamily="34" charset="-120"/>
              </a:rPr>
              <a:t>Iterative Approach</a:t>
            </a:r>
            <a:endParaRPr lang="en-US" sz="1850" dirty="0"/>
          </a:p>
        </p:txBody>
      </p:sp>
      <p:sp>
        <p:nvSpPr>
          <p:cNvPr id="9" name="Text 7"/>
          <p:cNvSpPr/>
          <p:nvPr/>
        </p:nvSpPr>
        <p:spPr>
          <a:xfrm>
            <a:off x="5738574" y="4552355"/>
            <a:ext cx="3710940" cy="1297305"/>
          </a:xfrm>
          <a:prstGeom prst="rect">
            <a:avLst/>
          </a:prstGeom>
          <a:noFill/>
          <a:ln/>
        </p:spPr>
        <p:txBody>
          <a:bodyPr wrap="square" lIns="0" tIns="0" rIns="0" bIns="0" rtlCol="0" anchor="t"/>
          <a:lstStyle/>
          <a:p>
            <a:pPr marL="0" indent="0">
              <a:lnSpc>
                <a:spcPts val="2550"/>
              </a:lnSpc>
              <a:buNone/>
            </a:pPr>
            <a:r>
              <a:rPr lang="en-US" sz="1550" dirty="0">
                <a:solidFill>
                  <a:srgbClr val="CAD6DE"/>
                </a:solidFill>
                <a:latin typeface="Cabin" pitchFamily="34" charset="0"/>
                <a:ea typeface="Cabin" pitchFamily="34" charset="-122"/>
                <a:cs typeface="Cabin" pitchFamily="34" charset="-120"/>
              </a:rPr>
              <a:t>Continuously refines medical interfaces based on feedback from clinicians, nurses, and other healthcare staff during real clinical scenarios</a:t>
            </a:r>
            <a:endParaRPr lang="en-US" sz="1550" dirty="0"/>
          </a:p>
        </p:txBody>
      </p:sp>
      <p:sp>
        <p:nvSpPr>
          <p:cNvPr id="10" name="Shape 8"/>
          <p:cNvSpPr/>
          <p:nvPr/>
        </p:nvSpPr>
        <p:spPr>
          <a:xfrm>
            <a:off x="9652278" y="4132540"/>
            <a:ext cx="354806" cy="354806"/>
          </a:xfrm>
          <a:prstGeom prst="roundRect">
            <a:avLst>
              <a:gd name="adj" fmla="val 8573"/>
            </a:avLst>
          </a:prstGeom>
          <a:solidFill>
            <a:srgbClr val="304755"/>
          </a:solidFill>
          <a:ln/>
        </p:spPr>
      </p:sp>
      <p:sp>
        <p:nvSpPr>
          <p:cNvPr id="11" name="Text 9"/>
          <p:cNvSpPr/>
          <p:nvPr/>
        </p:nvSpPr>
        <p:spPr>
          <a:xfrm>
            <a:off x="10209848" y="4132540"/>
            <a:ext cx="3326844" cy="298252"/>
          </a:xfrm>
          <a:prstGeom prst="rect">
            <a:avLst/>
          </a:prstGeom>
          <a:noFill/>
          <a:ln/>
        </p:spPr>
        <p:txBody>
          <a:bodyPr wrap="none" lIns="0" tIns="0" rIns="0" bIns="0" rtlCol="0" anchor="t"/>
          <a:lstStyle/>
          <a:p>
            <a:pPr marL="0" indent="0">
              <a:lnSpc>
                <a:spcPts val="2300"/>
              </a:lnSpc>
              <a:buNone/>
            </a:pPr>
            <a:r>
              <a:rPr lang="en-US" sz="1850" dirty="0">
                <a:solidFill>
                  <a:srgbClr val="CAD6DE"/>
                </a:solidFill>
                <a:latin typeface="Unbounded" pitchFamily="34" charset="0"/>
                <a:ea typeface="Unbounded" pitchFamily="34" charset="-122"/>
                <a:cs typeface="Unbounded" pitchFamily="34" charset="-120"/>
              </a:rPr>
              <a:t>Multidisciplinary Teams</a:t>
            </a:r>
            <a:endParaRPr lang="en-US" sz="1850" dirty="0"/>
          </a:p>
        </p:txBody>
      </p:sp>
      <p:sp>
        <p:nvSpPr>
          <p:cNvPr id="12" name="Text 10"/>
          <p:cNvSpPr/>
          <p:nvPr/>
        </p:nvSpPr>
        <p:spPr>
          <a:xfrm>
            <a:off x="10209848" y="4552355"/>
            <a:ext cx="3710940" cy="1621631"/>
          </a:xfrm>
          <a:prstGeom prst="rect">
            <a:avLst/>
          </a:prstGeom>
          <a:noFill/>
          <a:ln/>
        </p:spPr>
        <p:txBody>
          <a:bodyPr wrap="square" lIns="0" tIns="0" rIns="0" bIns="0" rtlCol="0" anchor="t"/>
          <a:lstStyle/>
          <a:p>
            <a:pPr marL="0" indent="0">
              <a:lnSpc>
                <a:spcPts val="2550"/>
              </a:lnSpc>
              <a:buNone/>
            </a:pPr>
            <a:r>
              <a:rPr lang="en-US" sz="1550" dirty="0">
                <a:solidFill>
                  <a:srgbClr val="CAD6DE"/>
                </a:solidFill>
                <a:latin typeface="Cabin" pitchFamily="34" charset="0"/>
                <a:ea typeface="Cabin" pitchFamily="34" charset="-122"/>
                <a:cs typeface="Cabin" pitchFamily="34" charset="-120"/>
              </a:rPr>
              <a:t>Combines expertise from medical professionals, UX designers, clinical informaticists, and healthcare software engineers to ensure comprehensive solutions</a:t>
            </a:r>
            <a:endParaRPr lang="en-US" sz="1550" dirty="0"/>
          </a:p>
        </p:txBody>
      </p:sp>
      <p:sp>
        <p:nvSpPr>
          <p:cNvPr id="13" name="Shape 11"/>
          <p:cNvSpPr/>
          <p:nvPr/>
        </p:nvSpPr>
        <p:spPr>
          <a:xfrm>
            <a:off x="709732" y="6604873"/>
            <a:ext cx="354806" cy="354806"/>
          </a:xfrm>
          <a:prstGeom prst="roundRect">
            <a:avLst>
              <a:gd name="adj" fmla="val 8573"/>
            </a:avLst>
          </a:prstGeom>
          <a:solidFill>
            <a:srgbClr val="304755"/>
          </a:solidFill>
          <a:ln/>
        </p:spPr>
      </p:sp>
      <p:sp>
        <p:nvSpPr>
          <p:cNvPr id="14" name="Text 12"/>
          <p:cNvSpPr/>
          <p:nvPr/>
        </p:nvSpPr>
        <p:spPr>
          <a:xfrm>
            <a:off x="1267301" y="6604873"/>
            <a:ext cx="3392210" cy="298252"/>
          </a:xfrm>
          <a:prstGeom prst="rect">
            <a:avLst/>
          </a:prstGeom>
          <a:noFill/>
          <a:ln/>
        </p:spPr>
        <p:txBody>
          <a:bodyPr wrap="none" lIns="0" tIns="0" rIns="0" bIns="0" rtlCol="0" anchor="t"/>
          <a:lstStyle/>
          <a:p>
            <a:pPr marL="0" indent="0">
              <a:lnSpc>
                <a:spcPts val="2300"/>
              </a:lnSpc>
              <a:buNone/>
            </a:pPr>
            <a:r>
              <a:rPr lang="en-US" sz="1850" dirty="0">
                <a:solidFill>
                  <a:srgbClr val="CAD6DE"/>
                </a:solidFill>
                <a:latin typeface="Unbounded" pitchFamily="34" charset="0"/>
                <a:ea typeface="Unbounded" pitchFamily="34" charset="-122"/>
                <a:cs typeface="Unbounded" pitchFamily="34" charset="-120"/>
              </a:rPr>
              <a:t>Empirical Measurement</a:t>
            </a:r>
            <a:endParaRPr lang="en-US" sz="1850" dirty="0"/>
          </a:p>
        </p:txBody>
      </p:sp>
      <p:sp>
        <p:nvSpPr>
          <p:cNvPr id="15" name="Text 13"/>
          <p:cNvSpPr/>
          <p:nvPr/>
        </p:nvSpPr>
        <p:spPr>
          <a:xfrm>
            <a:off x="1267301" y="7024688"/>
            <a:ext cx="12653367" cy="648653"/>
          </a:xfrm>
          <a:prstGeom prst="rect">
            <a:avLst/>
          </a:prstGeom>
          <a:noFill/>
          <a:ln/>
        </p:spPr>
        <p:txBody>
          <a:bodyPr wrap="square" lIns="0" tIns="0" rIns="0" bIns="0" rtlCol="0" anchor="t"/>
          <a:lstStyle/>
          <a:p>
            <a:pPr marL="0" indent="0">
              <a:lnSpc>
                <a:spcPts val="2550"/>
              </a:lnSpc>
              <a:buNone/>
            </a:pPr>
            <a:r>
              <a:rPr lang="en-US" sz="1550" dirty="0">
                <a:solidFill>
                  <a:srgbClr val="CAD6DE"/>
                </a:solidFill>
                <a:latin typeface="Cabin" pitchFamily="34" charset="0"/>
                <a:ea typeface="Cabin" pitchFamily="34" charset="-122"/>
                <a:cs typeface="Cabin" pitchFamily="34" charset="-120"/>
              </a:rPr>
              <a:t>Uses quantitative metrics like task completion rates, error rates in medical data entry, and qualitative feedback from clinical users to drive evidence-based design decisions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91383" y="599242"/>
            <a:ext cx="8182689" cy="496848"/>
          </a:xfrm>
          <a:prstGeom prst="rect">
            <a:avLst/>
          </a:prstGeom>
          <a:noFill/>
          <a:ln/>
        </p:spPr>
        <p:txBody>
          <a:bodyPr wrap="none" lIns="0" tIns="0" rIns="0" bIns="0" rtlCol="0" anchor="t"/>
          <a:lstStyle/>
          <a:p>
            <a:pPr marL="0" indent="0">
              <a:lnSpc>
                <a:spcPts val="3900"/>
              </a:lnSpc>
              <a:buNone/>
            </a:pPr>
            <a:r>
              <a:rPr lang="en-US" sz="3100" dirty="0">
                <a:solidFill>
                  <a:srgbClr val="FFFFFF"/>
                </a:solidFill>
                <a:latin typeface="Unbounded" pitchFamily="34" charset="0"/>
                <a:ea typeface="Unbounded" pitchFamily="34" charset="-122"/>
                <a:cs typeface="Unbounded" pitchFamily="34" charset="-120"/>
              </a:rPr>
              <a:t>The Design Thinking Process in HCI</a:t>
            </a:r>
            <a:endParaRPr lang="en-US" sz="3100" dirty="0"/>
          </a:p>
        </p:txBody>
      </p:sp>
      <p:sp>
        <p:nvSpPr>
          <p:cNvPr id="3" name="Text 1"/>
          <p:cNvSpPr/>
          <p:nvPr/>
        </p:nvSpPr>
        <p:spPr>
          <a:xfrm>
            <a:off x="591383" y="1433989"/>
            <a:ext cx="13447633" cy="540544"/>
          </a:xfrm>
          <a:prstGeom prst="rect">
            <a:avLst/>
          </a:prstGeom>
          <a:noFill/>
          <a:ln/>
        </p:spPr>
        <p:txBody>
          <a:bodyPr wrap="square" lIns="0" tIns="0" rIns="0" bIns="0" rtlCol="0" anchor="t"/>
          <a:lstStyle/>
          <a:p>
            <a:pPr marL="0" indent="0">
              <a:lnSpc>
                <a:spcPts val="2100"/>
              </a:lnSpc>
              <a:buNone/>
            </a:pPr>
            <a:r>
              <a:rPr lang="en-US" sz="1300" dirty="0">
                <a:solidFill>
                  <a:srgbClr val="CAD6DE"/>
                </a:solidFill>
                <a:latin typeface="Cabin" pitchFamily="34" charset="0"/>
                <a:ea typeface="Cabin" pitchFamily="34" charset="-122"/>
                <a:cs typeface="Cabin" pitchFamily="34" charset="-120"/>
              </a:rPr>
              <a:t>Design thinking is a problem-solving approach that complements UCD in healthcare HCI. It encourages creative thinking and user-focused solutions. In medical contexts, this process helps designers understand the complex needs of patients, healthcare providers, and administrators, leading to more effective and compassionate healthcare technologies.</a:t>
            </a:r>
            <a:endParaRPr lang="en-US" sz="1300" dirty="0"/>
          </a:p>
        </p:txBody>
      </p:sp>
      <p:sp>
        <p:nvSpPr>
          <p:cNvPr id="4" name="Shape 2"/>
          <p:cNvSpPr/>
          <p:nvPr/>
        </p:nvSpPr>
        <p:spPr>
          <a:xfrm>
            <a:off x="833318" y="2164556"/>
            <a:ext cx="22860" cy="5465683"/>
          </a:xfrm>
          <a:prstGeom prst="roundRect">
            <a:avLst>
              <a:gd name="adj" fmla="val 110876"/>
            </a:avLst>
          </a:prstGeom>
          <a:solidFill>
            <a:srgbClr val="49606E"/>
          </a:solidFill>
          <a:ln/>
        </p:spPr>
      </p:sp>
      <p:sp>
        <p:nvSpPr>
          <p:cNvPr id="5" name="Shape 3"/>
          <p:cNvSpPr/>
          <p:nvPr/>
        </p:nvSpPr>
        <p:spPr>
          <a:xfrm>
            <a:off x="1011972" y="2533174"/>
            <a:ext cx="591383" cy="22860"/>
          </a:xfrm>
          <a:prstGeom prst="roundRect">
            <a:avLst>
              <a:gd name="adj" fmla="val 110876"/>
            </a:avLst>
          </a:prstGeom>
          <a:solidFill>
            <a:srgbClr val="49606E"/>
          </a:solidFill>
          <a:ln/>
        </p:spPr>
      </p:sp>
      <p:sp>
        <p:nvSpPr>
          <p:cNvPr id="6" name="Shape 4"/>
          <p:cNvSpPr/>
          <p:nvPr/>
        </p:nvSpPr>
        <p:spPr>
          <a:xfrm>
            <a:off x="654665" y="2354580"/>
            <a:ext cx="380167" cy="380167"/>
          </a:xfrm>
          <a:prstGeom prst="roundRect">
            <a:avLst>
              <a:gd name="adj" fmla="val 6667"/>
            </a:avLst>
          </a:prstGeom>
          <a:solidFill>
            <a:srgbClr val="304755"/>
          </a:solidFill>
          <a:ln/>
        </p:spPr>
      </p:sp>
      <p:sp>
        <p:nvSpPr>
          <p:cNvPr id="7" name="Text 5"/>
          <p:cNvSpPr/>
          <p:nvPr/>
        </p:nvSpPr>
        <p:spPr>
          <a:xfrm>
            <a:off x="788491" y="2425303"/>
            <a:ext cx="112395" cy="238601"/>
          </a:xfrm>
          <a:prstGeom prst="rect">
            <a:avLst/>
          </a:prstGeom>
          <a:noFill/>
          <a:ln/>
        </p:spPr>
        <p:txBody>
          <a:bodyPr wrap="none" lIns="0" tIns="0" rIns="0" bIns="0" rtlCol="0" anchor="t"/>
          <a:lstStyle/>
          <a:p>
            <a:pPr marL="0" indent="0" algn="ctr">
              <a:lnSpc>
                <a:spcPts val="1850"/>
              </a:lnSpc>
              <a:buNone/>
            </a:pPr>
            <a:r>
              <a:rPr lang="en-US" sz="1850" dirty="0">
                <a:solidFill>
                  <a:srgbClr val="CAD6DE"/>
                </a:solidFill>
                <a:latin typeface="Unbounded" pitchFamily="34" charset="0"/>
                <a:ea typeface="Unbounded" pitchFamily="34" charset="-122"/>
                <a:cs typeface="Unbounded" pitchFamily="34" charset="-120"/>
              </a:rPr>
              <a:t>1</a:t>
            </a:r>
            <a:endParaRPr lang="en-US" sz="1850" dirty="0"/>
          </a:p>
        </p:txBody>
      </p:sp>
      <p:sp>
        <p:nvSpPr>
          <p:cNvPr id="8" name="Text 6"/>
          <p:cNvSpPr/>
          <p:nvPr/>
        </p:nvSpPr>
        <p:spPr>
          <a:xfrm>
            <a:off x="1774031" y="2333506"/>
            <a:ext cx="1987868" cy="248483"/>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Empathize</a:t>
            </a:r>
            <a:endParaRPr lang="en-US" sz="1550" dirty="0"/>
          </a:p>
        </p:txBody>
      </p:sp>
      <p:sp>
        <p:nvSpPr>
          <p:cNvPr id="9" name="Text 7"/>
          <p:cNvSpPr/>
          <p:nvPr/>
        </p:nvSpPr>
        <p:spPr>
          <a:xfrm>
            <a:off x="1774031" y="2683312"/>
            <a:ext cx="12264985" cy="270272"/>
          </a:xfrm>
          <a:prstGeom prst="rect">
            <a:avLst/>
          </a:prstGeom>
          <a:noFill/>
          <a:ln/>
        </p:spPr>
        <p:txBody>
          <a:bodyPr wrap="none" lIns="0" tIns="0" rIns="0" bIns="0" rtlCol="0" anchor="t"/>
          <a:lstStyle/>
          <a:p>
            <a:pPr marL="0" indent="0" algn="l">
              <a:lnSpc>
                <a:spcPts val="2100"/>
              </a:lnSpc>
              <a:buNone/>
            </a:pPr>
            <a:r>
              <a:rPr lang="en-US" sz="1300" dirty="0">
                <a:solidFill>
                  <a:srgbClr val="CAD6DE"/>
                </a:solidFill>
                <a:latin typeface="Cabin" pitchFamily="34" charset="0"/>
                <a:ea typeface="Cabin" pitchFamily="34" charset="-122"/>
                <a:cs typeface="Cabin" pitchFamily="34" charset="-120"/>
              </a:rPr>
              <a:t>Understand users' needs and challenges in healthcare settings</a:t>
            </a:r>
            <a:endParaRPr lang="en-US" sz="1300" dirty="0"/>
          </a:p>
        </p:txBody>
      </p:sp>
      <p:sp>
        <p:nvSpPr>
          <p:cNvPr id="10" name="Shape 8"/>
          <p:cNvSpPr/>
          <p:nvPr/>
        </p:nvSpPr>
        <p:spPr>
          <a:xfrm>
            <a:off x="1011972" y="3660100"/>
            <a:ext cx="591383" cy="22860"/>
          </a:xfrm>
          <a:prstGeom prst="roundRect">
            <a:avLst>
              <a:gd name="adj" fmla="val 110876"/>
            </a:avLst>
          </a:prstGeom>
          <a:solidFill>
            <a:srgbClr val="49606E"/>
          </a:solidFill>
          <a:ln/>
        </p:spPr>
      </p:sp>
      <p:sp>
        <p:nvSpPr>
          <p:cNvPr id="11" name="Shape 9"/>
          <p:cNvSpPr/>
          <p:nvPr/>
        </p:nvSpPr>
        <p:spPr>
          <a:xfrm>
            <a:off x="654665" y="3481507"/>
            <a:ext cx="380167" cy="380167"/>
          </a:xfrm>
          <a:prstGeom prst="roundRect">
            <a:avLst>
              <a:gd name="adj" fmla="val 6667"/>
            </a:avLst>
          </a:prstGeom>
          <a:solidFill>
            <a:srgbClr val="304755"/>
          </a:solidFill>
          <a:ln/>
        </p:spPr>
      </p:sp>
      <p:sp>
        <p:nvSpPr>
          <p:cNvPr id="12" name="Text 10"/>
          <p:cNvSpPr/>
          <p:nvPr/>
        </p:nvSpPr>
        <p:spPr>
          <a:xfrm>
            <a:off x="750630" y="3552230"/>
            <a:ext cx="188238" cy="238601"/>
          </a:xfrm>
          <a:prstGeom prst="rect">
            <a:avLst/>
          </a:prstGeom>
          <a:noFill/>
          <a:ln/>
        </p:spPr>
        <p:txBody>
          <a:bodyPr wrap="none" lIns="0" tIns="0" rIns="0" bIns="0" rtlCol="0" anchor="t"/>
          <a:lstStyle/>
          <a:p>
            <a:pPr marL="0" indent="0" algn="ctr">
              <a:lnSpc>
                <a:spcPts val="1850"/>
              </a:lnSpc>
              <a:buNone/>
            </a:pPr>
            <a:r>
              <a:rPr lang="en-US" sz="1850" dirty="0">
                <a:solidFill>
                  <a:srgbClr val="CAD6DE"/>
                </a:solidFill>
                <a:latin typeface="Unbounded" pitchFamily="34" charset="0"/>
                <a:ea typeface="Unbounded" pitchFamily="34" charset="-122"/>
                <a:cs typeface="Unbounded" pitchFamily="34" charset="-120"/>
              </a:rPr>
              <a:t>2</a:t>
            </a:r>
            <a:endParaRPr lang="en-US" sz="1850" dirty="0"/>
          </a:p>
        </p:txBody>
      </p:sp>
      <p:sp>
        <p:nvSpPr>
          <p:cNvPr id="13" name="Text 11"/>
          <p:cNvSpPr/>
          <p:nvPr/>
        </p:nvSpPr>
        <p:spPr>
          <a:xfrm>
            <a:off x="1774031" y="3460433"/>
            <a:ext cx="1987868" cy="248483"/>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Define</a:t>
            </a:r>
            <a:endParaRPr lang="en-US" sz="1550" dirty="0"/>
          </a:p>
        </p:txBody>
      </p:sp>
      <p:sp>
        <p:nvSpPr>
          <p:cNvPr id="14" name="Text 12"/>
          <p:cNvSpPr/>
          <p:nvPr/>
        </p:nvSpPr>
        <p:spPr>
          <a:xfrm>
            <a:off x="1774031" y="3810238"/>
            <a:ext cx="12264985" cy="270272"/>
          </a:xfrm>
          <a:prstGeom prst="rect">
            <a:avLst/>
          </a:prstGeom>
          <a:noFill/>
          <a:ln/>
        </p:spPr>
        <p:txBody>
          <a:bodyPr wrap="none" lIns="0" tIns="0" rIns="0" bIns="0" rtlCol="0" anchor="t"/>
          <a:lstStyle/>
          <a:p>
            <a:pPr marL="0" indent="0" algn="l">
              <a:lnSpc>
                <a:spcPts val="2100"/>
              </a:lnSpc>
              <a:buNone/>
            </a:pPr>
            <a:r>
              <a:rPr lang="en-US" sz="1300" dirty="0">
                <a:solidFill>
                  <a:srgbClr val="CAD6DE"/>
                </a:solidFill>
                <a:latin typeface="Cabin" pitchFamily="34" charset="0"/>
                <a:ea typeface="Cabin" pitchFamily="34" charset="-122"/>
                <a:cs typeface="Cabin" pitchFamily="34" charset="-120"/>
              </a:rPr>
              <a:t>Clearly articulate the problem to be solved</a:t>
            </a:r>
            <a:endParaRPr lang="en-US" sz="1300" dirty="0"/>
          </a:p>
        </p:txBody>
      </p:sp>
      <p:sp>
        <p:nvSpPr>
          <p:cNvPr id="15" name="Shape 13"/>
          <p:cNvSpPr/>
          <p:nvPr/>
        </p:nvSpPr>
        <p:spPr>
          <a:xfrm>
            <a:off x="1011972" y="4787027"/>
            <a:ext cx="591383" cy="22860"/>
          </a:xfrm>
          <a:prstGeom prst="roundRect">
            <a:avLst>
              <a:gd name="adj" fmla="val 110876"/>
            </a:avLst>
          </a:prstGeom>
          <a:solidFill>
            <a:srgbClr val="49606E"/>
          </a:solidFill>
          <a:ln/>
        </p:spPr>
      </p:sp>
      <p:sp>
        <p:nvSpPr>
          <p:cNvPr id="16" name="Shape 14"/>
          <p:cNvSpPr/>
          <p:nvPr/>
        </p:nvSpPr>
        <p:spPr>
          <a:xfrm>
            <a:off x="654665" y="4608433"/>
            <a:ext cx="380167" cy="380167"/>
          </a:xfrm>
          <a:prstGeom prst="roundRect">
            <a:avLst>
              <a:gd name="adj" fmla="val 6667"/>
            </a:avLst>
          </a:prstGeom>
          <a:solidFill>
            <a:srgbClr val="304755"/>
          </a:solidFill>
          <a:ln/>
        </p:spPr>
      </p:sp>
      <p:sp>
        <p:nvSpPr>
          <p:cNvPr id="17" name="Text 15"/>
          <p:cNvSpPr/>
          <p:nvPr/>
        </p:nvSpPr>
        <p:spPr>
          <a:xfrm>
            <a:off x="748844" y="4679156"/>
            <a:ext cx="191810" cy="238601"/>
          </a:xfrm>
          <a:prstGeom prst="rect">
            <a:avLst/>
          </a:prstGeom>
          <a:noFill/>
          <a:ln/>
        </p:spPr>
        <p:txBody>
          <a:bodyPr wrap="none" lIns="0" tIns="0" rIns="0" bIns="0" rtlCol="0" anchor="t"/>
          <a:lstStyle/>
          <a:p>
            <a:pPr marL="0" indent="0" algn="ctr">
              <a:lnSpc>
                <a:spcPts val="1850"/>
              </a:lnSpc>
              <a:buNone/>
            </a:pPr>
            <a:r>
              <a:rPr lang="en-US" sz="1850" dirty="0">
                <a:solidFill>
                  <a:srgbClr val="CAD6DE"/>
                </a:solidFill>
                <a:latin typeface="Unbounded" pitchFamily="34" charset="0"/>
                <a:ea typeface="Unbounded" pitchFamily="34" charset="-122"/>
                <a:cs typeface="Unbounded" pitchFamily="34" charset="-120"/>
              </a:rPr>
              <a:t>3</a:t>
            </a:r>
            <a:endParaRPr lang="en-US" sz="1850" dirty="0"/>
          </a:p>
        </p:txBody>
      </p:sp>
      <p:sp>
        <p:nvSpPr>
          <p:cNvPr id="18" name="Text 16"/>
          <p:cNvSpPr/>
          <p:nvPr/>
        </p:nvSpPr>
        <p:spPr>
          <a:xfrm>
            <a:off x="1774031" y="4587359"/>
            <a:ext cx="1987868" cy="248483"/>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Ideate</a:t>
            </a:r>
            <a:endParaRPr lang="en-US" sz="1550" dirty="0"/>
          </a:p>
        </p:txBody>
      </p:sp>
      <p:sp>
        <p:nvSpPr>
          <p:cNvPr id="19" name="Text 17"/>
          <p:cNvSpPr/>
          <p:nvPr/>
        </p:nvSpPr>
        <p:spPr>
          <a:xfrm>
            <a:off x="1774031" y="4937165"/>
            <a:ext cx="12264985" cy="270272"/>
          </a:xfrm>
          <a:prstGeom prst="rect">
            <a:avLst/>
          </a:prstGeom>
          <a:noFill/>
          <a:ln/>
        </p:spPr>
        <p:txBody>
          <a:bodyPr wrap="none" lIns="0" tIns="0" rIns="0" bIns="0" rtlCol="0" anchor="t"/>
          <a:lstStyle/>
          <a:p>
            <a:pPr marL="0" indent="0" algn="l">
              <a:lnSpc>
                <a:spcPts val="2100"/>
              </a:lnSpc>
              <a:buNone/>
            </a:pPr>
            <a:r>
              <a:rPr lang="en-US" sz="1300" dirty="0">
                <a:solidFill>
                  <a:srgbClr val="CAD6DE"/>
                </a:solidFill>
                <a:latin typeface="Cabin" pitchFamily="34" charset="0"/>
                <a:ea typeface="Cabin" pitchFamily="34" charset="-122"/>
                <a:cs typeface="Cabin" pitchFamily="34" charset="-120"/>
              </a:rPr>
              <a:t>Generate innovative solutions for healthcare interfaces</a:t>
            </a:r>
            <a:endParaRPr lang="en-US" sz="1300" dirty="0"/>
          </a:p>
        </p:txBody>
      </p:sp>
      <p:sp>
        <p:nvSpPr>
          <p:cNvPr id="20" name="Shape 18"/>
          <p:cNvSpPr/>
          <p:nvPr/>
        </p:nvSpPr>
        <p:spPr>
          <a:xfrm>
            <a:off x="1011972" y="5913953"/>
            <a:ext cx="591383" cy="22860"/>
          </a:xfrm>
          <a:prstGeom prst="roundRect">
            <a:avLst>
              <a:gd name="adj" fmla="val 110876"/>
            </a:avLst>
          </a:prstGeom>
          <a:solidFill>
            <a:srgbClr val="49606E"/>
          </a:solidFill>
          <a:ln/>
        </p:spPr>
      </p:sp>
      <p:sp>
        <p:nvSpPr>
          <p:cNvPr id="21" name="Shape 19"/>
          <p:cNvSpPr/>
          <p:nvPr/>
        </p:nvSpPr>
        <p:spPr>
          <a:xfrm>
            <a:off x="654665" y="5735360"/>
            <a:ext cx="380167" cy="380167"/>
          </a:xfrm>
          <a:prstGeom prst="roundRect">
            <a:avLst>
              <a:gd name="adj" fmla="val 6667"/>
            </a:avLst>
          </a:prstGeom>
          <a:solidFill>
            <a:srgbClr val="304755"/>
          </a:solidFill>
          <a:ln/>
        </p:spPr>
      </p:sp>
      <p:sp>
        <p:nvSpPr>
          <p:cNvPr id="22" name="Text 20"/>
          <p:cNvSpPr/>
          <p:nvPr/>
        </p:nvSpPr>
        <p:spPr>
          <a:xfrm>
            <a:off x="748963" y="5806083"/>
            <a:ext cx="191572" cy="238601"/>
          </a:xfrm>
          <a:prstGeom prst="rect">
            <a:avLst/>
          </a:prstGeom>
          <a:noFill/>
          <a:ln/>
        </p:spPr>
        <p:txBody>
          <a:bodyPr wrap="none" lIns="0" tIns="0" rIns="0" bIns="0" rtlCol="0" anchor="t"/>
          <a:lstStyle/>
          <a:p>
            <a:pPr marL="0" indent="0" algn="ctr">
              <a:lnSpc>
                <a:spcPts val="1850"/>
              </a:lnSpc>
              <a:buNone/>
            </a:pPr>
            <a:r>
              <a:rPr lang="en-US" sz="1850" dirty="0">
                <a:solidFill>
                  <a:srgbClr val="CAD6DE"/>
                </a:solidFill>
                <a:latin typeface="Unbounded" pitchFamily="34" charset="0"/>
                <a:ea typeface="Unbounded" pitchFamily="34" charset="-122"/>
                <a:cs typeface="Unbounded" pitchFamily="34" charset="-120"/>
              </a:rPr>
              <a:t>4</a:t>
            </a:r>
            <a:endParaRPr lang="en-US" sz="1850" dirty="0"/>
          </a:p>
        </p:txBody>
      </p:sp>
      <p:sp>
        <p:nvSpPr>
          <p:cNvPr id="23" name="Text 21"/>
          <p:cNvSpPr/>
          <p:nvPr/>
        </p:nvSpPr>
        <p:spPr>
          <a:xfrm>
            <a:off x="1774031" y="5714286"/>
            <a:ext cx="1987868" cy="248483"/>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Prototype</a:t>
            </a:r>
            <a:endParaRPr lang="en-US" sz="1550" dirty="0"/>
          </a:p>
        </p:txBody>
      </p:sp>
      <p:sp>
        <p:nvSpPr>
          <p:cNvPr id="24" name="Text 22"/>
          <p:cNvSpPr/>
          <p:nvPr/>
        </p:nvSpPr>
        <p:spPr>
          <a:xfrm>
            <a:off x="1774031" y="6064091"/>
            <a:ext cx="12264985" cy="270272"/>
          </a:xfrm>
          <a:prstGeom prst="rect">
            <a:avLst/>
          </a:prstGeom>
          <a:noFill/>
          <a:ln/>
        </p:spPr>
        <p:txBody>
          <a:bodyPr wrap="none" lIns="0" tIns="0" rIns="0" bIns="0" rtlCol="0" anchor="t"/>
          <a:lstStyle/>
          <a:p>
            <a:pPr marL="0" indent="0" algn="l">
              <a:lnSpc>
                <a:spcPts val="2100"/>
              </a:lnSpc>
              <a:buNone/>
            </a:pPr>
            <a:r>
              <a:rPr lang="en-US" sz="1300" dirty="0">
                <a:solidFill>
                  <a:srgbClr val="CAD6DE"/>
                </a:solidFill>
                <a:latin typeface="Cabin" pitchFamily="34" charset="0"/>
                <a:ea typeface="Cabin" pitchFamily="34" charset="-122"/>
                <a:cs typeface="Cabin" pitchFamily="34" charset="-120"/>
              </a:rPr>
              <a:t>Create low-fidelity models of potential solutions</a:t>
            </a:r>
            <a:endParaRPr lang="en-US" sz="1300" dirty="0"/>
          </a:p>
        </p:txBody>
      </p:sp>
      <p:sp>
        <p:nvSpPr>
          <p:cNvPr id="25" name="Shape 23"/>
          <p:cNvSpPr/>
          <p:nvPr/>
        </p:nvSpPr>
        <p:spPr>
          <a:xfrm>
            <a:off x="1011972" y="7040880"/>
            <a:ext cx="591383" cy="22860"/>
          </a:xfrm>
          <a:prstGeom prst="roundRect">
            <a:avLst>
              <a:gd name="adj" fmla="val 110876"/>
            </a:avLst>
          </a:prstGeom>
          <a:solidFill>
            <a:srgbClr val="49606E"/>
          </a:solidFill>
          <a:ln/>
        </p:spPr>
      </p:sp>
      <p:sp>
        <p:nvSpPr>
          <p:cNvPr id="26" name="Shape 24"/>
          <p:cNvSpPr/>
          <p:nvPr/>
        </p:nvSpPr>
        <p:spPr>
          <a:xfrm>
            <a:off x="654665" y="6862286"/>
            <a:ext cx="380167" cy="380167"/>
          </a:xfrm>
          <a:prstGeom prst="roundRect">
            <a:avLst>
              <a:gd name="adj" fmla="val 6667"/>
            </a:avLst>
          </a:prstGeom>
          <a:solidFill>
            <a:srgbClr val="304755"/>
          </a:solidFill>
          <a:ln/>
        </p:spPr>
      </p:sp>
      <p:sp>
        <p:nvSpPr>
          <p:cNvPr id="27" name="Text 25"/>
          <p:cNvSpPr/>
          <p:nvPr/>
        </p:nvSpPr>
        <p:spPr>
          <a:xfrm>
            <a:off x="752296" y="6933009"/>
            <a:ext cx="184904" cy="238601"/>
          </a:xfrm>
          <a:prstGeom prst="rect">
            <a:avLst/>
          </a:prstGeom>
          <a:noFill/>
          <a:ln/>
        </p:spPr>
        <p:txBody>
          <a:bodyPr wrap="none" lIns="0" tIns="0" rIns="0" bIns="0" rtlCol="0" anchor="t"/>
          <a:lstStyle/>
          <a:p>
            <a:pPr marL="0" indent="0" algn="ctr">
              <a:lnSpc>
                <a:spcPts val="1850"/>
              </a:lnSpc>
              <a:buNone/>
            </a:pPr>
            <a:r>
              <a:rPr lang="en-US" sz="1850" dirty="0">
                <a:solidFill>
                  <a:srgbClr val="CAD6DE"/>
                </a:solidFill>
                <a:latin typeface="Unbounded" pitchFamily="34" charset="0"/>
                <a:ea typeface="Unbounded" pitchFamily="34" charset="-122"/>
                <a:cs typeface="Unbounded" pitchFamily="34" charset="-120"/>
              </a:rPr>
              <a:t>5</a:t>
            </a:r>
            <a:endParaRPr lang="en-US" sz="1850" dirty="0"/>
          </a:p>
        </p:txBody>
      </p:sp>
      <p:sp>
        <p:nvSpPr>
          <p:cNvPr id="28" name="Text 26"/>
          <p:cNvSpPr/>
          <p:nvPr/>
        </p:nvSpPr>
        <p:spPr>
          <a:xfrm>
            <a:off x="1774031" y="6841212"/>
            <a:ext cx="1987868" cy="248483"/>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Test</a:t>
            </a:r>
            <a:endParaRPr lang="en-US" sz="1550" dirty="0"/>
          </a:p>
        </p:txBody>
      </p:sp>
      <p:sp>
        <p:nvSpPr>
          <p:cNvPr id="29" name="Text 27"/>
          <p:cNvSpPr/>
          <p:nvPr/>
        </p:nvSpPr>
        <p:spPr>
          <a:xfrm>
            <a:off x="1774031" y="7191018"/>
            <a:ext cx="12264985" cy="270272"/>
          </a:xfrm>
          <a:prstGeom prst="rect">
            <a:avLst/>
          </a:prstGeom>
          <a:noFill/>
          <a:ln/>
        </p:spPr>
        <p:txBody>
          <a:bodyPr wrap="none" lIns="0" tIns="0" rIns="0" bIns="0" rtlCol="0" anchor="t"/>
          <a:lstStyle/>
          <a:p>
            <a:pPr marL="0" indent="0" algn="l">
              <a:lnSpc>
                <a:spcPts val="2100"/>
              </a:lnSpc>
              <a:buNone/>
            </a:pPr>
            <a:r>
              <a:rPr lang="en-US" sz="1300" dirty="0">
                <a:solidFill>
                  <a:srgbClr val="CAD6DE"/>
                </a:solidFill>
                <a:latin typeface="Cabin" pitchFamily="34" charset="0"/>
                <a:ea typeface="Cabin" pitchFamily="34" charset="-122"/>
                <a:cs typeface="Cabin" pitchFamily="34" charset="-120"/>
              </a:rPr>
              <a:t>Evaluate prototypes with real users in clinical environments</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13438" y="580906"/>
            <a:ext cx="4947404" cy="7067788"/>
          </a:xfrm>
          <a:prstGeom prst="rect">
            <a:avLst/>
          </a:prstGeom>
        </p:spPr>
      </p:pic>
      <p:sp>
        <p:nvSpPr>
          <p:cNvPr id="4" name="Text 0"/>
          <p:cNvSpPr/>
          <p:nvPr/>
        </p:nvSpPr>
        <p:spPr>
          <a:xfrm>
            <a:off x="754618" y="829628"/>
            <a:ext cx="7634764" cy="1268254"/>
          </a:xfrm>
          <a:prstGeom prst="rect">
            <a:avLst/>
          </a:prstGeom>
          <a:noFill/>
          <a:ln/>
        </p:spPr>
        <p:txBody>
          <a:bodyPr wrap="square" lIns="0" tIns="0" rIns="0" bIns="0" rtlCol="0" anchor="t"/>
          <a:lstStyle/>
          <a:p>
            <a:pPr marL="0" indent="0">
              <a:lnSpc>
                <a:spcPts val="4950"/>
              </a:lnSpc>
              <a:buNone/>
            </a:pPr>
            <a:r>
              <a:rPr lang="en-US" sz="3950" dirty="0">
                <a:solidFill>
                  <a:srgbClr val="FFFFFF"/>
                </a:solidFill>
                <a:latin typeface="Unbounded" pitchFamily="34" charset="0"/>
                <a:ea typeface="Unbounded" pitchFamily="34" charset="-122"/>
                <a:cs typeface="Unbounded" pitchFamily="34" charset="-120"/>
              </a:rPr>
              <a:t>Key Concept: Usability in Healthcare HCI</a:t>
            </a:r>
            <a:endParaRPr lang="en-US" sz="3950" dirty="0"/>
          </a:p>
        </p:txBody>
      </p:sp>
      <p:sp>
        <p:nvSpPr>
          <p:cNvPr id="5" name="Text 1"/>
          <p:cNvSpPr/>
          <p:nvPr/>
        </p:nvSpPr>
        <p:spPr>
          <a:xfrm>
            <a:off x="754618" y="2636758"/>
            <a:ext cx="2536508" cy="316944"/>
          </a:xfrm>
          <a:prstGeom prst="rect">
            <a:avLst/>
          </a:prstGeom>
          <a:noFill/>
          <a:ln/>
        </p:spPr>
        <p:txBody>
          <a:bodyPr wrap="none" lIns="0" tIns="0" rIns="0" bIns="0" rtlCol="0" anchor="t"/>
          <a:lstStyle/>
          <a:p>
            <a:pPr marL="0" indent="0">
              <a:lnSpc>
                <a:spcPts val="2450"/>
              </a:lnSpc>
              <a:buNone/>
            </a:pPr>
            <a:r>
              <a:rPr lang="en-US" sz="1950" dirty="0">
                <a:solidFill>
                  <a:srgbClr val="FFFFFF"/>
                </a:solidFill>
                <a:latin typeface="Unbounded" pitchFamily="34" charset="0"/>
                <a:ea typeface="Unbounded" pitchFamily="34" charset="-122"/>
                <a:cs typeface="Unbounded" pitchFamily="34" charset="-120"/>
              </a:rPr>
              <a:t>Definition</a:t>
            </a:r>
            <a:endParaRPr lang="en-US" sz="1950" dirty="0"/>
          </a:p>
        </p:txBody>
      </p:sp>
      <p:sp>
        <p:nvSpPr>
          <p:cNvPr id="6" name="Text 2"/>
          <p:cNvSpPr/>
          <p:nvPr/>
        </p:nvSpPr>
        <p:spPr>
          <a:xfrm>
            <a:off x="754618" y="3169206"/>
            <a:ext cx="3554373" cy="2414468"/>
          </a:xfrm>
          <a:prstGeom prst="rect">
            <a:avLst/>
          </a:prstGeom>
          <a:noFill/>
          <a:ln/>
        </p:spPr>
        <p:txBody>
          <a:bodyPr wrap="square" lIns="0" tIns="0" rIns="0" bIns="0" rtlCol="0" anchor="t"/>
          <a:lstStyle/>
          <a:p>
            <a:pPr marL="0" indent="0">
              <a:lnSpc>
                <a:spcPts val="2700"/>
              </a:lnSpc>
              <a:buNone/>
            </a:pPr>
            <a:r>
              <a:rPr lang="en-US" sz="1650" dirty="0">
                <a:solidFill>
                  <a:srgbClr val="CAD6DE"/>
                </a:solidFill>
                <a:latin typeface="Cabin" pitchFamily="34" charset="0"/>
                <a:ea typeface="Cabin" pitchFamily="34" charset="-122"/>
                <a:cs typeface="Cabin" pitchFamily="34" charset="-120"/>
              </a:rPr>
              <a:t>Usability refers to the ease of use and learnability of a human-made object. In healthcare HCI, it's crucial for ensuring that medical systems can be effectively used by healthcare professionals, often in high-stress situations.</a:t>
            </a:r>
            <a:endParaRPr lang="en-US" sz="1650" dirty="0"/>
          </a:p>
        </p:txBody>
      </p:sp>
      <p:sp>
        <p:nvSpPr>
          <p:cNvPr id="7" name="Text 3"/>
          <p:cNvSpPr/>
          <p:nvPr/>
        </p:nvSpPr>
        <p:spPr>
          <a:xfrm>
            <a:off x="4842629" y="2636758"/>
            <a:ext cx="3554373" cy="633889"/>
          </a:xfrm>
          <a:prstGeom prst="rect">
            <a:avLst/>
          </a:prstGeom>
          <a:noFill/>
          <a:ln/>
        </p:spPr>
        <p:txBody>
          <a:bodyPr wrap="square" lIns="0" tIns="0" rIns="0" bIns="0" rtlCol="0" anchor="t"/>
          <a:lstStyle/>
          <a:p>
            <a:pPr marL="0" indent="0">
              <a:lnSpc>
                <a:spcPts val="2450"/>
              </a:lnSpc>
              <a:buNone/>
            </a:pPr>
            <a:r>
              <a:rPr lang="en-US" sz="1950" dirty="0">
                <a:solidFill>
                  <a:srgbClr val="FFFFFF"/>
                </a:solidFill>
                <a:latin typeface="Unbounded" pitchFamily="34" charset="0"/>
                <a:ea typeface="Unbounded" pitchFamily="34" charset="-122"/>
                <a:cs typeface="Unbounded" pitchFamily="34" charset="-120"/>
              </a:rPr>
              <a:t>Importance in Healthcare</a:t>
            </a:r>
            <a:endParaRPr lang="en-US" sz="1950" dirty="0"/>
          </a:p>
        </p:txBody>
      </p:sp>
      <p:sp>
        <p:nvSpPr>
          <p:cNvPr id="8" name="Text 4"/>
          <p:cNvSpPr/>
          <p:nvPr/>
        </p:nvSpPr>
        <p:spPr>
          <a:xfrm>
            <a:off x="4842629" y="3486150"/>
            <a:ext cx="3554373" cy="2069544"/>
          </a:xfrm>
          <a:prstGeom prst="rect">
            <a:avLst/>
          </a:prstGeom>
          <a:noFill/>
          <a:ln/>
        </p:spPr>
        <p:txBody>
          <a:bodyPr wrap="square" lIns="0" tIns="0" rIns="0" bIns="0" rtlCol="0" anchor="t"/>
          <a:lstStyle/>
          <a:p>
            <a:pPr marL="0" indent="0">
              <a:lnSpc>
                <a:spcPts val="2700"/>
              </a:lnSpc>
              <a:buNone/>
            </a:pPr>
            <a:r>
              <a:rPr lang="en-US" sz="1650" dirty="0">
                <a:solidFill>
                  <a:srgbClr val="CAD6DE"/>
                </a:solidFill>
                <a:latin typeface="Cabin" pitchFamily="34" charset="0"/>
                <a:ea typeface="Cabin" pitchFamily="34" charset="-122"/>
                <a:cs typeface="Cabin" pitchFamily="34" charset="-120"/>
              </a:rPr>
              <a:t>High usability in medical interfaces can lead to reduced errors, improved efficiency, and better patient outcomes. It's especially critical in emergency situations where every second counts.</a:t>
            </a:r>
            <a:endParaRPr lang="en-US" sz="1650" dirty="0"/>
          </a:p>
        </p:txBody>
      </p:sp>
      <p:sp>
        <p:nvSpPr>
          <p:cNvPr id="9" name="Text 5"/>
          <p:cNvSpPr/>
          <p:nvPr/>
        </p:nvSpPr>
        <p:spPr>
          <a:xfrm>
            <a:off x="754618" y="6020157"/>
            <a:ext cx="7634764" cy="1379696"/>
          </a:xfrm>
          <a:prstGeom prst="rect">
            <a:avLst/>
          </a:prstGeom>
          <a:noFill/>
          <a:ln/>
        </p:spPr>
        <p:txBody>
          <a:bodyPr wrap="square" lIns="0" tIns="0" rIns="0" bIns="0" rtlCol="0" anchor="t"/>
          <a:lstStyle/>
          <a:p>
            <a:pPr marL="0" indent="0">
              <a:lnSpc>
                <a:spcPts val="2700"/>
              </a:lnSpc>
              <a:buNone/>
            </a:pPr>
            <a:r>
              <a:rPr lang="en-US" sz="1650" dirty="0">
                <a:solidFill>
                  <a:srgbClr val="CAD6DE"/>
                </a:solidFill>
                <a:latin typeface="Cabin" pitchFamily="34" charset="0"/>
                <a:ea typeface="Cabin" pitchFamily="34" charset="-122"/>
                <a:cs typeface="Cabin" pitchFamily="34" charset="-120"/>
              </a:rPr>
              <a:t>Usability in healthcare HCI goes beyond mere convenience. It can be a matter of life and death. For example, a well-designed emergency room interface can help doctors quickly access critical patient information, potentially saving lives in time-sensitive situations.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30198" y="495181"/>
            <a:ext cx="11436191" cy="529590"/>
          </a:xfrm>
          <a:prstGeom prst="rect">
            <a:avLst/>
          </a:prstGeom>
          <a:noFill/>
          <a:ln/>
        </p:spPr>
        <p:txBody>
          <a:bodyPr wrap="none" lIns="0" tIns="0" rIns="0" bIns="0" rtlCol="0" anchor="t"/>
          <a:lstStyle/>
          <a:p>
            <a:pPr marL="0" indent="0">
              <a:lnSpc>
                <a:spcPts val="4150"/>
              </a:lnSpc>
              <a:buNone/>
            </a:pPr>
            <a:r>
              <a:rPr lang="en-US" sz="3300" dirty="0">
                <a:solidFill>
                  <a:srgbClr val="FFFFFF"/>
                </a:solidFill>
                <a:latin typeface="Unbounded" pitchFamily="34" charset="0"/>
                <a:ea typeface="Unbounded" pitchFamily="34" charset="-122"/>
                <a:cs typeface="Unbounded" pitchFamily="34" charset="-120"/>
              </a:rPr>
              <a:t>Key Concept: Learnability in Medical Systems</a:t>
            </a:r>
            <a:endParaRPr lang="en-US" sz="3300" dirty="0"/>
          </a:p>
        </p:txBody>
      </p:sp>
      <p:sp>
        <p:nvSpPr>
          <p:cNvPr id="3" name="Text 1"/>
          <p:cNvSpPr/>
          <p:nvPr/>
        </p:nvSpPr>
        <p:spPr>
          <a:xfrm>
            <a:off x="630198" y="1384935"/>
            <a:ext cx="13370004" cy="864394"/>
          </a:xfrm>
          <a:prstGeom prst="rect">
            <a:avLst/>
          </a:prstGeom>
          <a:noFill/>
          <a:ln/>
        </p:spPr>
        <p:txBody>
          <a:bodyPr wrap="square" lIns="0" tIns="0" rIns="0" bIns="0" rtlCol="0" anchor="t"/>
          <a:lstStyle/>
          <a:p>
            <a:pPr marL="0" indent="0">
              <a:lnSpc>
                <a:spcPts val="2250"/>
              </a:lnSpc>
              <a:buNone/>
            </a:pPr>
            <a:r>
              <a:rPr lang="en-US" sz="1400" dirty="0">
                <a:solidFill>
                  <a:srgbClr val="CAD6DE"/>
                </a:solidFill>
                <a:latin typeface="Cabin" pitchFamily="34" charset="0"/>
                <a:ea typeface="Cabin" pitchFamily="34" charset="-122"/>
                <a:cs typeface="Cabin" pitchFamily="34" charset="-120"/>
              </a:rPr>
              <a:t>Learnability is crucial in healthcare systems where staff turnover can be high and time for training is often limited. A learnable system reduces the cognitive load on healthcare professionals, allowing them to focus more on patient care. It also helps in quick adoption of new technologies, which is essential in the rapidly evolving field of medical informatics.</a:t>
            </a:r>
            <a:endParaRPr lang="en-US" sz="1400" dirty="0"/>
          </a:p>
        </p:txBody>
      </p:sp>
      <p:pic>
        <p:nvPicPr>
          <p:cNvPr id="4" name="Image 0" descr="preencoded.png"/>
          <p:cNvPicPr>
            <a:picLocks noChangeAspect="1"/>
          </p:cNvPicPr>
          <p:nvPr/>
        </p:nvPicPr>
        <p:blipFill>
          <a:blip r:embed="rId3"/>
          <a:stretch>
            <a:fillRect/>
          </a:stretch>
        </p:blipFill>
        <p:spPr>
          <a:xfrm>
            <a:off x="3310771" y="2451854"/>
            <a:ext cx="1323618" cy="1020842"/>
          </a:xfrm>
          <a:prstGeom prst="rect">
            <a:avLst/>
          </a:prstGeom>
        </p:spPr>
      </p:pic>
      <p:sp>
        <p:nvSpPr>
          <p:cNvPr id="5" name="Text 2"/>
          <p:cNvSpPr/>
          <p:nvPr/>
        </p:nvSpPr>
        <p:spPr>
          <a:xfrm>
            <a:off x="3919418" y="2908221"/>
            <a:ext cx="106085" cy="360164"/>
          </a:xfrm>
          <a:prstGeom prst="rect">
            <a:avLst/>
          </a:prstGeom>
          <a:noFill/>
          <a:ln/>
        </p:spPr>
        <p:txBody>
          <a:bodyPr wrap="none" lIns="0" tIns="0" rIns="0" bIns="0" rtlCol="0" anchor="t"/>
          <a:lstStyle/>
          <a:p>
            <a:pPr marL="0" indent="0" algn="ctr">
              <a:lnSpc>
                <a:spcPts val="2800"/>
              </a:lnSpc>
              <a:buNone/>
            </a:pPr>
            <a:r>
              <a:rPr lang="en-US" sz="1750" dirty="0">
                <a:solidFill>
                  <a:srgbClr val="CAD6DE"/>
                </a:solidFill>
                <a:latin typeface="Unbounded" pitchFamily="34" charset="0"/>
                <a:ea typeface="Unbounded" pitchFamily="34" charset="-122"/>
                <a:cs typeface="Unbounded" pitchFamily="34" charset="-120"/>
              </a:rPr>
              <a:t>1</a:t>
            </a:r>
            <a:endParaRPr lang="en-US" sz="1750" dirty="0"/>
          </a:p>
        </p:txBody>
      </p:sp>
      <p:sp>
        <p:nvSpPr>
          <p:cNvPr id="6" name="Text 3"/>
          <p:cNvSpPr/>
          <p:nvPr/>
        </p:nvSpPr>
        <p:spPr>
          <a:xfrm>
            <a:off x="4814411" y="2631877"/>
            <a:ext cx="2048351" cy="264676"/>
          </a:xfrm>
          <a:prstGeom prst="rect">
            <a:avLst/>
          </a:prstGeom>
          <a:noFill/>
          <a:ln/>
        </p:spPr>
        <p:txBody>
          <a:bodyPr wrap="none" lIns="0" tIns="0" rIns="0" bIns="0" rtlCol="0" anchor="t"/>
          <a:lstStyle/>
          <a:p>
            <a:pPr marL="0" indent="0" algn="l">
              <a:lnSpc>
                <a:spcPts val="2050"/>
              </a:lnSpc>
              <a:buNone/>
            </a:pPr>
            <a:r>
              <a:rPr lang="en-US" sz="1650" dirty="0">
                <a:solidFill>
                  <a:srgbClr val="CAD6DE"/>
                </a:solidFill>
                <a:latin typeface="Unbounded" pitchFamily="34" charset="0"/>
                <a:ea typeface="Unbounded" pitchFamily="34" charset="-122"/>
                <a:cs typeface="Unbounded" pitchFamily="34" charset="-120"/>
              </a:rPr>
              <a:t>Intuitive Design</a:t>
            </a:r>
            <a:endParaRPr lang="en-US" sz="1650" dirty="0"/>
          </a:p>
        </p:txBody>
      </p:sp>
      <p:sp>
        <p:nvSpPr>
          <p:cNvPr id="7" name="Text 4"/>
          <p:cNvSpPr/>
          <p:nvPr/>
        </p:nvSpPr>
        <p:spPr>
          <a:xfrm>
            <a:off x="4814411" y="3004542"/>
            <a:ext cx="2048351" cy="288131"/>
          </a:xfrm>
          <a:prstGeom prst="rect">
            <a:avLst/>
          </a:prstGeom>
          <a:noFill/>
          <a:ln/>
        </p:spPr>
        <p:txBody>
          <a:bodyPr wrap="none" lIns="0" tIns="0" rIns="0" bIns="0" rtlCol="0" anchor="t"/>
          <a:lstStyle/>
          <a:p>
            <a:pPr marL="0" indent="0" algn="l">
              <a:lnSpc>
                <a:spcPts val="2250"/>
              </a:lnSpc>
              <a:buNone/>
            </a:pPr>
            <a:r>
              <a:rPr lang="en-US" sz="1400" dirty="0">
                <a:solidFill>
                  <a:srgbClr val="CAD6DE"/>
                </a:solidFill>
                <a:latin typeface="Cabin" pitchFamily="34" charset="0"/>
                <a:ea typeface="Cabin" pitchFamily="34" charset="-122"/>
                <a:cs typeface="Cabin" pitchFamily="34" charset="-120"/>
              </a:rPr>
              <a:t>Self-explanatory interfaces</a:t>
            </a:r>
            <a:endParaRPr lang="en-US" sz="1400" dirty="0"/>
          </a:p>
        </p:txBody>
      </p:sp>
      <p:sp>
        <p:nvSpPr>
          <p:cNvPr id="8" name="Shape 5"/>
          <p:cNvSpPr/>
          <p:nvPr/>
        </p:nvSpPr>
        <p:spPr>
          <a:xfrm>
            <a:off x="4679394" y="3485674"/>
            <a:ext cx="9275802" cy="11430"/>
          </a:xfrm>
          <a:prstGeom prst="roundRect">
            <a:avLst>
              <a:gd name="adj" fmla="val 236332"/>
            </a:avLst>
          </a:prstGeom>
          <a:solidFill>
            <a:srgbClr val="49606E"/>
          </a:solidFill>
          <a:ln/>
        </p:spPr>
      </p:sp>
      <p:pic>
        <p:nvPicPr>
          <p:cNvPr id="9" name="Image 1" descr="preencoded.png"/>
          <p:cNvPicPr>
            <a:picLocks noChangeAspect="1"/>
          </p:cNvPicPr>
          <p:nvPr/>
        </p:nvPicPr>
        <p:blipFill>
          <a:blip r:embed="rId4"/>
          <a:stretch>
            <a:fillRect/>
          </a:stretch>
        </p:blipFill>
        <p:spPr>
          <a:xfrm>
            <a:off x="2649022" y="3517702"/>
            <a:ext cx="2647236" cy="1020842"/>
          </a:xfrm>
          <a:prstGeom prst="rect">
            <a:avLst/>
          </a:prstGeom>
        </p:spPr>
      </p:pic>
      <p:sp>
        <p:nvSpPr>
          <p:cNvPr id="10" name="Text 6"/>
          <p:cNvSpPr/>
          <p:nvPr/>
        </p:nvSpPr>
        <p:spPr>
          <a:xfrm>
            <a:off x="3883700" y="3847981"/>
            <a:ext cx="177641" cy="360164"/>
          </a:xfrm>
          <a:prstGeom prst="rect">
            <a:avLst/>
          </a:prstGeom>
          <a:noFill/>
          <a:ln/>
        </p:spPr>
        <p:txBody>
          <a:bodyPr wrap="none" lIns="0" tIns="0" rIns="0" bIns="0" rtlCol="0" anchor="t"/>
          <a:lstStyle/>
          <a:p>
            <a:pPr marL="0" indent="0" algn="ctr">
              <a:lnSpc>
                <a:spcPts val="2800"/>
              </a:lnSpc>
              <a:buNone/>
            </a:pPr>
            <a:r>
              <a:rPr lang="en-US" sz="1750" dirty="0">
                <a:solidFill>
                  <a:srgbClr val="CAD6DE"/>
                </a:solidFill>
                <a:latin typeface="Unbounded" pitchFamily="34" charset="0"/>
                <a:ea typeface="Unbounded" pitchFamily="34" charset="-122"/>
                <a:cs typeface="Unbounded" pitchFamily="34" charset="-120"/>
              </a:rPr>
              <a:t>2</a:t>
            </a:r>
            <a:endParaRPr lang="en-US" sz="1750" dirty="0"/>
          </a:p>
        </p:txBody>
      </p:sp>
      <p:sp>
        <p:nvSpPr>
          <p:cNvPr id="11" name="Text 7"/>
          <p:cNvSpPr/>
          <p:nvPr/>
        </p:nvSpPr>
        <p:spPr>
          <a:xfrm>
            <a:off x="5476280" y="3697724"/>
            <a:ext cx="2118598" cy="264676"/>
          </a:xfrm>
          <a:prstGeom prst="rect">
            <a:avLst/>
          </a:prstGeom>
          <a:noFill/>
          <a:ln/>
        </p:spPr>
        <p:txBody>
          <a:bodyPr wrap="none" lIns="0" tIns="0" rIns="0" bIns="0" rtlCol="0" anchor="t"/>
          <a:lstStyle/>
          <a:p>
            <a:pPr marL="0" indent="0" algn="l">
              <a:lnSpc>
                <a:spcPts val="2050"/>
              </a:lnSpc>
              <a:buNone/>
            </a:pPr>
            <a:r>
              <a:rPr lang="en-US" sz="1650" dirty="0">
                <a:solidFill>
                  <a:srgbClr val="CAD6DE"/>
                </a:solidFill>
                <a:latin typeface="Unbounded" pitchFamily="34" charset="0"/>
                <a:ea typeface="Unbounded" pitchFamily="34" charset="-122"/>
                <a:cs typeface="Unbounded" pitchFamily="34" charset="-120"/>
              </a:rPr>
              <a:t>Consistency</a:t>
            </a:r>
            <a:endParaRPr lang="en-US" sz="1650" dirty="0"/>
          </a:p>
        </p:txBody>
      </p:sp>
      <p:sp>
        <p:nvSpPr>
          <p:cNvPr id="12" name="Text 8"/>
          <p:cNvSpPr/>
          <p:nvPr/>
        </p:nvSpPr>
        <p:spPr>
          <a:xfrm>
            <a:off x="5476280" y="4070390"/>
            <a:ext cx="2218968" cy="288131"/>
          </a:xfrm>
          <a:prstGeom prst="rect">
            <a:avLst/>
          </a:prstGeom>
          <a:noFill/>
          <a:ln/>
        </p:spPr>
        <p:txBody>
          <a:bodyPr wrap="none" lIns="0" tIns="0" rIns="0" bIns="0" rtlCol="0" anchor="t"/>
          <a:lstStyle/>
          <a:p>
            <a:pPr marL="0" indent="0" algn="l">
              <a:lnSpc>
                <a:spcPts val="2250"/>
              </a:lnSpc>
              <a:buNone/>
            </a:pPr>
            <a:r>
              <a:rPr lang="en-US" sz="1400" dirty="0">
                <a:solidFill>
                  <a:srgbClr val="CAD6DE"/>
                </a:solidFill>
                <a:latin typeface="Cabin" pitchFamily="34" charset="0"/>
                <a:ea typeface="Cabin" pitchFamily="34" charset="-122"/>
                <a:cs typeface="Cabin" pitchFamily="34" charset="-120"/>
              </a:rPr>
              <a:t>Uniform patterns and layouts</a:t>
            </a:r>
            <a:endParaRPr lang="en-US" sz="1400" dirty="0"/>
          </a:p>
        </p:txBody>
      </p:sp>
      <p:sp>
        <p:nvSpPr>
          <p:cNvPr id="13" name="Shape 9"/>
          <p:cNvSpPr/>
          <p:nvPr/>
        </p:nvSpPr>
        <p:spPr>
          <a:xfrm>
            <a:off x="5341263" y="4551521"/>
            <a:ext cx="8613934" cy="11430"/>
          </a:xfrm>
          <a:prstGeom prst="roundRect">
            <a:avLst>
              <a:gd name="adj" fmla="val 236332"/>
            </a:avLst>
          </a:prstGeom>
          <a:solidFill>
            <a:srgbClr val="49606E"/>
          </a:solidFill>
          <a:ln/>
        </p:spPr>
      </p:sp>
      <p:pic>
        <p:nvPicPr>
          <p:cNvPr id="14" name="Image 2" descr="preencoded.png"/>
          <p:cNvPicPr>
            <a:picLocks noChangeAspect="1"/>
          </p:cNvPicPr>
          <p:nvPr/>
        </p:nvPicPr>
        <p:blipFill>
          <a:blip r:embed="rId5"/>
          <a:stretch>
            <a:fillRect/>
          </a:stretch>
        </p:blipFill>
        <p:spPr>
          <a:xfrm>
            <a:off x="1987153" y="4583549"/>
            <a:ext cx="3970853" cy="1020842"/>
          </a:xfrm>
          <a:prstGeom prst="rect">
            <a:avLst/>
          </a:prstGeom>
        </p:spPr>
      </p:pic>
      <p:sp>
        <p:nvSpPr>
          <p:cNvPr id="15" name="Text 10"/>
          <p:cNvSpPr/>
          <p:nvPr/>
        </p:nvSpPr>
        <p:spPr>
          <a:xfrm>
            <a:off x="3882033" y="4913828"/>
            <a:ext cx="180975" cy="360164"/>
          </a:xfrm>
          <a:prstGeom prst="rect">
            <a:avLst/>
          </a:prstGeom>
          <a:noFill/>
          <a:ln/>
        </p:spPr>
        <p:txBody>
          <a:bodyPr wrap="none" lIns="0" tIns="0" rIns="0" bIns="0" rtlCol="0" anchor="t"/>
          <a:lstStyle/>
          <a:p>
            <a:pPr marL="0" indent="0" algn="ctr">
              <a:lnSpc>
                <a:spcPts val="2800"/>
              </a:lnSpc>
              <a:buNone/>
            </a:pPr>
            <a:r>
              <a:rPr lang="en-US" sz="1750" dirty="0">
                <a:solidFill>
                  <a:srgbClr val="CAD6DE"/>
                </a:solidFill>
                <a:latin typeface="Unbounded" pitchFamily="34" charset="0"/>
                <a:ea typeface="Unbounded" pitchFamily="34" charset="-122"/>
                <a:cs typeface="Unbounded" pitchFamily="34" charset="-120"/>
              </a:rPr>
              <a:t>3</a:t>
            </a:r>
            <a:endParaRPr lang="en-US" sz="1750" dirty="0"/>
          </a:p>
        </p:txBody>
      </p:sp>
      <p:sp>
        <p:nvSpPr>
          <p:cNvPr id="16" name="Text 11"/>
          <p:cNvSpPr/>
          <p:nvPr/>
        </p:nvSpPr>
        <p:spPr>
          <a:xfrm>
            <a:off x="6138029" y="4763572"/>
            <a:ext cx="2867382" cy="264676"/>
          </a:xfrm>
          <a:prstGeom prst="rect">
            <a:avLst/>
          </a:prstGeom>
          <a:noFill/>
          <a:ln/>
        </p:spPr>
        <p:txBody>
          <a:bodyPr wrap="none" lIns="0" tIns="0" rIns="0" bIns="0" rtlCol="0" anchor="t"/>
          <a:lstStyle/>
          <a:p>
            <a:pPr marL="0" indent="0" algn="l">
              <a:lnSpc>
                <a:spcPts val="2050"/>
              </a:lnSpc>
              <a:buNone/>
            </a:pPr>
            <a:r>
              <a:rPr lang="en-US" sz="1650" dirty="0">
                <a:solidFill>
                  <a:srgbClr val="CAD6DE"/>
                </a:solidFill>
                <a:latin typeface="Unbounded" pitchFamily="34" charset="0"/>
                <a:ea typeface="Unbounded" pitchFamily="34" charset="-122"/>
                <a:cs typeface="Unbounded" pitchFamily="34" charset="-120"/>
              </a:rPr>
              <a:t>Progressive Disclosure</a:t>
            </a:r>
            <a:endParaRPr lang="en-US" sz="1650" dirty="0"/>
          </a:p>
        </p:txBody>
      </p:sp>
      <p:sp>
        <p:nvSpPr>
          <p:cNvPr id="17" name="Text 12"/>
          <p:cNvSpPr/>
          <p:nvPr/>
        </p:nvSpPr>
        <p:spPr>
          <a:xfrm>
            <a:off x="6138029" y="5136237"/>
            <a:ext cx="2867382" cy="288131"/>
          </a:xfrm>
          <a:prstGeom prst="rect">
            <a:avLst/>
          </a:prstGeom>
          <a:noFill/>
          <a:ln/>
        </p:spPr>
        <p:txBody>
          <a:bodyPr wrap="none" lIns="0" tIns="0" rIns="0" bIns="0" rtlCol="0" anchor="t"/>
          <a:lstStyle/>
          <a:p>
            <a:pPr marL="0" indent="0" algn="l">
              <a:lnSpc>
                <a:spcPts val="2250"/>
              </a:lnSpc>
              <a:buNone/>
            </a:pPr>
            <a:r>
              <a:rPr lang="en-US" sz="1400" dirty="0">
                <a:solidFill>
                  <a:srgbClr val="CAD6DE"/>
                </a:solidFill>
                <a:latin typeface="Cabin" pitchFamily="34" charset="0"/>
                <a:ea typeface="Cabin" pitchFamily="34" charset="-122"/>
                <a:cs typeface="Cabin" pitchFamily="34" charset="-120"/>
              </a:rPr>
              <a:t>Revealing features as needed</a:t>
            </a:r>
            <a:endParaRPr lang="en-US" sz="1400" dirty="0"/>
          </a:p>
        </p:txBody>
      </p:sp>
      <p:sp>
        <p:nvSpPr>
          <p:cNvPr id="18" name="Shape 13"/>
          <p:cNvSpPr/>
          <p:nvPr/>
        </p:nvSpPr>
        <p:spPr>
          <a:xfrm>
            <a:off x="6003012" y="5617369"/>
            <a:ext cx="7952184" cy="11430"/>
          </a:xfrm>
          <a:prstGeom prst="roundRect">
            <a:avLst>
              <a:gd name="adj" fmla="val 236332"/>
            </a:avLst>
          </a:prstGeom>
          <a:solidFill>
            <a:srgbClr val="49606E"/>
          </a:solidFill>
          <a:ln/>
        </p:spPr>
      </p:sp>
      <p:pic>
        <p:nvPicPr>
          <p:cNvPr id="19" name="Image 3" descr="preencoded.png"/>
          <p:cNvPicPr>
            <a:picLocks noChangeAspect="1"/>
          </p:cNvPicPr>
          <p:nvPr/>
        </p:nvPicPr>
        <p:blipFill>
          <a:blip r:embed="rId6"/>
          <a:stretch>
            <a:fillRect/>
          </a:stretch>
        </p:blipFill>
        <p:spPr>
          <a:xfrm>
            <a:off x="1325404" y="5649397"/>
            <a:ext cx="5294471" cy="1020842"/>
          </a:xfrm>
          <a:prstGeom prst="rect">
            <a:avLst/>
          </a:prstGeom>
        </p:spPr>
      </p:pic>
      <p:sp>
        <p:nvSpPr>
          <p:cNvPr id="20" name="Text 14"/>
          <p:cNvSpPr/>
          <p:nvPr/>
        </p:nvSpPr>
        <p:spPr>
          <a:xfrm>
            <a:off x="3882152" y="5979676"/>
            <a:ext cx="180737" cy="360164"/>
          </a:xfrm>
          <a:prstGeom prst="rect">
            <a:avLst/>
          </a:prstGeom>
          <a:noFill/>
          <a:ln/>
        </p:spPr>
        <p:txBody>
          <a:bodyPr wrap="none" lIns="0" tIns="0" rIns="0" bIns="0" rtlCol="0" anchor="t"/>
          <a:lstStyle/>
          <a:p>
            <a:pPr marL="0" indent="0" algn="ctr">
              <a:lnSpc>
                <a:spcPts val="2800"/>
              </a:lnSpc>
              <a:buNone/>
            </a:pPr>
            <a:r>
              <a:rPr lang="en-US" sz="1750" dirty="0">
                <a:solidFill>
                  <a:srgbClr val="CAD6DE"/>
                </a:solidFill>
                <a:latin typeface="Unbounded" pitchFamily="34" charset="0"/>
                <a:ea typeface="Unbounded" pitchFamily="34" charset="-122"/>
                <a:cs typeface="Unbounded" pitchFamily="34" charset="-120"/>
              </a:rPr>
              <a:t>4</a:t>
            </a:r>
            <a:endParaRPr lang="en-US" sz="1750" dirty="0"/>
          </a:p>
        </p:txBody>
      </p:sp>
      <p:sp>
        <p:nvSpPr>
          <p:cNvPr id="21" name="Text 15"/>
          <p:cNvSpPr/>
          <p:nvPr/>
        </p:nvSpPr>
        <p:spPr>
          <a:xfrm>
            <a:off x="6799898" y="5829419"/>
            <a:ext cx="1780699" cy="264676"/>
          </a:xfrm>
          <a:prstGeom prst="rect">
            <a:avLst/>
          </a:prstGeom>
          <a:noFill/>
          <a:ln/>
        </p:spPr>
        <p:txBody>
          <a:bodyPr wrap="none" lIns="0" tIns="0" rIns="0" bIns="0" rtlCol="0" anchor="t"/>
          <a:lstStyle/>
          <a:p>
            <a:pPr marL="0" indent="0" algn="l">
              <a:lnSpc>
                <a:spcPts val="2050"/>
              </a:lnSpc>
              <a:buNone/>
            </a:pPr>
            <a:r>
              <a:rPr lang="en-US" sz="1650" dirty="0">
                <a:solidFill>
                  <a:srgbClr val="CAD6DE"/>
                </a:solidFill>
                <a:latin typeface="Unbounded" pitchFamily="34" charset="0"/>
                <a:ea typeface="Unbounded" pitchFamily="34" charset="-122"/>
                <a:cs typeface="Unbounded" pitchFamily="34" charset="-120"/>
              </a:rPr>
              <a:t>Feedback</a:t>
            </a:r>
            <a:endParaRPr lang="en-US" sz="1650" dirty="0"/>
          </a:p>
        </p:txBody>
      </p:sp>
      <p:sp>
        <p:nvSpPr>
          <p:cNvPr id="22" name="Text 16"/>
          <p:cNvSpPr/>
          <p:nvPr/>
        </p:nvSpPr>
        <p:spPr>
          <a:xfrm>
            <a:off x="6799898" y="6202085"/>
            <a:ext cx="1780699" cy="288131"/>
          </a:xfrm>
          <a:prstGeom prst="rect">
            <a:avLst/>
          </a:prstGeom>
          <a:noFill/>
          <a:ln/>
        </p:spPr>
        <p:txBody>
          <a:bodyPr wrap="none" lIns="0" tIns="0" rIns="0" bIns="0" rtlCol="0" anchor="t"/>
          <a:lstStyle/>
          <a:p>
            <a:pPr marL="0" indent="0" algn="l">
              <a:lnSpc>
                <a:spcPts val="2250"/>
              </a:lnSpc>
              <a:buNone/>
            </a:pPr>
            <a:r>
              <a:rPr lang="en-US" sz="1400" dirty="0">
                <a:solidFill>
                  <a:srgbClr val="CAD6DE"/>
                </a:solidFill>
                <a:latin typeface="Cabin" pitchFamily="34" charset="0"/>
                <a:ea typeface="Cabin" pitchFamily="34" charset="-122"/>
                <a:cs typeface="Cabin" pitchFamily="34" charset="-120"/>
              </a:rPr>
              <a:t>Clear system responses</a:t>
            </a:r>
            <a:endParaRPr lang="en-US" sz="1400" dirty="0"/>
          </a:p>
        </p:txBody>
      </p:sp>
      <p:sp>
        <p:nvSpPr>
          <p:cNvPr id="23" name="Shape 17"/>
          <p:cNvSpPr/>
          <p:nvPr/>
        </p:nvSpPr>
        <p:spPr>
          <a:xfrm>
            <a:off x="6664881" y="6683216"/>
            <a:ext cx="7290316" cy="11430"/>
          </a:xfrm>
          <a:prstGeom prst="roundRect">
            <a:avLst>
              <a:gd name="adj" fmla="val 236332"/>
            </a:avLst>
          </a:prstGeom>
          <a:solidFill>
            <a:srgbClr val="49606E"/>
          </a:solidFill>
          <a:ln/>
        </p:spPr>
      </p:sp>
      <p:pic>
        <p:nvPicPr>
          <p:cNvPr id="24" name="Image 4" descr="preencoded.png"/>
          <p:cNvPicPr>
            <a:picLocks noChangeAspect="1"/>
          </p:cNvPicPr>
          <p:nvPr/>
        </p:nvPicPr>
        <p:blipFill>
          <a:blip r:embed="rId7"/>
          <a:stretch>
            <a:fillRect/>
          </a:stretch>
        </p:blipFill>
        <p:spPr>
          <a:xfrm>
            <a:off x="663535" y="6715244"/>
            <a:ext cx="6618089" cy="1020842"/>
          </a:xfrm>
          <a:prstGeom prst="rect">
            <a:avLst/>
          </a:prstGeom>
        </p:spPr>
      </p:pic>
      <p:sp>
        <p:nvSpPr>
          <p:cNvPr id="25" name="Text 18"/>
          <p:cNvSpPr/>
          <p:nvPr/>
        </p:nvSpPr>
        <p:spPr>
          <a:xfrm>
            <a:off x="3885367" y="7045523"/>
            <a:ext cx="174427" cy="360164"/>
          </a:xfrm>
          <a:prstGeom prst="rect">
            <a:avLst/>
          </a:prstGeom>
          <a:noFill/>
          <a:ln/>
        </p:spPr>
        <p:txBody>
          <a:bodyPr wrap="none" lIns="0" tIns="0" rIns="0" bIns="0" rtlCol="0" anchor="t"/>
          <a:lstStyle/>
          <a:p>
            <a:pPr marL="0" indent="0" algn="ctr">
              <a:lnSpc>
                <a:spcPts val="2800"/>
              </a:lnSpc>
              <a:buNone/>
            </a:pPr>
            <a:r>
              <a:rPr lang="en-US" sz="1750" dirty="0">
                <a:solidFill>
                  <a:srgbClr val="CAD6DE"/>
                </a:solidFill>
                <a:latin typeface="Unbounded" pitchFamily="34" charset="0"/>
                <a:ea typeface="Unbounded" pitchFamily="34" charset="-122"/>
                <a:cs typeface="Unbounded" pitchFamily="34" charset="-120"/>
              </a:rPr>
              <a:t>5</a:t>
            </a:r>
            <a:endParaRPr lang="en-US" sz="1750" dirty="0"/>
          </a:p>
        </p:txBody>
      </p:sp>
      <p:sp>
        <p:nvSpPr>
          <p:cNvPr id="26" name="Text 19"/>
          <p:cNvSpPr/>
          <p:nvPr/>
        </p:nvSpPr>
        <p:spPr>
          <a:xfrm>
            <a:off x="7461647" y="6895267"/>
            <a:ext cx="3152656" cy="264676"/>
          </a:xfrm>
          <a:prstGeom prst="rect">
            <a:avLst/>
          </a:prstGeom>
          <a:noFill/>
          <a:ln/>
        </p:spPr>
        <p:txBody>
          <a:bodyPr wrap="none" lIns="0" tIns="0" rIns="0" bIns="0" rtlCol="0" anchor="t"/>
          <a:lstStyle/>
          <a:p>
            <a:pPr marL="0" indent="0" algn="l">
              <a:lnSpc>
                <a:spcPts val="2050"/>
              </a:lnSpc>
              <a:buNone/>
            </a:pPr>
            <a:r>
              <a:rPr lang="en-US" sz="1650" dirty="0">
                <a:solidFill>
                  <a:srgbClr val="CAD6DE"/>
                </a:solidFill>
                <a:latin typeface="Unbounded" pitchFamily="34" charset="0"/>
                <a:ea typeface="Unbounded" pitchFamily="34" charset="-122"/>
                <a:cs typeface="Unbounded" pitchFamily="34" charset="-120"/>
              </a:rPr>
              <a:t>Help and Documentation</a:t>
            </a:r>
            <a:endParaRPr lang="en-US" sz="1650" dirty="0"/>
          </a:p>
        </p:txBody>
      </p:sp>
      <p:sp>
        <p:nvSpPr>
          <p:cNvPr id="27" name="Text 20"/>
          <p:cNvSpPr/>
          <p:nvPr/>
        </p:nvSpPr>
        <p:spPr>
          <a:xfrm>
            <a:off x="7461647" y="7267932"/>
            <a:ext cx="3152656" cy="288131"/>
          </a:xfrm>
          <a:prstGeom prst="rect">
            <a:avLst/>
          </a:prstGeom>
          <a:noFill/>
          <a:ln/>
        </p:spPr>
        <p:txBody>
          <a:bodyPr wrap="none" lIns="0" tIns="0" rIns="0" bIns="0" rtlCol="0" anchor="t"/>
          <a:lstStyle/>
          <a:p>
            <a:pPr marL="0" indent="0" algn="l">
              <a:lnSpc>
                <a:spcPts val="2250"/>
              </a:lnSpc>
              <a:buNone/>
            </a:pPr>
            <a:r>
              <a:rPr lang="en-US" sz="1400" dirty="0">
                <a:solidFill>
                  <a:srgbClr val="CAD6DE"/>
                </a:solidFill>
                <a:latin typeface="Cabin" pitchFamily="34" charset="0"/>
                <a:ea typeface="Cabin" pitchFamily="34" charset="-122"/>
                <a:cs typeface="Cabin" pitchFamily="34" charset="-120"/>
              </a:rPr>
              <a:t>Accessible guidance</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69475"/>
          </a:xfrm>
          <a:prstGeom prst="rect">
            <a:avLst/>
          </a:prstGeom>
        </p:spPr>
      </p:pic>
      <p:sp>
        <p:nvSpPr>
          <p:cNvPr id="3" name="Text 0"/>
          <p:cNvSpPr/>
          <p:nvPr/>
        </p:nvSpPr>
        <p:spPr>
          <a:xfrm>
            <a:off x="691396" y="3012758"/>
            <a:ext cx="13247608" cy="1162050"/>
          </a:xfrm>
          <a:prstGeom prst="rect">
            <a:avLst/>
          </a:prstGeom>
          <a:noFill/>
          <a:ln/>
        </p:spPr>
        <p:txBody>
          <a:bodyPr wrap="square" lIns="0" tIns="0" rIns="0" bIns="0" rtlCol="0" anchor="t"/>
          <a:lstStyle/>
          <a:p>
            <a:pPr marL="0" indent="0">
              <a:lnSpc>
                <a:spcPts val="4550"/>
              </a:lnSpc>
              <a:buNone/>
            </a:pPr>
            <a:r>
              <a:rPr lang="en-US" sz="3650" dirty="0">
                <a:solidFill>
                  <a:srgbClr val="FFFFFF"/>
                </a:solidFill>
                <a:latin typeface="Unbounded" pitchFamily="34" charset="0"/>
                <a:ea typeface="Unbounded" pitchFamily="34" charset="-122"/>
                <a:cs typeface="Unbounded" pitchFamily="34" charset="-120"/>
              </a:rPr>
              <a:t>Key Concept: Efficiency in Healthcare Interfaces</a:t>
            </a:r>
            <a:endParaRPr lang="en-US" sz="3650" dirty="0"/>
          </a:p>
        </p:txBody>
      </p:sp>
      <p:sp>
        <p:nvSpPr>
          <p:cNvPr id="4" name="Text 1"/>
          <p:cNvSpPr/>
          <p:nvPr/>
        </p:nvSpPr>
        <p:spPr>
          <a:xfrm>
            <a:off x="691396" y="4471035"/>
            <a:ext cx="13247608" cy="1263968"/>
          </a:xfrm>
          <a:prstGeom prst="rect">
            <a:avLst/>
          </a:prstGeom>
          <a:noFill/>
          <a:ln/>
        </p:spPr>
        <p:txBody>
          <a:bodyPr wrap="square" lIns="0" tIns="0" rIns="0" bIns="0" rtlCol="0" anchor="t"/>
          <a:lstStyle/>
          <a:p>
            <a:pPr marL="0" indent="0">
              <a:lnSpc>
                <a:spcPts val="2450"/>
              </a:lnSpc>
              <a:buNone/>
            </a:pPr>
            <a:r>
              <a:rPr lang="en-US" sz="1550" dirty="0">
                <a:solidFill>
                  <a:srgbClr val="CAD6DE"/>
                </a:solidFill>
                <a:latin typeface="Cabin" pitchFamily="34" charset="0"/>
                <a:ea typeface="Cabin" pitchFamily="34" charset="-122"/>
                <a:cs typeface="Cabin" pitchFamily="34" charset="-120"/>
              </a:rPr>
              <a:t>Efficiency in healthcare HCI is about maximizing the output while minimizing the input required from users. In medical settings, efficient interfaces can significantly impact patient care by allowing healthcare providers to spend more time with patients and less time navigating complex systems. For instance, an efficient Electronic Health Record (EHR) system can help doctors quickly access and update patient information, leading to more informed decision-making and improved care coordination.</a:t>
            </a:r>
            <a:endParaRPr lang="en-US" sz="1550" dirty="0"/>
          </a:p>
        </p:txBody>
      </p:sp>
      <p:pic>
        <p:nvPicPr>
          <p:cNvPr id="5" name="Image 1" descr="preencoded.png"/>
          <p:cNvPicPr>
            <a:picLocks noChangeAspect="1"/>
          </p:cNvPicPr>
          <p:nvPr/>
        </p:nvPicPr>
        <p:blipFill>
          <a:blip r:embed="rId4"/>
          <a:stretch>
            <a:fillRect/>
          </a:stretch>
        </p:blipFill>
        <p:spPr>
          <a:xfrm>
            <a:off x="691396" y="5957173"/>
            <a:ext cx="493871" cy="493871"/>
          </a:xfrm>
          <a:prstGeom prst="rect">
            <a:avLst/>
          </a:prstGeom>
        </p:spPr>
      </p:pic>
      <p:sp>
        <p:nvSpPr>
          <p:cNvPr id="6" name="Text 2"/>
          <p:cNvSpPr/>
          <p:nvPr/>
        </p:nvSpPr>
        <p:spPr>
          <a:xfrm>
            <a:off x="691396" y="6648569"/>
            <a:ext cx="2324219" cy="290513"/>
          </a:xfrm>
          <a:prstGeom prst="rect">
            <a:avLst/>
          </a:prstGeom>
          <a:noFill/>
          <a:ln/>
        </p:spPr>
        <p:txBody>
          <a:bodyPr wrap="none" lIns="0" tIns="0" rIns="0" bIns="0" rtlCol="0" anchor="t"/>
          <a:lstStyle/>
          <a:p>
            <a:pPr marL="0" indent="0" algn="l">
              <a:lnSpc>
                <a:spcPts val="2250"/>
              </a:lnSpc>
              <a:buNone/>
            </a:pPr>
            <a:r>
              <a:rPr lang="en-US" sz="1800" dirty="0">
                <a:solidFill>
                  <a:srgbClr val="CAD6DE"/>
                </a:solidFill>
                <a:latin typeface="Unbounded" pitchFamily="34" charset="0"/>
                <a:ea typeface="Unbounded" pitchFamily="34" charset="-122"/>
                <a:cs typeface="Unbounded" pitchFamily="34" charset="-120"/>
              </a:rPr>
              <a:t>Time-Saving</a:t>
            </a:r>
            <a:endParaRPr lang="en-US" sz="1800" dirty="0"/>
          </a:p>
        </p:txBody>
      </p:sp>
      <p:sp>
        <p:nvSpPr>
          <p:cNvPr id="7" name="Text 3"/>
          <p:cNvSpPr/>
          <p:nvPr/>
        </p:nvSpPr>
        <p:spPr>
          <a:xfrm>
            <a:off x="691396" y="7057549"/>
            <a:ext cx="3089672" cy="631984"/>
          </a:xfrm>
          <a:prstGeom prst="rect">
            <a:avLst/>
          </a:prstGeom>
          <a:noFill/>
          <a:ln/>
        </p:spPr>
        <p:txBody>
          <a:bodyPr wrap="square" lIns="0" tIns="0" rIns="0" bIns="0" rtlCol="0" anchor="t"/>
          <a:lstStyle/>
          <a:p>
            <a:pPr marL="0" indent="0" algn="l">
              <a:lnSpc>
                <a:spcPts val="2450"/>
              </a:lnSpc>
              <a:buNone/>
            </a:pPr>
            <a:r>
              <a:rPr lang="en-US" sz="1550" dirty="0">
                <a:solidFill>
                  <a:srgbClr val="CAD6DE"/>
                </a:solidFill>
                <a:latin typeface="Cabin" pitchFamily="34" charset="0"/>
                <a:ea typeface="Cabin" pitchFamily="34" charset="-122"/>
                <a:cs typeface="Cabin" pitchFamily="34" charset="-120"/>
              </a:rPr>
              <a:t>Minimizes time spent on system interaction</a:t>
            </a:r>
            <a:endParaRPr lang="en-US" sz="1550" dirty="0"/>
          </a:p>
        </p:txBody>
      </p:sp>
      <p:pic>
        <p:nvPicPr>
          <p:cNvPr id="8" name="Image 2" descr="preencoded.png"/>
          <p:cNvPicPr>
            <a:picLocks noChangeAspect="1"/>
          </p:cNvPicPr>
          <p:nvPr/>
        </p:nvPicPr>
        <p:blipFill>
          <a:blip r:embed="rId5"/>
          <a:stretch>
            <a:fillRect/>
          </a:stretch>
        </p:blipFill>
        <p:spPr>
          <a:xfrm>
            <a:off x="4077295" y="5957173"/>
            <a:ext cx="493871" cy="493871"/>
          </a:xfrm>
          <a:prstGeom prst="rect">
            <a:avLst/>
          </a:prstGeom>
        </p:spPr>
      </p:pic>
      <p:sp>
        <p:nvSpPr>
          <p:cNvPr id="9" name="Text 4"/>
          <p:cNvSpPr/>
          <p:nvPr/>
        </p:nvSpPr>
        <p:spPr>
          <a:xfrm>
            <a:off x="4077295" y="6648569"/>
            <a:ext cx="2324219" cy="290513"/>
          </a:xfrm>
          <a:prstGeom prst="rect">
            <a:avLst/>
          </a:prstGeom>
          <a:noFill/>
          <a:ln/>
        </p:spPr>
        <p:txBody>
          <a:bodyPr wrap="none" lIns="0" tIns="0" rIns="0" bIns="0" rtlCol="0" anchor="t"/>
          <a:lstStyle/>
          <a:p>
            <a:pPr marL="0" indent="0" algn="l">
              <a:lnSpc>
                <a:spcPts val="2250"/>
              </a:lnSpc>
              <a:buNone/>
            </a:pPr>
            <a:r>
              <a:rPr lang="en-US" sz="1800" dirty="0">
                <a:solidFill>
                  <a:srgbClr val="CAD6DE"/>
                </a:solidFill>
                <a:latin typeface="Unbounded" pitchFamily="34" charset="0"/>
                <a:ea typeface="Unbounded" pitchFamily="34" charset="-122"/>
                <a:cs typeface="Unbounded" pitchFamily="34" charset="-120"/>
              </a:rPr>
              <a:t>Accuracy</a:t>
            </a:r>
            <a:endParaRPr lang="en-US" sz="1800" dirty="0"/>
          </a:p>
        </p:txBody>
      </p:sp>
      <p:sp>
        <p:nvSpPr>
          <p:cNvPr id="10" name="Text 5"/>
          <p:cNvSpPr/>
          <p:nvPr/>
        </p:nvSpPr>
        <p:spPr>
          <a:xfrm>
            <a:off x="4077295" y="7057549"/>
            <a:ext cx="3089791" cy="631984"/>
          </a:xfrm>
          <a:prstGeom prst="rect">
            <a:avLst/>
          </a:prstGeom>
          <a:noFill/>
          <a:ln/>
        </p:spPr>
        <p:txBody>
          <a:bodyPr wrap="square" lIns="0" tIns="0" rIns="0" bIns="0" rtlCol="0" anchor="t"/>
          <a:lstStyle/>
          <a:p>
            <a:pPr marL="0" indent="0" algn="l">
              <a:lnSpc>
                <a:spcPts val="2450"/>
              </a:lnSpc>
              <a:buNone/>
            </a:pPr>
            <a:r>
              <a:rPr lang="en-US" sz="1550" dirty="0">
                <a:solidFill>
                  <a:srgbClr val="CAD6DE"/>
                </a:solidFill>
                <a:latin typeface="Cabin" pitchFamily="34" charset="0"/>
                <a:ea typeface="Cabin" pitchFamily="34" charset="-122"/>
                <a:cs typeface="Cabin" pitchFamily="34" charset="-120"/>
              </a:rPr>
              <a:t>Reduces errors in data entry and retrieval</a:t>
            </a:r>
            <a:endParaRPr lang="en-US" sz="1550" dirty="0"/>
          </a:p>
        </p:txBody>
      </p:sp>
      <p:pic>
        <p:nvPicPr>
          <p:cNvPr id="11" name="Image 3" descr="preencoded.png"/>
          <p:cNvPicPr>
            <a:picLocks noChangeAspect="1"/>
          </p:cNvPicPr>
          <p:nvPr/>
        </p:nvPicPr>
        <p:blipFill>
          <a:blip r:embed="rId6"/>
          <a:stretch>
            <a:fillRect/>
          </a:stretch>
        </p:blipFill>
        <p:spPr>
          <a:xfrm>
            <a:off x="7463314" y="5957173"/>
            <a:ext cx="493871" cy="493871"/>
          </a:xfrm>
          <a:prstGeom prst="rect">
            <a:avLst/>
          </a:prstGeom>
        </p:spPr>
      </p:pic>
      <p:sp>
        <p:nvSpPr>
          <p:cNvPr id="12" name="Text 6"/>
          <p:cNvSpPr/>
          <p:nvPr/>
        </p:nvSpPr>
        <p:spPr>
          <a:xfrm>
            <a:off x="7463314" y="6648569"/>
            <a:ext cx="2324219" cy="290513"/>
          </a:xfrm>
          <a:prstGeom prst="rect">
            <a:avLst/>
          </a:prstGeom>
          <a:noFill/>
          <a:ln/>
        </p:spPr>
        <p:txBody>
          <a:bodyPr wrap="none" lIns="0" tIns="0" rIns="0" bIns="0" rtlCol="0" anchor="t"/>
          <a:lstStyle/>
          <a:p>
            <a:pPr marL="0" indent="0" algn="l">
              <a:lnSpc>
                <a:spcPts val="2250"/>
              </a:lnSpc>
              <a:buNone/>
            </a:pPr>
            <a:r>
              <a:rPr lang="en-US" sz="1800" dirty="0">
                <a:solidFill>
                  <a:srgbClr val="CAD6DE"/>
                </a:solidFill>
                <a:latin typeface="Unbounded" pitchFamily="34" charset="0"/>
                <a:ea typeface="Unbounded" pitchFamily="34" charset="-122"/>
                <a:cs typeface="Unbounded" pitchFamily="34" charset="-120"/>
              </a:rPr>
              <a:t>Automation</a:t>
            </a:r>
            <a:endParaRPr lang="en-US" sz="1800" dirty="0"/>
          </a:p>
        </p:txBody>
      </p:sp>
      <p:sp>
        <p:nvSpPr>
          <p:cNvPr id="13" name="Text 7"/>
          <p:cNvSpPr/>
          <p:nvPr/>
        </p:nvSpPr>
        <p:spPr>
          <a:xfrm>
            <a:off x="7463314" y="7057549"/>
            <a:ext cx="3089672" cy="315992"/>
          </a:xfrm>
          <a:prstGeom prst="rect">
            <a:avLst/>
          </a:prstGeom>
          <a:noFill/>
          <a:ln/>
        </p:spPr>
        <p:txBody>
          <a:bodyPr wrap="none" lIns="0" tIns="0" rIns="0" bIns="0" rtlCol="0" anchor="t"/>
          <a:lstStyle/>
          <a:p>
            <a:pPr marL="0" indent="0" algn="l">
              <a:lnSpc>
                <a:spcPts val="2450"/>
              </a:lnSpc>
              <a:buNone/>
            </a:pPr>
            <a:r>
              <a:rPr lang="en-US" sz="1550" dirty="0">
                <a:solidFill>
                  <a:srgbClr val="CAD6DE"/>
                </a:solidFill>
                <a:latin typeface="Cabin" pitchFamily="34" charset="0"/>
                <a:ea typeface="Cabin" pitchFamily="34" charset="-122"/>
                <a:cs typeface="Cabin" pitchFamily="34" charset="-120"/>
              </a:rPr>
              <a:t>Streamlines repetitive tasks</a:t>
            </a:r>
            <a:endParaRPr lang="en-US" sz="1550" dirty="0"/>
          </a:p>
        </p:txBody>
      </p:sp>
      <p:pic>
        <p:nvPicPr>
          <p:cNvPr id="14" name="Image 4" descr="preencoded.png"/>
          <p:cNvPicPr>
            <a:picLocks noChangeAspect="1"/>
          </p:cNvPicPr>
          <p:nvPr/>
        </p:nvPicPr>
        <p:blipFill>
          <a:blip r:embed="rId7"/>
          <a:stretch>
            <a:fillRect/>
          </a:stretch>
        </p:blipFill>
        <p:spPr>
          <a:xfrm>
            <a:off x="10849213" y="5957173"/>
            <a:ext cx="493871" cy="493871"/>
          </a:xfrm>
          <a:prstGeom prst="rect">
            <a:avLst/>
          </a:prstGeom>
        </p:spPr>
      </p:pic>
      <p:sp>
        <p:nvSpPr>
          <p:cNvPr id="15" name="Text 8"/>
          <p:cNvSpPr/>
          <p:nvPr/>
        </p:nvSpPr>
        <p:spPr>
          <a:xfrm>
            <a:off x="10849213" y="6648569"/>
            <a:ext cx="2962394" cy="290513"/>
          </a:xfrm>
          <a:prstGeom prst="rect">
            <a:avLst/>
          </a:prstGeom>
          <a:noFill/>
          <a:ln/>
        </p:spPr>
        <p:txBody>
          <a:bodyPr wrap="none" lIns="0" tIns="0" rIns="0" bIns="0" rtlCol="0" anchor="t"/>
          <a:lstStyle/>
          <a:p>
            <a:pPr marL="0" indent="0" algn="l">
              <a:lnSpc>
                <a:spcPts val="2250"/>
              </a:lnSpc>
              <a:buNone/>
            </a:pPr>
            <a:r>
              <a:rPr lang="en-US" sz="1800" dirty="0">
                <a:solidFill>
                  <a:srgbClr val="CAD6DE"/>
                </a:solidFill>
                <a:latin typeface="Unbounded" pitchFamily="34" charset="0"/>
                <a:ea typeface="Unbounded" pitchFamily="34" charset="-122"/>
                <a:cs typeface="Unbounded" pitchFamily="34" charset="-120"/>
              </a:rPr>
              <a:t>Workflow Integration</a:t>
            </a:r>
            <a:endParaRPr lang="en-US" sz="1800" dirty="0"/>
          </a:p>
        </p:txBody>
      </p:sp>
      <p:sp>
        <p:nvSpPr>
          <p:cNvPr id="16" name="Text 9"/>
          <p:cNvSpPr/>
          <p:nvPr/>
        </p:nvSpPr>
        <p:spPr>
          <a:xfrm>
            <a:off x="10849213" y="7057549"/>
            <a:ext cx="3089791" cy="315992"/>
          </a:xfrm>
          <a:prstGeom prst="rect">
            <a:avLst/>
          </a:prstGeom>
          <a:noFill/>
          <a:ln/>
        </p:spPr>
        <p:txBody>
          <a:bodyPr wrap="none" lIns="0" tIns="0" rIns="0" bIns="0" rtlCol="0" anchor="t"/>
          <a:lstStyle/>
          <a:p>
            <a:pPr marL="0" indent="0" algn="l">
              <a:lnSpc>
                <a:spcPts val="2450"/>
              </a:lnSpc>
              <a:buNone/>
            </a:pPr>
            <a:r>
              <a:rPr lang="en-US" sz="1550" dirty="0">
                <a:solidFill>
                  <a:srgbClr val="CAD6DE"/>
                </a:solidFill>
                <a:latin typeface="Cabin" pitchFamily="34" charset="0"/>
                <a:ea typeface="Cabin" pitchFamily="34" charset="-122"/>
                <a:cs typeface="Cabin" pitchFamily="34" charset="-120"/>
              </a:rPr>
              <a:t>Aligns with clinical processes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826056"/>
            <a:ext cx="12954952" cy="1408033"/>
          </a:xfrm>
          <a:prstGeom prst="rect">
            <a:avLst/>
          </a:prstGeom>
          <a:noFill/>
          <a:ln/>
        </p:spPr>
        <p:txBody>
          <a:bodyPr wrap="squar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Key Concept: User Satisfaction in Medical Interfaces</a:t>
            </a:r>
            <a:endParaRPr lang="en-US" sz="4400" dirty="0"/>
          </a:p>
        </p:txBody>
      </p:sp>
      <p:sp>
        <p:nvSpPr>
          <p:cNvPr id="3" name="Text 1"/>
          <p:cNvSpPr/>
          <p:nvPr/>
        </p:nvSpPr>
        <p:spPr>
          <a:xfrm>
            <a:off x="837724" y="2712839"/>
            <a:ext cx="12954952"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User satisfaction in healthcare HCI goes beyond mere preference. It can significantly impact the quality of care provided. Satisfied users are more likely to engage fully with the system, leading to more accurate data entry, better utilization of features, and ultimately, improved patient outcomes.</a:t>
            </a:r>
            <a:endParaRPr lang="en-US" sz="1850" dirty="0"/>
          </a:p>
        </p:txBody>
      </p:sp>
      <p:sp>
        <p:nvSpPr>
          <p:cNvPr id="4" name="Shape 2"/>
          <p:cNvSpPr/>
          <p:nvPr/>
        </p:nvSpPr>
        <p:spPr>
          <a:xfrm>
            <a:off x="837724" y="4131112"/>
            <a:ext cx="4158734" cy="3272314"/>
          </a:xfrm>
          <a:prstGeom prst="roundRect">
            <a:avLst>
              <a:gd name="adj" fmla="val 1097"/>
            </a:avLst>
          </a:prstGeom>
          <a:solidFill>
            <a:srgbClr val="304755"/>
          </a:solidFill>
          <a:ln/>
        </p:spPr>
      </p:sp>
      <p:sp>
        <p:nvSpPr>
          <p:cNvPr id="5" name="Text 3"/>
          <p:cNvSpPr/>
          <p:nvPr/>
        </p:nvSpPr>
        <p:spPr>
          <a:xfrm>
            <a:off x="1077039" y="4370427"/>
            <a:ext cx="343340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Emotional Response</a:t>
            </a:r>
            <a:endParaRPr lang="en-US" sz="2200" dirty="0"/>
          </a:p>
        </p:txBody>
      </p:sp>
      <p:sp>
        <p:nvSpPr>
          <p:cNvPr id="6" name="Text 4"/>
          <p:cNvSpPr/>
          <p:nvPr/>
        </p:nvSpPr>
        <p:spPr>
          <a:xfrm>
            <a:off x="1077039" y="4865965"/>
            <a:ext cx="3680103" cy="2298144"/>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Positive feelings towards the system enhance user engagement and adoption rates. In healthcare, this can lead to better compliance with using essential tools and technologies.</a:t>
            </a:r>
            <a:endParaRPr lang="en-US" sz="1850" dirty="0"/>
          </a:p>
        </p:txBody>
      </p:sp>
      <p:sp>
        <p:nvSpPr>
          <p:cNvPr id="7" name="Shape 5"/>
          <p:cNvSpPr/>
          <p:nvPr/>
        </p:nvSpPr>
        <p:spPr>
          <a:xfrm>
            <a:off x="5235773" y="4131112"/>
            <a:ext cx="4158734" cy="3272314"/>
          </a:xfrm>
          <a:prstGeom prst="roundRect">
            <a:avLst>
              <a:gd name="adj" fmla="val 1097"/>
            </a:avLst>
          </a:prstGeom>
          <a:solidFill>
            <a:srgbClr val="304755"/>
          </a:solidFill>
          <a:ln/>
        </p:spPr>
      </p:sp>
      <p:sp>
        <p:nvSpPr>
          <p:cNvPr id="8" name="Text 6"/>
          <p:cNvSpPr/>
          <p:nvPr/>
        </p:nvSpPr>
        <p:spPr>
          <a:xfrm>
            <a:off x="5475089" y="4370427"/>
            <a:ext cx="3582472"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Perceived Usefulness</a:t>
            </a:r>
            <a:endParaRPr lang="en-US" sz="2200" dirty="0"/>
          </a:p>
        </p:txBody>
      </p:sp>
      <p:sp>
        <p:nvSpPr>
          <p:cNvPr id="9" name="Text 7"/>
          <p:cNvSpPr/>
          <p:nvPr/>
        </p:nvSpPr>
        <p:spPr>
          <a:xfrm>
            <a:off x="5475089" y="4865965"/>
            <a:ext cx="3680103"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When users find the system helpful in their daily tasks, they're more likely to utilize it fully, leading to improved patient care and operational efficiency.</a:t>
            </a:r>
            <a:endParaRPr lang="en-US" sz="1850" dirty="0"/>
          </a:p>
        </p:txBody>
      </p:sp>
      <p:sp>
        <p:nvSpPr>
          <p:cNvPr id="10" name="Shape 8"/>
          <p:cNvSpPr/>
          <p:nvPr/>
        </p:nvSpPr>
        <p:spPr>
          <a:xfrm>
            <a:off x="9633823" y="4131112"/>
            <a:ext cx="4158734" cy="3272314"/>
          </a:xfrm>
          <a:prstGeom prst="roundRect">
            <a:avLst>
              <a:gd name="adj" fmla="val 1097"/>
            </a:avLst>
          </a:prstGeom>
          <a:solidFill>
            <a:srgbClr val="304755"/>
          </a:solidFill>
          <a:ln/>
        </p:spPr>
      </p:sp>
      <p:sp>
        <p:nvSpPr>
          <p:cNvPr id="11" name="Text 9"/>
          <p:cNvSpPr/>
          <p:nvPr/>
        </p:nvSpPr>
        <p:spPr>
          <a:xfrm>
            <a:off x="9873139" y="4370427"/>
            <a:ext cx="2888694"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Stress Reduction</a:t>
            </a:r>
            <a:endParaRPr lang="en-US" sz="2200" dirty="0"/>
          </a:p>
        </p:txBody>
      </p:sp>
      <p:sp>
        <p:nvSpPr>
          <p:cNvPr id="12" name="Text 10"/>
          <p:cNvSpPr/>
          <p:nvPr/>
        </p:nvSpPr>
        <p:spPr>
          <a:xfrm>
            <a:off x="9873139" y="4865965"/>
            <a:ext cx="3680103"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Interfaces that reduce cognitive load and frustration can significantly impact the well-being of healthcare professionals, potentially reducing burnout.</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485656" y="696158"/>
            <a:ext cx="11103293" cy="408146"/>
          </a:xfrm>
          <a:prstGeom prst="rect">
            <a:avLst/>
          </a:prstGeom>
          <a:noFill/>
          <a:ln/>
        </p:spPr>
        <p:txBody>
          <a:bodyPr wrap="none" lIns="0" tIns="0" rIns="0" bIns="0" rtlCol="0" anchor="t"/>
          <a:lstStyle/>
          <a:p>
            <a:pPr marL="0" indent="0">
              <a:lnSpc>
                <a:spcPts val="3200"/>
              </a:lnSpc>
              <a:buNone/>
            </a:pPr>
            <a:r>
              <a:rPr lang="en-US" sz="2550" dirty="0">
                <a:solidFill>
                  <a:srgbClr val="FFFFFF"/>
                </a:solidFill>
                <a:latin typeface="Unbounded" pitchFamily="34" charset="0"/>
                <a:ea typeface="Unbounded" pitchFamily="34" charset="-122"/>
                <a:cs typeface="Unbounded" pitchFamily="34" charset="-120"/>
              </a:rPr>
              <a:t>UX Design Principles for Desktop Interfaces in Healthcare</a:t>
            </a:r>
            <a:endParaRPr lang="en-US" sz="2550" dirty="0"/>
          </a:p>
        </p:txBody>
      </p:sp>
      <p:pic>
        <p:nvPicPr>
          <p:cNvPr id="3" name="Image 0" descr="preencoded.png"/>
          <p:cNvPicPr>
            <a:picLocks noChangeAspect="1"/>
          </p:cNvPicPr>
          <p:nvPr/>
        </p:nvPicPr>
        <p:blipFill>
          <a:blip r:embed="rId3"/>
          <a:stretch>
            <a:fillRect/>
          </a:stretch>
        </p:blipFill>
        <p:spPr>
          <a:xfrm>
            <a:off x="485656" y="1381839"/>
            <a:ext cx="693896" cy="1110258"/>
          </a:xfrm>
          <a:prstGeom prst="rect">
            <a:avLst/>
          </a:prstGeom>
        </p:spPr>
      </p:pic>
      <p:sp>
        <p:nvSpPr>
          <p:cNvPr id="4" name="Text 1"/>
          <p:cNvSpPr/>
          <p:nvPr/>
        </p:nvSpPr>
        <p:spPr>
          <a:xfrm>
            <a:off x="1387673" y="1520547"/>
            <a:ext cx="2701528" cy="203954"/>
          </a:xfrm>
          <a:prstGeom prst="rect">
            <a:avLst/>
          </a:prstGeom>
          <a:noFill/>
          <a:ln/>
        </p:spPr>
        <p:txBody>
          <a:bodyPr wrap="none" lIns="0" tIns="0" rIns="0" bIns="0" rtlCol="0" anchor="t"/>
          <a:lstStyle/>
          <a:p>
            <a:pPr marL="0" indent="0" algn="l">
              <a:lnSpc>
                <a:spcPts val="1600"/>
              </a:lnSpc>
              <a:buNone/>
            </a:pPr>
            <a:r>
              <a:rPr lang="en-US" sz="1250" dirty="0">
                <a:solidFill>
                  <a:srgbClr val="CAD6DE"/>
                </a:solidFill>
                <a:latin typeface="Unbounded" pitchFamily="34" charset="0"/>
                <a:ea typeface="Unbounded" pitchFamily="34" charset="-122"/>
                <a:cs typeface="Unbounded" pitchFamily="34" charset="-120"/>
              </a:rPr>
              <a:t>Clear Information Hierarchy</a:t>
            </a:r>
            <a:endParaRPr lang="en-US" sz="1250" dirty="0"/>
          </a:p>
        </p:txBody>
      </p:sp>
      <p:sp>
        <p:nvSpPr>
          <p:cNvPr id="5" name="Text 2"/>
          <p:cNvSpPr/>
          <p:nvPr/>
        </p:nvSpPr>
        <p:spPr>
          <a:xfrm>
            <a:off x="1387673" y="1807726"/>
            <a:ext cx="12757071" cy="222052"/>
          </a:xfrm>
          <a:prstGeom prst="rect">
            <a:avLst/>
          </a:prstGeom>
          <a:noFill/>
          <a:ln/>
        </p:spPr>
        <p:txBody>
          <a:bodyPr wrap="none" lIns="0" tIns="0" rIns="0" bIns="0" rtlCol="0" anchor="t"/>
          <a:lstStyle/>
          <a:p>
            <a:pPr marL="0" indent="0" algn="l">
              <a:lnSpc>
                <a:spcPts val="1700"/>
              </a:lnSpc>
              <a:buNone/>
            </a:pPr>
            <a:r>
              <a:rPr lang="en-US" sz="1050" dirty="0">
                <a:solidFill>
                  <a:srgbClr val="CAD6DE"/>
                </a:solidFill>
                <a:latin typeface="Cabin" pitchFamily="34" charset="0"/>
                <a:ea typeface="Cabin" pitchFamily="34" charset="-122"/>
                <a:cs typeface="Cabin" pitchFamily="34" charset="-120"/>
              </a:rPr>
              <a:t>Organize content to prioritize critical information</a:t>
            </a:r>
            <a:endParaRPr lang="en-US" sz="1050" dirty="0"/>
          </a:p>
        </p:txBody>
      </p:sp>
      <p:pic>
        <p:nvPicPr>
          <p:cNvPr id="6" name="Image 1" descr="preencoded.png"/>
          <p:cNvPicPr>
            <a:picLocks noChangeAspect="1"/>
          </p:cNvPicPr>
          <p:nvPr/>
        </p:nvPicPr>
        <p:blipFill>
          <a:blip r:embed="rId4"/>
          <a:stretch>
            <a:fillRect/>
          </a:stretch>
        </p:blipFill>
        <p:spPr>
          <a:xfrm>
            <a:off x="485656" y="2492097"/>
            <a:ext cx="693896" cy="1110258"/>
          </a:xfrm>
          <a:prstGeom prst="rect">
            <a:avLst/>
          </a:prstGeom>
        </p:spPr>
      </p:pic>
      <p:sp>
        <p:nvSpPr>
          <p:cNvPr id="7" name="Text 3"/>
          <p:cNvSpPr/>
          <p:nvPr/>
        </p:nvSpPr>
        <p:spPr>
          <a:xfrm>
            <a:off x="1387673" y="2630805"/>
            <a:ext cx="1811417" cy="203954"/>
          </a:xfrm>
          <a:prstGeom prst="rect">
            <a:avLst/>
          </a:prstGeom>
          <a:noFill/>
          <a:ln/>
        </p:spPr>
        <p:txBody>
          <a:bodyPr wrap="none" lIns="0" tIns="0" rIns="0" bIns="0" rtlCol="0" anchor="t"/>
          <a:lstStyle/>
          <a:p>
            <a:pPr marL="0" indent="0" algn="l">
              <a:lnSpc>
                <a:spcPts val="1600"/>
              </a:lnSpc>
              <a:buNone/>
            </a:pPr>
            <a:r>
              <a:rPr lang="en-US" sz="1250" dirty="0">
                <a:solidFill>
                  <a:srgbClr val="CAD6DE"/>
                </a:solidFill>
                <a:latin typeface="Unbounded" pitchFamily="34" charset="0"/>
                <a:ea typeface="Unbounded" pitchFamily="34" charset="-122"/>
                <a:cs typeface="Unbounded" pitchFamily="34" charset="-120"/>
              </a:rPr>
              <a:t>Consistent Layout</a:t>
            </a:r>
            <a:endParaRPr lang="en-US" sz="1250" dirty="0"/>
          </a:p>
        </p:txBody>
      </p:sp>
      <p:sp>
        <p:nvSpPr>
          <p:cNvPr id="8" name="Text 4"/>
          <p:cNvSpPr/>
          <p:nvPr/>
        </p:nvSpPr>
        <p:spPr>
          <a:xfrm>
            <a:off x="1387673" y="2917984"/>
            <a:ext cx="12757071" cy="222052"/>
          </a:xfrm>
          <a:prstGeom prst="rect">
            <a:avLst/>
          </a:prstGeom>
          <a:noFill/>
          <a:ln/>
        </p:spPr>
        <p:txBody>
          <a:bodyPr wrap="none" lIns="0" tIns="0" rIns="0" bIns="0" rtlCol="0" anchor="t"/>
          <a:lstStyle/>
          <a:p>
            <a:pPr marL="0" indent="0" algn="l">
              <a:lnSpc>
                <a:spcPts val="1700"/>
              </a:lnSpc>
              <a:buNone/>
            </a:pPr>
            <a:r>
              <a:rPr lang="en-US" sz="1050" dirty="0">
                <a:solidFill>
                  <a:srgbClr val="CAD6DE"/>
                </a:solidFill>
                <a:latin typeface="Cabin" pitchFamily="34" charset="0"/>
                <a:ea typeface="Cabin" pitchFamily="34" charset="-122"/>
                <a:cs typeface="Cabin" pitchFamily="34" charset="-120"/>
              </a:rPr>
              <a:t>Maintain uniformity across different screens and modules</a:t>
            </a:r>
            <a:endParaRPr lang="en-US" sz="1050" dirty="0"/>
          </a:p>
        </p:txBody>
      </p:sp>
      <p:pic>
        <p:nvPicPr>
          <p:cNvPr id="9" name="Image 2" descr="preencoded.png"/>
          <p:cNvPicPr>
            <a:picLocks noChangeAspect="1"/>
          </p:cNvPicPr>
          <p:nvPr/>
        </p:nvPicPr>
        <p:blipFill>
          <a:blip r:embed="rId5"/>
          <a:stretch>
            <a:fillRect/>
          </a:stretch>
        </p:blipFill>
        <p:spPr>
          <a:xfrm>
            <a:off x="485656" y="3602355"/>
            <a:ext cx="693896" cy="1110258"/>
          </a:xfrm>
          <a:prstGeom prst="rect">
            <a:avLst/>
          </a:prstGeom>
        </p:spPr>
      </p:pic>
      <p:sp>
        <p:nvSpPr>
          <p:cNvPr id="10" name="Text 5"/>
          <p:cNvSpPr/>
          <p:nvPr/>
        </p:nvSpPr>
        <p:spPr>
          <a:xfrm>
            <a:off x="1387673" y="3741063"/>
            <a:ext cx="3430548" cy="203954"/>
          </a:xfrm>
          <a:prstGeom prst="rect">
            <a:avLst/>
          </a:prstGeom>
          <a:noFill/>
          <a:ln/>
        </p:spPr>
        <p:txBody>
          <a:bodyPr wrap="none" lIns="0" tIns="0" rIns="0" bIns="0" rtlCol="0" anchor="t"/>
          <a:lstStyle/>
          <a:p>
            <a:pPr marL="0" indent="0" algn="l">
              <a:lnSpc>
                <a:spcPts val="1600"/>
              </a:lnSpc>
              <a:buNone/>
            </a:pPr>
            <a:r>
              <a:rPr lang="en-US" sz="1250" dirty="0">
                <a:solidFill>
                  <a:srgbClr val="CAD6DE"/>
                </a:solidFill>
                <a:latin typeface="Unbounded" pitchFamily="34" charset="0"/>
                <a:ea typeface="Unbounded" pitchFamily="34" charset="-122"/>
                <a:cs typeface="Unbounded" pitchFamily="34" charset="-120"/>
              </a:rPr>
              <a:t>Effective Use of Screen Real Estate</a:t>
            </a:r>
            <a:endParaRPr lang="en-US" sz="1250" dirty="0"/>
          </a:p>
        </p:txBody>
      </p:sp>
      <p:sp>
        <p:nvSpPr>
          <p:cNvPr id="11" name="Text 6"/>
          <p:cNvSpPr/>
          <p:nvPr/>
        </p:nvSpPr>
        <p:spPr>
          <a:xfrm>
            <a:off x="1387673" y="4028242"/>
            <a:ext cx="12757071" cy="222052"/>
          </a:xfrm>
          <a:prstGeom prst="rect">
            <a:avLst/>
          </a:prstGeom>
          <a:noFill/>
          <a:ln/>
        </p:spPr>
        <p:txBody>
          <a:bodyPr wrap="none" lIns="0" tIns="0" rIns="0" bIns="0" rtlCol="0" anchor="t"/>
          <a:lstStyle/>
          <a:p>
            <a:pPr marL="0" indent="0" algn="l">
              <a:lnSpc>
                <a:spcPts val="1700"/>
              </a:lnSpc>
              <a:buNone/>
            </a:pPr>
            <a:r>
              <a:rPr lang="en-US" sz="1050" dirty="0">
                <a:solidFill>
                  <a:srgbClr val="CAD6DE"/>
                </a:solidFill>
                <a:latin typeface="Cabin" pitchFamily="34" charset="0"/>
                <a:ea typeface="Cabin" pitchFamily="34" charset="-122"/>
                <a:cs typeface="Cabin" pitchFamily="34" charset="-120"/>
              </a:rPr>
              <a:t>Optimize layout for large displays common in healthcare settings</a:t>
            </a:r>
            <a:endParaRPr lang="en-US" sz="1050" dirty="0"/>
          </a:p>
        </p:txBody>
      </p:sp>
      <p:pic>
        <p:nvPicPr>
          <p:cNvPr id="12" name="Image 3" descr="preencoded.png"/>
          <p:cNvPicPr>
            <a:picLocks noChangeAspect="1"/>
          </p:cNvPicPr>
          <p:nvPr/>
        </p:nvPicPr>
        <p:blipFill>
          <a:blip r:embed="rId6"/>
          <a:stretch>
            <a:fillRect/>
          </a:stretch>
        </p:blipFill>
        <p:spPr>
          <a:xfrm>
            <a:off x="485656" y="4712613"/>
            <a:ext cx="693896" cy="1110258"/>
          </a:xfrm>
          <a:prstGeom prst="rect">
            <a:avLst/>
          </a:prstGeom>
        </p:spPr>
      </p:pic>
      <p:sp>
        <p:nvSpPr>
          <p:cNvPr id="13" name="Text 7"/>
          <p:cNvSpPr/>
          <p:nvPr/>
        </p:nvSpPr>
        <p:spPr>
          <a:xfrm>
            <a:off x="1387673" y="4851321"/>
            <a:ext cx="4193262" cy="203954"/>
          </a:xfrm>
          <a:prstGeom prst="rect">
            <a:avLst/>
          </a:prstGeom>
          <a:noFill/>
          <a:ln/>
        </p:spPr>
        <p:txBody>
          <a:bodyPr wrap="none" lIns="0" tIns="0" rIns="0" bIns="0" rtlCol="0" anchor="t"/>
          <a:lstStyle/>
          <a:p>
            <a:pPr marL="0" indent="0" algn="l">
              <a:lnSpc>
                <a:spcPts val="1600"/>
              </a:lnSpc>
              <a:buNone/>
            </a:pPr>
            <a:r>
              <a:rPr lang="en-US" sz="1250" dirty="0">
                <a:solidFill>
                  <a:srgbClr val="CAD6DE"/>
                </a:solidFill>
                <a:latin typeface="Unbounded" pitchFamily="34" charset="0"/>
                <a:ea typeface="Unbounded" pitchFamily="34" charset="-122"/>
                <a:cs typeface="Unbounded" pitchFamily="34" charset="-120"/>
              </a:rPr>
              <a:t>Quick Access to Frequently Used Functions</a:t>
            </a:r>
            <a:endParaRPr lang="en-US" sz="1250" dirty="0"/>
          </a:p>
        </p:txBody>
      </p:sp>
      <p:sp>
        <p:nvSpPr>
          <p:cNvPr id="14" name="Text 8"/>
          <p:cNvSpPr/>
          <p:nvPr/>
        </p:nvSpPr>
        <p:spPr>
          <a:xfrm>
            <a:off x="1387673" y="5138499"/>
            <a:ext cx="12757071" cy="222052"/>
          </a:xfrm>
          <a:prstGeom prst="rect">
            <a:avLst/>
          </a:prstGeom>
          <a:noFill/>
          <a:ln/>
        </p:spPr>
        <p:txBody>
          <a:bodyPr wrap="none" lIns="0" tIns="0" rIns="0" bIns="0" rtlCol="0" anchor="t"/>
          <a:lstStyle/>
          <a:p>
            <a:pPr marL="0" indent="0" algn="l">
              <a:lnSpc>
                <a:spcPts val="1700"/>
              </a:lnSpc>
              <a:buNone/>
            </a:pPr>
            <a:r>
              <a:rPr lang="en-US" sz="1050" dirty="0">
                <a:solidFill>
                  <a:srgbClr val="CAD6DE"/>
                </a:solidFill>
                <a:latin typeface="Cabin" pitchFamily="34" charset="0"/>
                <a:ea typeface="Cabin" pitchFamily="34" charset="-122"/>
                <a:cs typeface="Cabin" pitchFamily="34" charset="-120"/>
              </a:rPr>
              <a:t>Implement shortcuts and customizable dashboards</a:t>
            </a:r>
            <a:endParaRPr lang="en-US" sz="1050" dirty="0"/>
          </a:p>
        </p:txBody>
      </p:sp>
      <p:pic>
        <p:nvPicPr>
          <p:cNvPr id="15" name="Image 4" descr="preencoded.png"/>
          <p:cNvPicPr>
            <a:picLocks noChangeAspect="1"/>
          </p:cNvPicPr>
          <p:nvPr/>
        </p:nvPicPr>
        <p:blipFill>
          <a:blip r:embed="rId7"/>
          <a:stretch>
            <a:fillRect/>
          </a:stretch>
        </p:blipFill>
        <p:spPr>
          <a:xfrm>
            <a:off x="485656" y="5822871"/>
            <a:ext cx="693896" cy="1110258"/>
          </a:xfrm>
          <a:prstGeom prst="rect">
            <a:avLst/>
          </a:prstGeom>
        </p:spPr>
      </p:pic>
      <p:sp>
        <p:nvSpPr>
          <p:cNvPr id="16" name="Text 9"/>
          <p:cNvSpPr/>
          <p:nvPr/>
        </p:nvSpPr>
        <p:spPr>
          <a:xfrm>
            <a:off x="1387673" y="5961578"/>
            <a:ext cx="2760226" cy="203954"/>
          </a:xfrm>
          <a:prstGeom prst="rect">
            <a:avLst/>
          </a:prstGeom>
          <a:noFill/>
          <a:ln/>
        </p:spPr>
        <p:txBody>
          <a:bodyPr wrap="none" lIns="0" tIns="0" rIns="0" bIns="0" rtlCol="0" anchor="t"/>
          <a:lstStyle/>
          <a:p>
            <a:pPr marL="0" indent="0" algn="l">
              <a:lnSpc>
                <a:spcPts val="1600"/>
              </a:lnSpc>
              <a:buNone/>
            </a:pPr>
            <a:r>
              <a:rPr lang="en-US" sz="1250" dirty="0">
                <a:solidFill>
                  <a:srgbClr val="CAD6DE"/>
                </a:solidFill>
                <a:latin typeface="Unbounded" pitchFamily="34" charset="0"/>
                <a:ea typeface="Unbounded" pitchFamily="34" charset="-122"/>
                <a:cs typeface="Unbounded" pitchFamily="34" charset="-120"/>
              </a:rPr>
              <a:t>Robust Search Functionality</a:t>
            </a:r>
            <a:endParaRPr lang="en-US" sz="1250" dirty="0"/>
          </a:p>
        </p:txBody>
      </p:sp>
      <p:sp>
        <p:nvSpPr>
          <p:cNvPr id="17" name="Text 10"/>
          <p:cNvSpPr/>
          <p:nvPr/>
        </p:nvSpPr>
        <p:spPr>
          <a:xfrm>
            <a:off x="1387673" y="6248757"/>
            <a:ext cx="12757071" cy="222052"/>
          </a:xfrm>
          <a:prstGeom prst="rect">
            <a:avLst/>
          </a:prstGeom>
          <a:noFill/>
          <a:ln/>
        </p:spPr>
        <p:txBody>
          <a:bodyPr wrap="none" lIns="0" tIns="0" rIns="0" bIns="0" rtlCol="0" anchor="t"/>
          <a:lstStyle/>
          <a:p>
            <a:pPr marL="0" indent="0" algn="l">
              <a:lnSpc>
                <a:spcPts val="1700"/>
              </a:lnSpc>
              <a:buNone/>
            </a:pPr>
            <a:r>
              <a:rPr lang="en-US" sz="1050" dirty="0">
                <a:solidFill>
                  <a:srgbClr val="CAD6DE"/>
                </a:solidFill>
                <a:latin typeface="Cabin" pitchFamily="34" charset="0"/>
                <a:ea typeface="Cabin" pitchFamily="34" charset="-122"/>
                <a:cs typeface="Cabin" pitchFamily="34" charset="-120"/>
              </a:rPr>
              <a:t>Enable quick retrieval of patient data and medical information</a:t>
            </a:r>
            <a:endParaRPr lang="en-US" sz="1050" dirty="0"/>
          </a:p>
        </p:txBody>
      </p:sp>
      <p:sp>
        <p:nvSpPr>
          <p:cNvPr id="18" name="Text 11"/>
          <p:cNvSpPr/>
          <p:nvPr/>
        </p:nvSpPr>
        <p:spPr>
          <a:xfrm>
            <a:off x="485656" y="7089219"/>
            <a:ext cx="13659088" cy="444103"/>
          </a:xfrm>
          <a:prstGeom prst="rect">
            <a:avLst/>
          </a:prstGeom>
          <a:noFill/>
          <a:ln/>
        </p:spPr>
        <p:txBody>
          <a:bodyPr wrap="square" lIns="0" tIns="0" rIns="0" bIns="0" rtlCol="0" anchor="t"/>
          <a:lstStyle/>
          <a:p>
            <a:pPr marL="0" indent="0">
              <a:lnSpc>
                <a:spcPts val="1700"/>
              </a:lnSpc>
              <a:buNone/>
            </a:pPr>
            <a:r>
              <a:rPr lang="en-US" sz="1050" dirty="0">
                <a:solidFill>
                  <a:srgbClr val="CAD6DE"/>
                </a:solidFill>
                <a:latin typeface="Cabin" pitchFamily="34" charset="0"/>
                <a:ea typeface="Cabin" pitchFamily="34" charset="-122"/>
                <a:cs typeface="Cabin" pitchFamily="34" charset="-120"/>
              </a:rPr>
              <a:t>Desktop interfaces in healthcare often need to display complex information and support multitasking. Effective UX design for these interfaces focuses on clarity, efficiency, and the ability to quickly access and input information. For example, a well-designed EHR system might use a consistent color-coding scheme to highlight different types of patient information, making it easier for healthcare providers to quickly find what they need.</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03553" y="800695"/>
            <a:ext cx="13023294" cy="1350407"/>
          </a:xfrm>
          <a:prstGeom prst="rect">
            <a:avLst/>
          </a:prstGeom>
          <a:noFill/>
          <a:ln/>
        </p:spPr>
        <p:txBody>
          <a:bodyPr wrap="square" lIns="0" tIns="0" rIns="0" bIns="0" rtlCol="0" anchor="t"/>
          <a:lstStyle/>
          <a:p>
            <a:pPr marL="0" indent="0">
              <a:lnSpc>
                <a:spcPts val="5300"/>
              </a:lnSpc>
              <a:buNone/>
            </a:pPr>
            <a:r>
              <a:rPr lang="en-US" sz="4250" dirty="0">
                <a:solidFill>
                  <a:srgbClr val="FFFFFF"/>
                </a:solidFill>
                <a:latin typeface="Unbounded" pitchFamily="34" charset="0"/>
                <a:ea typeface="Unbounded" pitchFamily="34" charset="-122"/>
                <a:cs typeface="Unbounded" pitchFamily="34" charset="-120"/>
              </a:rPr>
              <a:t>UX Design Principles for Mobile Interfaces in Healthcare</a:t>
            </a:r>
            <a:endParaRPr lang="en-US" sz="4250" dirty="0"/>
          </a:p>
        </p:txBody>
      </p:sp>
      <p:sp>
        <p:nvSpPr>
          <p:cNvPr id="3" name="Text 1"/>
          <p:cNvSpPr/>
          <p:nvPr/>
        </p:nvSpPr>
        <p:spPr>
          <a:xfrm>
            <a:off x="803553" y="2724983"/>
            <a:ext cx="3967163" cy="675323"/>
          </a:xfrm>
          <a:prstGeom prst="rect">
            <a:avLst/>
          </a:prstGeom>
          <a:noFill/>
          <a:ln/>
        </p:spPr>
        <p:txBody>
          <a:bodyPr wrap="square" lIns="0" tIns="0" rIns="0" bIns="0" rtlCol="0" anchor="t"/>
          <a:lstStyle/>
          <a:p>
            <a:pPr marL="0" indent="0">
              <a:lnSpc>
                <a:spcPts val="2650"/>
              </a:lnSpc>
              <a:buNone/>
            </a:pPr>
            <a:r>
              <a:rPr lang="en-US" sz="2100" dirty="0">
                <a:solidFill>
                  <a:srgbClr val="FFFFFF"/>
                </a:solidFill>
                <a:latin typeface="Unbounded" pitchFamily="34" charset="0"/>
                <a:ea typeface="Unbounded" pitchFamily="34" charset="-122"/>
                <a:cs typeface="Unbounded" pitchFamily="34" charset="-120"/>
              </a:rPr>
              <a:t>Touch-Optimized Interface</a:t>
            </a:r>
            <a:endParaRPr lang="en-US" sz="2100" dirty="0"/>
          </a:p>
        </p:txBody>
      </p:sp>
      <p:sp>
        <p:nvSpPr>
          <p:cNvPr id="4" name="Text 2"/>
          <p:cNvSpPr/>
          <p:nvPr/>
        </p:nvSpPr>
        <p:spPr>
          <a:xfrm>
            <a:off x="803553" y="3629858"/>
            <a:ext cx="3967163" cy="1835944"/>
          </a:xfrm>
          <a:prstGeom prst="rect">
            <a:avLst/>
          </a:prstGeom>
          <a:noFill/>
          <a:ln/>
        </p:spPr>
        <p:txBody>
          <a:bodyPr wrap="square" lIns="0" tIns="0" rIns="0" bIns="0" rtlCol="0" anchor="t"/>
          <a:lstStyle/>
          <a:p>
            <a:pPr marL="0" indent="0">
              <a:lnSpc>
                <a:spcPts val="2850"/>
              </a:lnSpc>
              <a:buNone/>
            </a:pPr>
            <a:r>
              <a:rPr lang="en-US" sz="1800" dirty="0">
                <a:solidFill>
                  <a:srgbClr val="CAD6DE"/>
                </a:solidFill>
                <a:latin typeface="Cabin" pitchFamily="34" charset="0"/>
                <a:ea typeface="Cabin" pitchFamily="34" charset="-122"/>
                <a:cs typeface="Cabin" pitchFamily="34" charset="-120"/>
              </a:rPr>
              <a:t>Design for finger-based interaction with appropriately sized touch targets. This is crucial for healthcare professionals who may need to use the interface while moving or in unconventional postures.</a:t>
            </a:r>
            <a:endParaRPr lang="en-US" sz="1800" dirty="0"/>
          </a:p>
        </p:txBody>
      </p:sp>
      <p:sp>
        <p:nvSpPr>
          <p:cNvPr id="5" name="Text 3"/>
          <p:cNvSpPr/>
          <p:nvPr/>
        </p:nvSpPr>
        <p:spPr>
          <a:xfrm>
            <a:off x="5338405" y="2724983"/>
            <a:ext cx="3020378" cy="337661"/>
          </a:xfrm>
          <a:prstGeom prst="rect">
            <a:avLst/>
          </a:prstGeom>
          <a:noFill/>
          <a:ln/>
        </p:spPr>
        <p:txBody>
          <a:bodyPr wrap="none" lIns="0" tIns="0" rIns="0" bIns="0" rtlCol="0" anchor="t"/>
          <a:lstStyle/>
          <a:p>
            <a:pPr marL="0" indent="0">
              <a:lnSpc>
                <a:spcPts val="2650"/>
              </a:lnSpc>
              <a:buNone/>
            </a:pPr>
            <a:r>
              <a:rPr lang="en-US" sz="2100" dirty="0">
                <a:solidFill>
                  <a:srgbClr val="FFFFFF"/>
                </a:solidFill>
                <a:latin typeface="Unbounded" pitchFamily="34" charset="0"/>
                <a:ea typeface="Unbounded" pitchFamily="34" charset="-122"/>
                <a:cs typeface="Unbounded" pitchFamily="34" charset="-120"/>
              </a:rPr>
              <a:t>Responsive Design</a:t>
            </a:r>
            <a:endParaRPr lang="en-US" sz="2100" dirty="0"/>
          </a:p>
        </p:txBody>
      </p:sp>
      <p:sp>
        <p:nvSpPr>
          <p:cNvPr id="6" name="Text 4"/>
          <p:cNvSpPr/>
          <p:nvPr/>
        </p:nvSpPr>
        <p:spPr>
          <a:xfrm>
            <a:off x="5338405" y="3292197"/>
            <a:ext cx="3967163" cy="2203133"/>
          </a:xfrm>
          <a:prstGeom prst="rect">
            <a:avLst/>
          </a:prstGeom>
          <a:noFill/>
          <a:ln/>
        </p:spPr>
        <p:txBody>
          <a:bodyPr wrap="square" lIns="0" tIns="0" rIns="0" bIns="0" rtlCol="0" anchor="t"/>
          <a:lstStyle/>
          <a:p>
            <a:pPr marL="0" indent="0">
              <a:lnSpc>
                <a:spcPts val="2850"/>
              </a:lnSpc>
              <a:buNone/>
            </a:pPr>
            <a:r>
              <a:rPr lang="en-US" sz="1800" dirty="0">
                <a:solidFill>
                  <a:srgbClr val="CAD6DE"/>
                </a:solidFill>
                <a:latin typeface="Cabin" pitchFamily="34" charset="0"/>
                <a:ea typeface="Cabin" pitchFamily="34" charset="-122"/>
                <a:cs typeface="Cabin" pitchFamily="34" charset="-120"/>
              </a:rPr>
              <a:t>Ensure the interface adapts to different screen sizes and orientations. This allows for seamless use across various devices, from smartphones to tablets, which is essential in dynamic healthcare environments.</a:t>
            </a:r>
            <a:endParaRPr lang="en-US" sz="1800" dirty="0"/>
          </a:p>
        </p:txBody>
      </p:sp>
      <p:sp>
        <p:nvSpPr>
          <p:cNvPr id="7" name="Text 5"/>
          <p:cNvSpPr/>
          <p:nvPr/>
        </p:nvSpPr>
        <p:spPr>
          <a:xfrm>
            <a:off x="9873258" y="2724983"/>
            <a:ext cx="3272552" cy="337661"/>
          </a:xfrm>
          <a:prstGeom prst="rect">
            <a:avLst/>
          </a:prstGeom>
          <a:noFill/>
          <a:ln/>
        </p:spPr>
        <p:txBody>
          <a:bodyPr wrap="none" lIns="0" tIns="0" rIns="0" bIns="0" rtlCol="0" anchor="t"/>
          <a:lstStyle/>
          <a:p>
            <a:pPr marL="0" indent="0">
              <a:lnSpc>
                <a:spcPts val="2650"/>
              </a:lnSpc>
              <a:buNone/>
            </a:pPr>
            <a:r>
              <a:rPr lang="en-US" sz="2100" dirty="0">
                <a:solidFill>
                  <a:srgbClr val="FFFFFF"/>
                </a:solidFill>
                <a:latin typeface="Unbounded" pitchFamily="34" charset="0"/>
                <a:ea typeface="Unbounded" pitchFamily="34" charset="-122"/>
                <a:cs typeface="Unbounded" pitchFamily="34" charset="-120"/>
              </a:rPr>
              <a:t>Offline Functionality</a:t>
            </a:r>
            <a:endParaRPr lang="en-US" sz="2100" dirty="0"/>
          </a:p>
        </p:txBody>
      </p:sp>
      <p:sp>
        <p:nvSpPr>
          <p:cNvPr id="8" name="Text 6"/>
          <p:cNvSpPr/>
          <p:nvPr/>
        </p:nvSpPr>
        <p:spPr>
          <a:xfrm>
            <a:off x="9873258" y="3292197"/>
            <a:ext cx="3967163" cy="2203133"/>
          </a:xfrm>
          <a:prstGeom prst="rect">
            <a:avLst/>
          </a:prstGeom>
          <a:noFill/>
          <a:ln/>
        </p:spPr>
        <p:txBody>
          <a:bodyPr wrap="square" lIns="0" tIns="0" rIns="0" bIns="0" rtlCol="0" anchor="t"/>
          <a:lstStyle/>
          <a:p>
            <a:pPr marL="0" indent="0">
              <a:lnSpc>
                <a:spcPts val="2850"/>
              </a:lnSpc>
              <a:buNone/>
            </a:pPr>
            <a:r>
              <a:rPr lang="en-US" sz="1800" dirty="0">
                <a:solidFill>
                  <a:srgbClr val="CAD6DE"/>
                </a:solidFill>
                <a:latin typeface="Cabin" pitchFamily="34" charset="0"/>
                <a:ea typeface="Cabin" pitchFamily="34" charset="-122"/>
                <a:cs typeface="Cabin" pitchFamily="34" charset="-120"/>
              </a:rPr>
              <a:t>Implement features that work without constant internet connectivity. This is vital in healthcare settings where network access may be limited or unreliable, ensuring continuous access to critical information.</a:t>
            </a:r>
            <a:endParaRPr lang="en-US" sz="1800" dirty="0"/>
          </a:p>
        </p:txBody>
      </p:sp>
      <p:sp>
        <p:nvSpPr>
          <p:cNvPr id="9" name="Text 7"/>
          <p:cNvSpPr/>
          <p:nvPr/>
        </p:nvSpPr>
        <p:spPr>
          <a:xfrm>
            <a:off x="803553" y="5960150"/>
            <a:ext cx="13023294" cy="1468755"/>
          </a:xfrm>
          <a:prstGeom prst="rect">
            <a:avLst/>
          </a:prstGeom>
          <a:noFill/>
          <a:ln/>
        </p:spPr>
        <p:txBody>
          <a:bodyPr wrap="square" lIns="0" tIns="0" rIns="0" bIns="0" rtlCol="0" anchor="t"/>
          <a:lstStyle/>
          <a:p>
            <a:pPr marL="0" indent="0">
              <a:lnSpc>
                <a:spcPts val="2850"/>
              </a:lnSpc>
              <a:buNone/>
            </a:pPr>
            <a:r>
              <a:rPr lang="en-US" sz="1800" dirty="0">
                <a:solidFill>
                  <a:srgbClr val="CAD6DE"/>
                </a:solidFill>
                <a:latin typeface="Cabin" pitchFamily="34" charset="0"/>
                <a:ea typeface="Cabin" pitchFamily="34" charset="-122"/>
                <a:cs typeface="Cabin" pitchFamily="34" charset="-120"/>
              </a:rPr>
              <a:t>Mobile interfaces in healthcare need to balance comprehensive functionality with the constraints of smaller screens and on-the-go use. They should prioritize the most critical functions and information, making them easily accessible with minimal navigation. For instance, a mobile app for patient monitoring might use large, easy-to-read graphs and prominent alert notifications to ensure important changes in patient status are immediately noticeable.</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Custom</PresentationFormat>
  <Paragraphs>133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Cabin</vt:lpstr>
      <vt:lpstr>Arial</vt:lpstr>
      <vt:lpstr>Unbounded</vt:lpstr>
      <vt:lpstr>Cabin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Qusai Durah</cp:lastModifiedBy>
  <cp:revision>2</cp:revision>
  <dcterms:created xsi:type="dcterms:W3CDTF">2024-12-08T20:37:24Z</dcterms:created>
  <dcterms:modified xsi:type="dcterms:W3CDTF">2024-12-10T13:13:48Z</dcterms:modified>
</cp:coreProperties>
</file>