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93" r:id="rId3"/>
    <p:sldId id="294" r:id="rId4"/>
    <p:sldId id="295" r:id="rId5"/>
    <p:sldId id="296" r:id="rId6"/>
    <p:sldId id="297" r:id="rId7"/>
    <p:sldId id="298" r:id="rId8"/>
    <p:sldId id="299" r:id="rId9"/>
    <p:sldId id="300" r:id="rId10"/>
    <p:sldId id="301" r:id="rId11"/>
    <p:sldId id="302" r:id="rId12"/>
    <p:sldId id="303" r:id="rId13"/>
    <p:sldId id="281" r:id="rId14"/>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her" initials="M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3"/>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24" autoAdjust="0"/>
    <p:restoredTop sz="94585" autoAdjust="0"/>
  </p:normalViewPr>
  <p:slideViewPr>
    <p:cSldViewPr>
      <p:cViewPr>
        <p:scale>
          <a:sx n="70" d="100"/>
          <a:sy n="70" d="100"/>
        </p:scale>
        <p:origin x="-802" y="-28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FD2B5CA3-DBCA-40BE-9D4E-299789C9A670}" type="datetimeFigureOut">
              <a:rPr lang="en-US" smtClean="0"/>
              <a:t>12/1/2024</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354967FC-D55B-41FD-BC90-644C328E5556}" type="slidenum">
              <a:rPr lang="en-US" smtClean="0"/>
              <a:t>‹#›</a:t>
            </a:fld>
            <a:endParaRPr lang="en-US"/>
          </a:p>
        </p:txBody>
      </p:sp>
    </p:spTree>
    <p:extLst>
      <p:ext uri="{BB962C8B-B14F-4D97-AF65-F5344CB8AC3E}">
        <p14:creationId xmlns:p14="http://schemas.microsoft.com/office/powerpoint/2010/main" val="2215145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a:t>
            </a:fld>
            <a:endParaRPr lang="en-US"/>
          </a:p>
        </p:txBody>
      </p:sp>
    </p:spTree>
    <p:extLst>
      <p:ext uri="{BB962C8B-B14F-4D97-AF65-F5344CB8AC3E}">
        <p14:creationId xmlns:p14="http://schemas.microsoft.com/office/powerpoint/2010/main" val="1323158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10</a:t>
            </a:fld>
            <a:endParaRPr lang="en-US"/>
          </a:p>
        </p:txBody>
      </p:sp>
    </p:spTree>
    <p:extLst>
      <p:ext uri="{BB962C8B-B14F-4D97-AF65-F5344CB8AC3E}">
        <p14:creationId xmlns:p14="http://schemas.microsoft.com/office/powerpoint/2010/main" val="2992605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11</a:t>
            </a:fld>
            <a:endParaRPr lang="en-US"/>
          </a:p>
        </p:txBody>
      </p:sp>
    </p:spTree>
    <p:extLst>
      <p:ext uri="{BB962C8B-B14F-4D97-AF65-F5344CB8AC3E}">
        <p14:creationId xmlns:p14="http://schemas.microsoft.com/office/powerpoint/2010/main" val="3777761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12</a:t>
            </a:fld>
            <a:endParaRPr lang="en-US"/>
          </a:p>
        </p:txBody>
      </p:sp>
    </p:spTree>
    <p:extLst>
      <p:ext uri="{BB962C8B-B14F-4D97-AF65-F5344CB8AC3E}">
        <p14:creationId xmlns:p14="http://schemas.microsoft.com/office/powerpoint/2010/main" val="495491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a:t>
            </a:fld>
            <a:endParaRPr lang="en-US"/>
          </a:p>
        </p:txBody>
      </p:sp>
    </p:spTree>
    <p:extLst>
      <p:ext uri="{BB962C8B-B14F-4D97-AF65-F5344CB8AC3E}">
        <p14:creationId xmlns:p14="http://schemas.microsoft.com/office/powerpoint/2010/main" val="1307667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3</a:t>
            </a:fld>
            <a:endParaRPr lang="en-US"/>
          </a:p>
        </p:txBody>
      </p:sp>
    </p:spTree>
    <p:extLst>
      <p:ext uri="{BB962C8B-B14F-4D97-AF65-F5344CB8AC3E}">
        <p14:creationId xmlns:p14="http://schemas.microsoft.com/office/powerpoint/2010/main" val="2055911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4</a:t>
            </a:fld>
            <a:endParaRPr lang="en-US"/>
          </a:p>
        </p:txBody>
      </p:sp>
    </p:spTree>
    <p:extLst>
      <p:ext uri="{BB962C8B-B14F-4D97-AF65-F5344CB8AC3E}">
        <p14:creationId xmlns:p14="http://schemas.microsoft.com/office/powerpoint/2010/main" val="1989545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5</a:t>
            </a:fld>
            <a:endParaRPr lang="en-US"/>
          </a:p>
        </p:txBody>
      </p:sp>
    </p:spTree>
    <p:extLst>
      <p:ext uri="{BB962C8B-B14F-4D97-AF65-F5344CB8AC3E}">
        <p14:creationId xmlns:p14="http://schemas.microsoft.com/office/powerpoint/2010/main" val="3985397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6</a:t>
            </a:fld>
            <a:endParaRPr lang="en-US"/>
          </a:p>
        </p:txBody>
      </p:sp>
    </p:spTree>
    <p:extLst>
      <p:ext uri="{BB962C8B-B14F-4D97-AF65-F5344CB8AC3E}">
        <p14:creationId xmlns:p14="http://schemas.microsoft.com/office/powerpoint/2010/main" val="2405393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7</a:t>
            </a:fld>
            <a:endParaRPr lang="en-US"/>
          </a:p>
        </p:txBody>
      </p:sp>
    </p:spTree>
    <p:extLst>
      <p:ext uri="{BB962C8B-B14F-4D97-AF65-F5344CB8AC3E}">
        <p14:creationId xmlns:p14="http://schemas.microsoft.com/office/powerpoint/2010/main" val="111263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8</a:t>
            </a:fld>
            <a:endParaRPr lang="en-US"/>
          </a:p>
        </p:txBody>
      </p:sp>
    </p:spTree>
    <p:extLst>
      <p:ext uri="{BB962C8B-B14F-4D97-AF65-F5344CB8AC3E}">
        <p14:creationId xmlns:p14="http://schemas.microsoft.com/office/powerpoint/2010/main" val="3576951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9</a:t>
            </a:fld>
            <a:endParaRPr lang="en-US"/>
          </a:p>
        </p:txBody>
      </p:sp>
    </p:spTree>
    <p:extLst>
      <p:ext uri="{BB962C8B-B14F-4D97-AF65-F5344CB8AC3E}">
        <p14:creationId xmlns:p14="http://schemas.microsoft.com/office/powerpoint/2010/main" val="23111816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transition spd="slow" advClick="0" advTm="1000">
    <p:cover dir="d"/>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04800" y="6324600"/>
            <a:ext cx="6093460" cy="259741"/>
          </a:xfrm>
        </p:spPr>
        <p:txBody>
          <a:bodyPr lIns="0" tIns="0" rIns="0" bIns="0"/>
          <a:lstStyle>
            <a:lvl1pPr>
              <a:defRPr sz="1800" b="0" i="0">
                <a:solidFill>
                  <a:schemeClr val="tx1"/>
                </a:solidFill>
                <a:latin typeface="Calibri"/>
                <a:cs typeface="Calibri"/>
              </a:defRPr>
            </a:lvl1pPr>
          </a:lstStyle>
          <a:p>
            <a:pPr marL="12700">
              <a:lnSpc>
                <a:spcPts val="1810"/>
              </a:lnSpc>
            </a:pPr>
            <a:r>
              <a:rPr lang="en-US" spc="-10" dirty="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transition spd="slow" advClick="0" advTm="1000">
    <p:cover dir="d"/>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7" name="Holder 7"/>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transition spd="slow" advClick="0" advTm="1000">
    <p:cover dir="d"/>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5" name="Holder 5"/>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transition spd="slow" advClick="0" advTm="1000">
    <p:cover dir="d"/>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4" name="Holder 4"/>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
        <p:nvSpPr>
          <p:cNvPr id="5" name="Holder 2"/>
          <p:cNvSpPr>
            <a:spLocks noGrp="1"/>
          </p:cNvSpPr>
          <p:nvPr>
            <p:ph type="title"/>
          </p:nvPr>
        </p:nvSpPr>
        <p:spPr>
          <a:xfrm>
            <a:off x="4267200" y="284481"/>
            <a:ext cx="3344291" cy="574040"/>
          </a:xfrm>
        </p:spPr>
        <p:txBody>
          <a:bodyPr lIns="0" tIns="0" rIns="0" bIns="0"/>
          <a:lstStyle>
            <a:lvl1pPr>
              <a:defRPr sz="3600" b="1" i="0">
                <a:solidFill>
                  <a:srgbClr val="C55A11"/>
                </a:solidFill>
                <a:latin typeface="Calibri"/>
                <a:cs typeface="Calibri"/>
              </a:defRPr>
            </a:lvl1pPr>
          </a:lstStyle>
          <a:p>
            <a:endParaRPr/>
          </a:p>
        </p:txBody>
      </p:sp>
    </p:spTree>
  </p:cSld>
  <p:clrMapOvr>
    <a:masterClrMapping/>
  </p:clrMapOvr>
  <p:transition spd="slow" advClick="0" advTm="1000">
    <p:cover dir="d"/>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19" name="bg object 19"/>
          <p:cNvSpPr/>
          <p:nvPr/>
        </p:nvSpPr>
        <p:spPr>
          <a:xfrm>
            <a:off x="304800" y="11323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2" name="Holder 2"/>
          <p:cNvSpPr>
            <a:spLocks noGrp="1"/>
          </p:cNvSpPr>
          <p:nvPr>
            <p:ph type="title"/>
          </p:nvPr>
        </p:nvSpPr>
        <p:spPr>
          <a:xfrm>
            <a:off x="4267200" y="284481"/>
            <a:ext cx="3344291" cy="574040"/>
          </a:xfrm>
          <a:prstGeom prst="rect">
            <a:avLst/>
          </a:prstGeom>
        </p:spPr>
        <p:txBody>
          <a:bodyPr wrap="square" lIns="0" tIns="0" rIns="0" bIns="0">
            <a:spAutoFit/>
          </a:bodyPr>
          <a:lstStyle>
            <a:lvl1pPr>
              <a:defRPr sz="3600" b="1" i="0">
                <a:solidFill>
                  <a:srgbClr val="C55A11"/>
                </a:solidFill>
                <a:latin typeface="Calibri"/>
                <a:cs typeface="Calibri"/>
              </a:defRPr>
            </a:lvl1pPr>
          </a:lstStyle>
          <a:p>
            <a:endParaRPr dirty="0"/>
          </a:p>
        </p:txBody>
      </p:sp>
      <p:sp>
        <p:nvSpPr>
          <p:cNvPr id="3" name="Holder 3"/>
          <p:cNvSpPr>
            <a:spLocks noGrp="1"/>
          </p:cNvSpPr>
          <p:nvPr>
            <p:ph type="body" idx="1"/>
          </p:nvPr>
        </p:nvSpPr>
        <p:spPr>
          <a:xfrm>
            <a:off x="578002" y="2277617"/>
            <a:ext cx="8379459" cy="2494915"/>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dirty="0"/>
          </a:p>
        </p:txBody>
      </p:sp>
      <p:sp>
        <p:nvSpPr>
          <p:cNvPr id="4" name="Holder 4"/>
          <p:cNvSpPr>
            <a:spLocks noGrp="1"/>
          </p:cNvSpPr>
          <p:nvPr>
            <p:ph type="ftr" sz="quarter" idx="5"/>
          </p:nvPr>
        </p:nvSpPr>
        <p:spPr>
          <a:xfrm>
            <a:off x="383540" y="6369658"/>
            <a:ext cx="6322060" cy="230832"/>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12700">
              <a:lnSpc>
                <a:spcPts val="1810"/>
              </a:lnSpc>
            </a:pPr>
            <a:r>
              <a:rPr lang="en-US" spc="-10" dirty="0"/>
              <a:t>Department of Medical Instrumentation Techniques Engineering</a:t>
            </a:r>
            <a:endParaRPr spc="-10" dirty="0"/>
          </a:p>
        </p:txBody>
      </p:sp>
      <p:sp>
        <p:nvSpPr>
          <p:cNvPr id="6" name="Holder 6"/>
          <p:cNvSpPr>
            <a:spLocks noGrp="1"/>
          </p:cNvSpPr>
          <p:nvPr>
            <p:ph type="sldNum" sz="quarter" idx="7"/>
          </p:nvPr>
        </p:nvSpPr>
        <p:spPr>
          <a:xfrm>
            <a:off x="10883138" y="6356414"/>
            <a:ext cx="307975" cy="287020"/>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pic>
        <p:nvPicPr>
          <p:cNvPr id="11" name="Picture 3"/>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838200" y="76201"/>
            <a:ext cx="990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p:nvPr userDrawn="1"/>
        </p:nvPicPr>
        <p:blipFill>
          <a:blip r:embed="rId9" cstate="print">
            <a:extLst>
              <a:ext uri="{28A0092B-C50C-407E-A947-70E740481C1C}">
                <a14:useLocalDpi xmlns:a14="http://schemas.microsoft.com/office/drawing/2010/main" val="0"/>
              </a:ext>
            </a:extLst>
          </a:blip>
          <a:stretch>
            <a:fillRect/>
          </a:stretch>
        </p:blipFill>
        <p:spPr>
          <a:xfrm>
            <a:off x="10439400" y="76201"/>
            <a:ext cx="896208" cy="93878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spd="slow" advClick="0" advTm="1000">
    <p:cover dir="d"/>
    <p:sndAc>
      <p:stSnd>
        <p:snd r:embed="rId7" name="chimes.wav"/>
      </p:stSnd>
    </p:sndAc>
  </p:transition>
  <p:hf hdr="0" dt="0"/>
  <p:txStyles>
    <p:titleStyle>
      <a:lvl1pPr>
        <a:defRPr>
          <a:latin typeface="Times New Roman" pitchFamily="18" charset="0"/>
          <a:ea typeface="+mj-ea"/>
          <a:cs typeface="Times New Roman" pitchFamily="18"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5.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audio" Target="../media/audio2.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5.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5.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5.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272795" y="14371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3" name="object 3"/>
          <p:cNvSpPr txBox="1">
            <a:spLocks noGrp="1"/>
          </p:cNvSpPr>
          <p:nvPr>
            <p:ph type="title"/>
          </p:nvPr>
        </p:nvSpPr>
        <p:spPr>
          <a:xfrm>
            <a:off x="3406736" y="476301"/>
            <a:ext cx="5247208" cy="566822"/>
          </a:xfrm>
          <a:prstGeom prst="rect">
            <a:avLst/>
          </a:prstGeom>
        </p:spPr>
        <p:txBody>
          <a:bodyPr vert="horz" wrap="square" lIns="0" tIns="12700" rIns="0" bIns="0" rtlCol="0">
            <a:spAutoFit/>
          </a:bodyPr>
          <a:lstStyle/>
          <a:p>
            <a:pPr marL="12700">
              <a:lnSpc>
                <a:spcPct val="100000"/>
              </a:lnSpc>
              <a:spcBef>
                <a:spcPts val="100"/>
              </a:spcBef>
            </a:pPr>
            <a:r>
              <a:rPr lang="ar-IQ" spc="-15" dirty="0">
                <a:solidFill>
                  <a:srgbClr val="000000"/>
                </a:solidFill>
              </a:rPr>
              <a:t>  </a:t>
            </a:r>
            <a:r>
              <a:rPr lang="en-US" spc="-15" dirty="0">
                <a:solidFill>
                  <a:srgbClr val="000000"/>
                </a:solidFill>
              </a:rPr>
              <a:t>AL-</a:t>
            </a:r>
            <a:r>
              <a:rPr lang="en-US" spc="-15" dirty="0" err="1">
                <a:solidFill>
                  <a:srgbClr val="000000"/>
                </a:solidFill>
              </a:rPr>
              <a:t>Mustaqbal</a:t>
            </a:r>
            <a:r>
              <a:rPr lang="en-US" spc="-15" dirty="0">
                <a:solidFill>
                  <a:srgbClr val="000000"/>
                </a:solidFill>
              </a:rPr>
              <a:t> University</a:t>
            </a:r>
          </a:p>
        </p:txBody>
      </p:sp>
      <p:sp>
        <p:nvSpPr>
          <p:cNvPr id="4" name="object 4"/>
          <p:cNvSpPr txBox="1"/>
          <p:nvPr/>
        </p:nvSpPr>
        <p:spPr>
          <a:xfrm>
            <a:off x="5638800" y="4707147"/>
            <a:ext cx="5662454" cy="1243930"/>
          </a:xfrm>
          <a:prstGeom prst="rect">
            <a:avLst/>
          </a:prstGeom>
        </p:spPr>
        <p:txBody>
          <a:bodyPr vert="horz" wrap="square" lIns="0" tIns="12700" rIns="0" bIns="0" rtlCol="0">
            <a:spAutoFit/>
          </a:bodyPr>
          <a:lstStyle/>
          <a:p>
            <a:pPr marL="12700" marR="5080" lvl="0" indent="5715" algn="ctr">
              <a:spcBef>
                <a:spcPts val="100"/>
              </a:spcBef>
            </a:pPr>
            <a:r>
              <a:rPr lang="en-US" sz="2000" spc="-15" dirty="0">
                <a:solidFill>
                  <a:prstClr val="black"/>
                </a:solidFill>
              </a:rPr>
              <a:t>By</a:t>
            </a:r>
            <a:r>
              <a:rPr lang="en-US" sz="2000" spc="-20" dirty="0">
                <a:solidFill>
                  <a:prstClr val="black"/>
                </a:solidFill>
              </a:rPr>
              <a:t> </a:t>
            </a:r>
            <a:r>
              <a:rPr lang="en-US" sz="2000" b="1" spc="-75" dirty="0">
                <a:solidFill>
                  <a:prstClr val="black"/>
                </a:solidFill>
              </a:rPr>
              <a:t>M.Sc.</a:t>
            </a:r>
            <a:r>
              <a:rPr lang="en-US" sz="2000" b="1" spc="-20" dirty="0">
                <a:solidFill>
                  <a:prstClr val="black"/>
                </a:solidFill>
              </a:rPr>
              <a:t> </a:t>
            </a:r>
            <a:r>
              <a:rPr lang="en-US" sz="2000" b="1" spc="-20" dirty="0" err="1" smtClean="0">
                <a:solidFill>
                  <a:prstClr val="black"/>
                </a:solidFill>
              </a:rPr>
              <a:t>Alaa</a:t>
            </a:r>
            <a:r>
              <a:rPr lang="en-US" sz="2000" b="1" spc="-20" dirty="0" smtClean="0">
                <a:solidFill>
                  <a:prstClr val="black"/>
                </a:solidFill>
              </a:rPr>
              <a:t> Khalid</a:t>
            </a:r>
            <a:endParaRPr lang="en-US" sz="2000" b="1" spc="-20" dirty="0">
              <a:solidFill>
                <a:prstClr val="black"/>
              </a:solidFill>
              <a:cs typeface="Times New Roman"/>
            </a:endParaRPr>
          </a:p>
          <a:p>
            <a:pPr lvl="0" algn="ctr"/>
            <a:endParaRPr lang="en-US" sz="2000" b="1" smtClean="0">
              <a:solidFill>
                <a:prstClr val="black"/>
              </a:solidFill>
            </a:endParaRPr>
          </a:p>
          <a:p>
            <a:pPr lvl="0" algn="ctr"/>
            <a:r>
              <a:rPr lang="en-US" sz="2000" b="1" smtClean="0">
                <a:solidFill>
                  <a:prstClr val="black"/>
                </a:solidFill>
              </a:rPr>
              <a:t>Department </a:t>
            </a:r>
            <a:r>
              <a:rPr lang="en-US" sz="2000" b="1" dirty="0">
                <a:solidFill>
                  <a:prstClr val="black"/>
                </a:solidFill>
              </a:rPr>
              <a:t>of Medical Instrumentation Techniques Engineering</a:t>
            </a:r>
            <a:endParaRPr lang="en-US" sz="2000" dirty="0">
              <a:solidFill>
                <a:prstClr val="black"/>
              </a:solidFill>
            </a:endParaRPr>
          </a:p>
        </p:txBody>
      </p:sp>
      <p:sp>
        <p:nvSpPr>
          <p:cNvPr id="6" name="object 6"/>
          <p:cNvSpPr txBox="1"/>
          <p:nvPr/>
        </p:nvSpPr>
        <p:spPr>
          <a:xfrm>
            <a:off x="5486400" y="1849861"/>
            <a:ext cx="6095999" cy="2255105"/>
          </a:xfrm>
          <a:prstGeom prst="rect">
            <a:avLst/>
          </a:prstGeom>
        </p:spPr>
        <p:txBody>
          <a:bodyPr vert="horz" wrap="square" lIns="0" tIns="13335" rIns="0" bIns="0" rtlCol="0">
            <a:spAutoFit/>
          </a:bodyPr>
          <a:lstStyle/>
          <a:p>
            <a:pPr marL="1347470" marR="5080" lvl="0" indent="-1335405" algn="ctr">
              <a:lnSpc>
                <a:spcPct val="150000"/>
              </a:lnSpc>
              <a:spcBef>
                <a:spcPts val="105"/>
              </a:spcBef>
            </a:pPr>
            <a:r>
              <a:rPr lang="en-US" sz="4000" b="1" spc="-10" dirty="0">
                <a:solidFill>
                  <a:srgbClr val="5B9BD4"/>
                </a:solidFill>
                <a:cs typeface="Calibri"/>
              </a:rPr>
              <a:t>Microsoft </a:t>
            </a:r>
            <a:r>
              <a:rPr lang="en-US" sz="4000" b="1" spc="-25" dirty="0">
                <a:solidFill>
                  <a:srgbClr val="5B9BD4"/>
                </a:solidFill>
                <a:cs typeface="Calibri"/>
              </a:rPr>
              <a:t>PowerPoint</a:t>
            </a:r>
          </a:p>
          <a:p>
            <a:pPr marL="1347470" marR="5080" lvl="0" indent="-1335405" algn="ctr">
              <a:lnSpc>
                <a:spcPct val="150000"/>
              </a:lnSpc>
              <a:spcBef>
                <a:spcPts val="105"/>
              </a:spcBef>
            </a:pPr>
            <a:r>
              <a:rPr lang="en-US" sz="2800" b="1" spc="-10" dirty="0">
                <a:solidFill>
                  <a:prstClr val="black"/>
                </a:solidFill>
                <a:cs typeface="Calibri"/>
              </a:rPr>
              <a:t>Lecture</a:t>
            </a:r>
            <a:r>
              <a:rPr lang="en-US" sz="2800" b="1" spc="-5" dirty="0">
                <a:solidFill>
                  <a:prstClr val="black"/>
                </a:solidFill>
                <a:cs typeface="Calibri"/>
              </a:rPr>
              <a:t> 9</a:t>
            </a:r>
          </a:p>
          <a:p>
            <a:pPr marL="1347470" marR="5080" lvl="0" indent="-1335405" algn="ctr">
              <a:lnSpc>
                <a:spcPct val="150000"/>
              </a:lnSpc>
              <a:spcBef>
                <a:spcPts val="105"/>
              </a:spcBef>
            </a:pPr>
            <a:r>
              <a:rPr lang="en-US" sz="2800" b="1" spc="-5" dirty="0">
                <a:solidFill>
                  <a:prstClr val="black"/>
                </a:solidFill>
                <a:cs typeface="Calibri"/>
              </a:rPr>
              <a:t>Transitions and Animations Tabs</a:t>
            </a:r>
            <a:endParaRPr lang="en-US" sz="2800" dirty="0">
              <a:solidFill>
                <a:prstClr val="black"/>
              </a:solidFill>
              <a:cs typeface="Calibri"/>
            </a:endParaRPr>
          </a:p>
        </p:txBody>
      </p:sp>
      <p:sp>
        <p:nvSpPr>
          <p:cNvPr id="7" name="object 7"/>
          <p:cNvSpPr/>
          <p:nvPr/>
        </p:nvSpPr>
        <p:spPr>
          <a:xfrm>
            <a:off x="304800" y="63246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13"/>
          <p:cNvPicPr/>
          <p:nvPr/>
        </p:nvPicPr>
        <p:blipFill>
          <a:blip r:embed="rId5" cstate="print">
            <a:extLst>
              <a:ext uri="{28A0092B-C50C-407E-A947-70E740481C1C}">
                <a14:useLocalDpi xmlns:a14="http://schemas.microsoft.com/office/drawing/2010/main" val="0"/>
              </a:ext>
            </a:extLst>
          </a:blip>
          <a:stretch>
            <a:fillRect/>
          </a:stretch>
        </p:blipFill>
        <p:spPr>
          <a:xfrm>
            <a:off x="10152792" y="128013"/>
            <a:ext cx="1148462" cy="1243587"/>
          </a:xfrm>
          <a:prstGeom prst="rect">
            <a:avLst/>
          </a:prstGeom>
        </p:spPr>
      </p:pic>
      <p:sp>
        <p:nvSpPr>
          <p:cNvPr id="16" name="Slide Number Placeholder 15"/>
          <p:cNvSpPr>
            <a:spLocks noGrp="1"/>
          </p:cNvSpPr>
          <p:nvPr>
            <p:ph type="sldNum" sz="quarter" idx="7"/>
          </p:nvPr>
        </p:nvSpPr>
        <p:spPr>
          <a:xfrm>
            <a:off x="10969625" y="6400800"/>
            <a:ext cx="307975" cy="287020"/>
          </a:xfrm>
        </p:spPr>
        <p:txBody>
          <a:bodyPr/>
          <a:lstStyle/>
          <a:p>
            <a:pPr marL="38100">
              <a:lnSpc>
                <a:spcPts val="2065"/>
              </a:lnSpc>
            </a:pPr>
            <a:fld id="{81D60167-4931-47E6-BA6A-407CBD079E47}" type="slidenum">
              <a:rPr lang="en-US" smtClean="0"/>
              <a:t>1</a:t>
            </a:fld>
            <a:endParaRPr lang="en-US" dirty="0"/>
          </a:p>
        </p:txBody>
      </p:sp>
      <p:sp>
        <p:nvSpPr>
          <p:cNvPr id="17" name="Footer Placeholder 16"/>
          <p:cNvSpPr>
            <a:spLocks noGrp="1"/>
          </p:cNvSpPr>
          <p:nvPr>
            <p:ph type="ftr" sz="quarter" idx="5"/>
          </p:nvPr>
        </p:nvSpPr>
        <p:spPr>
          <a:xfrm>
            <a:off x="383540" y="6445859"/>
            <a:ext cx="6093460" cy="259741"/>
          </a:xfrm>
        </p:spPr>
        <p:txBody>
          <a:bodyPr/>
          <a:lstStyle/>
          <a:p>
            <a:pPr marL="12700">
              <a:lnSpc>
                <a:spcPts val="1810"/>
              </a:lnSpc>
            </a:pPr>
            <a:r>
              <a:rPr lang="en-US" spc="-10" dirty="0"/>
              <a:t>Department of Medical Instrumentation Techniques Engineering</a:t>
            </a:r>
          </a:p>
        </p:txBody>
      </p:sp>
      <p:pic>
        <p:nvPicPr>
          <p:cNvPr id="2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2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p:nvPr/>
        </p:nvPicPr>
        <p:blipFill>
          <a:blip r:embed="rId5" cstate="print">
            <a:extLst>
              <a:ext uri="{28A0092B-C50C-407E-A947-70E740481C1C}">
                <a14:useLocalDpi xmlns:a14="http://schemas.microsoft.com/office/drawing/2010/main" val="0"/>
              </a:ext>
            </a:extLst>
          </a:blip>
          <a:stretch>
            <a:fillRect/>
          </a:stretch>
        </p:blipFill>
        <p:spPr>
          <a:xfrm>
            <a:off x="10178192" y="128013"/>
            <a:ext cx="1148462" cy="1243587"/>
          </a:xfrm>
          <a:prstGeom prst="rect">
            <a:avLst/>
          </a:prstGeom>
        </p:spPr>
      </p:pic>
      <p:pic>
        <p:nvPicPr>
          <p:cNvPr id="18" name="image1.png"/>
          <p:cNvPicPr/>
          <p:nvPr/>
        </p:nvPicPr>
        <p:blipFill>
          <a:blip r:embed="rId6" cstate="print"/>
          <a:stretch>
            <a:fillRect/>
          </a:stretch>
        </p:blipFill>
        <p:spPr>
          <a:xfrm>
            <a:off x="762000" y="1752600"/>
            <a:ext cx="4419600" cy="4100392"/>
          </a:xfrm>
          <a:prstGeom prst="rect">
            <a:avLst/>
          </a:prstGeom>
          <a:solidFill>
            <a:srgbClr val="FFFFFF">
              <a:shade val="85000"/>
            </a:srgbClr>
          </a:solidFill>
          <a:ln w="88900" cap="sq">
            <a:solidFill>
              <a:schemeClr val="accent6">
                <a:lumMod val="40000"/>
                <a:lumOff val="6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ppt_w</p:attrName>
                                        </p:attrNameLst>
                                      </p:cBhvr>
                                      <p:tavLst>
                                        <p:tav tm="0">
                                          <p:val>
                                            <p:fltVal val="0"/>
                                          </p:val>
                                        </p:tav>
                                        <p:tav tm="100000">
                                          <p:val>
                                            <p:strVal val="#ppt_w"/>
                                          </p:val>
                                        </p:tav>
                                      </p:tavLst>
                                    </p:anim>
                                    <p:anim calcmode="lin" valueType="num">
                                      <p:cBhvr>
                                        <p:cTn id="8" dur="1000" fill="hold"/>
                                        <p:tgtEl>
                                          <p:spTgt spid="20"/>
                                        </p:tgtEl>
                                        <p:attrNameLst>
                                          <p:attrName>ppt_h</p:attrName>
                                        </p:attrNameLst>
                                      </p:cBhvr>
                                      <p:tavLst>
                                        <p:tav tm="0">
                                          <p:val>
                                            <p:fltVal val="0"/>
                                          </p:val>
                                        </p:tav>
                                        <p:tav tm="100000">
                                          <p:val>
                                            <p:strVal val="#ppt_h"/>
                                          </p:val>
                                        </p:tav>
                                      </p:tavLst>
                                    </p:anim>
                                    <p:anim calcmode="lin" valueType="num">
                                      <p:cBhvr>
                                        <p:cTn id="9" dur="1000" fill="hold"/>
                                        <p:tgtEl>
                                          <p:spTgt spid="20"/>
                                        </p:tgtEl>
                                        <p:attrNameLst>
                                          <p:attrName>style.rotation</p:attrName>
                                        </p:attrNameLst>
                                      </p:cBhvr>
                                      <p:tavLst>
                                        <p:tav tm="0">
                                          <p:val>
                                            <p:fltVal val="90"/>
                                          </p:val>
                                        </p:tav>
                                        <p:tav tm="100000">
                                          <p:val>
                                            <p:fltVal val="0"/>
                                          </p:val>
                                        </p:tav>
                                      </p:tavLst>
                                    </p:anim>
                                    <p:animEffect transition="in" filter="fade">
                                      <p:cBhvr>
                                        <p:cTn id="10" dur="10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0-#ppt_w/2"/>
                                          </p:val>
                                        </p:tav>
                                        <p:tav tm="100000">
                                          <p:val>
                                            <p:strVal val="#ppt_x"/>
                                          </p:val>
                                        </p:tav>
                                      </p:tavLst>
                                    </p:anim>
                                    <p:anim calcmode="lin" valueType="num">
                                      <p:cBhvr additive="base">
                                        <p:cTn id="16"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1421799"/>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Animation Pane:</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Animation Pane</a:t>
            </a:r>
            <a:r>
              <a:rPr lang="en-US" sz="2100" dirty="0">
                <a:latin typeface="Times New Roman" pitchFamily="18" charset="0"/>
                <a:cs typeface="Times New Roman" pitchFamily="18" charset="0"/>
              </a:rPr>
              <a:t>" allows you to manage and control the order, timing, and duration of animations on each slide. It's a powerful tool for fine-tuning your animation sequence.</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10</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pic>
        <p:nvPicPr>
          <p:cNvPr id="6" name="Picture 5">
            <a:extLst>
              <a:ext uri="{FF2B5EF4-FFF2-40B4-BE49-F238E27FC236}">
                <a16:creationId xmlns="" xmlns:a16="http://schemas.microsoft.com/office/drawing/2014/main" id="{C42C507E-146F-4E81-A54E-0A121115CD0D}"/>
              </a:ext>
            </a:extLst>
          </p:cNvPr>
          <p:cNvPicPr>
            <a:picLocks noChangeAspect="1"/>
          </p:cNvPicPr>
          <p:nvPr/>
        </p:nvPicPr>
        <p:blipFill>
          <a:blip r:embed="rId6"/>
          <a:stretch>
            <a:fillRect/>
          </a:stretch>
        </p:blipFill>
        <p:spPr>
          <a:xfrm>
            <a:off x="2985139" y="3734203"/>
            <a:ext cx="2363725" cy="1071063"/>
          </a:xfrm>
          <a:prstGeom prst="rect">
            <a:avLst/>
          </a:prstGeom>
        </p:spPr>
      </p:pic>
      <p:pic>
        <p:nvPicPr>
          <p:cNvPr id="10" name="Picture 9">
            <a:extLst>
              <a:ext uri="{FF2B5EF4-FFF2-40B4-BE49-F238E27FC236}">
                <a16:creationId xmlns="" xmlns:a16="http://schemas.microsoft.com/office/drawing/2014/main" id="{99CB2FA0-69AB-4579-BA4A-14D4B208BF66}"/>
              </a:ext>
            </a:extLst>
          </p:cNvPr>
          <p:cNvPicPr>
            <a:picLocks noChangeAspect="1"/>
          </p:cNvPicPr>
          <p:nvPr/>
        </p:nvPicPr>
        <p:blipFill>
          <a:blip r:embed="rId7"/>
          <a:stretch>
            <a:fillRect/>
          </a:stretch>
        </p:blipFill>
        <p:spPr>
          <a:xfrm>
            <a:off x="7010400" y="3364637"/>
            <a:ext cx="2363724" cy="2115480"/>
          </a:xfrm>
          <a:prstGeom prst="rect">
            <a:avLst/>
          </a:prstGeom>
        </p:spPr>
      </p:pic>
      <p:cxnSp>
        <p:nvCxnSpPr>
          <p:cNvPr id="17" name="Straight Arrow Connector 16">
            <a:extLst>
              <a:ext uri="{FF2B5EF4-FFF2-40B4-BE49-F238E27FC236}">
                <a16:creationId xmlns="" xmlns:a16="http://schemas.microsoft.com/office/drawing/2014/main" id="{D050EC14-30F1-4D0B-9A8D-76FE36871B41}"/>
              </a:ext>
            </a:extLst>
          </p:cNvPr>
          <p:cNvCxnSpPr>
            <a:cxnSpLocks/>
          </p:cNvCxnSpPr>
          <p:nvPr/>
        </p:nvCxnSpPr>
        <p:spPr>
          <a:xfrm flipV="1">
            <a:off x="5181600" y="3886200"/>
            <a:ext cx="1828800" cy="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8" name="Oval 17">
            <a:extLst>
              <a:ext uri="{FF2B5EF4-FFF2-40B4-BE49-F238E27FC236}">
                <a16:creationId xmlns="" xmlns:a16="http://schemas.microsoft.com/office/drawing/2014/main" id="{2915658D-3316-4189-BA8C-B452BA40CDF2}"/>
              </a:ext>
            </a:extLst>
          </p:cNvPr>
          <p:cNvSpPr/>
          <p:nvPr/>
        </p:nvSpPr>
        <p:spPr>
          <a:xfrm>
            <a:off x="6934200" y="3364637"/>
            <a:ext cx="1219200" cy="2716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1401875"/>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Picture 7">
            <a:extLst>
              <a:ext uri="{FF2B5EF4-FFF2-40B4-BE49-F238E27FC236}">
                <a16:creationId xmlns="" xmlns:a16="http://schemas.microsoft.com/office/drawing/2014/main" id="{AFE7563A-80EB-4157-8907-AF18FAE1CB40}"/>
              </a:ext>
            </a:extLst>
          </p:cNvPr>
          <p:cNvPicPr>
            <a:picLocks noChangeAspect="1"/>
          </p:cNvPicPr>
          <p:nvPr/>
        </p:nvPicPr>
        <p:blipFill>
          <a:blip r:embed="rId4"/>
          <a:stretch>
            <a:fillRect/>
          </a:stretch>
        </p:blipFill>
        <p:spPr>
          <a:xfrm>
            <a:off x="7010400" y="3197235"/>
            <a:ext cx="2587628" cy="1433909"/>
          </a:xfrm>
          <a:prstGeom prst="rect">
            <a:avLst/>
          </a:prstGeom>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1421799"/>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Timing Group:</a:t>
            </a:r>
          </a:p>
          <a:p>
            <a:pPr marL="920750" indent="-457200" algn="just">
              <a:lnSpc>
                <a:spcPct val="150000"/>
              </a:lnSpc>
              <a:spcBef>
                <a:spcPts val="100"/>
              </a:spcBef>
              <a:buFont typeface="+mj-lt"/>
              <a:buAutoNum type="arabicPeriod"/>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Start: </a:t>
            </a: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Start</a:t>
            </a:r>
            <a:r>
              <a:rPr lang="en-US" sz="2100" dirty="0">
                <a:latin typeface="Times New Roman" pitchFamily="18" charset="0"/>
                <a:cs typeface="Times New Roman" pitchFamily="18" charset="0"/>
              </a:rPr>
              <a:t>" dropdown allows you to specify when an animation should begin, such as "</a:t>
            </a:r>
            <a:r>
              <a:rPr lang="en-US" sz="2100" b="1" dirty="0">
                <a:latin typeface="Times New Roman" pitchFamily="18" charset="0"/>
                <a:cs typeface="Times New Roman" pitchFamily="18" charset="0"/>
              </a:rPr>
              <a:t>On Click</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With Previous</a:t>
            </a:r>
            <a:r>
              <a:rPr lang="en-US" sz="2100" dirty="0">
                <a:latin typeface="Times New Roman" pitchFamily="18" charset="0"/>
                <a:cs typeface="Times New Roman" pitchFamily="18" charset="0"/>
              </a:rPr>
              <a:t>," or "</a:t>
            </a:r>
            <a:r>
              <a:rPr lang="en-US" sz="2100" b="1" dirty="0">
                <a:latin typeface="Times New Roman" pitchFamily="18" charset="0"/>
                <a:cs typeface="Times New Roman" pitchFamily="18" charset="0"/>
              </a:rPr>
              <a:t>After Previous</a:t>
            </a:r>
            <a:r>
              <a:rPr lang="en-US" sz="2100" dirty="0">
                <a:latin typeface="Times New Roman" pitchFamily="18" charset="0"/>
                <a:cs typeface="Times New Roman" pitchFamily="18" charset="0"/>
              </a:rPr>
              <a: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11</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cxnSp>
        <p:nvCxnSpPr>
          <p:cNvPr id="17" name="Straight Arrow Connector 16">
            <a:extLst>
              <a:ext uri="{FF2B5EF4-FFF2-40B4-BE49-F238E27FC236}">
                <a16:creationId xmlns="" xmlns:a16="http://schemas.microsoft.com/office/drawing/2014/main" id="{D050EC14-30F1-4D0B-9A8D-76FE36871B41}"/>
              </a:ext>
            </a:extLst>
          </p:cNvPr>
          <p:cNvCxnSpPr>
            <a:cxnSpLocks/>
          </p:cNvCxnSpPr>
          <p:nvPr/>
        </p:nvCxnSpPr>
        <p:spPr>
          <a:xfrm flipV="1">
            <a:off x="5181600" y="3886200"/>
            <a:ext cx="1828800" cy="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pic>
        <p:nvPicPr>
          <p:cNvPr id="4" name="Picture 3">
            <a:extLst>
              <a:ext uri="{FF2B5EF4-FFF2-40B4-BE49-F238E27FC236}">
                <a16:creationId xmlns="" xmlns:a16="http://schemas.microsoft.com/office/drawing/2014/main" id="{E39A32E4-0EFB-4F1D-92F9-37AC2390E977}"/>
              </a:ext>
            </a:extLst>
          </p:cNvPr>
          <p:cNvPicPr>
            <a:picLocks noChangeAspect="1"/>
          </p:cNvPicPr>
          <p:nvPr/>
        </p:nvPicPr>
        <p:blipFill>
          <a:blip r:embed="rId7"/>
          <a:stretch>
            <a:fillRect/>
          </a:stretch>
        </p:blipFill>
        <p:spPr>
          <a:xfrm>
            <a:off x="2198789" y="3429000"/>
            <a:ext cx="2982811" cy="964367"/>
          </a:xfrm>
          <a:prstGeom prst="rect">
            <a:avLst/>
          </a:prstGeom>
        </p:spPr>
      </p:pic>
      <p:sp>
        <p:nvSpPr>
          <p:cNvPr id="19" name="Oval 18">
            <a:extLst>
              <a:ext uri="{FF2B5EF4-FFF2-40B4-BE49-F238E27FC236}">
                <a16:creationId xmlns="" xmlns:a16="http://schemas.microsoft.com/office/drawing/2014/main" id="{30B00399-C4A3-400A-A060-326FE75C20CE}"/>
              </a:ext>
            </a:extLst>
          </p:cNvPr>
          <p:cNvSpPr/>
          <p:nvPr/>
        </p:nvSpPr>
        <p:spPr>
          <a:xfrm>
            <a:off x="3200400" y="4186420"/>
            <a:ext cx="914400" cy="2716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 xmlns:a16="http://schemas.microsoft.com/office/drawing/2014/main" id="{9439A73A-B6A7-4ED2-804A-8FF314307BF8}"/>
              </a:ext>
            </a:extLst>
          </p:cNvPr>
          <p:cNvSpPr/>
          <p:nvPr/>
        </p:nvSpPr>
        <p:spPr>
          <a:xfrm>
            <a:off x="7010400" y="3657600"/>
            <a:ext cx="990600" cy="11476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 xmlns:a16="http://schemas.microsoft.com/office/drawing/2014/main" id="{7B878286-05AA-4AA8-B60A-DD61BD3E7E69}"/>
              </a:ext>
            </a:extLst>
          </p:cNvPr>
          <p:cNvSpPr/>
          <p:nvPr/>
        </p:nvSpPr>
        <p:spPr>
          <a:xfrm>
            <a:off x="7086600" y="3309778"/>
            <a:ext cx="914400" cy="2716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8646978"/>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BCE39168-595C-408F-9921-151B629103D3}"/>
              </a:ext>
            </a:extLst>
          </p:cNvPr>
          <p:cNvPicPr>
            <a:picLocks noChangeAspect="1"/>
          </p:cNvPicPr>
          <p:nvPr/>
        </p:nvPicPr>
        <p:blipFill>
          <a:blip r:embed="rId4"/>
          <a:stretch>
            <a:fillRect/>
          </a:stretch>
        </p:blipFill>
        <p:spPr>
          <a:xfrm>
            <a:off x="4947640" y="3930615"/>
            <a:ext cx="2901239" cy="1421798"/>
          </a:xfrm>
          <a:prstGeom prst="rect">
            <a:avLst/>
          </a:prstGeom>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1919372"/>
          </a:xfrm>
          <a:prstGeom prst="rect">
            <a:avLst/>
          </a:prstGeom>
        </p:spPr>
        <p:txBody>
          <a:bodyPr vert="horz" wrap="square" lIns="0" tIns="12700" rIns="0" bIns="0" rtlCol="0">
            <a:spAutoFit/>
          </a:bodyPr>
          <a:lstStyle/>
          <a:p>
            <a:pPr marL="920750" indent="-457200" algn="just">
              <a:lnSpc>
                <a:spcPct val="150000"/>
              </a:lnSpc>
              <a:spcBef>
                <a:spcPts val="100"/>
              </a:spcBef>
              <a:buFont typeface="+mj-lt"/>
              <a:buAutoNum type="arabicPeriod" startAt="2"/>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Duration and Delay: </a:t>
            </a:r>
            <a:r>
              <a:rPr lang="en-US" sz="2100" dirty="0">
                <a:latin typeface="Times New Roman" pitchFamily="18" charset="0"/>
                <a:cs typeface="Times New Roman" pitchFamily="18" charset="0"/>
              </a:rPr>
              <a:t>You can adjust the duration of the animation and set a delay before it starts using the "Duration" and "Delay" options.</a:t>
            </a:r>
          </a:p>
          <a:p>
            <a:pPr marL="920750" indent="-4572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Duration</a:t>
            </a:r>
            <a:r>
              <a:rPr lang="en-US" sz="2100" dirty="0">
                <a:latin typeface="Times New Roman" pitchFamily="18" charset="0"/>
                <a:cs typeface="Times New Roman" pitchFamily="18" charset="0"/>
              </a:rPr>
              <a:t> refers to the amount of time it takes for an animation to complete.</a:t>
            </a:r>
          </a:p>
          <a:p>
            <a:pPr marL="920750" indent="-4572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Delay</a:t>
            </a:r>
            <a:r>
              <a:rPr lang="en-US" sz="2100" dirty="0">
                <a:latin typeface="Times New Roman" pitchFamily="18" charset="0"/>
                <a:cs typeface="Times New Roman" pitchFamily="18" charset="0"/>
              </a:rPr>
              <a:t> is the amount of time between when an animation is triggered and when it starts.</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sp>
        <p:nvSpPr>
          <p:cNvPr id="19" name="Oval 18">
            <a:extLst>
              <a:ext uri="{FF2B5EF4-FFF2-40B4-BE49-F238E27FC236}">
                <a16:creationId xmlns="" xmlns:a16="http://schemas.microsoft.com/office/drawing/2014/main" id="{30B00399-C4A3-400A-A060-326FE75C20CE}"/>
              </a:ext>
            </a:extLst>
          </p:cNvPr>
          <p:cNvSpPr/>
          <p:nvPr/>
        </p:nvSpPr>
        <p:spPr>
          <a:xfrm>
            <a:off x="5280143" y="4934442"/>
            <a:ext cx="914400" cy="2716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 xmlns:a16="http://schemas.microsoft.com/office/drawing/2014/main" id="{7B878286-05AA-4AA8-B60A-DD61BD3E7E69}"/>
              </a:ext>
            </a:extLst>
          </p:cNvPr>
          <p:cNvSpPr/>
          <p:nvPr/>
        </p:nvSpPr>
        <p:spPr>
          <a:xfrm>
            <a:off x="5277603" y="4509273"/>
            <a:ext cx="1221740" cy="32207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3716448"/>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505200" y="2906112"/>
            <a:ext cx="4648200" cy="751488"/>
          </a:xfrm>
          <a:prstGeom prst="rect">
            <a:avLst/>
          </a:prstGeom>
        </p:spPr>
        <p:txBody>
          <a:bodyPr vert="horz" wrap="square" lIns="0" tIns="12700" rIns="0" bIns="0" rtlCol="0">
            <a:spAutoFit/>
          </a:bodyPr>
          <a:lstStyle/>
          <a:p>
            <a:pPr marL="234950" algn="ctr">
              <a:lnSpc>
                <a:spcPct val="100000"/>
              </a:lnSpc>
              <a:spcBef>
                <a:spcPts val="100"/>
              </a:spcBef>
            </a:pPr>
            <a:r>
              <a:rPr lang="en-US" sz="4800" spc="-35" dirty="0">
                <a:latin typeface="Times New Roman" pitchFamily="18" charset="0"/>
                <a:cs typeface="Times New Roman" pitchFamily="18" charset="0"/>
              </a:rPr>
              <a:t>Thank You</a:t>
            </a: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8" name="Slide Number Placeholder 7"/>
          <p:cNvSpPr>
            <a:spLocks noGrp="1"/>
          </p:cNvSpPr>
          <p:nvPr>
            <p:ph type="sldNum" sz="quarter" idx="7"/>
          </p:nvPr>
        </p:nvSpPr>
        <p:spPr/>
        <p:txBody>
          <a:bodyPr/>
          <a:lstStyle/>
          <a:p>
            <a:pPr marL="38100">
              <a:lnSpc>
                <a:spcPts val="2065"/>
              </a:lnSpc>
            </a:pPr>
            <a:fld id="{81D60167-4931-47E6-BA6A-407CBD079E47}" type="slidenum">
              <a:rPr lang="en-US" smtClean="0"/>
              <a:t>13</a:t>
            </a:fld>
            <a:endParaRPr lang="en-US" dirty="0"/>
          </a:p>
        </p:txBody>
      </p:sp>
    </p:spTree>
    <p:extLst>
      <p:ext uri="{BB962C8B-B14F-4D97-AF65-F5344CB8AC3E}">
        <p14:creationId xmlns:p14="http://schemas.microsoft.com/office/powerpoint/2010/main" val="349399459"/>
      </p:ext>
    </p:extLst>
  </p:cSld>
  <p:clrMapOvr>
    <a:masterClrMapping/>
  </p:clrMapOvr>
  <p:transition spd="slow" advClick="0" advTm="1000">
    <p:cover dir="d"/>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4478149"/>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arabicPeriod" startAt="5"/>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Transitions Tab: </a:t>
            </a:r>
            <a:r>
              <a:rPr lang="en-US" sz="2100" dirty="0">
                <a:latin typeface="Times New Roman" pitchFamily="18" charset="0"/>
                <a:cs typeface="Times New Roman" pitchFamily="18" charset="0"/>
              </a:rPr>
              <a:t>In PowerPoint, the Transitions tab is where you can add transitions to slides. This tab allows you to control how slides transition from one to another during a presentation. </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Accessing the Transitions Tab:</a:t>
            </a:r>
          </a:p>
          <a:p>
            <a:pPr marL="806450" indent="-342900" algn="just">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Open your PowerPoint presentation.</a:t>
            </a:r>
          </a:p>
          <a:p>
            <a:pPr marL="806450" indent="-342900" algn="just">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Select the slide to which you want to apply a transition.</a:t>
            </a:r>
          </a:p>
          <a:p>
            <a:pPr marL="806450" indent="-342900" algn="just">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Go to the "Transitions" tab, which is located on the PowerPoint ribbon.</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Transition Options:</a:t>
            </a:r>
          </a:p>
          <a:p>
            <a:pPr marL="806450" indent="-342900" algn="just">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In the Transitions tab, you'll find various options for controlling the transition between slides.</a:t>
            </a:r>
          </a:p>
          <a:p>
            <a:pPr marL="806450" indent="-342900" algn="just">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You can choose from a variety of transition effects in the "</a:t>
            </a:r>
            <a:r>
              <a:rPr lang="en-US" sz="2100" b="1" dirty="0">
                <a:latin typeface="Times New Roman" pitchFamily="18" charset="0"/>
                <a:cs typeface="Times New Roman" pitchFamily="18" charset="0"/>
              </a:rPr>
              <a:t>Transition to This Slide</a:t>
            </a:r>
            <a:r>
              <a:rPr lang="en-US" sz="2100" dirty="0">
                <a:latin typeface="Times New Roman" pitchFamily="18" charset="0"/>
                <a:cs typeface="Times New Roman" pitchFamily="18" charset="0"/>
              </a:rPr>
              <a:t>" group.</a:t>
            </a:r>
          </a:p>
          <a:p>
            <a:pPr marL="463550" algn="just">
              <a:spcBef>
                <a:spcPts val="100"/>
              </a:spcBef>
              <a:tabLst>
                <a:tab pos="860425" algn="l"/>
                <a:tab pos="1800225" algn="l"/>
                <a:tab pos="3978275" algn="l"/>
                <a:tab pos="4418013" algn="l"/>
                <a:tab pos="4991100" algn="l"/>
                <a:tab pos="6665913" algn="l"/>
                <a:tab pos="8788400" algn="l"/>
                <a:tab pos="10288588" algn="l"/>
              </a:tabLst>
            </a:pPr>
            <a:endParaRPr lang="en-US"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spTree>
    <p:extLst>
      <p:ext uri="{BB962C8B-B14F-4D97-AF65-F5344CB8AC3E}">
        <p14:creationId xmlns:p14="http://schemas.microsoft.com/office/powerpoint/2010/main" val="2291641674"/>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p:cTn id="15" dur="1000" fill="hold"/>
                                        <p:tgtEl>
                                          <p:spTgt spid="15"/>
                                        </p:tgtEl>
                                        <p:attrNameLst>
                                          <p:attrName>ppt_w</p:attrName>
                                        </p:attrNameLst>
                                      </p:cBhvr>
                                      <p:tavLst>
                                        <p:tav tm="0">
                                          <p:val>
                                            <p:fltVal val="0"/>
                                          </p:val>
                                        </p:tav>
                                        <p:tav tm="100000">
                                          <p:val>
                                            <p:strVal val="#ppt_w"/>
                                          </p:val>
                                        </p:tav>
                                      </p:tavLst>
                                    </p:anim>
                                    <p:anim calcmode="lin" valueType="num">
                                      <p:cBhvr>
                                        <p:cTn id="16" dur="1000" fill="hold"/>
                                        <p:tgtEl>
                                          <p:spTgt spid="15"/>
                                        </p:tgtEl>
                                        <p:attrNameLst>
                                          <p:attrName>ppt_h</p:attrName>
                                        </p:attrNameLst>
                                      </p:cBhvr>
                                      <p:tavLst>
                                        <p:tav tm="0">
                                          <p:val>
                                            <p:fltVal val="0"/>
                                          </p:val>
                                        </p:tav>
                                        <p:tav tm="100000">
                                          <p:val>
                                            <p:strVal val="#ppt_h"/>
                                          </p:val>
                                        </p:tav>
                                      </p:tavLst>
                                    </p:anim>
                                    <p:anim calcmode="lin" valueType="num">
                                      <p:cBhvr>
                                        <p:cTn id="17" dur="1000" fill="hold"/>
                                        <p:tgtEl>
                                          <p:spTgt spid="15"/>
                                        </p:tgtEl>
                                        <p:attrNameLst>
                                          <p:attrName>style.rotation</p:attrName>
                                        </p:attrNameLst>
                                      </p:cBhvr>
                                      <p:tavLst>
                                        <p:tav tm="0">
                                          <p:val>
                                            <p:fltVal val="90"/>
                                          </p:val>
                                        </p:tav>
                                        <p:tav tm="100000">
                                          <p:val>
                                            <p:fltVal val="0"/>
                                          </p:val>
                                        </p:tav>
                                      </p:tavLst>
                                    </p:anim>
                                    <p:animEffect transition="in" filter="fade">
                                      <p:cBhvr>
                                        <p:cTn id="18" dur="10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371600"/>
            <a:ext cx="11049000" cy="2740109"/>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Preview Group:</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By using the preview feature, you can get a real-time sense of how the transition will impact the visual and auditory experience of your presentation. This can help you make informed decisions about which transition effects to use and how to fine-tune their settings for the best results.</a:t>
            </a:r>
          </a:p>
          <a:p>
            <a:pPr marL="463550" algn="just">
              <a:spcBef>
                <a:spcPts val="100"/>
              </a:spcBef>
              <a:tabLst>
                <a:tab pos="860425" algn="l"/>
                <a:tab pos="1800225" algn="l"/>
                <a:tab pos="3978275" algn="l"/>
                <a:tab pos="4418013" algn="l"/>
                <a:tab pos="4991100" algn="l"/>
                <a:tab pos="6665913" algn="l"/>
                <a:tab pos="8788400" algn="l"/>
                <a:tab pos="10288588" algn="l"/>
              </a:tabLst>
            </a:pPr>
            <a:endParaRPr lang="en-US" sz="2100" dirty="0">
              <a:latin typeface="Times New Roman" pitchFamily="18" charset="0"/>
              <a:cs typeface="Times New Roman" pitchFamily="18" charset="0"/>
            </a:endParaRP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 </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pic>
        <p:nvPicPr>
          <p:cNvPr id="4" name="Picture 3">
            <a:extLst>
              <a:ext uri="{FF2B5EF4-FFF2-40B4-BE49-F238E27FC236}">
                <a16:creationId xmlns="" xmlns:a16="http://schemas.microsoft.com/office/drawing/2014/main" id="{66C7D925-6F3D-4EE0-A1A8-D03A2154DCC1}"/>
              </a:ext>
            </a:extLst>
          </p:cNvPr>
          <p:cNvPicPr>
            <a:picLocks noChangeAspect="1"/>
          </p:cNvPicPr>
          <p:nvPr/>
        </p:nvPicPr>
        <p:blipFill>
          <a:blip r:embed="rId6"/>
          <a:stretch>
            <a:fillRect/>
          </a:stretch>
        </p:blipFill>
        <p:spPr>
          <a:xfrm>
            <a:off x="1131115" y="3692418"/>
            <a:ext cx="10115824" cy="1097280"/>
          </a:xfrm>
          <a:prstGeom prst="rect">
            <a:avLst/>
          </a:prstGeom>
        </p:spPr>
      </p:pic>
      <p:cxnSp>
        <p:nvCxnSpPr>
          <p:cNvPr id="6" name="Straight Arrow Connector 5">
            <a:extLst>
              <a:ext uri="{FF2B5EF4-FFF2-40B4-BE49-F238E27FC236}">
                <a16:creationId xmlns="" xmlns:a16="http://schemas.microsoft.com/office/drawing/2014/main" id="{A18304C5-F503-4C81-9120-10845F53EA11}"/>
              </a:ext>
            </a:extLst>
          </p:cNvPr>
          <p:cNvCxnSpPr/>
          <p:nvPr/>
        </p:nvCxnSpPr>
        <p:spPr>
          <a:xfrm flipV="1">
            <a:off x="1295400" y="4724400"/>
            <a:ext cx="0" cy="45720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7" name="Straight Arrow Connector 16">
            <a:extLst>
              <a:ext uri="{FF2B5EF4-FFF2-40B4-BE49-F238E27FC236}">
                <a16:creationId xmlns="" xmlns:a16="http://schemas.microsoft.com/office/drawing/2014/main" id="{FC33A6B3-5858-4C9F-AB24-5685C06A9341}"/>
              </a:ext>
            </a:extLst>
          </p:cNvPr>
          <p:cNvCxnSpPr/>
          <p:nvPr/>
        </p:nvCxnSpPr>
        <p:spPr>
          <a:xfrm flipV="1">
            <a:off x="5257800" y="4789698"/>
            <a:ext cx="0" cy="45720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8" name="Straight Arrow Connector 17">
            <a:extLst>
              <a:ext uri="{FF2B5EF4-FFF2-40B4-BE49-F238E27FC236}">
                <a16:creationId xmlns="" xmlns:a16="http://schemas.microsoft.com/office/drawing/2014/main" id="{9081EF03-98D7-4FBF-B2E7-ACA1B1D3C00B}"/>
              </a:ext>
            </a:extLst>
          </p:cNvPr>
          <p:cNvCxnSpPr/>
          <p:nvPr/>
        </p:nvCxnSpPr>
        <p:spPr>
          <a:xfrm flipV="1">
            <a:off x="10178192" y="4789698"/>
            <a:ext cx="0" cy="45720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 name="TextBox 7">
            <a:extLst>
              <a:ext uri="{FF2B5EF4-FFF2-40B4-BE49-F238E27FC236}">
                <a16:creationId xmlns="" xmlns:a16="http://schemas.microsoft.com/office/drawing/2014/main" id="{1D5F4AD3-E0A0-4C61-8121-DFBF258A5B0C}"/>
              </a:ext>
            </a:extLst>
          </p:cNvPr>
          <p:cNvSpPr txBox="1"/>
          <p:nvPr/>
        </p:nvSpPr>
        <p:spPr>
          <a:xfrm>
            <a:off x="533400" y="5246898"/>
            <a:ext cx="1524000" cy="338554"/>
          </a:xfrm>
          <a:prstGeom prst="rect">
            <a:avLst/>
          </a:prstGeom>
          <a:noFill/>
        </p:spPr>
        <p:txBody>
          <a:bodyPr wrap="square" rtlCol="0">
            <a:spAutoFit/>
          </a:bodyPr>
          <a:lstStyle/>
          <a:p>
            <a:pPr algn="ctr"/>
            <a:r>
              <a:rPr lang="en-US" sz="1600" dirty="0">
                <a:solidFill>
                  <a:srgbClr val="FF0000"/>
                </a:solidFill>
                <a:latin typeface="Times New Roman" pitchFamily="18" charset="0"/>
                <a:cs typeface="Times New Roman" pitchFamily="18" charset="0"/>
              </a:rPr>
              <a:t>Preview Group</a:t>
            </a:r>
          </a:p>
        </p:txBody>
      </p:sp>
      <p:sp>
        <p:nvSpPr>
          <p:cNvPr id="19" name="TextBox 18">
            <a:extLst>
              <a:ext uri="{FF2B5EF4-FFF2-40B4-BE49-F238E27FC236}">
                <a16:creationId xmlns="" xmlns:a16="http://schemas.microsoft.com/office/drawing/2014/main" id="{C9F8C9C0-D349-42BA-9C69-203E5CD4E6C7}"/>
              </a:ext>
            </a:extLst>
          </p:cNvPr>
          <p:cNvSpPr txBox="1"/>
          <p:nvPr/>
        </p:nvSpPr>
        <p:spPr>
          <a:xfrm>
            <a:off x="4343400" y="5298410"/>
            <a:ext cx="1742060" cy="584775"/>
          </a:xfrm>
          <a:prstGeom prst="rect">
            <a:avLst/>
          </a:prstGeom>
          <a:noFill/>
        </p:spPr>
        <p:txBody>
          <a:bodyPr wrap="square" rtlCol="0">
            <a:spAutoFit/>
          </a:bodyPr>
          <a:lstStyle/>
          <a:p>
            <a:pPr algn="ctr"/>
            <a:r>
              <a:rPr lang="en-US" sz="1600" dirty="0">
                <a:solidFill>
                  <a:srgbClr val="FF0000"/>
                </a:solidFill>
                <a:latin typeface="Times New Roman" pitchFamily="18" charset="0"/>
                <a:cs typeface="Times New Roman" pitchFamily="18" charset="0"/>
              </a:rPr>
              <a:t>Transition to This slide Group</a:t>
            </a:r>
          </a:p>
        </p:txBody>
      </p:sp>
      <p:sp>
        <p:nvSpPr>
          <p:cNvPr id="20" name="TextBox 19">
            <a:extLst>
              <a:ext uri="{FF2B5EF4-FFF2-40B4-BE49-F238E27FC236}">
                <a16:creationId xmlns="" xmlns:a16="http://schemas.microsoft.com/office/drawing/2014/main" id="{A8823E0F-ED7C-4700-A8E6-6477E8A7BBFC}"/>
              </a:ext>
            </a:extLst>
          </p:cNvPr>
          <p:cNvSpPr txBox="1"/>
          <p:nvPr/>
        </p:nvSpPr>
        <p:spPr>
          <a:xfrm>
            <a:off x="9432944" y="5340112"/>
            <a:ext cx="1524000" cy="338554"/>
          </a:xfrm>
          <a:prstGeom prst="rect">
            <a:avLst/>
          </a:prstGeom>
          <a:noFill/>
        </p:spPr>
        <p:txBody>
          <a:bodyPr wrap="square" rtlCol="0">
            <a:spAutoFit/>
          </a:bodyPr>
          <a:lstStyle/>
          <a:p>
            <a:pPr algn="ctr"/>
            <a:r>
              <a:rPr lang="en-US" sz="1600" dirty="0">
                <a:solidFill>
                  <a:srgbClr val="FF0000"/>
                </a:solidFill>
                <a:latin typeface="Times New Roman" pitchFamily="18" charset="0"/>
                <a:cs typeface="Times New Roman" pitchFamily="18" charset="0"/>
              </a:rPr>
              <a:t>Timing Group</a:t>
            </a:r>
          </a:p>
        </p:txBody>
      </p:sp>
      <p:cxnSp>
        <p:nvCxnSpPr>
          <p:cNvPr id="21" name="Straight Arrow Connector 20">
            <a:extLst>
              <a:ext uri="{FF2B5EF4-FFF2-40B4-BE49-F238E27FC236}">
                <a16:creationId xmlns="" xmlns:a16="http://schemas.microsoft.com/office/drawing/2014/main" id="{20E9FF4F-8C9F-4BE3-AB4C-EC323B9E9DEA}"/>
              </a:ext>
            </a:extLst>
          </p:cNvPr>
          <p:cNvCxnSpPr/>
          <p:nvPr/>
        </p:nvCxnSpPr>
        <p:spPr>
          <a:xfrm flipV="1">
            <a:off x="9187593" y="4597432"/>
            <a:ext cx="0" cy="45720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2" name="TextBox 21">
            <a:extLst>
              <a:ext uri="{FF2B5EF4-FFF2-40B4-BE49-F238E27FC236}">
                <a16:creationId xmlns="" xmlns:a16="http://schemas.microsoft.com/office/drawing/2014/main" id="{BAC43013-5DAD-4C93-8F67-7428B2AD1403}"/>
              </a:ext>
            </a:extLst>
          </p:cNvPr>
          <p:cNvSpPr txBox="1"/>
          <p:nvPr/>
        </p:nvSpPr>
        <p:spPr>
          <a:xfrm>
            <a:off x="8442345" y="5029200"/>
            <a:ext cx="1524000" cy="338554"/>
          </a:xfrm>
          <a:prstGeom prst="rect">
            <a:avLst/>
          </a:prstGeom>
          <a:noFill/>
        </p:spPr>
        <p:txBody>
          <a:bodyPr wrap="square" rtlCol="0">
            <a:spAutoFit/>
          </a:bodyPr>
          <a:lstStyle/>
          <a:p>
            <a:pPr algn="ctr"/>
            <a:r>
              <a:rPr lang="en-US" sz="1600" dirty="0">
                <a:solidFill>
                  <a:srgbClr val="FF0000"/>
                </a:solidFill>
                <a:latin typeface="Times New Roman" pitchFamily="18" charset="0"/>
                <a:cs typeface="Times New Roman" pitchFamily="18" charset="0"/>
              </a:rPr>
              <a:t>Apply To All</a:t>
            </a:r>
          </a:p>
        </p:txBody>
      </p:sp>
      <p:cxnSp>
        <p:nvCxnSpPr>
          <p:cNvPr id="23" name="Straight Arrow Connector 22">
            <a:extLst>
              <a:ext uri="{FF2B5EF4-FFF2-40B4-BE49-F238E27FC236}">
                <a16:creationId xmlns="" xmlns:a16="http://schemas.microsoft.com/office/drawing/2014/main" id="{DD457C27-5BE8-4C0B-95A1-C26113432B26}"/>
              </a:ext>
            </a:extLst>
          </p:cNvPr>
          <p:cNvCxnSpPr>
            <a:cxnSpLocks/>
          </p:cNvCxnSpPr>
          <p:nvPr/>
        </p:nvCxnSpPr>
        <p:spPr>
          <a:xfrm>
            <a:off x="9372600" y="3657600"/>
            <a:ext cx="0" cy="54864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4" name="TextBox 23">
            <a:extLst>
              <a:ext uri="{FF2B5EF4-FFF2-40B4-BE49-F238E27FC236}">
                <a16:creationId xmlns="" xmlns:a16="http://schemas.microsoft.com/office/drawing/2014/main" id="{8661B8FE-0E9D-476F-9F72-EFF985066C1C}"/>
              </a:ext>
            </a:extLst>
          </p:cNvPr>
          <p:cNvSpPr txBox="1"/>
          <p:nvPr/>
        </p:nvSpPr>
        <p:spPr>
          <a:xfrm>
            <a:off x="8610600" y="3316384"/>
            <a:ext cx="1524000" cy="338554"/>
          </a:xfrm>
          <a:prstGeom prst="rect">
            <a:avLst/>
          </a:prstGeom>
          <a:noFill/>
        </p:spPr>
        <p:txBody>
          <a:bodyPr wrap="square" rtlCol="0">
            <a:spAutoFit/>
          </a:bodyPr>
          <a:lstStyle/>
          <a:p>
            <a:pPr algn="ctr"/>
            <a:r>
              <a:rPr lang="en-US" sz="1600" dirty="0">
                <a:solidFill>
                  <a:srgbClr val="FF0000"/>
                </a:solidFill>
                <a:latin typeface="Times New Roman" pitchFamily="18" charset="0"/>
                <a:cs typeface="Times New Roman" pitchFamily="18" charset="0"/>
              </a:rPr>
              <a:t>Duration</a:t>
            </a:r>
          </a:p>
        </p:txBody>
      </p:sp>
    </p:spTree>
    <p:extLst>
      <p:ext uri="{BB962C8B-B14F-4D97-AF65-F5344CB8AC3E}">
        <p14:creationId xmlns:p14="http://schemas.microsoft.com/office/powerpoint/2010/main" val="1517041588"/>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371600"/>
            <a:ext cx="11049000" cy="3386440"/>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Transition to This Slide Group: </a:t>
            </a:r>
            <a:r>
              <a:rPr lang="en-US" sz="2100" dirty="0">
                <a:latin typeface="Times New Roman" pitchFamily="18" charset="0"/>
                <a:cs typeface="Times New Roman" pitchFamily="18" charset="0"/>
              </a:rPr>
              <a:t>This group contains options for applying transition effects to the selected slide. </a:t>
            </a:r>
          </a:p>
          <a:p>
            <a:pPr marL="806450" indent="-3429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Transition Effects: </a:t>
            </a:r>
            <a:r>
              <a:rPr lang="en-US" sz="2100" dirty="0">
                <a:latin typeface="Times New Roman" pitchFamily="18" charset="0"/>
                <a:cs typeface="Times New Roman" pitchFamily="18" charset="0"/>
              </a:rPr>
              <a:t>This is where you can choose the type of transition effect you want for the selected slide. Click on the dropdown arrow in the "</a:t>
            </a:r>
            <a:r>
              <a:rPr lang="en-US" sz="2100" b="1" dirty="0">
                <a:latin typeface="Times New Roman" pitchFamily="18" charset="0"/>
                <a:cs typeface="Times New Roman" pitchFamily="18" charset="0"/>
              </a:rPr>
              <a:t>Transition to This Slide</a:t>
            </a:r>
            <a:r>
              <a:rPr lang="en-US" sz="2100" dirty="0">
                <a:latin typeface="Times New Roman" pitchFamily="18" charset="0"/>
                <a:cs typeface="Times New Roman" pitchFamily="18" charset="0"/>
              </a:rPr>
              <a:t>" section to see a list of available transitions. Examples include </a:t>
            </a:r>
            <a:r>
              <a:rPr lang="en-US" sz="2100" b="1" dirty="0">
                <a:latin typeface="Times New Roman" pitchFamily="18" charset="0"/>
                <a:cs typeface="Times New Roman" pitchFamily="18" charset="0"/>
              </a:rPr>
              <a:t>Fade, Wipe, Push</a:t>
            </a:r>
            <a:r>
              <a:rPr lang="en-US" sz="2100" dirty="0">
                <a:latin typeface="Times New Roman" pitchFamily="18" charset="0"/>
                <a:cs typeface="Times New Roman" pitchFamily="18" charset="0"/>
              </a:rPr>
              <a:t>, and more.</a:t>
            </a:r>
          </a:p>
          <a:p>
            <a:pPr marL="806450" indent="-3429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endParaRPr lang="en-US" sz="2100" dirty="0">
              <a:latin typeface="Times New Roman" pitchFamily="18" charset="0"/>
              <a:cs typeface="Times New Roman" pitchFamily="18" charset="0"/>
            </a:endParaRP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 </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pic>
        <p:nvPicPr>
          <p:cNvPr id="5" name="Picture 4">
            <a:extLst>
              <a:ext uri="{FF2B5EF4-FFF2-40B4-BE49-F238E27FC236}">
                <a16:creationId xmlns="" xmlns:a16="http://schemas.microsoft.com/office/drawing/2014/main" id="{0811A4E4-2E18-4D68-A33C-D40513D8A625}"/>
              </a:ext>
            </a:extLst>
          </p:cNvPr>
          <p:cNvPicPr>
            <a:picLocks noChangeAspect="1"/>
          </p:cNvPicPr>
          <p:nvPr/>
        </p:nvPicPr>
        <p:blipFill>
          <a:blip r:embed="rId7"/>
          <a:stretch>
            <a:fillRect/>
          </a:stretch>
        </p:blipFill>
        <p:spPr>
          <a:xfrm>
            <a:off x="1830731" y="3951558"/>
            <a:ext cx="8716591" cy="2152950"/>
          </a:xfrm>
          <a:prstGeom prst="rect">
            <a:avLst/>
          </a:prstGeom>
        </p:spPr>
      </p:pic>
      <p:sp>
        <p:nvSpPr>
          <p:cNvPr id="10" name="Rectangle 9">
            <a:extLst>
              <a:ext uri="{FF2B5EF4-FFF2-40B4-BE49-F238E27FC236}">
                <a16:creationId xmlns="" xmlns:a16="http://schemas.microsoft.com/office/drawing/2014/main" id="{1EDC9C7D-B8B4-44E3-B79C-2FD73F112BFE}"/>
              </a:ext>
            </a:extLst>
          </p:cNvPr>
          <p:cNvSpPr/>
          <p:nvPr/>
        </p:nvSpPr>
        <p:spPr>
          <a:xfrm>
            <a:off x="3581400" y="4004755"/>
            <a:ext cx="7620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a:extLst>
              <a:ext uri="{FF2B5EF4-FFF2-40B4-BE49-F238E27FC236}">
                <a16:creationId xmlns="" xmlns:a16="http://schemas.microsoft.com/office/drawing/2014/main" id="{DE35E5A3-C879-4642-BA27-EC476C768556}"/>
              </a:ext>
            </a:extLst>
          </p:cNvPr>
          <p:cNvCxnSpPr>
            <a:cxnSpLocks/>
          </p:cNvCxnSpPr>
          <p:nvPr/>
        </p:nvCxnSpPr>
        <p:spPr>
          <a:xfrm>
            <a:off x="1295400" y="5105400"/>
            <a:ext cx="535331"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3" name="TextBox 22">
            <a:extLst>
              <a:ext uri="{FF2B5EF4-FFF2-40B4-BE49-F238E27FC236}">
                <a16:creationId xmlns="" xmlns:a16="http://schemas.microsoft.com/office/drawing/2014/main" id="{BDFE485C-AACD-440E-B0DD-B3147CFE3357}"/>
              </a:ext>
            </a:extLst>
          </p:cNvPr>
          <p:cNvSpPr txBox="1"/>
          <p:nvPr/>
        </p:nvSpPr>
        <p:spPr>
          <a:xfrm>
            <a:off x="152400" y="4837379"/>
            <a:ext cx="1219200" cy="584775"/>
          </a:xfrm>
          <a:prstGeom prst="rect">
            <a:avLst/>
          </a:prstGeom>
          <a:noFill/>
        </p:spPr>
        <p:txBody>
          <a:bodyPr wrap="square" rtlCol="0">
            <a:spAutoFit/>
          </a:bodyPr>
          <a:lstStyle/>
          <a:p>
            <a:pPr algn="ctr"/>
            <a:r>
              <a:rPr lang="en-US" sz="1600" dirty="0">
                <a:solidFill>
                  <a:srgbClr val="FF0000"/>
                </a:solidFill>
              </a:rPr>
              <a:t>Transition Effects</a:t>
            </a:r>
          </a:p>
        </p:txBody>
      </p:sp>
    </p:spTree>
    <p:extLst>
      <p:ext uri="{BB962C8B-B14F-4D97-AF65-F5344CB8AC3E}">
        <p14:creationId xmlns:p14="http://schemas.microsoft.com/office/powerpoint/2010/main" val="1053496399"/>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25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subTnLst>
                                    <p:audio>
                                      <p:cMediaNode>
                                        <p:cTn display="0" masterRel="sameClick">
                                          <p:stCondLst>
                                            <p:cond evt="begin" delay="0">
                                              <p:tn val="5"/>
                                            </p:cond>
                                          </p:stCondLst>
                                          <p:endCondLst>
                                            <p:cond evt="onStopAudio" delay="0">
                                              <p:tgtEl>
                                                <p:sldTgt/>
                                              </p:tgtEl>
                                            </p:cond>
                                          </p:endCondLst>
                                        </p:cTn>
                                        <p:tgtEl>
                                          <p:sndTgt r:embed="rId4" name="coin.wav"/>
                                        </p:tgtEl>
                                      </p:cMediaNode>
                                    </p:audio>
                                  </p:sub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p:cTn id="15" dur="1000" fill="hold"/>
                                        <p:tgtEl>
                                          <p:spTgt spid="15"/>
                                        </p:tgtEl>
                                        <p:attrNameLst>
                                          <p:attrName>ppt_w</p:attrName>
                                        </p:attrNameLst>
                                      </p:cBhvr>
                                      <p:tavLst>
                                        <p:tav tm="0">
                                          <p:val>
                                            <p:fltVal val="0"/>
                                          </p:val>
                                        </p:tav>
                                        <p:tav tm="100000">
                                          <p:val>
                                            <p:strVal val="#ppt_w"/>
                                          </p:val>
                                        </p:tav>
                                      </p:tavLst>
                                    </p:anim>
                                    <p:anim calcmode="lin" valueType="num">
                                      <p:cBhvr>
                                        <p:cTn id="16" dur="1000" fill="hold"/>
                                        <p:tgtEl>
                                          <p:spTgt spid="15"/>
                                        </p:tgtEl>
                                        <p:attrNameLst>
                                          <p:attrName>ppt_h</p:attrName>
                                        </p:attrNameLst>
                                      </p:cBhvr>
                                      <p:tavLst>
                                        <p:tav tm="0">
                                          <p:val>
                                            <p:fltVal val="0"/>
                                          </p:val>
                                        </p:tav>
                                        <p:tav tm="100000">
                                          <p:val>
                                            <p:strVal val="#ppt_h"/>
                                          </p:val>
                                        </p:tav>
                                      </p:tavLst>
                                    </p:anim>
                                    <p:anim calcmode="lin" valueType="num">
                                      <p:cBhvr>
                                        <p:cTn id="17" dur="1000" fill="hold"/>
                                        <p:tgtEl>
                                          <p:spTgt spid="15"/>
                                        </p:tgtEl>
                                        <p:attrNameLst>
                                          <p:attrName>style.rotation</p:attrName>
                                        </p:attrNameLst>
                                      </p:cBhvr>
                                      <p:tavLst>
                                        <p:tav tm="0">
                                          <p:val>
                                            <p:fltVal val="90"/>
                                          </p:val>
                                        </p:tav>
                                        <p:tav tm="100000">
                                          <p:val>
                                            <p:fltVal val="0"/>
                                          </p:val>
                                        </p:tav>
                                      </p:tavLst>
                                    </p:anim>
                                    <p:animEffect transition="in" filter="fade">
                                      <p:cBhvr>
                                        <p:cTn id="18" dur="10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randombar(horizontal)">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371600"/>
            <a:ext cx="11049000" cy="2404120"/>
          </a:xfrm>
          <a:prstGeom prst="rect">
            <a:avLst/>
          </a:prstGeom>
        </p:spPr>
        <p:txBody>
          <a:bodyPr vert="horz" wrap="square" lIns="0" tIns="12700" rIns="0" bIns="0" rtlCol="0">
            <a:spAutoFit/>
          </a:bodyPr>
          <a:lstStyle/>
          <a:p>
            <a:pPr marL="806450" indent="-3429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Effect Options:</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  Depending on the transition effect you choose, the "</a:t>
            </a:r>
            <a:r>
              <a:rPr lang="en-US" sz="2100" b="1" dirty="0">
                <a:latin typeface="Times New Roman" pitchFamily="18" charset="0"/>
                <a:cs typeface="Times New Roman" pitchFamily="18" charset="0"/>
              </a:rPr>
              <a:t>Effect Options</a:t>
            </a:r>
            <a:r>
              <a:rPr lang="en-US" sz="2100" dirty="0">
                <a:latin typeface="Times New Roman" pitchFamily="18" charset="0"/>
                <a:cs typeface="Times New Roman" pitchFamily="18" charset="0"/>
              </a:rPr>
              <a:t>" dropdown may become active. Here, you can find additional options or variations for the selected transition. For example, you might be able to choose the direction of a </a:t>
            </a:r>
            <a:r>
              <a:rPr lang="en-US" sz="2100" b="1" dirty="0">
                <a:latin typeface="Times New Roman" pitchFamily="18" charset="0"/>
                <a:cs typeface="Times New Roman" pitchFamily="18" charset="0"/>
              </a:rPr>
              <a:t>Split</a:t>
            </a:r>
            <a:r>
              <a:rPr lang="en-US" sz="2100" dirty="0">
                <a:latin typeface="Times New Roman" pitchFamily="18" charset="0"/>
                <a:cs typeface="Times New Roman" pitchFamily="18" charset="0"/>
              </a:rPr>
              <a:t> transition.</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 </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cxnSp>
        <p:nvCxnSpPr>
          <p:cNvPr id="21" name="Straight Arrow Connector 20">
            <a:extLst>
              <a:ext uri="{FF2B5EF4-FFF2-40B4-BE49-F238E27FC236}">
                <a16:creationId xmlns="" xmlns:a16="http://schemas.microsoft.com/office/drawing/2014/main" id="{DE35E5A3-C879-4642-BA27-EC476C768556}"/>
              </a:ext>
            </a:extLst>
          </p:cNvPr>
          <p:cNvCxnSpPr>
            <a:cxnSpLocks/>
          </p:cNvCxnSpPr>
          <p:nvPr/>
        </p:nvCxnSpPr>
        <p:spPr>
          <a:xfrm flipV="1">
            <a:off x="4495800" y="3429000"/>
            <a:ext cx="41148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pic>
        <p:nvPicPr>
          <p:cNvPr id="4" name="Picture 3">
            <a:extLst>
              <a:ext uri="{FF2B5EF4-FFF2-40B4-BE49-F238E27FC236}">
                <a16:creationId xmlns="" xmlns:a16="http://schemas.microsoft.com/office/drawing/2014/main" id="{B3D39C17-1F48-4B88-9C96-C3E380F3E4CE}"/>
              </a:ext>
            </a:extLst>
          </p:cNvPr>
          <p:cNvPicPr>
            <a:picLocks noChangeAspect="1"/>
          </p:cNvPicPr>
          <p:nvPr/>
        </p:nvPicPr>
        <p:blipFill>
          <a:blip r:embed="rId6"/>
          <a:stretch>
            <a:fillRect/>
          </a:stretch>
        </p:blipFill>
        <p:spPr>
          <a:xfrm>
            <a:off x="8626363" y="2873368"/>
            <a:ext cx="2115181" cy="3294556"/>
          </a:xfrm>
          <a:prstGeom prst="rect">
            <a:avLst/>
          </a:prstGeom>
        </p:spPr>
      </p:pic>
      <p:sp>
        <p:nvSpPr>
          <p:cNvPr id="6" name="Rectangle 5">
            <a:extLst>
              <a:ext uri="{FF2B5EF4-FFF2-40B4-BE49-F238E27FC236}">
                <a16:creationId xmlns="" xmlns:a16="http://schemas.microsoft.com/office/drawing/2014/main" id="{423E6DD0-9E11-4669-9EFA-F038644C4233}"/>
              </a:ext>
            </a:extLst>
          </p:cNvPr>
          <p:cNvSpPr/>
          <p:nvPr/>
        </p:nvSpPr>
        <p:spPr>
          <a:xfrm>
            <a:off x="9372600" y="2873368"/>
            <a:ext cx="1510538" cy="8733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9EDA6D8C-CE15-42EF-B205-AB68249D343E}"/>
              </a:ext>
            </a:extLst>
          </p:cNvPr>
          <p:cNvPicPr>
            <a:picLocks noChangeAspect="1"/>
          </p:cNvPicPr>
          <p:nvPr/>
        </p:nvPicPr>
        <p:blipFill>
          <a:blip r:embed="rId7"/>
          <a:stretch>
            <a:fillRect/>
          </a:stretch>
        </p:blipFill>
        <p:spPr>
          <a:xfrm>
            <a:off x="2949847" y="4100213"/>
            <a:ext cx="4293667" cy="1060164"/>
          </a:xfrm>
          <a:prstGeom prst="rect">
            <a:avLst/>
          </a:prstGeom>
        </p:spPr>
      </p:pic>
      <p:cxnSp>
        <p:nvCxnSpPr>
          <p:cNvPr id="19" name="Straight Connector 18">
            <a:extLst>
              <a:ext uri="{FF2B5EF4-FFF2-40B4-BE49-F238E27FC236}">
                <a16:creationId xmlns="" xmlns:a16="http://schemas.microsoft.com/office/drawing/2014/main" id="{175BA515-6A35-4C7E-97F8-DCBD546DF2C2}"/>
              </a:ext>
            </a:extLst>
          </p:cNvPr>
          <p:cNvCxnSpPr/>
          <p:nvPr/>
        </p:nvCxnSpPr>
        <p:spPr>
          <a:xfrm>
            <a:off x="4495800" y="3429000"/>
            <a:ext cx="0" cy="671213"/>
          </a:xfrm>
          <a:prstGeom prst="line">
            <a:avLst/>
          </a:prstGeom>
        </p:spPr>
        <p:style>
          <a:lnRef idx="3">
            <a:schemeClr val="accent2"/>
          </a:lnRef>
          <a:fillRef idx="0">
            <a:schemeClr val="accent2"/>
          </a:fillRef>
          <a:effectRef idx="2">
            <a:schemeClr val="accent2"/>
          </a:effectRef>
          <a:fontRef idx="minor">
            <a:schemeClr val="tx1"/>
          </a:fontRef>
        </p:style>
      </p:cxnSp>
      <p:sp>
        <p:nvSpPr>
          <p:cNvPr id="10" name="Rectangle 9">
            <a:extLst>
              <a:ext uri="{FF2B5EF4-FFF2-40B4-BE49-F238E27FC236}">
                <a16:creationId xmlns="" xmlns:a16="http://schemas.microsoft.com/office/drawing/2014/main" id="{1EDC9C7D-B8B4-44E3-B79C-2FD73F112BFE}"/>
              </a:ext>
            </a:extLst>
          </p:cNvPr>
          <p:cNvSpPr/>
          <p:nvPr/>
        </p:nvSpPr>
        <p:spPr>
          <a:xfrm>
            <a:off x="4008120" y="4117097"/>
            <a:ext cx="1005840" cy="64008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4153871"/>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4879156"/>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Timing Group:</a:t>
            </a:r>
          </a:p>
          <a:p>
            <a:pPr marL="806450" indent="-3429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  Sound:</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Sound</a:t>
            </a:r>
            <a:r>
              <a:rPr lang="en-US" sz="2100" dirty="0">
                <a:latin typeface="Times New Roman" pitchFamily="18" charset="0"/>
                <a:cs typeface="Times New Roman" pitchFamily="18" charset="0"/>
              </a:rPr>
              <a:t>" dropdown allows you to add a sound effect to the transition. You can choose from the available sound options or select "</a:t>
            </a:r>
            <a:r>
              <a:rPr lang="en-US" sz="2100" b="1" dirty="0">
                <a:latin typeface="Times New Roman" pitchFamily="18" charset="0"/>
                <a:cs typeface="Times New Roman" pitchFamily="18" charset="0"/>
              </a:rPr>
              <a:t>No Sound</a:t>
            </a:r>
            <a:r>
              <a:rPr lang="en-US" sz="2100" dirty="0">
                <a:latin typeface="Times New Roman" pitchFamily="18" charset="0"/>
                <a:cs typeface="Times New Roman" pitchFamily="18" charset="0"/>
              </a:rPr>
              <a:t>" if you prefer silence.</a:t>
            </a:r>
          </a:p>
          <a:p>
            <a:pPr marL="806450" indent="-3429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Transition Speed (Duration):</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Use the "</a:t>
            </a:r>
            <a:r>
              <a:rPr lang="en-US" sz="2100" b="1" dirty="0">
                <a:latin typeface="Times New Roman" pitchFamily="18" charset="0"/>
                <a:cs typeface="Times New Roman" pitchFamily="18" charset="0"/>
              </a:rPr>
              <a:t>Duration</a:t>
            </a:r>
            <a:r>
              <a:rPr lang="en-US" sz="2100" dirty="0">
                <a:latin typeface="Times New Roman" pitchFamily="18" charset="0"/>
                <a:cs typeface="Times New Roman" pitchFamily="18" charset="0"/>
              </a:rPr>
              <a:t>" box to set the time it takes for the transition to complete. You can type in a specific duration or use the up and down arrows to adjust the time.</a:t>
            </a:r>
          </a:p>
          <a:p>
            <a:pPr marL="806450" indent="-342900"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Apply to All:</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If you want to apply the same transition to all slides in your presentation, you can click the "</a:t>
            </a:r>
            <a:r>
              <a:rPr lang="en-US" sz="2100" b="1" dirty="0">
                <a:latin typeface="Times New Roman" pitchFamily="18" charset="0"/>
                <a:cs typeface="Times New Roman" pitchFamily="18" charset="0"/>
              </a:rPr>
              <a:t>Apply to All</a:t>
            </a:r>
            <a:r>
              <a:rPr lang="en-US" sz="2100" dirty="0">
                <a:latin typeface="Times New Roman" pitchFamily="18" charset="0"/>
                <a:cs typeface="Times New Roman" pitchFamily="18" charset="0"/>
              </a:rPr>
              <a:t>" button. This is a convenient way to maintain consistency throughout your presentation.</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pic>
        <p:nvPicPr>
          <p:cNvPr id="5" name="Picture 4">
            <a:extLst>
              <a:ext uri="{FF2B5EF4-FFF2-40B4-BE49-F238E27FC236}">
                <a16:creationId xmlns="" xmlns:a16="http://schemas.microsoft.com/office/drawing/2014/main" id="{64A1241E-4195-429A-AA2D-6C81FAE5D9EC}"/>
              </a:ext>
            </a:extLst>
          </p:cNvPr>
          <p:cNvPicPr>
            <a:picLocks noChangeAspect="1"/>
          </p:cNvPicPr>
          <p:nvPr/>
        </p:nvPicPr>
        <p:blipFill>
          <a:blip r:embed="rId6"/>
          <a:stretch>
            <a:fillRect/>
          </a:stretch>
        </p:blipFill>
        <p:spPr>
          <a:xfrm>
            <a:off x="8329875" y="1338519"/>
            <a:ext cx="2377440" cy="9857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345989974"/>
      </p:ext>
    </p:extLst>
  </p:cSld>
  <p:clrMapOvr>
    <a:masterClrMapping/>
  </p:clrMapOvr>
  <p:transition spd="slow" advClick="0" advTm="1000">
    <p:cover dir="d"/>
    <p:sndAc>
      <p:stSnd>
        <p:snd r:embed="rId3"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4866332"/>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Timing Group:</a:t>
            </a:r>
          </a:p>
          <a:p>
            <a:pPr marL="573088" indent="-109538"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  Advance Slide:</a:t>
            </a:r>
          </a:p>
          <a:p>
            <a:pPr marL="920750" indent="-457200" algn="just">
              <a:lnSpc>
                <a:spcPct val="150000"/>
              </a:lnSpc>
              <a:spcBef>
                <a:spcPts val="100"/>
              </a:spcBef>
              <a:buFont typeface="+mj-lt"/>
              <a:buAutoNum type="arabicPeriod"/>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On Mouse Click:</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If you choose "</a:t>
            </a:r>
            <a:r>
              <a:rPr lang="en-US" sz="2100" b="1" dirty="0">
                <a:latin typeface="Times New Roman" pitchFamily="18" charset="0"/>
                <a:cs typeface="Times New Roman" pitchFamily="18" charset="0"/>
              </a:rPr>
              <a:t>On Mouse Click</a:t>
            </a:r>
            <a:r>
              <a:rPr lang="en-US" sz="2100" dirty="0">
                <a:latin typeface="Times New Roman" pitchFamily="18" charset="0"/>
                <a:cs typeface="Times New Roman" pitchFamily="18" charset="0"/>
              </a:rPr>
              <a:t>," the slide will advance to the next one when you click the mouse or press the keyboard arrow keys during the presentation. This option is useful for presenter-controlled progression.</a:t>
            </a:r>
          </a:p>
          <a:p>
            <a:pPr marL="920750" indent="-457200" algn="just">
              <a:lnSpc>
                <a:spcPct val="150000"/>
              </a:lnSpc>
              <a:spcBef>
                <a:spcPts val="100"/>
              </a:spcBef>
              <a:buFont typeface="+mj-lt"/>
              <a:buAutoNum type="arabicPeriod" startAt="2"/>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After [X] Seconds:</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If you choose "</a:t>
            </a:r>
            <a:r>
              <a:rPr lang="en-US" sz="2100" b="1" dirty="0">
                <a:latin typeface="Times New Roman" pitchFamily="18" charset="0"/>
                <a:cs typeface="Times New Roman" pitchFamily="18" charset="0"/>
              </a:rPr>
              <a:t>After</a:t>
            </a:r>
            <a:r>
              <a:rPr lang="en-US" sz="2100" dirty="0">
                <a:latin typeface="Times New Roman" pitchFamily="18" charset="0"/>
                <a:cs typeface="Times New Roman" pitchFamily="18" charset="0"/>
              </a:rPr>
              <a:t>" and specify a duration in seconds, the slide will automatically advance to the next one after the specified time elapses. This is useful for setting a fixed time for each slide, allowing for automated progression.</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7</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pic>
        <p:nvPicPr>
          <p:cNvPr id="4" name="Picture 3">
            <a:extLst>
              <a:ext uri="{FF2B5EF4-FFF2-40B4-BE49-F238E27FC236}">
                <a16:creationId xmlns="" xmlns:a16="http://schemas.microsoft.com/office/drawing/2014/main" id="{0A98B931-49BE-4080-AC9A-218965B15C60}"/>
              </a:ext>
            </a:extLst>
          </p:cNvPr>
          <p:cNvPicPr>
            <a:picLocks noChangeAspect="1"/>
          </p:cNvPicPr>
          <p:nvPr/>
        </p:nvPicPr>
        <p:blipFill>
          <a:blip r:embed="rId6"/>
          <a:stretch>
            <a:fillRect/>
          </a:stretch>
        </p:blipFill>
        <p:spPr>
          <a:xfrm>
            <a:off x="9906000" y="1589658"/>
            <a:ext cx="1772517" cy="11535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575418535"/>
      </p:ext>
    </p:extLst>
  </p:cSld>
  <p:clrMapOvr>
    <a:masterClrMapping/>
  </p:clrMapOvr>
  <p:transition spd="slow" advClick="0" advTm="1000">
    <p:cover dir="d"/>
    <p:sndAc>
      <p:stSnd>
        <p:snd r:embed="rId3"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3373616"/>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arabicPeriod" startAt="6"/>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Animations Tab: </a:t>
            </a: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Animations</a:t>
            </a:r>
            <a:r>
              <a:rPr lang="en-US" sz="2100" dirty="0">
                <a:latin typeface="Times New Roman" pitchFamily="18" charset="0"/>
                <a:cs typeface="Times New Roman" pitchFamily="18" charset="0"/>
              </a:rPr>
              <a:t>" tab in PowerPoint is where you can add and customize animations to individual elements within your slides. It provides a variety of animation effects and controls for bringing your content to life during a presentation. </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Preview Group:</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Before applying an animation, you can preview how it will look by hovering over an animation effect in the dropdown menu. This gives you a real-time preview of the animation on the selected slide.</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8</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a:t>
            </a:r>
            <a:endParaRPr lang="en-US" sz="3300" dirty="0">
              <a:latin typeface="+mn-lt"/>
              <a:cs typeface="Times New Roman" pitchFamily="18" charset="0"/>
            </a:endParaRPr>
          </a:p>
        </p:txBody>
      </p:sp>
      <p:pic>
        <p:nvPicPr>
          <p:cNvPr id="6" name="Picture 5">
            <a:extLst>
              <a:ext uri="{FF2B5EF4-FFF2-40B4-BE49-F238E27FC236}">
                <a16:creationId xmlns="" xmlns:a16="http://schemas.microsoft.com/office/drawing/2014/main" id="{E7417439-AEBA-4F1D-AD8E-709ABC716F76}"/>
              </a:ext>
            </a:extLst>
          </p:cNvPr>
          <p:cNvPicPr>
            <a:picLocks noChangeAspect="1"/>
          </p:cNvPicPr>
          <p:nvPr/>
        </p:nvPicPr>
        <p:blipFill>
          <a:blip r:embed="rId6"/>
          <a:stretch>
            <a:fillRect/>
          </a:stretch>
        </p:blipFill>
        <p:spPr>
          <a:xfrm>
            <a:off x="2011758" y="4571261"/>
            <a:ext cx="8871380" cy="1146986"/>
          </a:xfrm>
          <a:prstGeom prst="rect">
            <a:avLst/>
          </a:prstGeom>
        </p:spPr>
      </p:pic>
      <p:cxnSp>
        <p:nvCxnSpPr>
          <p:cNvPr id="17" name="Straight Arrow Connector 16">
            <a:extLst>
              <a:ext uri="{FF2B5EF4-FFF2-40B4-BE49-F238E27FC236}">
                <a16:creationId xmlns="" xmlns:a16="http://schemas.microsoft.com/office/drawing/2014/main" id="{AB74145B-57FB-49D5-8DFE-66D5C7D73F50}"/>
              </a:ext>
            </a:extLst>
          </p:cNvPr>
          <p:cNvCxnSpPr>
            <a:cxnSpLocks/>
          </p:cNvCxnSpPr>
          <p:nvPr/>
        </p:nvCxnSpPr>
        <p:spPr>
          <a:xfrm>
            <a:off x="1415795" y="5256082"/>
            <a:ext cx="535331"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8" name="TextBox 17">
            <a:extLst>
              <a:ext uri="{FF2B5EF4-FFF2-40B4-BE49-F238E27FC236}">
                <a16:creationId xmlns="" xmlns:a16="http://schemas.microsoft.com/office/drawing/2014/main" id="{1010D762-6537-47EC-BE72-62494F1D435D}"/>
              </a:ext>
            </a:extLst>
          </p:cNvPr>
          <p:cNvSpPr txBox="1"/>
          <p:nvPr/>
        </p:nvSpPr>
        <p:spPr>
          <a:xfrm>
            <a:off x="277158" y="4959034"/>
            <a:ext cx="1219200" cy="584775"/>
          </a:xfrm>
          <a:prstGeom prst="rect">
            <a:avLst/>
          </a:prstGeom>
          <a:noFill/>
        </p:spPr>
        <p:txBody>
          <a:bodyPr wrap="square" rtlCol="0">
            <a:spAutoFit/>
          </a:bodyPr>
          <a:lstStyle/>
          <a:p>
            <a:pPr algn="ctr"/>
            <a:r>
              <a:rPr lang="en-US" sz="1600" dirty="0">
                <a:solidFill>
                  <a:srgbClr val="FF0000"/>
                </a:solidFill>
              </a:rPr>
              <a:t>Preview Group</a:t>
            </a:r>
          </a:p>
        </p:txBody>
      </p:sp>
      <p:cxnSp>
        <p:nvCxnSpPr>
          <p:cNvPr id="19" name="Straight Arrow Connector 18">
            <a:extLst>
              <a:ext uri="{FF2B5EF4-FFF2-40B4-BE49-F238E27FC236}">
                <a16:creationId xmlns="" xmlns:a16="http://schemas.microsoft.com/office/drawing/2014/main" id="{E9C66DC8-FC7E-4AFC-88BD-2973CFC8FCDC}"/>
              </a:ext>
            </a:extLst>
          </p:cNvPr>
          <p:cNvCxnSpPr>
            <a:cxnSpLocks/>
            <a:endCxn id="6" idx="2"/>
          </p:cNvCxnSpPr>
          <p:nvPr/>
        </p:nvCxnSpPr>
        <p:spPr>
          <a:xfrm flipV="1">
            <a:off x="6096000" y="5718247"/>
            <a:ext cx="351448" cy="28467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0" name="TextBox 19">
            <a:extLst>
              <a:ext uri="{FF2B5EF4-FFF2-40B4-BE49-F238E27FC236}">
                <a16:creationId xmlns="" xmlns:a16="http://schemas.microsoft.com/office/drawing/2014/main" id="{935F973F-75F9-408B-B8E2-9F42C117CEA0}"/>
              </a:ext>
            </a:extLst>
          </p:cNvPr>
          <p:cNvSpPr txBox="1"/>
          <p:nvPr/>
        </p:nvSpPr>
        <p:spPr>
          <a:xfrm>
            <a:off x="3964941" y="5833646"/>
            <a:ext cx="2664459" cy="338554"/>
          </a:xfrm>
          <a:prstGeom prst="rect">
            <a:avLst/>
          </a:prstGeom>
          <a:noFill/>
        </p:spPr>
        <p:txBody>
          <a:bodyPr wrap="square" rtlCol="0">
            <a:spAutoFit/>
          </a:bodyPr>
          <a:lstStyle/>
          <a:p>
            <a:pPr algn="ctr"/>
            <a:r>
              <a:rPr lang="en-US" sz="1600" dirty="0">
                <a:solidFill>
                  <a:srgbClr val="FF0000"/>
                </a:solidFill>
              </a:rPr>
              <a:t>Animation Group</a:t>
            </a:r>
          </a:p>
        </p:txBody>
      </p:sp>
      <p:cxnSp>
        <p:nvCxnSpPr>
          <p:cNvPr id="21" name="Straight Arrow Connector 20">
            <a:extLst>
              <a:ext uri="{FF2B5EF4-FFF2-40B4-BE49-F238E27FC236}">
                <a16:creationId xmlns="" xmlns:a16="http://schemas.microsoft.com/office/drawing/2014/main" id="{2EFAF443-662F-4665-A835-62544C8C60D6}"/>
              </a:ext>
            </a:extLst>
          </p:cNvPr>
          <p:cNvCxnSpPr>
            <a:cxnSpLocks/>
          </p:cNvCxnSpPr>
          <p:nvPr/>
        </p:nvCxnSpPr>
        <p:spPr>
          <a:xfrm flipV="1">
            <a:off x="10349738" y="5572836"/>
            <a:ext cx="181952" cy="41434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2" name="TextBox 21">
            <a:extLst>
              <a:ext uri="{FF2B5EF4-FFF2-40B4-BE49-F238E27FC236}">
                <a16:creationId xmlns="" xmlns:a16="http://schemas.microsoft.com/office/drawing/2014/main" id="{ADF63AB1-77C0-4116-BE95-2C6B7D1025A3}"/>
              </a:ext>
            </a:extLst>
          </p:cNvPr>
          <p:cNvSpPr txBox="1"/>
          <p:nvPr/>
        </p:nvSpPr>
        <p:spPr>
          <a:xfrm>
            <a:off x="8218679" y="5817906"/>
            <a:ext cx="2664459" cy="338554"/>
          </a:xfrm>
          <a:prstGeom prst="rect">
            <a:avLst/>
          </a:prstGeom>
          <a:noFill/>
        </p:spPr>
        <p:txBody>
          <a:bodyPr wrap="square" rtlCol="0">
            <a:spAutoFit/>
          </a:bodyPr>
          <a:lstStyle/>
          <a:p>
            <a:pPr algn="ctr"/>
            <a:r>
              <a:rPr lang="en-US" sz="1600" dirty="0">
                <a:solidFill>
                  <a:srgbClr val="FF0000"/>
                </a:solidFill>
              </a:rPr>
              <a:t>Effect Options</a:t>
            </a:r>
          </a:p>
        </p:txBody>
      </p:sp>
      <p:sp>
        <p:nvSpPr>
          <p:cNvPr id="24" name="Rectangle 23">
            <a:extLst>
              <a:ext uri="{FF2B5EF4-FFF2-40B4-BE49-F238E27FC236}">
                <a16:creationId xmlns="" xmlns:a16="http://schemas.microsoft.com/office/drawing/2014/main" id="{9D9AB389-662A-45B3-A332-82E021E4E07C}"/>
              </a:ext>
            </a:extLst>
          </p:cNvPr>
          <p:cNvSpPr/>
          <p:nvPr/>
        </p:nvSpPr>
        <p:spPr>
          <a:xfrm>
            <a:off x="5297170" y="4629589"/>
            <a:ext cx="838200" cy="1828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02713713"/>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1919372"/>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Animation Group:</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Animation</a:t>
            </a:r>
            <a:r>
              <a:rPr lang="en-US" sz="2100" dirty="0">
                <a:latin typeface="Times New Roman" pitchFamily="18" charset="0"/>
                <a:cs typeface="Times New Roman" pitchFamily="18" charset="0"/>
              </a:rPr>
              <a:t>" group contains options for adding animations to selected elements on your slides.</a:t>
            </a:r>
          </a:p>
          <a:p>
            <a:pPr marL="914400" indent="-231775" algn="just">
              <a:lnSpc>
                <a:spcPct val="150000"/>
              </a:lnSpc>
              <a:spcBef>
                <a:spcPts val="100"/>
              </a:spcBef>
              <a:buFont typeface="Arial" panose="020B0604020202020204" pitchFamily="34" charset="0"/>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Click on the "</a:t>
            </a:r>
            <a:r>
              <a:rPr lang="en-US" sz="2100" b="1" dirty="0">
                <a:latin typeface="Times New Roman" pitchFamily="18" charset="0"/>
                <a:cs typeface="Times New Roman" pitchFamily="18" charset="0"/>
              </a:rPr>
              <a:t>Animation</a:t>
            </a:r>
            <a:r>
              <a:rPr lang="en-US" sz="2100" dirty="0">
                <a:latin typeface="Times New Roman" pitchFamily="18" charset="0"/>
                <a:cs typeface="Times New Roman" pitchFamily="18" charset="0"/>
              </a:rPr>
              <a:t>" dropdown to see a list of available animation effects.</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9</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Transitions and Animations Tabs</a:t>
            </a:r>
            <a:endParaRPr lang="en-US" sz="3300" dirty="0">
              <a:latin typeface="+mn-lt"/>
              <a:cs typeface="Times New Roman" pitchFamily="18" charset="0"/>
            </a:endParaRPr>
          </a:p>
        </p:txBody>
      </p:sp>
      <p:pic>
        <p:nvPicPr>
          <p:cNvPr id="4" name="Picture 3">
            <a:extLst>
              <a:ext uri="{FF2B5EF4-FFF2-40B4-BE49-F238E27FC236}">
                <a16:creationId xmlns="" xmlns:a16="http://schemas.microsoft.com/office/drawing/2014/main" id="{76250E30-5E49-437B-ADE7-D1D13AB7D679}"/>
              </a:ext>
            </a:extLst>
          </p:cNvPr>
          <p:cNvPicPr>
            <a:picLocks noChangeAspect="1"/>
          </p:cNvPicPr>
          <p:nvPr/>
        </p:nvPicPr>
        <p:blipFill>
          <a:blip r:embed="rId6"/>
          <a:stretch>
            <a:fillRect/>
          </a:stretch>
        </p:blipFill>
        <p:spPr>
          <a:xfrm>
            <a:off x="2743200" y="3550920"/>
            <a:ext cx="7097115" cy="2143424"/>
          </a:xfrm>
          <a:prstGeom prst="rect">
            <a:avLst/>
          </a:prstGeom>
        </p:spPr>
      </p:pic>
      <p:sp>
        <p:nvSpPr>
          <p:cNvPr id="5" name="Rectangle 4">
            <a:extLst>
              <a:ext uri="{FF2B5EF4-FFF2-40B4-BE49-F238E27FC236}">
                <a16:creationId xmlns="" xmlns:a16="http://schemas.microsoft.com/office/drawing/2014/main" id="{A766CC7A-9645-42BE-83C3-9CB571DB1831}"/>
              </a:ext>
            </a:extLst>
          </p:cNvPr>
          <p:cNvSpPr/>
          <p:nvPr/>
        </p:nvSpPr>
        <p:spPr>
          <a:xfrm>
            <a:off x="5257800" y="3550920"/>
            <a:ext cx="838200" cy="1828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3384128"/>
      </p:ext>
    </p:extLst>
  </p:cSld>
  <p:clrMapOvr>
    <a:masterClrMapping/>
  </p:clrMapOvr>
  <p:transition spd="slow" advClick="0" advTm="1000">
    <p:cover dir="d"/>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4698</TotalTime>
  <Words>964</Words>
  <Application>Microsoft Office PowerPoint</Application>
  <PresentationFormat>مخصص</PresentationFormat>
  <Paragraphs>111</Paragraphs>
  <Slides>13</Slides>
  <Notes>12</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Office Theme</vt:lpstr>
      <vt:lpstr>  AL-Mustaqbal University</vt:lpstr>
      <vt:lpstr>Transitions and Animations Tabs</vt:lpstr>
      <vt:lpstr>Transitions and Animations Tabs</vt:lpstr>
      <vt:lpstr>Transitions and Animations Tabs</vt:lpstr>
      <vt:lpstr>Transitions and Animations Tabs</vt:lpstr>
      <vt:lpstr>Transitions and Animations Tabs</vt:lpstr>
      <vt:lpstr>Transitions and Animations Tabs</vt:lpstr>
      <vt:lpstr>Transitions and Animations</vt:lpstr>
      <vt:lpstr>Transitions and Animations Tabs</vt:lpstr>
      <vt:lpstr>Transitions and Animations Tabs</vt:lpstr>
      <vt:lpstr>Transitions and Animations Tabs</vt:lpstr>
      <vt:lpstr>Transitions and Animations Tabs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waleed Noori</dc:creator>
  <cp:lastModifiedBy>Maher</cp:lastModifiedBy>
  <cp:revision>274</cp:revision>
  <dcterms:created xsi:type="dcterms:W3CDTF">2023-09-27T20:57:12Z</dcterms:created>
  <dcterms:modified xsi:type="dcterms:W3CDTF">2024-12-01T10:13:08Z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2021-02-04T00:00:00Z</vt:filetime>
  </property>
  <property fmtid="{D5CDD505-2E9C-101B-9397-08002B2CF9AE}" pid="3" name="Creator">
    <vt:lpwstr>Microsoft® PowerPoint® 2019</vt:lpwstr>
  </property>
  <property fmtid="{D5CDD505-2E9C-101B-9397-08002B2CF9AE}" pid="4" name="LastSaved">
    <vt:filetime>2023-09-27T00:00:00Z</vt:filetime>
  </property>
</Properties>
</file>