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0411-E228-4CC7-9847-A08354C4A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82694-716A-471E-88F2-7DA150AC2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9B5A2-724A-48A5-BC26-2040A36D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74007-0E74-4CB7-BE2B-5C943413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A99A-12DE-4EC8-A09E-FE90101E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4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CEDC7-21A6-41FC-B375-396BF6DA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2520B-B53B-4EA4-BDD5-8C53C8F68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EA87-32B8-4327-B75D-2DAD6DAC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BDF0-5DED-4CED-91CD-8F74730C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579-6C79-4322-8D60-95A0B1B7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412A1-6686-4056-ACD2-01F60BEFD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E4224-247A-4769-B4A3-A2FFA6A88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0E9D-E980-4AB3-B002-24A3AA32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74B68-F6F6-403A-95A6-E8D39800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F086A-3675-45ED-B885-D71D8E40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097-C52D-42E8-9784-8A50BB1E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E5875-B253-4B58-8D55-D6B30A45A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94903-68EE-4909-9466-67768681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FF5D-6825-4BFB-8E10-EDCC195A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3185-7362-45E0-8D67-C1F4E507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C14C-C1E9-400F-9FB5-851B865F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F9B37-EF6B-4561-8E5F-56980D466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2A4DE-F2A6-424E-9ACE-1D058816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DDE7-0E42-4047-A9E6-F753E914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0A3E4-3076-48FD-A121-CBBA7F5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9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2C06-FA6A-4F90-B544-DE94F60F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17911-3B54-47A8-9FB4-CD9CFB86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2B6B8-C961-4F95-989A-273782684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20DFD-811C-45E9-AEE3-FA880477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F2825-35CE-4C4D-A55F-B5980A5E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FA25E-FDC7-4CB8-93D9-30EE2F08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8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9C47-2736-41C1-B7EB-548709E6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B83FA-C7F1-48EE-905B-4E76C801B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1CF1F-3498-436B-877F-7EF2C44F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62B47-3F49-4E80-B04D-C667B225C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08011-9722-4D28-B829-3473650E3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DC906-8912-423E-942B-EB39AB74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255D6-F820-421A-A705-7D57D939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CE7163-6498-429E-9C4F-E0683D16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803F-25AA-404E-B75D-D4F76F1B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41D04-5545-4F73-850F-75B00413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965F4-2DC2-4BE2-B857-6C0086B2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35ABD-7DFE-4443-A94B-FF44FA53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87198-4F48-444F-8B17-DA671EB1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4F83C-6F51-4426-9944-C90A7920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E6B25-112D-4A31-AEF4-A03B3253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BADE-3511-48CC-91AD-2144C80D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5503-16F1-434E-8AC2-3807B348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1E2-2358-42FB-8892-85F054E91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690AC-A77B-4D86-B936-DB62E56B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00643-A473-4789-B404-5A6A2697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0D027-936C-420F-8990-55D5AF56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2BC4-7634-4A99-8384-94ACD77D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66F25-0AB3-4EFF-A0C0-19884E2C2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AC66-EE3C-4017-8800-5207EDF8C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22421-6538-446F-88CE-DC0B5E56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47566-5D49-47CA-B30C-B40ABD2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CEC0-2F18-4C23-95DD-BFBB35CC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4A4776-02BB-4D74-82E0-B9686895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74608-831C-43E8-B61F-0D7EA564C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B25E2-43A1-4457-82FD-FE92FF785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99AA-4CF7-4AF1-BB00-9629C03F9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A97C-062F-4094-B1C9-D7158D66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0609F-E8D4-491B-8368-054866A50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3040535"/>
            <a:ext cx="9144000" cy="1254279"/>
          </a:xfrm>
        </p:spPr>
        <p:txBody>
          <a:bodyPr anchor="ctr">
            <a:normAutofit fontScale="90000"/>
          </a:bodyPr>
          <a:lstStyle/>
          <a:p>
            <a:r>
              <a:rPr lang="en-US" sz="7200" dirty="0" smtClean="0"/>
              <a:t>Chapter Two </a:t>
            </a:r>
            <a:br>
              <a:rPr lang="en-US" sz="7200" dirty="0" smtClean="0"/>
            </a:br>
            <a:r>
              <a:rPr lang="en-US" sz="7200" dirty="0" smtClean="0"/>
              <a:t>Elements of Grammar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27432-9D75-4A9E-8FE8-FF227BBA5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By DR  MUSTAFA MUSLIM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C131256-B95B-49E6-B033-48F68B7BD26E}"/>
              </a:ext>
            </a:extLst>
          </p:cNvPr>
          <p:cNvSpPr txBox="1"/>
          <p:nvPr/>
        </p:nvSpPr>
        <p:spPr>
          <a:xfrm>
            <a:off x="807676" y="1256173"/>
            <a:ext cx="5427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cs typeface="+mj-cs"/>
              </a:rPr>
              <a:t>Ministry of Higher Education and Scientific Researches</a:t>
            </a:r>
            <a:endParaRPr lang="ar-IQ" b="1" dirty="0">
              <a:cs typeface="+mj-cs"/>
            </a:endParaRPr>
          </a:p>
          <a:p>
            <a:r>
              <a:rPr lang="en-US" b="1" dirty="0" err="1" smtClean="0">
                <a:cs typeface="+mj-cs"/>
              </a:rPr>
              <a:t>Mustaqbal</a:t>
            </a:r>
            <a:r>
              <a:rPr lang="en-US" b="1" dirty="0" smtClean="0">
                <a:cs typeface="+mj-cs"/>
              </a:rPr>
              <a:t> </a:t>
            </a:r>
            <a:r>
              <a:rPr lang="en-US" b="1" dirty="0">
                <a:cs typeface="+mj-cs"/>
              </a:rPr>
              <a:t>University College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Department of </a:t>
            </a:r>
            <a:r>
              <a:rPr lang="en-US" b="1" dirty="0" smtClean="0">
                <a:cs typeface="+mj-cs"/>
              </a:rPr>
              <a:t>…English….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Class </a:t>
            </a:r>
            <a:r>
              <a:rPr lang="en-US" b="1" dirty="0" smtClean="0">
                <a:cs typeface="+mj-cs"/>
              </a:rPr>
              <a:t>…first …….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1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Categories of verb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different types of verb according to the different types of objects and complements. Basically verbs are classified as :</a:t>
            </a:r>
          </a:p>
          <a:p>
            <a:pPr marL="0" indent="0">
              <a:buNone/>
            </a:pPr>
            <a:r>
              <a:rPr lang="en-US" dirty="0" smtClean="0"/>
              <a:t>1- Transitive </a:t>
            </a:r>
          </a:p>
          <a:p>
            <a:pPr marL="0" indent="0">
              <a:buNone/>
            </a:pPr>
            <a:r>
              <a:rPr lang="en-US" dirty="0" smtClean="0"/>
              <a:t>2- Intransitive</a:t>
            </a:r>
          </a:p>
          <a:p>
            <a:pPr marL="0" indent="0">
              <a:buNone/>
            </a:pPr>
            <a:r>
              <a:rPr lang="en-US" dirty="0" smtClean="0"/>
              <a:t>Transitive verb can be followed by one object or two objects or an object and complement. The transitive verb is not followed by an object as in :</a:t>
            </a:r>
          </a:p>
          <a:p>
            <a:pPr marL="0" indent="0">
              <a:buNone/>
            </a:pPr>
            <a:r>
              <a:rPr lang="en-US" dirty="0" smtClean="0"/>
              <a:t>Ex: John smiles.</a:t>
            </a:r>
          </a:p>
          <a:p>
            <a:pPr marL="0" indent="0">
              <a:buNone/>
            </a:pPr>
            <a:r>
              <a:rPr lang="en-US" dirty="0" smtClean="0"/>
              <a:t>Ex: John laughed.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620512" y="4047744"/>
            <a:ext cx="0" cy="32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50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Transitive verb can be:</a:t>
            </a:r>
          </a:p>
          <a:p>
            <a:pPr marL="0" indent="0">
              <a:buNone/>
            </a:pPr>
            <a:r>
              <a:rPr lang="en-US" dirty="0" smtClean="0"/>
              <a:t>A- </a:t>
            </a:r>
            <a:r>
              <a:rPr lang="en-US" dirty="0" err="1" smtClean="0"/>
              <a:t>monotransitive</a:t>
            </a:r>
            <a:r>
              <a:rPr lang="en-US" dirty="0" smtClean="0"/>
              <a:t>: the verb is followed by one object only.</a:t>
            </a:r>
          </a:p>
          <a:p>
            <a:pPr marL="0" indent="0">
              <a:buNone/>
            </a:pPr>
            <a:r>
              <a:rPr lang="en-US" dirty="0" smtClean="0"/>
              <a:t>Ex: Jon broke </a:t>
            </a:r>
            <a:r>
              <a:rPr lang="en-US" u="sng" dirty="0" smtClean="0">
                <a:solidFill>
                  <a:srgbClr val="FF0000"/>
                </a:solidFill>
              </a:rPr>
              <a:t>the window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B- </a:t>
            </a:r>
            <a:r>
              <a:rPr lang="en-US" dirty="0" err="1" smtClean="0"/>
              <a:t>Ditransitive</a:t>
            </a:r>
            <a:r>
              <a:rPr lang="en-US" dirty="0" smtClean="0"/>
              <a:t> : the verb is followed by two objects ( direct and indirect).</a:t>
            </a:r>
          </a:p>
          <a:p>
            <a:pPr marL="0" indent="0">
              <a:buNone/>
            </a:pPr>
            <a:r>
              <a:rPr lang="en-US" dirty="0" smtClean="0"/>
              <a:t>Ex: John buys </a:t>
            </a:r>
            <a:r>
              <a:rPr lang="en-US" u="sng" dirty="0" smtClean="0">
                <a:solidFill>
                  <a:srgbClr val="FF0000"/>
                </a:solidFill>
              </a:rPr>
              <a:t>his mother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a gift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C- Complex transitive: the verb is followed by an object and complement or Adverbial.</a:t>
            </a:r>
          </a:p>
          <a:p>
            <a:pPr marL="0" indent="0">
              <a:buNone/>
            </a:pPr>
            <a:r>
              <a:rPr lang="en-US" dirty="0" smtClean="0"/>
              <a:t>Ex: Most people consider </a:t>
            </a:r>
            <a:r>
              <a:rPr lang="en-US" u="sng" dirty="0" smtClean="0">
                <a:solidFill>
                  <a:srgbClr val="FF0000"/>
                </a:solidFill>
              </a:rPr>
              <a:t>these books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rather expensive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Ex: You must put </a:t>
            </a:r>
            <a:r>
              <a:rPr lang="en-US" u="sng" dirty="0" smtClean="0">
                <a:solidFill>
                  <a:srgbClr val="FF0000"/>
                </a:solidFill>
              </a:rPr>
              <a:t>all the toys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upstairs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1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Another classification for the verbs can be drawn as :</a:t>
            </a:r>
          </a:p>
          <a:p>
            <a:pPr marL="0" indent="0">
              <a:buNone/>
            </a:pPr>
            <a:r>
              <a:rPr lang="en-US" dirty="0" smtClean="0"/>
              <a:t>1- Intensive</a:t>
            </a:r>
          </a:p>
          <a:p>
            <a:pPr marL="0" indent="0">
              <a:buNone/>
            </a:pPr>
            <a:r>
              <a:rPr lang="en-US" dirty="0" smtClean="0"/>
              <a:t>2- Extensive</a:t>
            </a:r>
          </a:p>
          <a:p>
            <a:pPr marL="0" indent="0">
              <a:buNone/>
            </a:pPr>
            <a:r>
              <a:rPr lang="en-US" dirty="0" smtClean="0"/>
              <a:t>Verbs ( to be and linking verbs ) are called intensive when they show a close meaningful relationship between the subject and the subject complement and the object and the object complement.</a:t>
            </a:r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John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a doctor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Ex: They called </a:t>
            </a:r>
            <a:r>
              <a:rPr lang="en-US" dirty="0" smtClean="0">
                <a:solidFill>
                  <a:srgbClr val="FF0000"/>
                </a:solidFill>
              </a:rPr>
              <a:t>him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John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9133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other types of verbs are known as extensive :</a:t>
            </a:r>
          </a:p>
          <a:p>
            <a:pPr marL="0" indent="0">
              <a:buNone/>
            </a:pPr>
            <a:r>
              <a:rPr lang="en-US" dirty="0" smtClean="0"/>
              <a:t>Ex: John broke the window.</a:t>
            </a:r>
          </a:p>
          <a:p>
            <a:pPr marL="0" indent="0">
              <a:buNone/>
            </a:pPr>
            <a:r>
              <a:rPr lang="en-US" dirty="0" smtClean="0"/>
              <a:t>Ex: John sends her a letter.</a:t>
            </a:r>
          </a:p>
          <a:p>
            <a:pPr marL="0" indent="0">
              <a:buNone/>
            </a:pPr>
            <a:r>
              <a:rPr lang="en-US" dirty="0" smtClean="0"/>
              <a:t>The object ‘ </a:t>
            </a:r>
            <a:r>
              <a:rPr lang="en-US" dirty="0" smtClean="0">
                <a:solidFill>
                  <a:srgbClr val="FF0000"/>
                </a:solidFill>
              </a:rPr>
              <a:t>the window </a:t>
            </a:r>
            <a:r>
              <a:rPr lang="en-US" dirty="0" smtClean="0"/>
              <a:t>‘ has no meaningful relation with the subject ‘ </a:t>
            </a:r>
            <a:r>
              <a:rPr lang="en-US" dirty="0" smtClean="0">
                <a:solidFill>
                  <a:srgbClr val="FF0000"/>
                </a:solidFill>
              </a:rPr>
              <a:t>John</a:t>
            </a:r>
            <a:r>
              <a:rPr lang="en-US" dirty="0" smtClean="0"/>
              <a:t> ‘ . The indirect object ‘ </a:t>
            </a:r>
            <a:r>
              <a:rPr lang="en-US" dirty="0" smtClean="0">
                <a:solidFill>
                  <a:srgbClr val="FF0000"/>
                </a:solidFill>
              </a:rPr>
              <a:t>her</a:t>
            </a:r>
            <a:r>
              <a:rPr lang="en-US" dirty="0" smtClean="0"/>
              <a:t> ‘ and the direct object ‘ </a:t>
            </a:r>
            <a:r>
              <a:rPr lang="en-US" dirty="0" smtClean="0">
                <a:solidFill>
                  <a:srgbClr val="FF0000"/>
                </a:solidFill>
              </a:rPr>
              <a:t>a letter </a:t>
            </a:r>
            <a:r>
              <a:rPr lang="en-US" dirty="0" smtClean="0"/>
              <a:t>‘ have no relation with the subject ‘ </a:t>
            </a:r>
            <a:r>
              <a:rPr lang="en-US" dirty="0" smtClean="0">
                <a:solidFill>
                  <a:srgbClr val="FF0000"/>
                </a:solidFill>
              </a:rPr>
              <a:t>John</a:t>
            </a:r>
            <a:r>
              <a:rPr lang="en-US" dirty="0" smtClean="0"/>
              <a:t> ‘.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third classification of verbs can be:</a:t>
            </a:r>
          </a:p>
          <a:p>
            <a:pPr marL="0" indent="0">
              <a:buNone/>
            </a:pPr>
            <a:r>
              <a:rPr lang="en-US" dirty="0" smtClean="0"/>
              <a:t>1- </a:t>
            </a:r>
            <a:r>
              <a:rPr lang="en-US" dirty="0" err="1" smtClean="0"/>
              <a:t>Stative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Dynamic</a:t>
            </a:r>
          </a:p>
          <a:p>
            <a:pPr marL="0" indent="0">
              <a:buNone/>
            </a:pPr>
            <a:r>
              <a:rPr lang="en-US" dirty="0" err="1" smtClean="0"/>
              <a:t>Stative</a:t>
            </a:r>
            <a:r>
              <a:rPr lang="en-US" dirty="0" smtClean="0"/>
              <a:t> verbs are used to refer to the verbs of inert perception and cognition as ( feel , guess , prefer , realize , recall ) and to show relation as ( belong to , concern , have , include , involve).</a:t>
            </a:r>
          </a:p>
          <a:p>
            <a:pPr marL="0" indent="0">
              <a:buNone/>
            </a:pPr>
            <a:r>
              <a:rPr lang="en-US" dirty="0" smtClean="0"/>
              <a:t>Ex: I guess the answer.</a:t>
            </a:r>
          </a:p>
          <a:p>
            <a:pPr marL="0" indent="0">
              <a:buNone/>
            </a:pPr>
            <a:r>
              <a:rPr lang="en-US" dirty="0" smtClean="0"/>
              <a:t>Ex: I prefer you answer.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66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Dynamic verbs are the verbs in dynamic use. They fall in five classes:</a:t>
            </a:r>
          </a:p>
          <a:p>
            <a:pPr marL="0" indent="0">
              <a:buNone/>
            </a:pPr>
            <a:r>
              <a:rPr lang="en-US" dirty="0" smtClean="0"/>
              <a:t>1- Activity verbs ( eat , help )</a:t>
            </a:r>
          </a:p>
          <a:p>
            <a:pPr marL="0" indent="0">
              <a:buNone/>
            </a:pPr>
            <a:r>
              <a:rPr lang="en-US" dirty="0" smtClean="0"/>
              <a:t>2- Process verbs ( grow , slowdown )</a:t>
            </a:r>
          </a:p>
          <a:p>
            <a:pPr marL="0" indent="0">
              <a:buNone/>
            </a:pPr>
            <a:r>
              <a:rPr lang="en-US" dirty="0" smtClean="0"/>
              <a:t>3- Verbs of bodily sensation ( feel , ache )</a:t>
            </a:r>
          </a:p>
          <a:p>
            <a:pPr marL="0" indent="0">
              <a:buNone/>
            </a:pPr>
            <a:r>
              <a:rPr lang="en-US" dirty="0" smtClean="0"/>
              <a:t>4- Transitional event verbs ( die , arrive )</a:t>
            </a:r>
          </a:p>
          <a:p>
            <a:pPr marL="0" indent="0">
              <a:buNone/>
            </a:pPr>
            <a:r>
              <a:rPr lang="en-US" dirty="0" smtClean="0"/>
              <a:t>5- Momentary verbs ( hit , jump , kick )</a:t>
            </a:r>
          </a:p>
          <a:p>
            <a:pPr marL="0" indent="0">
              <a:buNone/>
            </a:pPr>
            <a:r>
              <a:rPr lang="en-US" dirty="0" smtClean="0"/>
              <a:t>Note: dynamic verbs admit the progressive and imperative</a:t>
            </a:r>
          </a:p>
          <a:p>
            <a:pPr marL="0" indent="0">
              <a:buNone/>
            </a:pPr>
            <a:r>
              <a:rPr lang="en-US" dirty="0" smtClean="0"/>
              <a:t>Ex: John is kicking the ball.</a:t>
            </a:r>
          </a:p>
          <a:p>
            <a:pPr marL="0" indent="0">
              <a:buNone/>
            </a:pPr>
            <a:r>
              <a:rPr lang="en-US" dirty="0" smtClean="0"/>
              <a:t>Ex: Kick </a:t>
            </a:r>
            <a:r>
              <a:rPr lang="en-US" smtClean="0"/>
              <a:t>the ball.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21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456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Chapter Two  Elements of Grammar</vt:lpstr>
      <vt:lpstr> Categories of verb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Shuker</dc:creator>
  <cp:lastModifiedBy>User</cp:lastModifiedBy>
  <cp:revision>19</cp:revision>
  <dcterms:created xsi:type="dcterms:W3CDTF">2021-05-18T07:32:11Z</dcterms:created>
  <dcterms:modified xsi:type="dcterms:W3CDTF">2024-12-01T10:13:30Z</dcterms:modified>
</cp:coreProperties>
</file>