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2" r:id="rId15"/>
    <p:sldId id="271"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004" autoAdjust="0"/>
  </p:normalViewPr>
  <p:slideViewPr>
    <p:cSldViewPr snapToGrid="0">
      <p:cViewPr varScale="1">
        <p:scale>
          <a:sx n="82" d="100"/>
          <a:sy n="82" d="100"/>
        </p:scale>
        <p:origin x="8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E414-6FFE-45F9-A1B2-6BDBED23EF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53B3DD-2455-4412-ACFD-467410D5A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048FC7-7623-43A6-9E89-D76CD4134BFF}"/>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5" name="Footer Placeholder 4">
            <a:extLst>
              <a:ext uri="{FF2B5EF4-FFF2-40B4-BE49-F238E27FC236}">
                <a16:creationId xmlns:a16="http://schemas.microsoft.com/office/drawing/2014/main" id="{88A39712-48CE-4C3E-9B5D-C521FFD055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91AFE2-BA6B-41EA-B8D1-9B4F33858CFB}"/>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85237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B058-860E-48B7-A49A-046CC41A08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43A487-F587-4493-97ED-6FE6D1568F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34A86B-DE93-45CD-9BA6-318CACE28447}"/>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5" name="Footer Placeholder 4">
            <a:extLst>
              <a:ext uri="{FF2B5EF4-FFF2-40B4-BE49-F238E27FC236}">
                <a16:creationId xmlns:a16="http://schemas.microsoft.com/office/drawing/2014/main" id="{77F9E848-1FEB-4FB8-A08C-0BD2CCA64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27949-C4E3-4D2C-BFB3-ECBAE9BCEE5B}"/>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311508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D8FD3-91EB-4E15-92BE-1ADE03824B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AD6B58-C606-4E85-A870-4549A189D1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7F4B7-9BDF-451B-8353-4D220268FFB2}"/>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5" name="Footer Placeholder 4">
            <a:extLst>
              <a:ext uri="{FF2B5EF4-FFF2-40B4-BE49-F238E27FC236}">
                <a16:creationId xmlns:a16="http://schemas.microsoft.com/office/drawing/2014/main" id="{30966A22-4E79-40DF-9468-EF551994B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6C128-077D-4FD5-9B77-6A83F3D5E581}"/>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92034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8B32-8ACA-42E5-919A-037FE62B6D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252766-D046-45D5-954C-22FE3176F6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FC1A1B-BBC8-46CF-BBD6-EBA3170AC885}"/>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5" name="Footer Placeholder 4">
            <a:extLst>
              <a:ext uri="{FF2B5EF4-FFF2-40B4-BE49-F238E27FC236}">
                <a16:creationId xmlns:a16="http://schemas.microsoft.com/office/drawing/2014/main" id="{7341A259-BC79-400E-96D7-7700FE0CA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97BDC-7693-44A9-9D27-00803D74F9D7}"/>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57549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EB77-A039-47AB-B5D8-DE1CB6F21E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02D3D5-D691-4A66-8EF3-25FD2F403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CBC41-299F-4973-BDA8-C57BB27F4B9E}"/>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5" name="Footer Placeholder 4">
            <a:extLst>
              <a:ext uri="{FF2B5EF4-FFF2-40B4-BE49-F238E27FC236}">
                <a16:creationId xmlns:a16="http://schemas.microsoft.com/office/drawing/2014/main" id="{B16493EE-EE47-432C-AEA8-099ED32488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81025-19F5-4320-A8A4-ACD4EB83FB1A}"/>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73563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F5AA-219F-4E98-A78D-846B39F673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E3449C-904A-4351-9953-8B91774214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3964EE-922F-4D9D-A969-3B5C967848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0D2DD3-57E5-429B-AFC3-0607F235EB71}"/>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6" name="Footer Placeholder 5">
            <a:extLst>
              <a:ext uri="{FF2B5EF4-FFF2-40B4-BE49-F238E27FC236}">
                <a16:creationId xmlns:a16="http://schemas.microsoft.com/office/drawing/2014/main" id="{3799904F-F129-4CB5-89E5-B37DE50DE8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1D32E9-6D84-496E-B30D-E8C9CDC5D398}"/>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87187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9389-D013-4B8A-866C-C2BA336EC2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98D3FD-C0B1-4313-BCF5-ABFAD7C43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46D063-DBFF-4A15-9E4F-C1455CE431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8AEAC8-EA5D-43CE-BD92-905AA71F0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46F94-44F7-46A7-A042-DC26AA95DE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95DE64-8DE6-436E-8AD9-48797DCE2792}"/>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8" name="Footer Placeholder 7">
            <a:extLst>
              <a:ext uri="{FF2B5EF4-FFF2-40B4-BE49-F238E27FC236}">
                <a16:creationId xmlns:a16="http://schemas.microsoft.com/office/drawing/2014/main" id="{8D0759DC-794D-4BDB-B4AC-B81D871BAB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1453D7-C029-44CD-878B-065A97F0836E}"/>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171405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7D66-E858-4657-8727-C53E2E0D54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98548C-7BD4-41FF-88BF-86E3358F271F}"/>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4" name="Footer Placeholder 3">
            <a:extLst>
              <a:ext uri="{FF2B5EF4-FFF2-40B4-BE49-F238E27FC236}">
                <a16:creationId xmlns:a16="http://schemas.microsoft.com/office/drawing/2014/main" id="{1C823608-8CAF-4127-99FA-571DF7CFF0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626013-AF55-4483-BC10-9CF0FDDD1895}"/>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8989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1FEA1-FF67-4297-B918-62CD0DA4B4E9}"/>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3" name="Footer Placeholder 2">
            <a:extLst>
              <a:ext uri="{FF2B5EF4-FFF2-40B4-BE49-F238E27FC236}">
                <a16:creationId xmlns:a16="http://schemas.microsoft.com/office/drawing/2014/main" id="{6BAC96B7-079B-4E74-8C77-6935F66211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8F73E1-A673-4AAD-A509-87542823E47E}"/>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04728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6927-0332-47E5-911E-5B8E422C9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B70F8D-F3A5-4C00-A24C-A57710F7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803B5C-BF0F-45A4-8291-5B7008CB0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E6E64-E78D-4162-B032-66FDC9BD5E28}"/>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6" name="Footer Placeholder 5">
            <a:extLst>
              <a:ext uri="{FF2B5EF4-FFF2-40B4-BE49-F238E27FC236}">
                <a16:creationId xmlns:a16="http://schemas.microsoft.com/office/drawing/2014/main" id="{E2638A06-BDF4-4C49-97C9-662D35AE3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CACCD8-6E4A-43A9-BB03-45A116F3A617}"/>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33014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9ED3-9B67-4D24-B65F-84BA306EB6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532B11-0EC4-4A80-A294-7D0ED331C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434673-202A-4C6A-A90E-DEA537800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FF5998-E8B6-45C5-B79D-1D6A8B65A493}"/>
              </a:ext>
            </a:extLst>
          </p:cNvPr>
          <p:cNvSpPr>
            <a:spLocks noGrp="1"/>
          </p:cNvSpPr>
          <p:nvPr>
            <p:ph type="dt" sz="half" idx="10"/>
          </p:nvPr>
        </p:nvSpPr>
        <p:spPr/>
        <p:txBody>
          <a:bodyPr/>
          <a:lstStyle/>
          <a:p>
            <a:fld id="{CEEB8BB3-A3B9-4E4B-98BD-827021F45048}" type="datetimeFigureOut">
              <a:rPr lang="en-GB" smtClean="0"/>
              <a:t>11/12/2024</a:t>
            </a:fld>
            <a:endParaRPr lang="en-GB"/>
          </a:p>
        </p:txBody>
      </p:sp>
      <p:sp>
        <p:nvSpPr>
          <p:cNvPr id="6" name="Footer Placeholder 5">
            <a:extLst>
              <a:ext uri="{FF2B5EF4-FFF2-40B4-BE49-F238E27FC236}">
                <a16:creationId xmlns:a16="http://schemas.microsoft.com/office/drawing/2014/main" id="{E238DD30-D2E1-4786-B6D0-1C41A9221C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CD12ED-8AE0-4141-85AB-B353C932EE69}"/>
              </a:ext>
            </a:extLst>
          </p:cNvPr>
          <p:cNvSpPr>
            <a:spLocks noGrp="1"/>
          </p:cNvSpPr>
          <p:nvPr>
            <p:ph type="sldNum" sz="quarter" idx="12"/>
          </p:nvPr>
        </p:nvSpPr>
        <p:spPr/>
        <p:txBody>
          <a:bodyPr/>
          <a:lstStyle/>
          <a:p>
            <a:fld id="{4D6A607D-4E1A-4A2C-9C6E-DB316032F33A}" type="slidenum">
              <a:rPr lang="en-GB" smtClean="0"/>
              <a:t>‹#›</a:t>
            </a:fld>
            <a:endParaRPr lang="en-GB"/>
          </a:p>
        </p:txBody>
      </p:sp>
    </p:spTree>
    <p:extLst>
      <p:ext uri="{BB962C8B-B14F-4D97-AF65-F5344CB8AC3E}">
        <p14:creationId xmlns:p14="http://schemas.microsoft.com/office/powerpoint/2010/main" val="279055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E8048-72D9-4D38-9ED0-BC3C3850F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CF72B7-8393-46CE-BB02-925373AC1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D0C63-5CDC-4F35-932E-6664CE3A6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B8BB3-A3B9-4E4B-98BD-827021F45048}" type="datetimeFigureOut">
              <a:rPr lang="en-GB" smtClean="0"/>
              <a:t>11/12/2024</a:t>
            </a:fld>
            <a:endParaRPr lang="en-GB"/>
          </a:p>
        </p:txBody>
      </p:sp>
      <p:sp>
        <p:nvSpPr>
          <p:cNvPr id="5" name="Footer Placeholder 4">
            <a:extLst>
              <a:ext uri="{FF2B5EF4-FFF2-40B4-BE49-F238E27FC236}">
                <a16:creationId xmlns:a16="http://schemas.microsoft.com/office/drawing/2014/main" id="{4B71BDDF-6D8D-4536-B948-E39614C92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DDDED3-5140-4524-AB8D-10B2AC69D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A607D-4E1A-4A2C-9C6E-DB316032F33A}" type="slidenum">
              <a:rPr lang="en-GB" smtClean="0"/>
              <a:t>‹#›</a:t>
            </a:fld>
            <a:endParaRPr lang="en-GB"/>
          </a:p>
        </p:txBody>
      </p:sp>
    </p:spTree>
    <p:extLst>
      <p:ext uri="{BB962C8B-B14F-4D97-AF65-F5344CB8AC3E}">
        <p14:creationId xmlns:p14="http://schemas.microsoft.com/office/powerpoint/2010/main" val="3744729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630CA5-FA81-4A5D-9B64-1482648EF7E7}"/>
              </a:ext>
            </a:extLst>
          </p:cNvPr>
          <p:cNvSpPr/>
          <p:nvPr/>
        </p:nvSpPr>
        <p:spPr>
          <a:xfrm>
            <a:off x="159656" y="119567"/>
            <a:ext cx="11930743" cy="5413533"/>
          </a:xfrm>
          <a:prstGeom prst="rect">
            <a:avLst/>
          </a:prstGeom>
        </p:spPr>
        <p:txBody>
          <a:bodyPr wrap="square">
            <a:spAutoFit/>
          </a:bodyPr>
          <a:lstStyle/>
          <a:p>
            <a:pPr>
              <a:lnSpc>
                <a:spcPct val="107000"/>
              </a:lnSpc>
              <a:spcBef>
                <a:spcPts val="1200"/>
              </a:spcBef>
              <a:spcAft>
                <a:spcPts val="800"/>
              </a:spcAft>
            </a:pPr>
            <a:r>
              <a:rPr lang="en-US" sz="54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Biology</a:t>
            </a:r>
            <a:endParaRPr lang="en-GB" sz="54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latin typeface="Times New Roman" panose="02020603050405020304" pitchFamily="18" charset="0"/>
                <a:ea typeface="Calibri" panose="020F0502020204030204" pitchFamily="34" charset="0"/>
                <a:cs typeface="Arial" panose="020B0604020202020204" pitchFamily="34" charset="0"/>
              </a:rPr>
              <a:t>Is the science that studies life from all its aspects. It </a:t>
            </a:r>
            <a:r>
              <a:rPr lang="ar-IQ" sz="3200" dirty="0">
                <a:latin typeface="Times New Roman" panose="02020603050405020304" pitchFamily="18" charset="0"/>
                <a:ea typeface="Calibri" panose="020F0502020204030204" pitchFamily="34" charset="0"/>
                <a:cs typeface="Arial" panose="020B0604020202020204" pitchFamily="34" charset="0"/>
              </a:rPr>
              <a:t>includes</a:t>
            </a:r>
            <a:r>
              <a:rPr lang="en-GB" sz="3200" dirty="0">
                <a:latin typeface="Times New Roman" panose="02020603050405020304" pitchFamily="18" charset="0"/>
                <a:ea typeface="Calibri" panose="020F0502020204030204" pitchFamily="34" charset="0"/>
                <a:cs typeface="Arial" panose="020B0604020202020204" pitchFamily="34" charset="0"/>
              </a:rPr>
              <a:t> the study of living and non-living parts </a:t>
            </a:r>
            <a:r>
              <a:rPr lang="ar-IQ" sz="3200" dirty="0">
                <a:latin typeface="Times New Roman" panose="02020603050405020304" pitchFamily="18" charset="0"/>
                <a:ea typeface="Calibri" panose="020F0502020204030204" pitchFamily="34" charset="0"/>
                <a:cs typeface="Arial" panose="020B0604020202020204" pitchFamily="34" charset="0"/>
              </a:rPr>
              <a:t>of</a:t>
            </a:r>
            <a:r>
              <a:rPr lang="en-GB" sz="3200" dirty="0">
                <a:latin typeface="Times New Roman" panose="02020603050405020304" pitchFamily="18" charset="0"/>
                <a:ea typeface="Calibri" panose="020F0502020204030204" pitchFamily="34" charset="0"/>
                <a:cs typeface="Arial" panose="020B0604020202020204" pitchFamily="34" charset="0"/>
              </a:rPr>
              <a:t> life. Studying living organisms </a:t>
            </a:r>
            <a:r>
              <a:rPr lang="ar-IQ" sz="3200" dirty="0">
                <a:latin typeface="Times New Roman" panose="02020603050405020304" pitchFamily="18" charset="0"/>
                <a:ea typeface="Calibri" panose="020F0502020204030204" pitchFamily="34" charset="0"/>
                <a:cs typeface="Arial" panose="020B0604020202020204" pitchFamily="34" charset="0"/>
              </a:rPr>
              <a:t>is </a:t>
            </a:r>
            <a:r>
              <a:rPr lang="en-GB" sz="3200" dirty="0">
                <a:latin typeface="Times New Roman" panose="02020603050405020304" pitchFamily="18" charset="0"/>
                <a:ea typeface="Calibri" panose="020F0502020204030204" pitchFamily="34" charset="0"/>
                <a:cs typeface="Arial" panose="020B0604020202020204" pitchFamily="34" charset="0"/>
              </a:rPr>
              <a:t>divided into many specialized fields covering their morphology, physiology, anatomy, </a:t>
            </a:r>
            <a:r>
              <a:rPr lang="ar-IQ" sz="3200" dirty="0">
                <a:latin typeface="Times New Roman" panose="02020603050405020304" pitchFamily="18" charset="0"/>
                <a:ea typeface="Calibri" panose="020F0502020204030204" pitchFamily="34" charset="0"/>
                <a:cs typeface="Arial" panose="020B0604020202020204" pitchFamily="34" charset="0"/>
              </a:rPr>
              <a:t>behavior</a:t>
            </a:r>
            <a:r>
              <a:rPr lang="en-GB" sz="3200" dirty="0">
                <a:latin typeface="Times New Roman" panose="02020603050405020304" pitchFamily="18" charset="0"/>
                <a:ea typeface="Calibri" panose="020F0502020204030204" pitchFamily="34" charset="0"/>
                <a:cs typeface="Arial" panose="020B0604020202020204" pitchFamily="34" charset="0"/>
              </a:rPr>
              <a:t>, origin, and distribution.</a:t>
            </a:r>
            <a:r>
              <a:rPr lang="en-GB" sz="3200" dirty="0">
                <a:solidFill>
                  <a:srgbClr val="555555"/>
                </a:solidFill>
                <a:latin typeface="Arial" panose="020B0604020202020204" pitchFamily="34" charset="0"/>
                <a:ea typeface="Calibri" panose="020F0502020204030204" pitchFamily="34" charset="0"/>
                <a:cs typeface="Arial" panose="020B0604020202020204" pitchFamily="34" charset="0"/>
              </a:rPr>
              <a:t> </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latin typeface="Times New Roman" panose="02020603050405020304" pitchFamily="18" charset="0"/>
                <a:ea typeface="Calibri" panose="020F0502020204030204" pitchFamily="34" charset="0"/>
                <a:cs typeface="Arial" panose="020B0604020202020204" pitchFamily="34" charset="0"/>
              </a:rPr>
              <a:t>Biology includes many branches, such as: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1.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Anatomy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the basic structure of the body of the organisms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and their parts.</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46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CFDAFF-D463-4869-92EC-44975820120E}"/>
              </a:ext>
            </a:extLst>
          </p:cNvPr>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371600" y="145143"/>
            <a:ext cx="9448800" cy="6603999"/>
          </a:xfrm>
          <a:prstGeom prst="rect">
            <a:avLst/>
          </a:prstGeom>
          <a:noFill/>
          <a:ln>
            <a:noFill/>
          </a:ln>
        </p:spPr>
      </p:pic>
    </p:spTree>
    <p:extLst>
      <p:ext uri="{BB962C8B-B14F-4D97-AF65-F5344CB8AC3E}">
        <p14:creationId xmlns:p14="http://schemas.microsoft.com/office/powerpoint/2010/main" val="6405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7A7FC8-F3BF-444A-910B-8910965DE632}"/>
              </a:ext>
            </a:extLst>
          </p:cNvPr>
          <p:cNvSpPr/>
          <p:nvPr/>
        </p:nvSpPr>
        <p:spPr>
          <a:xfrm>
            <a:off x="101600" y="-178003"/>
            <a:ext cx="11959771" cy="6532686"/>
          </a:xfrm>
          <a:prstGeom prst="rect">
            <a:avLst/>
          </a:prstGeom>
        </p:spPr>
        <p:txBody>
          <a:bodyPr wrap="square">
            <a:spAutoFit/>
          </a:bodyPr>
          <a:lstStyle/>
          <a:p>
            <a:pPr algn="just">
              <a:lnSpc>
                <a:spcPct val="107000"/>
              </a:lnSpc>
              <a:spcBef>
                <a:spcPts val="1200"/>
              </a:spcBef>
              <a:spcAft>
                <a:spcPts val="800"/>
              </a:spcAft>
            </a:pPr>
            <a:r>
              <a:rPr lang="en-GB" sz="5400" b="1" dirty="0">
                <a:solidFill>
                  <a:srgbClr val="C00000"/>
                </a:solidFill>
                <a:latin typeface="Times New Roman" panose="02020603050405020304" pitchFamily="18" charset="0"/>
                <a:cs typeface="Arial" panose="020B0604020202020204" pitchFamily="34" charset="0"/>
              </a:rPr>
              <a:t>Tissues</a:t>
            </a:r>
          </a:p>
          <a:p>
            <a:pPr algn="just">
              <a:lnSpc>
                <a:spcPct val="107000"/>
              </a:lnSpc>
              <a:spcAft>
                <a:spcPts val="80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A tissue is a group of connected cells that have a similar function. There are four basic types of human tissues: epithelial, muscular, nervous, and connective tissues. These four tissue types make up all the organs of the human body. </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Connective tissue</a:t>
            </a:r>
            <a:r>
              <a:rPr lang="en-GB" sz="3200" dirty="0">
                <a:effectLst/>
                <a:latin typeface="Times New Roman" panose="02020603050405020304" pitchFamily="18" charset="0"/>
                <a:ea typeface="Calibri" panose="020F0502020204030204" pitchFamily="34" charset="0"/>
                <a:cs typeface="Arial" panose="020B0604020202020204" pitchFamily="34" charset="0"/>
              </a:rPr>
              <a:t> is made up of cells that form the body’s structure</a:t>
            </a:r>
            <a:r>
              <a:rPr lang="en-GB" sz="3200" dirty="0">
                <a:latin typeface="Times New Roman" panose="02020603050405020304" pitchFamily="18" charset="0"/>
                <a:ea typeface="Calibri" panose="020F0502020204030204" pitchFamily="34" charset="0"/>
                <a:cs typeface="Arial" panose="020B0604020202020204" pitchFamily="34" charset="0"/>
              </a:rPr>
              <a:t>, such as the </a:t>
            </a:r>
            <a:r>
              <a:rPr lang="en-GB" sz="3200" dirty="0">
                <a:effectLst/>
                <a:latin typeface="Times New Roman" panose="02020603050405020304" pitchFamily="18" charset="0"/>
                <a:ea typeface="Calibri" panose="020F0502020204030204" pitchFamily="34" charset="0"/>
                <a:cs typeface="Arial" panose="020B0604020202020204" pitchFamily="34" charset="0"/>
              </a:rPr>
              <a:t>bone and cartilage.</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Epithelial tissue</a:t>
            </a:r>
            <a:r>
              <a:rPr lang="en-GB" sz="3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is made up of cells that line inner and outer body surfaces, such </a:t>
            </a:r>
            <a:r>
              <a:rPr lang="en-GB" sz="3200" dirty="0">
                <a:latin typeface="Times New Roman" panose="02020603050405020304" pitchFamily="18" charset="0"/>
                <a:cs typeface="Arial" panose="020B0604020202020204" pitchFamily="34" charset="0"/>
              </a:rPr>
              <a:t>as</a:t>
            </a:r>
            <a:r>
              <a:rPr lang="en-GB" sz="3200" dirty="0">
                <a:effectLst/>
                <a:latin typeface="Times New Roman" panose="02020603050405020304" pitchFamily="18" charset="0"/>
                <a:ea typeface="Calibri" panose="020F0502020204030204" pitchFamily="34" charset="0"/>
                <a:cs typeface="Arial" panose="020B0604020202020204" pitchFamily="34" charset="0"/>
              </a:rPr>
              <a:t> the skin and the lining of the digestive tract. Epithelial tissue protects the body and its internal organs and absorbs substances such as nutrients.</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46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0DA52E-7518-4D04-BB8E-E23AAA0D24CC}"/>
              </a:ext>
            </a:extLst>
          </p:cNvPr>
          <p:cNvSpPr/>
          <p:nvPr/>
        </p:nvSpPr>
        <p:spPr>
          <a:xfrm>
            <a:off x="116114" y="257672"/>
            <a:ext cx="11959772" cy="3330592"/>
          </a:xfrm>
          <a:prstGeom prst="rect">
            <a:avLst/>
          </a:prstGeom>
        </p:spPr>
        <p:txBody>
          <a:bodyPr wrap="square">
            <a:spAutoFit/>
          </a:bodyPr>
          <a:lstStyle/>
          <a:p>
            <a:pPr lvl="0" algn="just">
              <a:lnSpc>
                <a:spcPct val="107000"/>
              </a:lnSpc>
              <a:spcAft>
                <a:spcPts val="800"/>
              </a:spcAft>
            </a:pP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Muscular tissue</a:t>
            </a: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is made up of cells that have a unique ability to contract or become shorter. Muscles attached to bones enable the body to move.</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Nervous tissue</a:t>
            </a:r>
            <a:r>
              <a:rPr lang="en-GB" sz="3200" dirty="0">
                <a:solidFill>
                  <a:srgbClr val="C00000"/>
                </a:solidFill>
                <a:latin typeface="Times New Roman" panose="02020603050405020304" pitchFamily="18" charset="0"/>
                <a:ea typeface="Calibri" panose="020F0502020204030204" pitchFamily="34" charset="0"/>
                <a:cs typeface="Arial" panose="020B0604020202020204" pitchFamily="34"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is made up of neurons (or nerve cells) that carry electrical messages. Nervous tissue makes up the brain and the nerves that connect the brain to all the body parts.</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9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FA8C4-4BAD-482F-B5B4-35EECA1FFF1B}"/>
              </a:ext>
            </a:extLst>
          </p:cNvPr>
          <p:cNvSpPr/>
          <p:nvPr/>
        </p:nvSpPr>
        <p:spPr>
          <a:xfrm>
            <a:off x="188686" y="182887"/>
            <a:ext cx="11887200" cy="5333768"/>
          </a:xfrm>
          <a:prstGeom prst="rect">
            <a:avLst/>
          </a:prstGeom>
        </p:spPr>
        <p:txBody>
          <a:bodyPr wrap="square">
            <a:spAutoFit/>
          </a:bodyPr>
          <a:lstStyle/>
          <a:p>
            <a:pPr algn="just">
              <a:lnSpc>
                <a:spcPct val="107000"/>
              </a:lnSpc>
              <a:spcAft>
                <a:spcPts val="800"/>
              </a:spcAft>
            </a:pPr>
            <a:r>
              <a:rPr lang="en-GB" sz="5200" b="1" dirty="0">
                <a:solidFill>
                  <a:srgbClr val="C00000"/>
                </a:solidFill>
                <a:latin typeface="Times New Roman" panose="02020603050405020304" pitchFamily="18" charset="0"/>
                <a:cs typeface="Arial" panose="020B0604020202020204" pitchFamily="34" charset="0"/>
              </a:rPr>
              <a:t>Organs and Organ Systems</a:t>
            </a:r>
          </a:p>
          <a:p>
            <a:pPr algn="just">
              <a:lnSpc>
                <a:spcPct val="107000"/>
              </a:lnSpc>
              <a:spcAft>
                <a:spcPts val="800"/>
              </a:spcAft>
            </a:pPr>
            <a:r>
              <a:rPr lang="en-GB" sz="3200" dirty="0">
                <a:latin typeface="Times New Roman" panose="02020603050405020304" pitchFamily="18" charset="0"/>
                <a:cs typeface="Arial" panose="020B0604020202020204" pitchFamily="34" charset="0"/>
              </a:rPr>
              <a:t>An organ is a structure that consists of two or more types of tissues that work together to do the same job. Examples of human organs include the brain, heart, lungs, skin</a:t>
            </a:r>
            <a:r>
              <a:rPr lang="ar-IQ" sz="3200" dirty="0">
                <a:latin typeface="Times New Roman" panose="02020603050405020304" pitchFamily="18" charset="0"/>
                <a:cs typeface="Arial" panose="020B0604020202020204" pitchFamily="34" charset="0"/>
              </a:rPr>
              <a:t>,</a:t>
            </a:r>
            <a:r>
              <a:rPr lang="en-GB" sz="3200" dirty="0">
                <a:latin typeface="Times New Roman" panose="02020603050405020304" pitchFamily="18" charset="0"/>
                <a:cs typeface="Arial" panose="020B0604020202020204" pitchFamily="34" charset="0"/>
              </a:rPr>
              <a:t> and kidneys. Human organs are organized into organ systems, many of which are shown in the figure.</a:t>
            </a:r>
          </a:p>
          <a:p>
            <a:pPr algn="just">
              <a:lnSpc>
                <a:spcPct val="107000"/>
              </a:lnSpc>
              <a:spcAft>
                <a:spcPts val="800"/>
              </a:spcAft>
            </a:pPr>
            <a:r>
              <a:rPr lang="en-GB" sz="3200" b="1" dirty="0">
                <a:solidFill>
                  <a:srgbClr val="C00000"/>
                </a:solidFill>
                <a:effectLst/>
                <a:latin typeface="Times New Roman" panose="02020603050405020304" pitchFamily="18" charset="0"/>
                <a:ea typeface="Calibri" panose="020F0502020204030204" pitchFamily="34" charset="0"/>
              </a:rPr>
              <a:t>An organ system</a:t>
            </a:r>
            <a:r>
              <a:rPr lang="en-GB" sz="3200" dirty="0">
                <a:solidFill>
                  <a:srgbClr val="C00000"/>
                </a:solidFill>
                <a:effectLst/>
                <a:latin typeface="Times New Roman" panose="02020603050405020304" pitchFamily="18" charset="0"/>
                <a:ea typeface="Calibri" panose="020F0502020204030204" pitchFamily="34" charset="0"/>
              </a:rPr>
              <a:t> </a:t>
            </a:r>
            <a:r>
              <a:rPr lang="en-GB" sz="3200" dirty="0">
                <a:effectLst/>
                <a:latin typeface="Times New Roman" panose="02020603050405020304" pitchFamily="18" charset="0"/>
                <a:ea typeface="Calibri" panose="020F0502020204030204" pitchFamily="34" charset="0"/>
              </a:rPr>
              <a:t>is a group of organs that work together to carry out a complex function. Each organ </a:t>
            </a:r>
            <a:r>
              <a:rPr lang="en-GB" sz="3200" dirty="0">
                <a:latin typeface="Times New Roman" panose="02020603050405020304" pitchFamily="18" charset="0"/>
                <a:ea typeface="Calibri" panose="020F0502020204030204" pitchFamily="34" charset="0"/>
              </a:rPr>
              <a:t>in</a:t>
            </a:r>
            <a:r>
              <a:rPr lang="en-GB" sz="3200" dirty="0">
                <a:effectLst/>
                <a:latin typeface="Times New Roman" panose="02020603050405020304" pitchFamily="18" charset="0"/>
                <a:ea typeface="Calibri" panose="020F0502020204030204" pitchFamily="34" charset="0"/>
              </a:rPr>
              <a:t> the system does part of the larger job. </a:t>
            </a:r>
            <a:r>
              <a:rPr lang="en-GB" sz="3200" dirty="0">
                <a:latin typeface="Times New Roman" panose="02020603050405020304" pitchFamily="18" charset="0"/>
                <a:ea typeface="Calibri" panose="020F0502020204030204" pitchFamily="34" charset="0"/>
              </a:rPr>
              <a:t>Your body has </a:t>
            </a:r>
            <a:r>
              <a:rPr lang="en-GB" sz="3200" dirty="0">
                <a:highlight>
                  <a:srgbClr val="FFFF00"/>
                </a:highlight>
                <a:latin typeface="Times New Roman" panose="02020603050405020304" pitchFamily="18" charset="0"/>
                <a:ea typeface="Calibri" panose="020F0502020204030204" pitchFamily="34" charset="0"/>
              </a:rPr>
              <a:t>12 organ systems</a:t>
            </a:r>
            <a:r>
              <a:rPr lang="en-GB" sz="3200" dirty="0">
                <a:latin typeface="Times New Roman" panose="02020603050405020304" pitchFamily="18" charset="0"/>
                <a:ea typeface="Calibri" panose="020F0502020204030204" pitchFamily="34" charset="0"/>
              </a:rPr>
              <a:t>, some of </a:t>
            </a:r>
            <a:r>
              <a:rPr lang="ar-IQ" sz="3200" dirty="0">
                <a:latin typeface="Times New Roman" panose="02020603050405020304" pitchFamily="18" charset="0"/>
                <a:ea typeface="Calibri" panose="020F0502020204030204" pitchFamily="34" charset="0"/>
              </a:rPr>
              <a:t>which</a:t>
            </a:r>
            <a:r>
              <a:rPr lang="en-GB" sz="3200" dirty="0">
                <a:latin typeface="Times New Roman" panose="02020603050405020304" pitchFamily="18" charset="0"/>
                <a:ea typeface="Calibri" panose="020F0502020204030204" pitchFamily="34" charset="0"/>
              </a:rPr>
              <a:t> are shown below </a:t>
            </a:r>
            <a:r>
              <a:rPr lang="ar-IQ" sz="3200" dirty="0">
                <a:latin typeface="Times New Roman" panose="02020603050405020304" pitchFamily="18" charset="0"/>
                <a:ea typeface="Calibri" panose="020F0502020204030204" pitchFamily="34" charset="0"/>
              </a:rPr>
              <a:t>in </a:t>
            </a:r>
            <a:r>
              <a:rPr lang="en-GB" sz="3200" dirty="0">
                <a:latin typeface="Times New Roman" panose="02020603050405020304" pitchFamily="18" charset="0"/>
                <a:ea typeface="Calibri" panose="020F0502020204030204" pitchFamily="34" charset="0"/>
              </a:rPr>
              <a:t>the Table. </a:t>
            </a:r>
            <a:endParaRPr lang="en-US"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40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138FB4-E8BB-48C6-82B9-C88C82A91A1F}"/>
              </a:ext>
            </a:extLst>
          </p:cNvPr>
          <p:cNvPicPr>
            <a:picLocks noChangeAspect="1"/>
          </p:cNvPicPr>
          <p:nvPr/>
        </p:nvPicPr>
        <p:blipFill>
          <a:blip r:embed="rId2"/>
          <a:stretch>
            <a:fillRect/>
          </a:stretch>
        </p:blipFill>
        <p:spPr>
          <a:xfrm>
            <a:off x="3007667" y="0"/>
            <a:ext cx="6176666" cy="6858000"/>
          </a:xfrm>
          <a:prstGeom prst="rect">
            <a:avLst/>
          </a:prstGeom>
        </p:spPr>
      </p:pic>
    </p:spTree>
    <p:extLst>
      <p:ext uri="{BB962C8B-B14F-4D97-AF65-F5344CB8AC3E}">
        <p14:creationId xmlns:p14="http://schemas.microsoft.com/office/powerpoint/2010/main" val="35434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A6988-D044-42E6-AC1E-8FB36E91778A}"/>
              </a:ext>
            </a:extLst>
          </p:cNvPr>
          <p:cNvSpPr/>
          <p:nvPr/>
        </p:nvSpPr>
        <p:spPr>
          <a:xfrm>
            <a:off x="116114" y="224458"/>
            <a:ext cx="11959772" cy="3046988"/>
          </a:xfrm>
          <a:prstGeom prst="rect">
            <a:avLst/>
          </a:prstGeom>
        </p:spPr>
        <p:txBody>
          <a:bodyPr wrap="square">
            <a:spAutoFit/>
          </a:bodyPr>
          <a:lstStyle/>
          <a:p>
            <a:pPr algn="just"/>
            <a:r>
              <a:rPr lang="en-GB" sz="3200" dirty="0">
                <a:latin typeface="Times New Roman" panose="02020603050405020304" pitchFamily="18" charset="0"/>
                <a:ea typeface="Calibri" panose="020F0502020204030204" pitchFamily="34" charset="0"/>
              </a:rPr>
              <a:t>Your organ systems do not work alone in your body. </a:t>
            </a:r>
            <a:r>
              <a:rPr lang="en-GB" sz="3200" dirty="0">
                <a:solidFill>
                  <a:prstClr val="black"/>
                </a:solidFill>
                <a:latin typeface="Times New Roman" panose="02020603050405020304" pitchFamily="18" charset="0"/>
                <a:ea typeface="Calibri" panose="020F0502020204030204" pitchFamily="34" charset="0"/>
              </a:rPr>
              <a:t>They must all be able to work together. For example, one of the most important functions of </a:t>
            </a:r>
            <a:r>
              <a:rPr lang="en-US" sz="3200" dirty="0">
                <a:solidFill>
                  <a:prstClr val="black"/>
                </a:solidFill>
                <a:latin typeface="Times New Roman" panose="02020603050405020304" pitchFamily="18" charset="0"/>
                <a:ea typeface="Calibri" panose="020F0502020204030204" pitchFamily="34" charset="0"/>
              </a:rPr>
              <a:t>body</a:t>
            </a:r>
            <a:r>
              <a:rPr lang="en-GB" sz="3200" dirty="0">
                <a:solidFill>
                  <a:prstClr val="black"/>
                </a:solidFill>
                <a:latin typeface="Times New Roman" panose="02020603050405020304" pitchFamily="18" charset="0"/>
                <a:ea typeface="Calibri" panose="020F0502020204030204" pitchFamily="34" charset="0"/>
              </a:rPr>
              <a:t> systems is to provide cells with oxygen and nutrients and to remove toxic waste products such as carbon dioxide. </a:t>
            </a:r>
            <a:r>
              <a:rPr lang="en-GB" sz="3200">
                <a:solidFill>
                  <a:prstClr val="black"/>
                </a:solidFill>
                <a:latin typeface="Times New Roman" panose="02020603050405020304" pitchFamily="18" charset="0"/>
                <a:ea typeface="Calibri" panose="020F0502020204030204" pitchFamily="34" charset="0"/>
              </a:rPr>
              <a:t>Several </a:t>
            </a:r>
            <a:r>
              <a:rPr lang="en-GB" sz="3200" dirty="0">
                <a:solidFill>
                  <a:prstClr val="black"/>
                </a:solidFill>
                <a:latin typeface="Times New Roman" panose="02020603050405020304" pitchFamily="18" charset="0"/>
                <a:ea typeface="Calibri" panose="020F0502020204030204" pitchFamily="34" charset="0"/>
              </a:rPr>
              <a:t>organ systems, including the cardiovascular and respiratory systems, all work together to do this.</a:t>
            </a:r>
            <a:endParaRPr lang="en-GB" dirty="0"/>
          </a:p>
        </p:txBody>
      </p:sp>
    </p:spTree>
    <p:extLst>
      <p:ext uri="{BB962C8B-B14F-4D97-AF65-F5344CB8AC3E}">
        <p14:creationId xmlns:p14="http://schemas.microsoft.com/office/powerpoint/2010/main" val="8248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EFC1B5F-0228-4DD2-AB06-DB53ED4B7373}"/>
              </a:ext>
            </a:extLst>
          </p:cNvPr>
          <p:cNvGraphicFramePr>
            <a:graphicFrameLocks noGrp="1"/>
          </p:cNvGraphicFramePr>
          <p:nvPr>
            <p:extLst>
              <p:ext uri="{D42A27DB-BD31-4B8C-83A1-F6EECF244321}">
                <p14:modId xmlns:p14="http://schemas.microsoft.com/office/powerpoint/2010/main" val="2459714579"/>
              </p:ext>
            </p:extLst>
          </p:nvPr>
        </p:nvGraphicFramePr>
        <p:xfrm>
          <a:off x="134911" y="869430"/>
          <a:ext cx="11887198" cy="5852160"/>
        </p:xfrm>
        <a:graphic>
          <a:graphicData uri="http://schemas.openxmlformats.org/drawingml/2006/table">
            <a:tbl>
              <a:tblPr firstRow="1" firstCol="1" bandRow="1"/>
              <a:tblGrid>
                <a:gridCol w="3000949">
                  <a:extLst>
                    <a:ext uri="{9D8B030D-6E8A-4147-A177-3AD203B41FA5}">
                      <a16:colId xmlns:a16="http://schemas.microsoft.com/office/drawing/2014/main" val="4248747639"/>
                    </a:ext>
                  </a:extLst>
                </a:gridCol>
                <a:gridCol w="3687587">
                  <a:extLst>
                    <a:ext uri="{9D8B030D-6E8A-4147-A177-3AD203B41FA5}">
                      <a16:colId xmlns:a16="http://schemas.microsoft.com/office/drawing/2014/main" val="1306986363"/>
                    </a:ext>
                  </a:extLst>
                </a:gridCol>
                <a:gridCol w="5198662">
                  <a:extLst>
                    <a:ext uri="{9D8B030D-6E8A-4147-A177-3AD203B41FA5}">
                      <a16:colId xmlns:a16="http://schemas.microsoft.com/office/drawing/2014/main" val="4236335188"/>
                    </a:ext>
                  </a:extLst>
                </a:gridCol>
              </a:tblGrid>
              <a:tr h="243471">
                <a:tc>
                  <a:txBody>
                    <a:bodyPr/>
                    <a:lstStyle/>
                    <a:p>
                      <a:pPr>
                        <a:lnSpc>
                          <a:spcPct val="15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Organ System</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Major Tissues and Organs</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3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Function</a:t>
                      </a:r>
                      <a:endParaRPr lang="en-GB" sz="3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50238160"/>
                  </a:ext>
                </a:extLst>
              </a:tr>
              <a:tr h="523067">
                <a:tc>
                  <a:txBody>
                    <a:bodyPr/>
                    <a:lstStyle/>
                    <a:p>
                      <a:pPr>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Cardiovascular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Heart; blood vessels; blood</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Transports oxygen, hormones, and nutrients to the body cells. Moves wastes and carbon dioxide away from cells.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09057486"/>
                  </a:ext>
                </a:extLst>
              </a:tr>
              <a:tr h="523067">
                <a:tc>
                  <a:txBody>
                    <a:bodyPr/>
                    <a:lstStyle/>
                    <a:p>
                      <a:pPr>
                        <a:lnSpc>
                          <a:spcPct val="10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Lymphatic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Lymph nodes; lymph vessels</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Defend against infection and disease, moves lymph between tissues and the blood stream.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15907612"/>
                  </a:ext>
                </a:extLst>
              </a:tr>
              <a:tr h="345834">
                <a:tc>
                  <a:txBody>
                    <a:bodyPr/>
                    <a:lstStyle/>
                    <a:p>
                      <a:pPr>
                        <a:lnSpc>
                          <a:spcPct val="10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Digestive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Esophagus; stomach; small intestine; large intestine</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Digests foods and absorbs nutrients, minerals, vitamins, and water.</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53287370"/>
                  </a:ext>
                </a:extLst>
              </a:tr>
            </a:tbl>
          </a:graphicData>
        </a:graphic>
      </p:graphicFrame>
      <p:sp>
        <p:nvSpPr>
          <p:cNvPr id="6" name="Rectangle 5">
            <a:extLst>
              <a:ext uri="{FF2B5EF4-FFF2-40B4-BE49-F238E27FC236}">
                <a16:creationId xmlns:a16="http://schemas.microsoft.com/office/drawing/2014/main" id="{5F0EDF11-2D8C-45B0-820C-B6ACBD5D28A3}"/>
              </a:ext>
            </a:extLst>
          </p:cNvPr>
          <p:cNvSpPr/>
          <p:nvPr/>
        </p:nvSpPr>
        <p:spPr>
          <a:xfrm>
            <a:off x="1598960" y="142168"/>
            <a:ext cx="8984099" cy="584775"/>
          </a:xfrm>
          <a:prstGeom prst="rect">
            <a:avLst/>
          </a:prstGeom>
        </p:spPr>
        <p:txBody>
          <a:bodyPr wrap="square">
            <a:spAutoFit/>
          </a:bodyPr>
          <a:lstStyle/>
          <a:p>
            <a:pPr algn="ctr"/>
            <a:r>
              <a:rPr lang="en-GB" sz="32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Major Organ Systems of the Human Body</a:t>
            </a:r>
            <a:endParaRPr lang="en-GB" sz="3200" dirty="0">
              <a:solidFill>
                <a:srgbClr val="C00000"/>
              </a:solidFill>
            </a:endParaRPr>
          </a:p>
        </p:txBody>
      </p:sp>
    </p:spTree>
    <p:extLst>
      <p:ext uri="{BB962C8B-B14F-4D97-AF65-F5344CB8AC3E}">
        <p14:creationId xmlns:p14="http://schemas.microsoft.com/office/powerpoint/2010/main" val="87584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D4E40BE-4D6A-43A1-8743-DE7F70A331BC}"/>
              </a:ext>
            </a:extLst>
          </p:cNvPr>
          <p:cNvGraphicFramePr>
            <a:graphicFrameLocks noGrp="1"/>
          </p:cNvGraphicFramePr>
          <p:nvPr>
            <p:extLst>
              <p:ext uri="{D42A27DB-BD31-4B8C-83A1-F6EECF244321}">
                <p14:modId xmlns:p14="http://schemas.microsoft.com/office/powerpoint/2010/main" val="2963806982"/>
              </p:ext>
            </p:extLst>
          </p:nvPr>
        </p:nvGraphicFramePr>
        <p:xfrm>
          <a:off x="152401" y="127454"/>
          <a:ext cx="11887198" cy="6706808"/>
        </p:xfrm>
        <a:graphic>
          <a:graphicData uri="http://schemas.openxmlformats.org/drawingml/2006/table">
            <a:tbl>
              <a:tblPr firstRow="1" firstCol="1" bandRow="1"/>
              <a:tblGrid>
                <a:gridCol w="3000949">
                  <a:extLst>
                    <a:ext uri="{9D8B030D-6E8A-4147-A177-3AD203B41FA5}">
                      <a16:colId xmlns:a16="http://schemas.microsoft.com/office/drawing/2014/main" val="863732709"/>
                    </a:ext>
                  </a:extLst>
                </a:gridCol>
                <a:gridCol w="3687587">
                  <a:extLst>
                    <a:ext uri="{9D8B030D-6E8A-4147-A177-3AD203B41FA5}">
                      <a16:colId xmlns:a16="http://schemas.microsoft.com/office/drawing/2014/main" val="1927301448"/>
                    </a:ext>
                  </a:extLst>
                </a:gridCol>
                <a:gridCol w="5198662">
                  <a:extLst>
                    <a:ext uri="{9D8B030D-6E8A-4147-A177-3AD203B41FA5}">
                      <a16:colId xmlns:a16="http://schemas.microsoft.com/office/drawing/2014/main" val="3340264439"/>
                    </a:ext>
                  </a:extLst>
                </a:gridCol>
              </a:tblGrid>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Endocrine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Pituitary gland, hypothalamus; adrenal glands; ovaries; testes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Produces hormones that communicate between cells.</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2207931"/>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Integumentary</a:t>
                      </a:r>
                    </a:p>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Skin, hair, nails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Provides protection from injury and water loss, physical defense against infection by microorganisms, and temperature control.</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40851607"/>
                  </a:ext>
                </a:extLst>
              </a:tr>
              <a:tr h="523067">
                <a:tc>
                  <a:txBody>
                    <a:bodyPr/>
                    <a:lstStyle/>
                    <a:p>
                      <a:pPr>
                        <a:lnSpc>
                          <a:spcPct val="15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Muscular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Cardiac (heart) muscle; skeletal muscle; smooth muscle;</a:t>
                      </a:r>
                      <a:r>
                        <a:rPr lang="en-GB" sz="3200" dirty="0">
                          <a:effectLst/>
                          <a:latin typeface="Times New Roman" panose="02020603050405020304" pitchFamily="18" charset="0"/>
                          <a:ea typeface="Calibri" panose="020F0502020204030204" pitchFamily="34" charset="0"/>
                        </a:rPr>
                        <a:t> tendons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Involved in movement and heat production.</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69390865"/>
                  </a:ext>
                </a:extLst>
              </a:tr>
            </a:tbl>
          </a:graphicData>
        </a:graphic>
      </p:graphicFrame>
    </p:spTree>
    <p:extLst>
      <p:ext uri="{BB962C8B-B14F-4D97-AF65-F5344CB8AC3E}">
        <p14:creationId xmlns:p14="http://schemas.microsoft.com/office/powerpoint/2010/main" val="23451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9DAAF5-18F8-40C6-AC3F-99DCD9B137F0}"/>
              </a:ext>
            </a:extLst>
          </p:cNvPr>
          <p:cNvGraphicFramePr>
            <a:graphicFrameLocks noGrp="1"/>
          </p:cNvGraphicFramePr>
          <p:nvPr>
            <p:extLst>
              <p:ext uri="{D42A27DB-BD31-4B8C-83A1-F6EECF244321}">
                <p14:modId xmlns:p14="http://schemas.microsoft.com/office/powerpoint/2010/main" val="4071129349"/>
              </p:ext>
            </p:extLst>
          </p:nvPr>
        </p:nvGraphicFramePr>
        <p:xfrm>
          <a:off x="152401" y="330651"/>
          <a:ext cx="11887198" cy="5141279"/>
        </p:xfrm>
        <a:graphic>
          <a:graphicData uri="http://schemas.openxmlformats.org/drawingml/2006/table">
            <a:tbl>
              <a:tblPr firstRow="1" firstCol="1" bandRow="1"/>
              <a:tblGrid>
                <a:gridCol w="3000949">
                  <a:extLst>
                    <a:ext uri="{9D8B030D-6E8A-4147-A177-3AD203B41FA5}">
                      <a16:colId xmlns:a16="http://schemas.microsoft.com/office/drawing/2014/main" val="3746966951"/>
                    </a:ext>
                  </a:extLst>
                </a:gridCol>
                <a:gridCol w="3687587">
                  <a:extLst>
                    <a:ext uri="{9D8B030D-6E8A-4147-A177-3AD203B41FA5}">
                      <a16:colId xmlns:a16="http://schemas.microsoft.com/office/drawing/2014/main" val="2081811771"/>
                    </a:ext>
                  </a:extLst>
                </a:gridCol>
                <a:gridCol w="5198662">
                  <a:extLst>
                    <a:ext uri="{9D8B030D-6E8A-4147-A177-3AD203B41FA5}">
                      <a16:colId xmlns:a16="http://schemas.microsoft.com/office/drawing/2014/main" val="2980731070"/>
                    </a:ext>
                  </a:extLst>
                </a:gridCol>
              </a:tblGrid>
              <a:tr h="345834">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Nervous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Brain, spinal cord; nerves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Collects, transfers, and processes information.</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14754909"/>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Reproductive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Female: uterus; vagina; fallopian tubes; ovaries </a:t>
                      </a:r>
                    </a:p>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Male: penis; testes; seminal vesicles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Produces gametes (sex cells) and sex hormones.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73640503"/>
                  </a:ext>
                </a:extLst>
              </a:tr>
              <a:tr h="523067">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Respiratory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Trachea, larynx, pharynx, lungs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Brings air to the site where gas exchange can occur between the blood and air (in lungs).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820836106"/>
                  </a:ext>
                </a:extLst>
              </a:tr>
            </a:tbl>
          </a:graphicData>
        </a:graphic>
      </p:graphicFrame>
    </p:spTree>
    <p:extLst>
      <p:ext uri="{BB962C8B-B14F-4D97-AF65-F5344CB8AC3E}">
        <p14:creationId xmlns:p14="http://schemas.microsoft.com/office/powerpoint/2010/main" val="9153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B04978-4AE5-4317-8E3F-DC93B67038E7}"/>
              </a:ext>
            </a:extLst>
          </p:cNvPr>
          <p:cNvGraphicFramePr>
            <a:graphicFrameLocks noGrp="1"/>
          </p:cNvGraphicFramePr>
          <p:nvPr>
            <p:extLst>
              <p:ext uri="{D42A27DB-BD31-4B8C-83A1-F6EECF244321}">
                <p14:modId xmlns:p14="http://schemas.microsoft.com/office/powerpoint/2010/main" val="1583230134"/>
              </p:ext>
            </p:extLst>
          </p:nvPr>
        </p:nvGraphicFramePr>
        <p:xfrm>
          <a:off x="152401" y="258082"/>
          <a:ext cx="11887198" cy="5141279"/>
        </p:xfrm>
        <a:graphic>
          <a:graphicData uri="http://schemas.openxmlformats.org/drawingml/2006/table">
            <a:tbl>
              <a:tblPr firstRow="1" firstCol="1" bandRow="1"/>
              <a:tblGrid>
                <a:gridCol w="3000949">
                  <a:extLst>
                    <a:ext uri="{9D8B030D-6E8A-4147-A177-3AD203B41FA5}">
                      <a16:colId xmlns:a16="http://schemas.microsoft.com/office/drawing/2014/main" val="3432093259"/>
                    </a:ext>
                  </a:extLst>
                </a:gridCol>
                <a:gridCol w="3687587">
                  <a:extLst>
                    <a:ext uri="{9D8B030D-6E8A-4147-A177-3AD203B41FA5}">
                      <a16:colId xmlns:a16="http://schemas.microsoft.com/office/drawing/2014/main" val="2995729824"/>
                    </a:ext>
                  </a:extLst>
                </a:gridCol>
                <a:gridCol w="5198662">
                  <a:extLst>
                    <a:ext uri="{9D8B030D-6E8A-4147-A177-3AD203B41FA5}">
                      <a16:colId xmlns:a16="http://schemas.microsoft.com/office/drawing/2014/main" val="2777090703"/>
                    </a:ext>
                  </a:extLst>
                </a:gridCol>
              </a:tblGrid>
              <a:tr h="345834">
                <a:tc>
                  <a:txBody>
                    <a:bodyPr/>
                    <a:lstStyle/>
                    <a:p>
                      <a:pPr>
                        <a:lnSpc>
                          <a:spcPct val="150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Skeletal system</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Bones, cartilage; ligaments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Supports and protects soft tissues of body; produces blood cells; stores minerals.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21441591"/>
                  </a:ext>
                </a:extLst>
              </a:tr>
              <a:tr h="700298">
                <a:tc>
                  <a:txBody>
                    <a:bodyPr/>
                    <a:lstStyle/>
                    <a:p>
                      <a:pPr>
                        <a:lnSpc>
                          <a:spcPct val="15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Urinary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Kidneys; ureters; urinary bladder</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Removes extra water, salts, and</a:t>
                      </a:r>
                      <a:r>
                        <a:rPr lang="en-GB" sz="3200" dirty="0">
                          <a:effectLst/>
                          <a:latin typeface="Calibri" panose="020F0502020204030204" pitchFamily="34"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waste products from blood and</a:t>
                      </a:r>
                      <a:r>
                        <a:rPr lang="en-GB" sz="3200" dirty="0">
                          <a:effectLst/>
                          <a:latin typeface="Calibri" panose="020F0502020204030204" pitchFamily="34"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body; controls pH; controls water and salt balance.</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34977103"/>
                  </a:ext>
                </a:extLst>
              </a:tr>
              <a:tr h="345834">
                <a:tc>
                  <a:txBody>
                    <a:bodyPr/>
                    <a:lstStyle/>
                    <a:p>
                      <a:pPr>
                        <a:lnSpc>
                          <a:spcPct val="150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Immune system</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a:effectLst/>
                          <a:latin typeface="Times New Roman" panose="02020603050405020304" pitchFamily="18" charset="0"/>
                          <a:ea typeface="Calibri" panose="020F0502020204030204" pitchFamily="34" charset="0"/>
                          <a:cs typeface="Arial" panose="020B0604020202020204" pitchFamily="34" charset="0"/>
                        </a:rPr>
                        <a:t>Bone marrow; spleen; white blood cells</a:t>
                      </a:r>
                      <a:endParaRPr lang="en-GB" sz="320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7000"/>
                        </a:lnSpc>
                        <a:spcAft>
                          <a:spcPts val="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Defends against diseases.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txBody>
                  <a:tcPr marL="45107" marR="4510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10466301"/>
                  </a:ext>
                </a:extLst>
              </a:tr>
            </a:tbl>
          </a:graphicData>
        </a:graphic>
      </p:graphicFrame>
    </p:spTree>
    <p:extLst>
      <p:ext uri="{BB962C8B-B14F-4D97-AF65-F5344CB8AC3E}">
        <p14:creationId xmlns:p14="http://schemas.microsoft.com/office/powerpoint/2010/main" val="5545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5E21A5-C2FB-4A82-A008-32F5F636ACDE}"/>
              </a:ext>
            </a:extLst>
          </p:cNvPr>
          <p:cNvSpPr/>
          <p:nvPr/>
        </p:nvSpPr>
        <p:spPr>
          <a:xfrm>
            <a:off x="117987" y="18513"/>
            <a:ext cx="11946194" cy="6839487"/>
          </a:xfrm>
          <a:prstGeom prst="rect">
            <a:avLst/>
          </a:prstGeom>
        </p:spPr>
        <p:txBody>
          <a:bodyPr wrap="square">
            <a:spAutoFit/>
          </a:bodyPr>
          <a:lstStyle/>
          <a:p>
            <a:pPr lvl="0" algn="just">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2.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Histology</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 is </a:t>
            </a:r>
            <a:r>
              <a:rPr lang="en-GB" sz="3200" dirty="0">
                <a:latin typeface="Times New Roman" panose="02020603050405020304" pitchFamily="18" charset="0"/>
                <a:ea typeface="Calibri" panose="020F0502020204030204" pitchFamily="34" charset="0"/>
                <a:cs typeface="Arial" panose="020B0604020202020204" pitchFamily="34" charset="0"/>
              </a:rPr>
              <a:t>the study of the microscopic structure of tissues</a:t>
            </a:r>
            <a:r>
              <a:rPr lang="en-US" sz="3200" dirty="0">
                <a:latin typeface="Times New Roman" panose="02020603050405020304" pitchFamily="18" charset="0"/>
                <a:ea typeface="Calibri" panose="020F0502020204030204" pitchFamily="34" charset="0"/>
                <a:cs typeface="Arial" panose="020B0604020202020204" pitchFamily="34" charset="0"/>
              </a:rPr>
              <a:t>.</a:t>
            </a:r>
            <a:endPar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gn="just"/>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3.</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Cytology</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Arial" panose="020B0604020202020204" pitchFamily="34" charset="0"/>
              </a:rPr>
              <a:t> is </a:t>
            </a:r>
            <a:r>
              <a:rPr lang="en-GB" sz="3200" dirty="0">
                <a:latin typeface="Times New Roman" panose="02020603050405020304" pitchFamily="18" charset="0"/>
                <a:ea typeface="Calibri" panose="020F0502020204030204" pitchFamily="34" charset="0"/>
                <a:cs typeface="Arial" panose="020B0604020202020204" pitchFamily="34" charset="0"/>
              </a:rPr>
              <a:t>the branch of biology that </a:t>
            </a:r>
            <a:r>
              <a:rPr lang="en-US" sz="3200" dirty="0">
                <a:latin typeface="Times New Roman" panose="02020603050405020304" pitchFamily="18" charset="0"/>
                <a:ea typeface="Calibri" panose="020F0502020204030204" pitchFamily="34" charset="0"/>
                <a:cs typeface="Arial" panose="020B0604020202020204" pitchFamily="34" charset="0"/>
              </a:rPr>
              <a:t>studies</a:t>
            </a:r>
            <a:r>
              <a:rPr lang="en-GB" sz="3200" dirty="0">
                <a:latin typeface="Times New Roman" panose="02020603050405020304" pitchFamily="18" charset="0"/>
                <a:ea typeface="Calibri" panose="020F0502020204030204" pitchFamily="34" charset="0"/>
                <a:cs typeface="Arial" panose="020B0604020202020204" pitchFamily="34" charset="0"/>
              </a:rPr>
              <a:t> the structure and function of </a:t>
            </a:r>
            <a:r>
              <a:rPr lang="en-US" sz="3200" dirty="0">
                <a:latin typeface="Times New Roman" panose="02020603050405020304" pitchFamily="18" charset="0"/>
                <a:ea typeface="Calibri" panose="020F0502020204030204" pitchFamily="34" charset="0"/>
                <a:cs typeface="Arial" panose="020B0604020202020204" pitchFamily="34" charset="0"/>
              </a:rPr>
              <a:t>cells.</a:t>
            </a:r>
            <a:endParaRPr lang="en-GB" sz="3200" dirty="0">
              <a:latin typeface="Calibri" panose="020F0502020204030204" pitchFamily="34" charset="0"/>
              <a:ea typeface="Calibri" panose="020F0502020204030204" pitchFamily="34" charset="0"/>
              <a:cs typeface="Arial" panose="020B0604020202020204" pitchFamily="34" charset="0"/>
            </a:endParaRPr>
          </a:p>
          <a:p>
            <a:pPr lvl="0" algn="just"/>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4.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Physiology</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branch of biology that studies the normal functions of living organisms and their parts. </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It studies the function of each structure in the body and the chemical reactions </a:t>
            </a:r>
            <a:r>
              <a:rPr lang="ar-IQ"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that </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occur inside the body.</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5.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Embryology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branch of biology and medicine concerned with the study of </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generation and the growth of embryos</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and their development.</a:t>
            </a:r>
            <a:endPar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lvl="0" algn="just">
              <a:lnSpc>
                <a:spcPct val="107000"/>
              </a:lnSpc>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6.</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Genetics</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the branch of biology that studies the inherited characteristics of organisms. It is also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studying the variation of inherited characteristics.</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38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7C89C-6BCE-4C79-BA3A-24D3F8DC17F7}"/>
              </a:ext>
            </a:extLst>
          </p:cNvPr>
          <p:cNvSpPr/>
          <p:nvPr/>
        </p:nvSpPr>
        <p:spPr>
          <a:xfrm>
            <a:off x="116113" y="0"/>
            <a:ext cx="11930743" cy="6704977"/>
          </a:xfrm>
          <a:prstGeom prst="rect">
            <a:avLst/>
          </a:prstGeom>
        </p:spPr>
        <p:txBody>
          <a:bodyPr wrap="square">
            <a:spAutoFit/>
          </a:bodyPr>
          <a:lstStyle/>
          <a:p>
            <a:pPr algn="just">
              <a:lnSpc>
                <a:spcPct val="107000"/>
              </a:lnSpc>
              <a:spcBef>
                <a:spcPts val="1200"/>
              </a:spcBef>
              <a:spcAft>
                <a:spcPts val="800"/>
              </a:spcAft>
            </a:pPr>
            <a:r>
              <a:rPr lang="en-GB" sz="52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Development</a:t>
            </a:r>
            <a:endParaRPr lang="en-GB" sz="5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Development of the human body is the process of growth to maturity. The process begins with fertilization, where an egg released from the ovary of a female is penetrated by a sperm. The fertilized egg then lodges in the uterus, where an embryo and later </a:t>
            </a:r>
            <a:r>
              <a:rPr lang="ar-IQ" sz="3200" dirty="0">
                <a:effectLst/>
                <a:latin typeface="Times New Roman" panose="02020603050405020304" pitchFamily="18" charset="0"/>
                <a:ea typeface="Calibri" panose="020F0502020204030204" pitchFamily="34" charset="0"/>
                <a:cs typeface="Arial" panose="020B0604020202020204" pitchFamily="34" charset="0"/>
              </a:rPr>
              <a:t>fetus</a:t>
            </a:r>
            <a:r>
              <a:rPr lang="en-GB" sz="3200" dirty="0">
                <a:effectLst/>
                <a:latin typeface="Times New Roman" panose="02020603050405020304" pitchFamily="18" charset="0"/>
                <a:ea typeface="Calibri" panose="020F0502020204030204" pitchFamily="34" charset="0"/>
                <a:cs typeface="Arial" panose="020B0604020202020204" pitchFamily="34" charset="0"/>
              </a:rPr>
              <a:t> develop until birth.</a:t>
            </a:r>
          </a:p>
          <a:p>
            <a:pPr algn="just">
              <a:lnSpc>
                <a:spcPct val="107000"/>
              </a:lnSpc>
              <a:spcBef>
                <a:spcPts val="1200"/>
              </a:spcBef>
              <a:spcAft>
                <a:spcPts val="80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Growth and development occur after birth and include both physical and psychological development</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They are influenced by genetic, hormonal, environmental, and other factors</a:t>
            </a:r>
            <a:r>
              <a:rPr lang="en-US" sz="3200" dirty="0">
                <a:latin typeface="Times New Roman" panose="02020603050405020304" pitchFamily="18" charset="0"/>
                <a:ea typeface="Calibri" panose="020F0502020204030204" pitchFamily="34" charset="0"/>
                <a:cs typeface="Arial" panose="020B0604020202020204" pitchFamily="34" charset="0"/>
              </a:rPr>
              <a:t>. Development and growth continue throughout life, through childhood, adolescence, and adulthood</a:t>
            </a:r>
            <a:r>
              <a:rPr lang="en-GB" sz="3200" dirty="0">
                <a:effectLst/>
                <a:latin typeface="Times New Roman" panose="02020603050405020304" pitchFamily="18" charset="0"/>
                <a:ea typeface="Calibri" panose="020F0502020204030204" pitchFamily="34" charset="0"/>
                <a:cs typeface="Arial" panose="020B0604020202020204" pitchFamily="34" charset="0"/>
              </a:rPr>
              <a:t>. </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05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B5799C-79BD-46DC-88D8-BCB0F1866834}"/>
              </a:ext>
            </a:extLst>
          </p:cNvPr>
          <p:cNvSpPr/>
          <p:nvPr/>
        </p:nvSpPr>
        <p:spPr>
          <a:xfrm>
            <a:off x="116114" y="131940"/>
            <a:ext cx="11974286" cy="6618158"/>
          </a:xfrm>
          <a:prstGeom prst="rect">
            <a:avLst/>
          </a:prstGeom>
        </p:spPr>
        <p:txBody>
          <a:bodyPr wrap="square">
            <a:spAutoFit/>
          </a:bodyPr>
          <a:lstStyle/>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7.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Molecular Biology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biology at the molecular level, e.g.: studying biological molecules like DNA and RNA.</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8.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Biochemistry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study of </a:t>
            </a:r>
            <a:r>
              <a:rPr lang="ar-IQ"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chemical nature and sequence of biochemical reactions in organisms.</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9.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Zoology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scientific study of the </a:t>
            </a:r>
            <a:r>
              <a:rPr lang="ar-IQ"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behavior</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structure, physiology, classification</a:t>
            </a:r>
            <a:r>
              <a:rPr lang="ar-IQ"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and distribution of animals.</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10.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Botany</a:t>
            </a:r>
            <a:r>
              <a:rPr lang="en-US" sz="3200" b="1" dirty="0">
                <a:solidFill>
                  <a:prstClr val="black"/>
                </a:solidFill>
                <a:latin typeface="Georgia" panose="02040502050405020303" pitchFamily="18" charset="0"/>
                <a:ea typeface="Calibri" panose="020F0502020204030204" pitchFamily="34" charset="0"/>
                <a:cs typeface="Times New Roman" panose="02020603050405020304" pitchFamily="18"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branch that studies the plants.</a:t>
            </a:r>
          </a:p>
          <a:p>
            <a:pPr algn="just">
              <a:lnSpc>
                <a:spcPct val="107000"/>
              </a:lnSpc>
              <a:spcBef>
                <a:spcPts val="1200"/>
              </a:spcBef>
              <a:spcAft>
                <a:spcPts val="800"/>
              </a:spcAft>
            </a:pPr>
            <a:r>
              <a:rPr lang="en-US" sz="3200" dirty="0">
                <a:latin typeface="Times New Roman" panose="02020603050405020304" pitchFamily="18" charset="0"/>
                <a:ea typeface="Calibri" panose="020F0502020204030204" pitchFamily="34" charset="0"/>
                <a:cs typeface="Arial" panose="020B0604020202020204" pitchFamily="34" charset="0"/>
              </a:rPr>
              <a:t>11.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Microbiology</a:t>
            </a:r>
            <a:r>
              <a:rPr lang="en-US" sz="32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is the science that studies the microorganisms.</a:t>
            </a:r>
            <a:endParaRPr lang="en-GB" sz="3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12. </a:t>
            </a: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Evolution</a:t>
            </a:r>
            <a:r>
              <a:rPr lang="en-US" sz="3200" b="1" dirty="0">
                <a:latin typeface="Georgia" panose="02040502050405020303" pitchFamily="18" charset="0"/>
                <a:ea typeface="Calibri" panose="020F0502020204030204" pitchFamily="34" charset="0"/>
                <a:cs typeface="Times New Roman" panose="02020603050405020304" pitchFamily="18" charset="0"/>
              </a:rPr>
              <a:t>:</a:t>
            </a:r>
            <a:r>
              <a:rPr lang="en-GB" sz="3200" dirty="0">
                <a:latin typeface="Times New Roman" panose="02020603050405020304" pitchFamily="18" charset="0"/>
                <a:ea typeface="Calibri" panose="020F0502020204030204" pitchFamily="34" charset="0"/>
                <a:cs typeface="Arial" panose="020B0604020202020204" pitchFamily="34" charset="0"/>
              </a:rPr>
              <a:t> The study that deals with the development of highly organized species from lowly organized species by a gradual change.</a:t>
            </a:r>
            <a:endParaRPr lang="en-GB"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86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34C502-BA91-488F-8A25-F31B3258A023}"/>
              </a:ext>
            </a:extLst>
          </p:cNvPr>
          <p:cNvSpPr/>
          <p:nvPr/>
        </p:nvSpPr>
        <p:spPr>
          <a:xfrm>
            <a:off x="101600" y="242409"/>
            <a:ext cx="11962581" cy="6622582"/>
          </a:xfrm>
          <a:prstGeom prst="rect">
            <a:avLst/>
          </a:prstGeom>
        </p:spPr>
        <p:txBody>
          <a:bodyPr wrap="square">
            <a:spAutoFit/>
          </a:bodyPr>
          <a:lstStyle/>
          <a:p>
            <a:pPr lvl="0" algn="just">
              <a:lnSpc>
                <a:spcPct val="107000"/>
              </a:lnSpc>
              <a:spcBef>
                <a:spcPts val="1200"/>
              </a:spcBef>
              <a:spcAft>
                <a:spcPts val="800"/>
              </a:spcAft>
            </a:pPr>
            <a:r>
              <a:rPr lang="en-US" sz="3200" b="1" dirty="0">
                <a:solidFill>
                  <a:srgbClr val="C00000"/>
                </a:solidFill>
                <a:latin typeface="Georgia" panose="02040502050405020303" pitchFamily="18" charset="0"/>
                <a:ea typeface="Calibri" panose="020F0502020204030204" pitchFamily="34" charset="0"/>
                <a:cs typeface="Times New Roman" panose="02020603050405020304" pitchFamily="18" charset="0"/>
              </a:rPr>
              <a:t>Human Biology</a:t>
            </a:r>
            <a:endParaRPr lang="en-GB"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Is the study of the anatomy and all human activities such as growth, nutrition, reproduction, respiration, digestion, excretion, secretion ….etc.</a:t>
            </a:r>
          </a:p>
          <a:p>
            <a:pPr lvl="0" algn="just">
              <a:lnSpc>
                <a:spcPct val="107000"/>
              </a:lnSpc>
              <a:spcBef>
                <a:spcPts val="1200"/>
              </a:spcBef>
              <a:spcAft>
                <a:spcPts val="800"/>
              </a:spcAft>
            </a:pPr>
            <a:r>
              <a:rPr lang="en-US"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Studying the human body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involves the study of anatomy, physiology, histology</a:t>
            </a:r>
            <a:r>
              <a:rPr lang="ar-IQ"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and embryology. Physiological study focuses on the systems and organs of the human body and their functions. </a:t>
            </a:r>
          </a:p>
          <a:p>
            <a:pPr lvl="0" algn="just">
              <a:lnSpc>
                <a:spcPct val="107000"/>
              </a:lnSpc>
              <a:spcAft>
                <a:spcPts val="800"/>
              </a:spcAft>
            </a:pPr>
            <a:r>
              <a:rPr lang="en-GB" sz="3200" dirty="0">
                <a:solidFill>
                  <a:prstClr val="black"/>
                </a:solidFill>
                <a:latin typeface="Times New Roman" panose="02020603050405020304" pitchFamily="18" charset="0"/>
                <a:ea typeface="Calibri" panose="020F0502020204030204" pitchFamily="34" charset="0"/>
                <a:cs typeface="Arial" panose="020B0604020202020204" pitchFamily="34" charset="0"/>
              </a:rPr>
              <a:t>Many systems and mechanisms interact in order to maintain homeostasis with safe levels of substances such as sugar and oxygen in the blood.</a:t>
            </a:r>
          </a:p>
        </p:txBody>
      </p:sp>
    </p:spTree>
    <p:extLst>
      <p:ext uri="{BB962C8B-B14F-4D97-AF65-F5344CB8AC3E}">
        <p14:creationId xmlns:p14="http://schemas.microsoft.com/office/powerpoint/2010/main" val="30570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9E59FBD-F5C2-422E-BCD6-E9AA3DC5413B}"/>
              </a:ext>
            </a:extLst>
          </p:cNvPr>
          <p:cNvGrpSpPr/>
          <p:nvPr/>
        </p:nvGrpSpPr>
        <p:grpSpPr>
          <a:xfrm>
            <a:off x="116114" y="101600"/>
            <a:ext cx="11959772" cy="6654800"/>
            <a:chOff x="116114" y="101600"/>
            <a:chExt cx="11959772" cy="6654800"/>
          </a:xfrm>
        </p:grpSpPr>
        <p:sp>
          <p:nvSpPr>
            <p:cNvPr id="2" name="Rectangle 1">
              <a:extLst>
                <a:ext uri="{FF2B5EF4-FFF2-40B4-BE49-F238E27FC236}">
                  <a16:creationId xmlns:a16="http://schemas.microsoft.com/office/drawing/2014/main" id="{E83F9359-6961-4AAF-907B-32891C8E1E0E}"/>
                </a:ext>
              </a:extLst>
            </p:cNvPr>
            <p:cNvSpPr/>
            <p:nvPr/>
          </p:nvSpPr>
          <p:spPr>
            <a:xfrm>
              <a:off x="116114" y="101600"/>
              <a:ext cx="11959772" cy="1706749"/>
            </a:xfrm>
            <a:prstGeom prst="rect">
              <a:avLst/>
            </a:prstGeom>
          </p:spPr>
          <p:txBody>
            <a:bodyPr wrap="square">
              <a:spAutoFit/>
            </a:bodyPr>
            <a:lstStyle/>
            <a:p>
              <a:pPr algn="just">
                <a:lnSpc>
                  <a:spcPct val="107000"/>
                </a:lnSpc>
                <a:spcBef>
                  <a:spcPts val="1200"/>
                </a:spcBef>
                <a:spcAft>
                  <a:spcPts val="800"/>
                </a:spcAft>
              </a:pPr>
              <a:r>
                <a:rPr lang="en-GB" sz="3200" b="1" dirty="0">
                  <a:solidFill>
                    <a:srgbClr val="C00000"/>
                  </a:solidFill>
                  <a:latin typeface="Georgia" panose="02040502050405020303" pitchFamily="18" charset="0"/>
                  <a:cs typeface="Times New Roman" panose="02020603050405020304" pitchFamily="18" charset="0"/>
                </a:rPr>
                <a:t>Organization of the Human Body</a:t>
              </a:r>
              <a:r>
                <a:rPr lang="en-GB" sz="1400" dirty="0">
                  <a:effectLst/>
                  <a:latin typeface="Times New Roman" panose="02020603050405020304" pitchFamily="18"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3200" dirty="0">
                  <a:solidFill>
                    <a:prstClr val="black"/>
                  </a:solidFill>
                  <a:latin typeface="Times New Roman" panose="02020603050405020304" pitchFamily="18" charset="0"/>
                  <a:cs typeface="Arial" panose="020B0604020202020204" pitchFamily="34" charset="0"/>
                </a:rPr>
                <a:t>The human body is organized at different levels, starting with the cell and ending with the entire organism (see the figure). </a:t>
              </a:r>
            </a:p>
          </p:txBody>
        </p:sp>
        <p:pic>
          <p:nvPicPr>
            <p:cNvPr id="4" name="Picture 3">
              <a:extLst>
                <a:ext uri="{FF2B5EF4-FFF2-40B4-BE49-F238E27FC236}">
                  <a16:creationId xmlns:a16="http://schemas.microsoft.com/office/drawing/2014/main" id="{05417E92-1F73-4BF4-921F-92197085E139}"/>
                </a:ext>
              </a:extLst>
            </p:cNvPr>
            <p:cNvPicPr>
              <a:picLocks noChangeAspect="1"/>
            </p:cNvPicPr>
            <p:nvPr/>
          </p:nvPicPr>
          <p:blipFill>
            <a:blip r:embed="rId2"/>
            <a:stretch>
              <a:fillRect/>
            </a:stretch>
          </p:blipFill>
          <p:spPr>
            <a:xfrm>
              <a:off x="4136570" y="2300792"/>
              <a:ext cx="4790993" cy="4455608"/>
            </a:xfrm>
            <a:prstGeom prst="rect">
              <a:avLst/>
            </a:prstGeom>
          </p:spPr>
        </p:pic>
      </p:grpSp>
    </p:spTree>
    <p:extLst>
      <p:ext uri="{BB962C8B-B14F-4D97-AF65-F5344CB8AC3E}">
        <p14:creationId xmlns:p14="http://schemas.microsoft.com/office/powerpoint/2010/main" val="28432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DD8834-F615-406F-9DC7-8D17731C8AE3}"/>
              </a:ext>
            </a:extLst>
          </p:cNvPr>
          <p:cNvGrpSpPr/>
          <p:nvPr/>
        </p:nvGrpSpPr>
        <p:grpSpPr>
          <a:xfrm>
            <a:off x="130628" y="-1"/>
            <a:ext cx="11959772" cy="6858001"/>
            <a:chOff x="130628" y="-1"/>
            <a:chExt cx="11959772" cy="6858001"/>
          </a:xfrm>
        </p:grpSpPr>
        <p:sp>
          <p:nvSpPr>
            <p:cNvPr id="2" name="Rectangle 1">
              <a:extLst>
                <a:ext uri="{FF2B5EF4-FFF2-40B4-BE49-F238E27FC236}">
                  <a16:creationId xmlns:a16="http://schemas.microsoft.com/office/drawing/2014/main" id="{4C38BB5F-42A5-40BD-995A-BFD87FE973A3}"/>
                </a:ext>
              </a:extLst>
            </p:cNvPr>
            <p:cNvSpPr/>
            <p:nvPr/>
          </p:nvSpPr>
          <p:spPr>
            <a:xfrm>
              <a:off x="130628" y="-1"/>
              <a:ext cx="11959772" cy="2062103"/>
            </a:xfrm>
            <a:prstGeom prst="rect">
              <a:avLst/>
            </a:prstGeom>
          </p:spPr>
          <p:txBody>
            <a:bodyPr wrap="square">
              <a:spAutoFit/>
            </a:bodyPr>
            <a:lstStyle/>
            <a:p>
              <a:pPr algn="just"/>
              <a:r>
                <a:rPr lang="en-GB" sz="3200" dirty="0">
                  <a:latin typeface="Times New Roman" panose="02020603050405020304" pitchFamily="18" charset="0"/>
                  <a:ea typeface="Calibri" panose="020F0502020204030204" pitchFamily="34" charset="0"/>
                </a:rPr>
                <a:t>The organization of the human body begins at a very small and basic level and comes together to form the complete body whose different parts work in unison. </a:t>
              </a:r>
            </a:p>
            <a:p>
              <a:pPr algn="just"/>
              <a:r>
                <a:rPr lang="en-GB" sz="3200" dirty="0">
                  <a:latin typeface="Times New Roman" panose="02020603050405020304" pitchFamily="18" charset="0"/>
                  <a:ea typeface="Calibri" panose="020F0502020204030204" pitchFamily="34" charset="0"/>
                </a:rPr>
                <a:t>At the simplest level, the body is comprised of atoms.</a:t>
              </a:r>
              <a:endParaRPr lang="en-GB" sz="3200" dirty="0"/>
            </a:p>
          </p:txBody>
        </p:sp>
        <p:pic>
          <p:nvPicPr>
            <p:cNvPr id="3" name="Picture 2">
              <a:extLst>
                <a:ext uri="{FF2B5EF4-FFF2-40B4-BE49-F238E27FC236}">
                  <a16:creationId xmlns:a16="http://schemas.microsoft.com/office/drawing/2014/main" id="{15B76E17-4E1A-4E89-B9F5-5B812A23FAFE}"/>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99811" y="2197510"/>
              <a:ext cx="7621405" cy="4660490"/>
            </a:xfrm>
            <a:prstGeom prst="rect">
              <a:avLst/>
            </a:prstGeom>
          </p:spPr>
        </p:pic>
      </p:grpSp>
    </p:spTree>
    <p:extLst>
      <p:ext uri="{BB962C8B-B14F-4D97-AF65-F5344CB8AC3E}">
        <p14:creationId xmlns:p14="http://schemas.microsoft.com/office/powerpoint/2010/main" val="1551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E44624-F46B-473B-BF79-2D216251A8CC}"/>
              </a:ext>
            </a:extLst>
          </p:cNvPr>
          <p:cNvSpPr/>
          <p:nvPr/>
        </p:nvSpPr>
        <p:spPr>
          <a:xfrm>
            <a:off x="101600" y="145143"/>
            <a:ext cx="11974285" cy="5222840"/>
          </a:xfrm>
          <a:prstGeom prst="rect">
            <a:avLst/>
          </a:prstGeom>
        </p:spPr>
        <p:txBody>
          <a:bodyPr wrap="square">
            <a:spAutoFit/>
          </a:bodyPr>
          <a:lstStyle/>
          <a:p>
            <a:pPr algn="just">
              <a:lnSpc>
                <a:spcPct val="107000"/>
              </a:lnSpc>
              <a:spcBef>
                <a:spcPts val="1200"/>
              </a:spcBef>
              <a:spcAft>
                <a:spcPts val="800"/>
              </a:spcAft>
            </a:pPr>
            <a:r>
              <a:rPr lang="en-GB" sz="3200" dirty="0">
                <a:effectLst/>
                <a:latin typeface="Times New Roman" panose="02020603050405020304" pitchFamily="18" charset="0"/>
                <a:ea typeface="Calibri" panose="020F0502020204030204" pitchFamily="34" charset="0"/>
                <a:cs typeface="Arial" panose="020B0604020202020204" pitchFamily="34" charset="0"/>
              </a:rPr>
              <a:t>The human body is composed</a:t>
            </a:r>
            <a:r>
              <a:rPr lang="en-GB" sz="3200" dirty="0">
                <a:effectLst/>
                <a:latin typeface="Calibri" panose="020F0502020204030204" pitchFamily="34" charset="0"/>
                <a:ea typeface="Calibri" panose="020F0502020204030204" pitchFamily="34" charset="0"/>
                <a:cs typeface="Arial" panose="020B0604020202020204" pitchFamily="34"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of elements including hydrogen, oxygen, carbon, calcium</a:t>
            </a:r>
            <a:r>
              <a:rPr lang="ar-IQ" sz="3200" dirty="0">
                <a:effectLst/>
                <a:latin typeface="Times New Roman" panose="02020603050405020304" pitchFamily="18" charset="0"/>
                <a:ea typeface="Calibri" panose="020F0502020204030204" pitchFamily="34" charset="0"/>
                <a:cs typeface="Arial" panose="020B0604020202020204" pitchFamily="34" charset="0"/>
              </a:rPr>
              <a:t>,</a:t>
            </a:r>
            <a:r>
              <a:rPr lang="en-GB" sz="3200" dirty="0">
                <a:effectLst/>
                <a:latin typeface="Times New Roman" panose="02020603050405020304" pitchFamily="18" charset="0"/>
                <a:ea typeface="Calibri" panose="020F0502020204030204" pitchFamily="34" charset="0"/>
                <a:cs typeface="Arial" panose="020B0604020202020204" pitchFamily="34" charset="0"/>
              </a:rPr>
              <a:t> and phosphorus. These elements reside in trillions of cells.</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3200" dirty="0">
                <a:solidFill>
                  <a:srgbClr val="FF0000"/>
                </a:solidFill>
                <a:effectLst/>
                <a:latin typeface="Times New Roman" panose="02020603050405020304" pitchFamily="18" charset="0"/>
                <a:ea typeface="Calibri" panose="020F0502020204030204" pitchFamily="34" charset="0"/>
              </a:rPr>
              <a:t>The adult male body is about 60% water for a total water content of some 42 </a:t>
            </a:r>
            <a:r>
              <a:rPr lang="ar-IQ" sz="3200" dirty="0">
                <a:solidFill>
                  <a:srgbClr val="FF0000"/>
                </a:solidFill>
                <a:effectLst/>
                <a:latin typeface="Times New Roman" panose="02020603050405020304" pitchFamily="18" charset="0"/>
                <a:ea typeface="Calibri" panose="020F0502020204030204" pitchFamily="34" charset="0"/>
              </a:rPr>
              <a:t>liters</a:t>
            </a:r>
            <a:r>
              <a:rPr lang="en-GB" sz="3200" dirty="0">
                <a:solidFill>
                  <a:srgbClr val="FF0000"/>
                </a:solidFill>
                <a:effectLst/>
                <a:latin typeface="Times New Roman" panose="02020603050405020304" pitchFamily="18" charset="0"/>
                <a:ea typeface="Calibri" panose="020F0502020204030204" pitchFamily="34" charset="0"/>
              </a:rPr>
              <a:t>. This is made up of about 19 </a:t>
            </a:r>
            <a:r>
              <a:rPr lang="ar-IQ" sz="3200" dirty="0">
                <a:solidFill>
                  <a:srgbClr val="FF0000"/>
                </a:solidFill>
                <a:effectLst/>
                <a:latin typeface="Times New Roman" panose="02020603050405020304" pitchFamily="18" charset="0"/>
                <a:ea typeface="Calibri" panose="020F0502020204030204" pitchFamily="34" charset="0"/>
              </a:rPr>
              <a:t>liters</a:t>
            </a:r>
            <a:r>
              <a:rPr lang="en-GB" sz="3200" dirty="0">
                <a:solidFill>
                  <a:srgbClr val="FF0000"/>
                </a:solidFill>
                <a:effectLst/>
                <a:latin typeface="Times New Roman" panose="02020603050405020304" pitchFamily="18" charset="0"/>
                <a:ea typeface="Calibri" panose="020F0502020204030204" pitchFamily="34" charset="0"/>
              </a:rPr>
              <a:t> of extracellular fluid including about 3.2 </a:t>
            </a:r>
            <a:r>
              <a:rPr lang="ar-IQ" sz="3200" dirty="0">
                <a:solidFill>
                  <a:srgbClr val="FF0000"/>
                </a:solidFill>
                <a:effectLst/>
                <a:latin typeface="Times New Roman" panose="02020603050405020304" pitchFamily="18" charset="0"/>
                <a:ea typeface="Calibri" panose="020F0502020204030204" pitchFamily="34" charset="0"/>
              </a:rPr>
              <a:t>liters</a:t>
            </a:r>
            <a:r>
              <a:rPr lang="en-GB" sz="3200" dirty="0">
                <a:solidFill>
                  <a:srgbClr val="FF0000"/>
                </a:solidFill>
                <a:effectLst/>
                <a:latin typeface="Times New Roman" panose="02020603050405020304" pitchFamily="18" charset="0"/>
                <a:ea typeface="Calibri" panose="020F0502020204030204" pitchFamily="34" charset="0"/>
              </a:rPr>
              <a:t> of blood plasma and about 8.4 </a:t>
            </a:r>
            <a:r>
              <a:rPr lang="ar-IQ" sz="3200" dirty="0">
                <a:solidFill>
                  <a:srgbClr val="FF0000"/>
                </a:solidFill>
                <a:effectLst/>
                <a:latin typeface="Times New Roman" panose="02020603050405020304" pitchFamily="18" charset="0"/>
                <a:ea typeface="Calibri" panose="020F0502020204030204" pitchFamily="34" charset="0"/>
              </a:rPr>
              <a:t>liters</a:t>
            </a:r>
            <a:r>
              <a:rPr lang="en-GB" sz="3200" dirty="0">
                <a:solidFill>
                  <a:srgbClr val="FF0000"/>
                </a:solidFill>
                <a:effectLst/>
                <a:latin typeface="Times New Roman" panose="02020603050405020304" pitchFamily="18" charset="0"/>
                <a:ea typeface="Calibri" panose="020F0502020204030204" pitchFamily="34" charset="0"/>
              </a:rPr>
              <a:t> of interstitial fluid, and about 23 </a:t>
            </a:r>
            <a:r>
              <a:rPr lang="ar-IQ" sz="3200" dirty="0">
                <a:solidFill>
                  <a:srgbClr val="FF0000"/>
                </a:solidFill>
                <a:effectLst/>
                <a:latin typeface="Times New Roman" panose="02020603050405020304" pitchFamily="18" charset="0"/>
                <a:ea typeface="Calibri" panose="020F0502020204030204" pitchFamily="34" charset="0"/>
              </a:rPr>
              <a:t>liters</a:t>
            </a:r>
            <a:r>
              <a:rPr lang="en-GB" sz="3200" dirty="0">
                <a:solidFill>
                  <a:srgbClr val="FF0000"/>
                </a:solidFill>
                <a:effectLst/>
                <a:latin typeface="Times New Roman" panose="02020603050405020304" pitchFamily="18" charset="0"/>
                <a:ea typeface="Calibri" panose="020F0502020204030204" pitchFamily="34" charset="0"/>
              </a:rPr>
              <a:t> of fluid inside cells</a:t>
            </a:r>
            <a:r>
              <a:rPr lang="en-GB" sz="3200" dirty="0">
                <a:effectLst/>
                <a:latin typeface="Times New Roman" panose="02020603050405020304" pitchFamily="18" charset="0"/>
                <a:ea typeface="Calibri" panose="020F0502020204030204" pitchFamily="34" charset="0"/>
              </a:rPr>
              <a:t>. The content, acidity</a:t>
            </a:r>
            <a:r>
              <a:rPr lang="ar-IQ" sz="3200" dirty="0">
                <a:effectLst/>
                <a:latin typeface="Times New Roman" panose="02020603050405020304" pitchFamily="18" charset="0"/>
                <a:ea typeface="Calibri" panose="020F0502020204030204" pitchFamily="34" charset="0"/>
              </a:rPr>
              <a:t>,</a:t>
            </a:r>
            <a:r>
              <a:rPr lang="en-GB" sz="3200" dirty="0">
                <a:effectLst/>
                <a:latin typeface="Times New Roman" panose="02020603050405020304" pitchFamily="18" charset="0"/>
                <a:ea typeface="Calibri" panose="020F0502020204030204" pitchFamily="34" charset="0"/>
              </a:rPr>
              <a:t> and composition of the water inside and outside cells </a:t>
            </a:r>
            <a:r>
              <a:rPr lang="ar-IQ" sz="3200" dirty="0">
                <a:effectLst/>
                <a:latin typeface="Times New Roman" panose="02020603050405020304" pitchFamily="18" charset="0"/>
                <a:ea typeface="Calibri" panose="020F0502020204030204" pitchFamily="34" charset="0"/>
              </a:rPr>
              <a:t>are</a:t>
            </a:r>
            <a:r>
              <a:rPr lang="en-GB" sz="3200" dirty="0">
                <a:effectLst/>
                <a:latin typeface="Times New Roman" panose="02020603050405020304" pitchFamily="18" charset="0"/>
                <a:ea typeface="Calibri" panose="020F0502020204030204" pitchFamily="34" charset="0"/>
              </a:rPr>
              <a:t> carefully maintained. </a:t>
            </a:r>
            <a:r>
              <a:rPr lang="en-GB" sz="3200" dirty="0">
                <a:solidFill>
                  <a:srgbClr val="FF0000"/>
                </a:solidFill>
                <a:effectLst/>
                <a:latin typeface="Times New Roman" panose="02020603050405020304" pitchFamily="18" charset="0"/>
                <a:ea typeface="Calibri" panose="020F0502020204030204" pitchFamily="34" charset="0"/>
              </a:rPr>
              <a:t>The main electrolytes in body water outside cells are sodium and chloride, whereas within cells it is potassium</a:t>
            </a:r>
            <a:r>
              <a:rPr lang="en-GB" sz="3200" dirty="0">
                <a:effectLst/>
                <a:latin typeface="Times New Roman" panose="02020603050405020304" pitchFamily="18" charset="0"/>
                <a:ea typeface="Calibri" panose="020F0502020204030204" pitchFamily="34" charset="0"/>
              </a:rPr>
              <a:t>.</a:t>
            </a:r>
            <a:endParaRPr lang="en-GB" sz="3200" dirty="0"/>
          </a:p>
        </p:txBody>
      </p:sp>
    </p:spTree>
    <p:extLst>
      <p:ext uri="{BB962C8B-B14F-4D97-AF65-F5344CB8AC3E}">
        <p14:creationId xmlns:p14="http://schemas.microsoft.com/office/powerpoint/2010/main" val="23199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C841F9-414E-4416-BFCE-03D5E57C5CC5}"/>
              </a:ext>
            </a:extLst>
          </p:cNvPr>
          <p:cNvSpPr/>
          <p:nvPr/>
        </p:nvSpPr>
        <p:spPr>
          <a:xfrm>
            <a:off x="101599" y="217714"/>
            <a:ext cx="11959771" cy="4001865"/>
          </a:xfrm>
          <a:prstGeom prst="rect">
            <a:avLst/>
          </a:prstGeom>
        </p:spPr>
        <p:txBody>
          <a:bodyPr wrap="square">
            <a:spAutoFit/>
          </a:bodyPr>
          <a:lstStyle/>
          <a:p>
            <a:pPr algn="just">
              <a:lnSpc>
                <a:spcPct val="107000"/>
              </a:lnSpc>
              <a:spcBef>
                <a:spcPts val="1200"/>
              </a:spcBef>
              <a:spcAft>
                <a:spcPts val="800"/>
              </a:spcAft>
            </a:pPr>
            <a:r>
              <a:rPr lang="en-GB" sz="3200" dirty="0">
                <a:latin typeface="Times New Roman" panose="02020603050405020304" pitchFamily="18" charset="0"/>
                <a:cs typeface="Arial" panose="020B0604020202020204" pitchFamily="34" charset="0"/>
              </a:rPr>
              <a:t>The most basic parts of the human body are cells, an amazing 100 trillion of them by the time the average person reaches adulthood. The human body is composed of many different types of cells that together create tissues and subsequently, organ systems. They ensure homeostasis and the viability of the human body. </a:t>
            </a:r>
          </a:p>
          <a:p>
            <a:pPr algn="just">
              <a:lnSpc>
                <a:spcPct val="107000"/>
              </a:lnSpc>
              <a:spcBef>
                <a:spcPts val="1200"/>
              </a:spcBef>
              <a:spcAft>
                <a:spcPts val="800"/>
              </a:spcAft>
            </a:pPr>
            <a:r>
              <a:rPr lang="en-GB" sz="3200" dirty="0">
                <a:latin typeface="Times New Roman" panose="02020603050405020304" pitchFamily="18" charset="0"/>
                <a:cs typeface="Arial" panose="020B0604020202020204" pitchFamily="34" charset="0"/>
              </a:rPr>
              <a:t>Generally, the human body comprises a head, neck, trunk, arms and hands, legs</a:t>
            </a:r>
            <a:r>
              <a:rPr lang="ar-IQ" sz="3200" dirty="0">
                <a:latin typeface="Times New Roman" panose="02020603050405020304" pitchFamily="18" charset="0"/>
                <a:cs typeface="Arial" panose="020B0604020202020204" pitchFamily="34" charset="0"/>
              </a:rPr>
              <a:t>, </a:t>
            </a:r>
            <a:r>
              <a:rPr lang="en-GB" sz="3200" dirty="0">
                <a:latin typeface="Times New Roman" panose="02020603050405020304" pitchFamily="18" charset="0"/>
                <a:cs typeface="Arial" panose="020B0604020202020204" pitchFamily="34" charset="0"/>
              </a:rPr>
              <a:t>and feet.</a:t>
            </a:r>
          </a:p>
        </p:txBody>
      </p:sp>
    </p:spTree>
    <p:extLst>
      <p:ext uri="{BB962C8B-B14F-4D97-AF65-F5344CB8AC3E}">
        <p14:creationId xmlns:p14="http://schemas.microsoft.com/office/powerpoint/2010/main" val="23903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30D91-449C-4C35-ADFC-065A95B91A22}"/>
              </a:ext>
            </a:extLst>
          </p:cNvPr>
          <p:cNvSpPr/>
          <p:nvPr/>
        </p:nvSpPr>
        <p:spPr>
          <a:xfrm>
            <a:off x="130628" y="159657"/>
            <a:ext cx="11945257" cy="4891019"/>
          </a:xfrm>
          <a:prstGeom prst="rect">
            <a:avLst/>
          </a:prstGeom>
        </p:spPr>
        <p:txBody>
          <a:bodyPr wrap="square">
            <a:spAutoFit/>
          </a:bodyPr>
          <a:lstStyle/>
          <a:p>
            <a:pPr algn="just">
              <a:lnSpc>
                <a:spcPct val="107000"/>
              </a:lnSpc>
              <a:spcBef>
                <a:spcPts val="1200"/>
              </a:spcBef>
              <a:spcAft>
                <a:spcPts val="800"/>
              </a:spcAft>
            </a:pPr>
            <a:r>
              <a:rPr lang="en-GB" sz="5400" b="1" dirty="0">
                <a:solidFill>
                  <a:srgbClr val="C00000"/>
                </a:solidFill>
                <a:latin typeface="Times New Roman" panose="02020603050405020304" pitchFamily="18" charset="0"/>
                <a:cs typeface="Arial" panose="020B0604020202020204" pitchFamily="34" charset="0"/>
              </a:rPr>
              <a:t>Cells</a:t>
            </a:r>
          </a:p>
          <a:p>
            <a:pPr algn="just">
              <a:lnSpc>
                <a:spcPct val="107000"/>
              </a:lnSpc>
              <a:spcBef>
                <a:spcPts val="1200"/>
              </a:spcBef>
              <a:spcAft>
                <a:spcPts val="800"/>
              </a:spcAft>
            </a:pPr>
            <a:r>
              <a:rPr lang="en-GB" sz="3200" dirty="0">
                <a:latin typeface="Times New Roman" panose="02020603050405020304" pitchFamily="18" charset="0"/>
                <a:cs typeface="Arial" panose="020B0604020202020204" pitchFamily="34" charset="0"/>
              </a:rPr>
              <a:t>Cells are the basic units of structure and function in the human body, as they are in all living things. Each cell carries out basic life processes that allow the body to survive. Many human cells specialize in form and function. Each type of these specialized cells plays a specific role. For example, nerve cells have long projections that help them carry the electrical messages to other cells. </a:t>
            </a:r>
            <a:r>
              <a:rPr lang="en-GB" sz="3200" dirty="0">
                <a:effectLst/>
                <a:latin typeface="Times New Roman" panose="02020603050405020304" pitchFamily="18" charset="0"/>
                <a:ea typeface="Calibri" panose="020F0502020204030204" pitchFamily="34" charset="0"/>
              </a:rPr>
              <a:t>Muscle cells have many mitochondria that provide the energy needed to move the body.</a:t>
            </a:r>
            <a:r>
              <a:rPr lang="en-GB" sz="3200" dirty="0">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4734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1517</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Ahmed Ali (PG)</dc:creator>
  <cp:lastModifiedBy>Alaa Hamzha</cp:lastModifiedBy>
  <cp:revision>48</cp:revision>
  <dcterms:created xsi:type="dcterms:W3CDTF">2018-11-05T21:22:51Z</dcterms:created>
  <dcterms:modified xsi:type="dcterms:W3CDTF">2024-12-11T19:00:55Z</dcterms:modified>
</cp:coreProperties>
</file>