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1"/>
  </p:notesMasterIdLst>
  <p:sldIdLst>
    <p:sldId id="256" r:id="rId2"/>
    <p:sldId id="257" r:id="rId3"/>
    <p:sldId id="344" r:id="rId4"/>
    <p:sldId id="323" r:id="rId5"/>
    <p:sldId id="324" r:id="rId6"/>
    <p:sldId id="346" r:id="rId7"/>
    <p:sldId id="260" r:id="rId8"/>
    <p:sldId id="261" r:id="rId9"/>
    <p:sldId id="327" r:id="rId10"/>
    <p:sldId id="328" r:id="rId11"/>
    <p:sldId id="330" r:id="rId12"/>
    <p:sldId id="331" r:id="rId13"/>
    <p:sldId id="264" r:id="rId14"/>
    <p:sldId id="265" r:id="rId15"/>
    <p:sldId id="367" r:id="rId16"/>
    <p:sldId id="347" r:id="rId17"/>
    <p:sldId id="348" r:id="rId18"/>
    <p:sldId id="359" r:id="rId19"/>
    <p:sldId id="360" r:id="rId20"/>
    <p:sldId id="361" r:id="rId21"/>
    <p:sldId id="365" r:id="rId22"/>
    <p:sldId id="268" r:id="rId23"/>
    <p:sldId id="370" r:id="rId24"/>
    <p:sldId id="371" r:id="rId25"/>
    <p:sldId id="270" r:id="rId26"/>
    <p:sldId id="326" r:id="rId27"/>
    <p:sldId id="271" r:id="rId28"/>
    <p:sldId id="272" r:id="rId29"/>
    <p:sldId id="368" r:id="rId30"/>
    <p:sldId id="369" r:id="rId31"/>
    <p:sldId id="274" r:id="rId32"/>
    <p:sldId id="275" r:id="rId33"/>
    <p:sldId id="277" r:id="rId34"/>
    <p:sldId id="278" r:id="rId35"/>
    <p:sldId id="279" r:id="rId36"/>
    <p:sldId id="295" r:id="rId37"/>
    <p:sldId id="297" r:id="rId38"/>
    <p:sldId id="298" r:id="rId39"/>
    <p:sldId id="301" r:id="rId40"/>
    <p:sldId id="304" r:id="rId41"/>
    <p:sldId id="306" r:id="rId42"/>
    <p:sldId id="308" r:id="rId43"/>
    <p:sldId id="366" r:id="rId44"/>
    <p:sldId id="276" r:id="rId45"/>
    <p:sldId id="316" r:id="rId46"/>
    <p:sldId id="320" r:id="rId47"/>
    <p:sldId id="296" r:id="rId48"/>
    <p:sldId id="332" r:id="rId49"/>
    <p:sldId id="338" r:id="rId5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38" autoAdjust="0"/>
    <p:restoredTop sz="94660"/>
  </p:normalViewPr>
  <p:slideViewPr>
    <p:cSldViewPr>
      <p:cViewPr varScale="1">
        <p:scale>
          <a:sx n="78" d="100"/>
          <a:sy n="78" d="100"/>
        </p:scale>
        <p:origin x="1013"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5181600" y="0"/>
            <a:ext cx="3962400" cy="344488"/>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3962400" cy="344488"/>
          </a:xfrm>
          <a:prstGeom prst="rect">
            <a:avLst/>
          </a:prstGeom>
        </p:spPr>
        <p:txBody>
          <a:bodyPr vert="horz" lIns="91440" tIns="45720" rIns="91440" bIns="45720" rtlCol="1"/>
          <a:lstStyle>
            <a:lvl1pPr algn="r">
              <a:defRPr sz="1200"/>
            </a:lvl1pPr>
          </a:lstStyle>
          <a:p>
            <a:fld id="{D385FFE9-C92A-4031-B571-CDE87DCCA5C0}" type="datetimeFigureOut">
              <a:rPr lang="en-US" smtClean="0"/>
              <a:t>12/13/2024</a:t>
            </a:fld>
            <a:endParaRPr lang="en-US"/>
          </a:p>
        </p:txBody>
      </p:sp>
      <p:sp>
        <p:nvSpPr>
          <p:cNvPr id="4" name="عنصر نائب لصورة الشريحة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914400" y="3300413"/>
            <a:ext cx="7315200" cy="2700337"/>
          </a:xfrm>
          <a:prstGeom prst="rect">
            <a:avLst/>
          </a:prstGeom>
        </p:spPr>
        <p:txBody>
          <a:bodyPr vert="horz" lIns="91440" tIns="45720" rIns="91440" bIns="45720" rtlCol="1"/>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5181600" y="6513513"/>
            <a:ext cx="3962400" cy="344487"/>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6513513"/>
            <a:ext cx="3962400" cy="344487"/>
          </a:xfrm>
          <a:prstGeom prst="rect">
            <a:avLst/>
          </a:prstGeom>
        </p:spPr>
        <p:txBody>
          <a:bodyPr vert="horz" lIns="91440" tIns="45720" rIns="91440" bIns="45720" rtlCol="1" anchor="b"/>
          <a:lstStyle>
            <a:lvl1pPr algn="r">
              <a:defRPr sz="1200"/>
            </a:lvl1pPr>
          </a:lstStyle>
          <a:p>
            <a:fld id="{9669B435-168D-4283-9112-5FDE1C1DFB75}" type="slidenum">
              <a:rPr lang="en-US" smtClean="0"/>
              <a:t>‹#›</a:t>
            </a:fld>
            <a:endParaRPr lang="en-US"/>
          </a:p>
        </p:txBody>
      </p:sp>
    </p:spTree>
    <p:extLst>
      <p:ext uri="{BB962C8B-B14F-4D97-AF65-F5344CB8AC3E}">
        <p14:creationId xmlns:p14="http://schemas.microsoft.com/office/powerpoint/2010/main" val="187880833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BA089D8D-5C00-4E53-B459-E3E3A1845A3B}"/>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A534C9E-382D-491B-8007-F4B6B2C4C1BE}" type="slidenum">
              <a:rPr lang="en-US" altLang="en-US" sz="1200"/>
              <a:pPr/>
              <a:t>4</a:t>
            </a:fld>
            <a:endParaRPr lang="en-US" altLang="en-US" sz="1200"/>
          </a:p>
        </p:txBody>
      </p:sp>
      <p:sp>
        <p:nvSpPr>
          <p:cNvPr id="13315" name="Rectangle 1026">
            <a:extLst>
              <a:ext uri="{FF2B5EF4-FFF2-40B4-BE49-F238E27FC236}">
                <a16:creationId xmlns:a16="http://schemas.microsoft.com/office/drawing/2014/main" id="{422C0667-77F3-4BC3-969D-75ADEBA64CAD}"/>
              </a:ext>
            </a:extLst>
          </p:cNvPr>
          <p:cNvSpPr>
            <a:spLocks noGrp="1" noRot="1" noChangeAspect="1" noChangeArrowheads="1" noTextEdit="1"/>
          </p:cNvSpPr>
          <p:nvPr>
            <p:ph type="sldImg"/>
          </p:nvPr>
        </p:nvSpPr>
        <p:spPr>
          <a:ln/>
        </p:spPr>
      </p:sp>
      <p:sp>
        <p:nvSpPr>
          <p:cNvPr id="13316" name="Rectangle 1027">
            <a:extLst>
              <a:ext uri="{FF2B5EF4-FFF2-40B4-BE49-F238E27FC236}">
                <a16:creationId xmlns:a16="http://schemas.microsoft.com/office/drawing/2014/main" id="{B97B8C72-87EF-4705-8F48-20EA0493D86F}"/>
              </a:ext>
            </a:extLst>
          </p:cNvPr>
          <p:cNvSpPr>
            <a:spLocks noGrp="1" noChangeArrowheads="1"/>
          </p:cNvSpPr>
          <p:nvPr>
            <p:ph type="body" idx="1"/>
          </p:nvPr>
        </p:nvSpPr>
        <p:spPr>
          <a:noFill/>
        </p:spPr>
        <p:txBody>
          <a:bodyPr/>
          <a:lstStyle/>
          <a:p>
            <a:pPr eaLnBrk="1" hangingPunct="1">
              <a:buFontTx/>
              <a:buChar char="•"/>
            </a:pPr>
            <a:r>
              <a:rPr lang="en-US" altLang="en-US"/>
              <a:t>These types of cells have no membrane covered nucleus. </a:t>
            </a:r>
          </a:p>
          <a:p>
            <a:pPr eaLnBrk="1" hangingPunct="1">
              <a:buFontTx/>
              <a:buChar char="•"/>
            </a:pPr>
            <a:r>
              <a:rPr lang="en-US" altLang="en-US"/>
              <a:t>They are bacteria cells.  </a:t>
            </a:r>
          </a:p>
          <a:p>
            <a:pPr eaLnBrk="1" hangingPunct="1">
              <a:buFontTx/>
              <a:buChar char="•"/>
            </a:pPr>
            <a:r>
              <a:rPr lang="en-US" altLang="en-US"/>
              <a:t>Ask students if they think that all bacteria is bad:</a:t>
            </a:r>
          </a:p>
          <a:p>
            <a:pPr eaLnBrk="1" hangingPunct="1">
              <a:buFontTx/>
              <a:buChar char="•"/>
            </a:pPr>
            <a:r>
              <a:rPr lang="en-US" altLang="en-US"/>
              <a:t>Explain to them that not all bacteria is bad, that there is good bacteria.  </a:t>
            </a:r>
          </a:p>
          <a:p>
            <a:pPr lvl="1" eaLnBrk="1" hangingPunct="1">
              <a:buFontTx/>
              <a:buChar char="-"/>
            </a:pPr>
            <a:r>
              <a:rPr lang="en-US" altLang="en-US"/>
              <a:t>It is in food, like yogurt, cheese and some other dairy products.</a:t>
            </a:r>
          </a:p>
          <a:p>
            <a:pPr lvl="1" eaLnBrk="1" hangingPunct="1">
              <a:buFontTx/>
              <a:buChar char="-"/>
            </a:pPr>
            <a:r>
              <a:rPr lang="en-US" altLang="en-US"/>
              <a:t>It is used in medicine as Antibiotics.  </a:t>
            </a:r>
          </a:p>
          <a:p>
            <a:pPr lvl="1" eaLnBrk="1" hangingPunct="1"/>
            <a:r>
              <a:rPr lang="en-US" altLang="en-US"/>
              <a:t>Some bacteria can live in extreme conditions, such as:</a:t>
            </a:r>
          </a:p>
          <a:p>
            <a:pPr lvl="1" eaLnBrk="1" hangingPunct="1"/>
            <a:r>
              <a:rPr lang="en-US" altLang="en-US"/>
              <a:t>	- In the crust of the ocean ridges, where hot gases are leaking out constantly.</a:t>
            </a:r>
          </a:p>
          <a:p>
            <a:pPr lvl="1" eaLnBrk="1" hangingPunct="1"/>
            <a:r>
              <a:rPr lang="en-US" altLang="en-US"/>
              <a:t>	- In the very bottom of the sea, where the pressure is so great that it would crush any other living thing and the temperature is very low.</a:t>
            </a:r>
          </a:p>
          <a:p>
            <a:pPr lvl="1" eaLnBrk="1" hangingPunct="1"/>
            <a:endParaRPr lang="en-US" altLang="en-US"/>
          </a:p>
          <a:p>
            <a:pPr lvl="1" eaLnBrk="1" hangingPunct="1"/>
            <a:r>
              <a:rPr lang="en-US" altLang="en-US"/>
              <a:t>Have students fill out Prokaryotic worksheet portion.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16C7065-6E2A-42D0-8791-2A25F8990D65}"/>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2F9580F-3669-4604-AC72-BA13CFD49BE0}" type="slidenum">
              <a:rPr lang="en-US" altLang="en-US" sz="1200"/>
              <a:pPr/>
              <a:t>5</a:t>
            </a:fld>
            <a:endParaRPr lang="en-US" altLang="en-US" sz="1200"/>
          </a:p>
        </p:txBody>
      </p:sp>
      <p:sp>
        <p:nvSpPr>
          <p:cNvPr id="15363" name="Rectangle 2">
            <a:extLst>
              <a:ext uri="{FF2B5EF4-FFF2-40B4-BE49-F238E27FC236}">
                <a16:creationId xmlns:a16="http://schemas.microsoft.com/office/drawing/2014/main" id="{43C68D2C-8331-42E5-9BA3-2AA0F0480679}"/>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8F645900-5952-4961-A75F-85D2C2984B67}"/>
              </a:ext>
            </a:extLst>
          </p:cNvPr>
          <p:cNvSpPr>
            <a:spLocks noGrp="1" noChangeArrowheads="1"/>
          </p:cNvSpPr>
          <p:nvPr>
            <p:ph type="body" idx="1"/>
          </p:nvPr>
        </p:nvSpPr>
        <p:spPr>
          <a:noFill/>
        </p:spPr>
        <p:txBody>
          <a:bodyPr/>
          <a:lstStyle/>
          <a:p>
            <a:pPr eaLnBrk="1" hangingPunct="1">
              <a:buFontTx/>
              <a:buChar char="•"/>
            </a:pPr>
            <a:r>
              <a:rPr lang="en-US" altLang="en-US"/>
              <a:t>More complex than bacteria cells</a:t>
            </a:r>
          </a:p>
          <a:p>
            <a:pPr eaLnBrk="1" hangingPunct="1">
              <a:buFontTx/>
              <a:buChar char="•"/>
            </a:pPr>
            <a:r>
              <a:rPr lang="en-US" altLang="en-US"/>
              <a:t>They make up anything that is living, such as:</a:t>
            </a:r>
          </a:p>
          <a:p>
            <a:pPr lvl="1" eaLnBrk="1" hangingPunct="1"/>
            <a:r>
              <a:rPr lang="en-US" altLang="en-US"/>
              <a:t>	- Plants</a:t>
            </a:r>
          </a:p>
          <a:p>
            <a:pPr lvl="1" eaLnBrk="1" hangingPunct="1"/>
            <a:r>
              <a:rPr lang="en-US" altLang="en-US"/>
              <a:t>	- Animals</a:t>
            </a:r>
          </a:p>
          <a:p>
            <a:pPr lvl="1" eaLnBrk="1" hangingPunct="1"/>
            <a:r>
              <a:rPr lang="en-US" altLang="en-US"/>
              <a:t>	- Fungi</a:t>
            </a:r>
          </a:p>
          <a:p>
            <a:pPr lvl="1" eaLnBrk="1" hangingPunct="1"/>
            <a:r>
              <a:rPr lang="en-US" altLang="en-US"/>
              <a:t>	- Protists</a:t>
            </a:r>
          </a:p>
          <a:p>
            <a:pPr lvl="1" eaLnBrk="1" hangingPunct="1"/>
            <a:r>
              <a:rPr lang="en-US" altLang="en-US"/>
              <a:t>Anything but bacteria</a:t>
            </a:r>
          </a:p>
          <a:p>
            <a:pPr lvl="1" eaLnBrk="1" hangingPunct="1">
              <a:buFontTx/>
              <a:buChar char="•"/>
            </a:pPr>
            <a:r>
              <a:rPr lang="en-US" altLang="en-US"/>
              <a:t>Some have a cell wall and some do not.</a:t>
            </a:r>
          </a:p>
          <a:p>
            <a:pPr lvl="1" eaLnBrk="1" hangingPunct="1">
              <a:buFontTx/>
              <a:buChar char="•"/>
            </a:pPr>
            <a:endParaRPr lang="en-US" altLang="en-US"/>
          </a:p>
          <a:p>
            <a:pPr lvl="1" eaLnBrk="1" hangingPunct="1">
              <a:buFontTx/>
              <a:buChar char="•"/>
            </a:pPr>
            <a:r>
              <a:rPr lang="en-US" altLang="en-US"/>
              <a:t>Have students complete the eukaryotic part of the worksheet.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F81FD139-D47E-4848-9E13-C3613E509CE5}"/>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8B93BD0-1E3C-4A52-B196-AB1480AD83D7}" type="slidenum">
              <a:rPr lang="en-US" altLang="en-US" sz="1200"/>
              <a:pPr/>
              <a:t>26</a:t>
            </a:fld>
            <a:endParaRPr lang="en-US" altLang="en-US" sz="1200"/>
          </a:p>
        </p:txBody>
      </p:sp>
      <p:sp>
        <p:nvSpPr>
          <p:cNvPr id="23555" name="Rectangle 2">
            <a:extLst>
              <a:ext uri="{FF2B5EF4-FFF2-40B4-BE49-F238E27FC236}">
                <a16:creationId xmlns:a16="http://schemas.microsoft.com/office/drawing/2014/main" id="{C7A201DF-891F-4031-81C9-7326FEE41951}"/>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DDD90F8C-444E-4AD6-8919-1203719E611F}"/>
              </a:ext>
            </a:extLst>
          </p:cNvPr>
          <p:cNvSpPr>
            <a:spLocks noGrp="1" noChangeArrowheads="1"/>
          </p:cNvSpPr>
          <p:nvPr>
            <p:ph type="body" idx="1"/>
          </p:nvPr>
        </p:nvSpPr>
        <p:spPr>
          <a:noFill/>
        </p:spPr>
        <p:txBody>
          <a:bodyPr/>
          <a:lstStyle/>
          <a:p>
            <a:pPr eaLnBrk="1" hangingPunct="1">
              <a:buFontTx/>
              <a:buChar char="•"/>
            </a:pPr>
            <a:r>
              <a:rPr lang="en-US" altLang="en-US"/>
              <a:t>Could be considered the library of the cell.  </a:t>
            </a:r>
          </a:p>
          <a:p>
            <a:pPr eaLnBrk="1" hangingPunct="1">
              <a:buFontTx/>
              <a:buChar char="•"/>
            </a:pPr>
            <a:r>
              <a:rPr lang="en-US" altLang="en-US"/>
              <a:t>It contains all of the genetic materials used by the cell like DNA and info on how to make all of the cell’s proteins.</a:t>
            </a:r>
          </a:p>
          <a:p>
            <a:pPr eaLnBrk="1" hangingPunct="1">
              <a:buFontTx/>
              <a:buChar char="•"/>
            </a:pPr>
            <a:r>
              <a:rPr lang="en-US" altLang="en-US"/>
              <a:t>The nucleolus in the nucleus stores materials that will be used to make ribosomes and cytoplasm.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002915" y="460692"/>
            <a:ext cx="3138170" cy="701040"/>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subTitle" idx="4"/>
          </p:nvPr>
        </p:nvSpPr>
        <p:spPr>
          <a:xfrm>
            <a:off x="3073400" y="3876992"/>
            <a:ext cx="2997200" cy="849629"/>
          </a:xfrm>
          <a:prstGeom prst="rect">
            <a:avLst/>
          </a:prstGeom>
        </p:spPr>
        <p:txBody>
          <a:bodyPr wrap="square" lIns="0" tIns="0" rIns="0" bIns="0">
            <a:spAutoFit/>
          </a:bodyPr>
          <a:lstStyle>
            <a:lvl1pPr>
              <a:defRPr sz="5400" b="0" i="0">
                <a:solidFill>
                  <a:srgbClr val="888888"/>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Arial MT"/>
                <a:cs typeface="Arial MT"/>
              </a:defRPr>
            </a:lvl1pPr>
          </a:lstStyle>
          <a:p>
            <a:pPr marL="38100">
              <a:lnSpc>
                <a:spcPts val="1430"/>
              </a:lnSpc>
            </a:pPr>
            <a:fld id="{81D60167-4931-47E6-BA6A-407CBD079E47}" type="slidenum">
              <a:rPr dirty="0"/>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1326"/>
            <a:ext cx="8062912" cy="659535"/>
          </a:xfrm>
        </p:spPr>
        <p:txBody>
          <a:bodyPr/>
          <a:lstStyle/>
          <a:p>
            <a:r>
              <a:rPr lang="en-US" dirty="0"/>
              <a:t>Click to edit</a:t>
            </a:r>
          </a:p>
        </p:txBody>
      </p:sp>
      <p:sp>
        <p:nvSpPr>
          <p:cNvPr id="5" name="Date Placeholder 4"/>
          <p:cNvSpPr>
            <a:spLocks noGrp="1"/>
          </p:cNvSpPr>
          <p:nvPr>
            <p:ph type="dt" sz="half" idx="10"/>
          </p:nvPr>
        </p:nvSpPr>
        <p:spPr/>
        <p:txBody>
          <a:bodyPr/>
          <a:lstStyle/>
          <a:p>
            <a:fld id="{79B19C71-EC74-44AF-B27E-FC7DC3C3A61D}" type="datetime4">
              <a:rPr lang="en-US" smtClean="0"/>
              <a:pPr/>
              <a:t>December 13,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9" name="Picture Placeholder 8"/>
          <p:cNvSpPr>
            <a:spLocks noGrp="1"/>
          </p:cNvSpPr>
          <p:nvPr>
            <p:ph type="pic" sz="quarter" idx="13"/>
          </p:nvPr>
        </p:nvSpPr>
        <p:spPr>
          <a:xfrm>
            <a:off x="457199" y="1107618"/>
            <a:ext cx="4031619" cy="4607689"/>
          </a:xfrm>
        </p:spPr>
        <p:txBody>
          <a:bodyPr/>
          <a:lstStyle/>
          <a:p>
            <a:endParaRPr lang="en-US" dirty="0"/>
          </a:p>
        </p:txBody>
      </p:sp>
      <p:sp>
        <p:nvSpPr>
          <p:cNvPr id="11" name="Text Placeholder 10"/>
          <p:cNvSpPr>
            <a:spLocks noGrp="1"/>
          </p:cNvSpPr>
          <p:nvPr>
            <p:ph type="body" sz="quarter" idx="14"/>
          </p:nvPr>
        </p:nvSpPr>
        <p:spPr>
          <a:xfrm>
            <a:off x="4606925" y="1107618"/>
            <a:ext cx="3913188" cy="4607382"/>
          </a:xfrm>
        </p:spPr>
        <p:txBody>
          <a:bodyPr/>
          <a:lstStyle>
            <a:lvl1pPr>
              <a:buClr>
                <a:srgbClr val="6CB255"/>
              </a:buClr>
              <a:defRPr>
                <a:solidFill>
                  <a:srgbClr val="212F62"/>
                </a:solidFill>
              </a:defRPr>
            </a:lvl1pPr>
            <a:lvl2pPr marL="731520" indent="-457200">
              <a:buClr>
                <a:srgbClr val="6CB255"/>
              </a:buClr>
              <a:buFont typeface="+mj-lt"/>
              <a:buAutoNum type="alphaLcParenR"/>
              <a:defRPr>
                <a:solidFill>
                  <a:schemeClr val="tx1"/>
                </a:solidFill>
              </a:defRPr>
            </a:lvl2pPr>
            <a:lvl3pPr marL="1257300" indent="-342900">
              <a:buClr>
                <a:srgbClr val="6CB255"/>
              </a:buClr>
              <a:buFont typeface="+mj-lt"/>
              <a:buAutoNum type="alphaLcParenR"/>
              <a:defRPr>
                <a:solidFill>
                  <a:schemeClr val="tx1"/>
                </a:solidFill>
              </a:defRPr>
            </a:lvl3pPr>
            <a:lvl4pPr marL="1714500" indent="-342900">
              <a:buClr>
                <a:srgbClr val="6CB255"/>
              </a:buClr>
              <a:buFont typeface="+mj-lt"/>
              <a:buAutoNum type="alphaLcParenR"/>
              <a:defRPr>
                <a:solidFill>
                  <a:schemeClr val="tx1"/>
                </a:solidFill>
              </a:defRPr>
            </a:lvl4pPr>
            <a:lvl5pPr marL="2171700" indent="-342900">
              <a:buClr>
                <a:srgbClr val="6CB255"/>
              </a:buClr>
              <a:buFont typeface="+mj-lt"/>
              <a:buAutoNum type="alphaLcParen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9260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75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Arial MT"/>
                <a:cs typeface="Arial MT"/>
              </a:defRPr>
            </a:lvl1pPr>
          </a:lstStyle>
          <a:p>
            <a:pPr marL="38100">
              <a:lnSpc>
                <a:spcPts val="143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Arial MT"/>
                <a:cs typeface="Arial MT"/>
              </a:defRPr>
            </a:lvl1pPr>
          </a:lstStyle>
          <a:p>
            <a:pPr marL="38100">
              <a:lnSpc>
                <a:spcPts val="143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Arial MT"/>
                <a:cs typeface="Arial MT"/>
              </a:defRPr>
            </a:lvl1pPr>
          </a:lstStyle>
          <a:p>
            <a:pPr marL="38100">
              <a:lnSpc>
                <a:spcPts val="143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Arial MT"/>
                <a:cs typeface="Arial MT"/>
              </a:defRPr>
            </a:lvl1pPr>
          </a:lstStyle>
          <a:p>
            <a:pPr marL="38100">
              <a:lnSpc>
                <a:spcPts val="1430"/>
              </a:lnSpc>
            </a:pPr>
            <a:fld id="{81D60167-4931-47E6-BA6A-407CBD079E47}" type="slidenum">
              <a:rPr dirty="0"/>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TwoObj">
  <p:cSld name="عنوان، ونص، واثنان من ال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CC4B9DE-EE41-48E3-B5DA-FF3134DBAA1D}"/>
              </a:ext>
            </a:extLst>
          </p:cNvPr>
          <p:cNvSpPr>
            <a:spLocks noGrp="1"/>
          </p:cNvSpPr>
          <p:nvPr>
            <p:ph type="title"/>
          </p:nvPr>
        </p:nvSpPr>
        <p:spPr>
          <a:xfrm>
            <a:off x="685800" y="609600"/>
            <a:ext cx="7772400" cy="1143000"/>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8EFAFD53-E211-4CD8-BBB9-2C252039B35E}"/>
              </a:ext>
            </a:extLst>
          </p:cNvPr>
          <p:cNvSpPr>
            <a:spLocks noGrp="1"/>
          </p:cNvSpPr>
          <p:nvPr>
            <p:ph type="body" sz="half" idx="1"/>
          </p:nvPr>
        </p:nvSpPr>
        <p:spPr>
          <a:xfrm>
            <a:off x="685800" y="1981200"/>
            <a:ext cx="3810000" cy="4114800"/>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id="{4AD7C4E1-C788-460A-876F-7CD5EF703D52}"/>
              </a:ext>
            </a:extLst>
          </p:cNvPr>
          <p:cNvSpPr>
            <a:spLocks noGrp="1"/>
          </p:cNvSpPr>
          <p:nvPr>
            <p:ph sz="quarter" idx="2"/>
          </p:nvPr>
        </p:nvSpPr>
        <p:spPr>
          <a:xfrm>
            <a:off x="4648200" y="1981200"/>
            <a:ext cx="3810000" cy="1981200"/>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محتوى 4">
            <a:extLst>
              <a:ext uri="{FF2B5EF4-FFF2-40B4-BE49-F238E27FC236}">
                <a16:creationId xmlns:a16="http://schemas.microsoft.com/office/drawing/2014/main" id="{0E4629CD-D667-4F14-9239-1570BC645ABD}"/>
              </a:ext>
            </a:extLst>
          </p:cNvPr>
          <p:cNvSpPr>
            <a:spLocks noGrp="1"/>
          </p:cNvSpPr>
          <p:nvPr>
            <p:ph sz="quarter" idx="3"/>
          </p:nvPr>
        </p:nvSpPr>
        <p:spPr>
          <a:xfrm>
            <a:off x="4648200" y="4114800"/>
            <a:ext cx="3810000" cy="1981200"/>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Rectangle 4">
            <a:extLst>
              <a:ext uri="{FF2B5EF4-FFF2-40B4-BE49-F238E27FC236}">
                <a16:creationId xmlns:a16="http://schemas.microsoft.com/office/drawing/2014/main" id="{535F033B-7ACF-4223-ADA3-C7546420433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BF96422C-93D0-4F66-9E51-36B7C3B5AE3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28C9E1C0-0EAF-401C-995F-7CB7CD0FD4C1}"/>
              </a:ext>
            </a:extLst>
          </p:cNvPr>
          <p:cNvSpPr>
            <a:spLocks noGrp="1" noChangeArrowheads="1"/>
          </p:cNvSpPr>
          <p:nvPr>
            <p:ph type="sldNum" sz="quarter" idx="12"/>
          </p:nvPr>
        </p:nvSpPr>
        <p:spPr>
          <a:ln/>
        </p:spPr>
        <p:txBody>
          <a:bodyPr/>
          <a:lstStyle>
            <a:lvl1pPr>
              <a:defRPr/>
            </a:lvl1pPr>
          </a:lstStyle>
          <a:p>
            <a:pPr>
              <a:defRPr/>
            </a:pPr>
            <a:fld id="{49EEDBAA-2FAA-4A37-9054-9969243B58D4}" type="slidenum">
              <a:rPr lang="en-US" altLang="en-US"/>
              <a:pPr>
                <a:defRPr/>
              </a:pPr>
              <a:t>‹#›</a:t>
            </a:fld>
            <a:endParaRPr lang="en-US" altLang="en-US"/>
          </a:p>
        </p:txBody>
      </p:sp>
    </p:spTree>
    <p:extLst>
      <p:ext uri="{BB962C8B-B14F-4D97-AF65-F5344CB8AC3E}">
        <p14:creationId xmlns:p14="http://schemas.microsoft.com/office/powerpoint/2010/main" val="45043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lipArtAndTx">
  <p:cSld name="عنوان، وقصاصة فنية، ونص">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7AF90A0-FA33-4E99-AB4D-8E58A05ED695}"/>
              </a:ext>
            </a:extLst>
          </p:cNvPr>
          <p:cNvSpPr>
            <a:spLocks noGrp="1"/>
          </p:cNvSpPr>
          <p:nvPr>
            <p:ph type="title"/>
          </p:nvPr>
        </p:nvSpPr>
        <p:spPr>
          <a:xfrm>
            <a:off x="685800" y="609600"/>
            <a:ext cx="7772400" cy="1143000"/>
          </a:xfrm>
        </p:spPr>
        <p:txBody>
          <a:bodyPr/>
          <a:lstStyle/>
          <a:p>
            <a:r>
              <a:rPr lang="ar-SA"/>
              <a:t>انقر لتحرير نمط عنوان الشكل الرئيسي</a:t>
            </a:r>
            <a:endParaRPr lang="en-US"/>
          </a:p>
        </p:txBody>
      </p:sp>
      <p:sp>
        <p:nvSpPr>
          <p:cNvPr id="3" name="عنصر نائب للصورة عبر إنترنت 2">
            <a:extLst>
              <a:ext uri="{FF2B5EF4-FFF2-40B4-BE49-F238E27FC236}">
                <a16:creationId xmlns:a16="http://schemas.microsoft.com/office/drawing/2014/main" id="{AAE76FC3-8914-4CD9-8053-DFE3E9F77462}"/>
              </a:ext>
            </a:extLst>
          </p:cNvPr>
          <p:cNvSpPr>
            <a:spLocks noGrp="1"/>
          </p:cNvSpPr>
          <p:nvPr>
            <p:ph type="clipArt" sz="half" idx="1"/>
          </p:nvPr>
        </p:nvSpPr>
        <p:spPr>
          <a:xfrm>
            <a:off x="685800" y="1981200"/>
            <a:ext cx="3810000" cy="4114800"/>
          </a:xfrm>
        </p:spPr>
        <p:txBody>
          <a:bodyPr/>
          <a:lstStyle/>
          <a:p>
            <a:pPr lvl="0"/>
            <a:endParaRPr lang="en-US" noProof="0"/>
          </a:p>
        </p:txBody>
      </p:sp>
      <p:sp>
        <p:nvSpPr>
          <p:cNvPr id="4" name="عنصر نائب للنص 3">
            <a:extLst>
              <a:ext uri="{FF2B5EF4-FFF2-40B4-BE49-F238E27FC236}">
                <a16:creationId xmlns:a16="http://schemas.microsoft.com/office/drawing/2014/main" id="{A4B2CC09-E224-4EF7-8226-361F28D65313}"/>
              </a:ext>
            </a:extLst>
          </p:cNvPr>
          <p:cNvSpPr>
            <a:spLocks noGrp="1"/>
          </p:cNvSpPr>
          <p:nvPr>
            <p:ph type="body" sz="half" idx="2"/>
          </p:nvPr>
        </p:nvSpPr>
        <p:spPr>
          <a:xfrm>
            <a:off x="4648200" y="1981200"/>
            <a:ext cx="3810000" cy="4114800"/>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Rectangle 4">
            <a:extLst>
              <a:ext uri="{FF2B5EF4-FFF2-40B4-BE49-F238E27FC236}">
                <a16:creationId xmlns:a16="http://schemas.microsoft.com/office/drawing/2014/main" id="{B3A48E6B-629C-4ABF-8B8A-065A42A7CCC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98A769C-5711-43D4-BEA4-8C71A36C42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21B8526-9D66-4533-8C03-46E87E905D88}"/>
              </a:ext>
            </a:extLst>
          </p:cNvPr>
          <p:cNvSpPr>
            <a:spLocks noGrp="1" noChangeArrowheads="1"/>
          </p:cNvSpPr>
          <p:nvPr>
            <p:ph type="sldNum" sz="quarter" idx="12"/>
          </p:nvPr>
        </p:nvSpPr>
        <p:spPr>
          <a:ln/>
        </p:spPr>
        <p:txBody>
          <a:bodyPr/>
          <a:lstStyle>
            <a:lvl1pPr>
              <a:defRPr/>
            </a:lvl1pPr>
          </a:lstStyle>
          <a:p>
            <a:pPr>
              <a:defRPr/>
            </a:pPr>
            <a:fld id="{54828B16-3F1D-4C17-8D5D-83666B1C37AA}" type="slidenum">
              <a:rPr lang="en-US" altLang="en-US"/>
              <a:pPr>
                <a:defRPr/>
              </a:pPr>
              <a:t>‹#›</a:t>
            </a:fld>
            <a:endParaRPr lang="en-US" altLang="en-US"/>
          </a:p>
        </p:txBody>
      </p:sp>
    </p:spTree>
    <p:extLst>
      <p:ext uri="{BB962C8B-B14F-4D97-AF65-F5344CB8AC3E}">
        <p14:creationId xmlns:p14="http://schemas.microsoft.com/office/powerpoint/2010/main" val="3681821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x">
  <p:cSld name="عنوان، ومحتوى، ونص">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75212E6-16D2-4238-85B2-37FFD73423EF}"/>
              </a:ext>
            </a:extLst>
          </p:cNvPr>
          <p:cNvSpPr>
            <a:spLocks noGrp="1"/>
          </p:cNvSpPr>
          <p:nvPr>
            <p:ph type="title"/>
          </p:nvPr>
        </p:nvSpPr>
        <p:spPr>
          <a:xfrm>
            <a:off x="685800" y="609600"/>
            <a:ext cx="7772400" cy="1143000"/>
          </a:xfrm>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EC65EFD4-A9D6-409B-A7F5-E632C7467C1C}"/>
              </a:ext>
            </a:extLst>
          </p:cNvPr>
          <p:cNvSpPr>
            <a:spLocks noGrp="1"/>
          </p:cNvSpPr>
          <p:nvPr>
            <p:ph sz="half" idx="1"/>
          </p:nvPr>
        </p:nvSpPr>
        <p:spPr>
          <a:xfrm>
            <a:off x="685800" y="1981200"/>
            <a:ext cx="3810000" cy="4114800"/>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id="{7894DA4B-F998-4C81-B5B6-340BDBBF45FF}"/>
              </a:ext>
            </a:extLst>
          </p:cNvPr>
          <p:cNvSpPr>
            <a:spLocks noGrp="1"/>
          </p:cNvSpPr>
          <p:nvPr>
            <p:ph type="body" sz="half" idx="2"/>
          </p:nvPr>
        </p:nvSpPr>
        <p:spPr>
          <a:xfrm>
            <a:off x="4648200" y="1981200"/>
            <a:ext cx="3810000" cy="4114800"/>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Rectangle 4">
            <a:extLst>
              <a:ext uri="{FF2B5EF4-FFF2-40B4-BE49-F238E27FC236}">
                <a16:creationId xmlns:a16="http://schemas.microsoft.com/office/drawing/2014/main" id="{4B352CB0-0EFC-46C3-905F-828EDC56A1B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90D7DF6-A53F-4065-B420-EC8952E341A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CE70423-47BC-410F-B6BF-592E853C4B6F}"/>
              </a:ext>
            </a:extLst>
          </p:cNvPr>
          <p:cNvSpPr>
            <a:spLocks noGrp="1" noChangeArrowheads="1"/>
          </p:cNvSpPr>
          <p:nvPr>
            <p:ph type="sldNum" sz="quarter" idx="12"/>
          </p:nvPr>
        </p:nvSpPr>
        <p:spPr>
          <a:ln/>
        </p:spPr>
        <p:txBody>
          <a:bodyPr/>
          <a:lstStyle>
            <a:lvl1pPr>
              <a:defRPr/>
            </a:lvl1pPr>
          </a:lstStyle>
          <a:p>
            <a:pPr>
              <a:defRPr/>
            </a:pPr>
            <a:fld id="{683BAF4B-B586-4BA5-BF4C-986528DDA6A2}" type="slidenum">
              <a:rPr lang="en-US" altLang="en-US"/>
              <a:pPr>
                <a:defRPr/>
              </a:pPr>
              <a:t>‹#›</a:t>
            </a:fld>
            <a:endParaRPr lang="en-US" altLang="en-US"/>
          </a:p>
        </p:txBody>
      </p:sp>
    </p:spTree>
    <p:extLst>
      <p:ext uri="{BB962C8B-B14F-4D97-AF65-F5344CB8AC3E}">
        <p14:creationId xmlns:p14="http://schemas.microsoft.com/office/powerpoint/2010/main" val="1887662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3333F43-3E86-47E4-BFBB-2476D384E1C6}" type="datetime4">
              <a:rPr lang="en-US" smtClean="0"/>
              <a:pPr/>
              <a:t>December 13,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
        <p:nvSpPr>
          <p:cNvPr id="7" name="Title 1"/>
          <p:cNvSpPr>
            <a:spLocks noGrp="1"/>
          </p:cNvSpPr>
          <p:nvPr>
            <p:ph type="title"/>
          </p:nvPr>
        </p:nvSpPr>
        <p:spPr>
          <a:xfrm>
            <a:off x="457200" y="241326"/>
            <a:ext cx="8062912" cy="659535"/>
          </a:xfrm>
        </p:spPr>
        <p:txBody>
          <a:bodyPr/>
          <a:lstStyle/>
          <a:p>
            <a:r>
              <a:rPr lang="en-US" dirty="0"/>
              <a:t>Click to edit</a:t>
            </a:r>
          </a:p>
        </p:txBody>
      </p:sp>
      <p:sp>
        <p:nvSpPr>
          <p:cNvPr id="8" name="Picture Placeholder 8"/>
          <p:cNvSpPr>
            <a:spLocks noGrp="1"/>
          </p:cNvSpPr>
          <p:nvPr>
            <p:ph type="pic" sz="quarter" idx="13"/>
          </p:nvPr>
        </p:nvSpPr>
        <p:spPr>
          <a:xfrm>
            <a:off x="457199" y="1122386"/>
            <a:ext cx="8062913" cy="3500071"/>
          </a:xfrm>
        </p:spPr>
        <p:txBody>
          <a:bodyPr/>
          <a:lstStyle/>
          <a:p>
            <a:endParaRPr lang="en-US" dirty="0"/>
          </a:p>
        </p:txBody>
      </p:sp>
      <p:sp>
        <p:nvSpPr>
          <p:cNvPr id="9" name="Text Placeholder 10"/>
          <p:cNvSpPr>
            <a:spLocks noGrp="1"/>
          </p:cNvSpPr>
          <p:nvPr>
            <p:ph type="body" sz="quarter" idx="14"/>
          </p:nvPr>
        </p:nvSpPr>
        <p:spPr>
          <a:xfrm>
            <a:off x="457200" y="4843982"/>
            <a:ext cx="8062912" cy="1166382"/>
          </a:xfrm>
        </p:spPr>
        <p:txBody>
          <a:bodyPr/>
          <a:lstStyle>
            <a:lvl1pPr>
              <a:buClr>
                <a:srgbClr val="6CB255"/>
              </a:buClr>
              <a:defRPr>
                <a:solidFill>
                  <a:srgbClr val="000000"/>
                </a:solidFill>
              </a:defRPr>
            </a:lvl1pPr>
            <a:lvl2pPr marL="731520" indent="-457200">
              <a:buClr>
                <a:srgbClr val="6CB255"/>
              </a:buClr>
              <a:buFont typeface="+mj-lt"/>
              <a:buAutoNum type="alphaLcParenR"/>
              <a:defRPr>
                <a:solidFill>
                  <a:schemeClr val="tx1"/>
                </a:solidFill>
              </a:defRPr>
            </a:lvl2pPr>
            <a:lvl3pPr marL="1257300" indent="-342900">
              <a:buClr>
                <a:srgbClr val="6CB255"/>
              </a:buClr>
              <a:buFont typeface="+mj-lt"/>
              <a:buAutoNum type="alphaLcParenR"/>
              <a:defRPr>
                <a:solidFill>
                  <a:schemeClr val="tx1"/>
                </a:solidFill>
              </a:defRPr>
            </a:lvl3pPr>
            <a:lvl4pPr marL="1714500" indent="-342900">
              <a:buClr>
                <a:srgbClr val="6CB255"/>
              </a:buClr>
              <a:buFont typeface="+mj-lt"/>
              <a:buAutoNum type="alphaLcParenR"/>
              <a:defRPr>
                <a:solidFill>
                  <a:schemeClr val="tx1"/>
                </a:solidFill>
              </a:defRPr>
            </a:lvl4pPr>
            <a:lvl5pPr marL="2171700" indent="-342900">
              <a:buClr>
                <a:srgbClr val="6CB255"/>
              </a:buClr>
              <a:buFont typeface="+mj-lt"/>
              <a:buAutoNum type="alphaLcParen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05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861185" y="460692"/>
            <a:ext cx="5421629" cy="701040"/>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a:xfrm>
            <a:off x="383857" y="1311211"/>
            <a:ext cx="4655820" cy="3282315"/>
          </a:xfrm>
          <a:prstGeom prst="rect">
            <a:avLst/>
          </a:prstGeom>
        </p:spPr>
        <p:txBody>
          <a:bodyPr wrap="square" lIns="0" tIns="0" rIns="0" bIns="0">
            <a:spAutoFit/>
          </a:bodyPr>
          <a:lstStyle>
            <a:lvl1pPr>
              <a:defRPr sz="275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12/13/2024</a:t>
            </a:fld>
            <a:endParaRPr lang="en-US"/>
          </a:p>
        </p:txBody>
      </p:sp>
      <p:sp>
        <p:nvSpPr>
          <p:cNvPr id="6" name="Holder 6"/>
          <p:cNvSpPr>
            <a:spLocks noGrp="1"/>
          </p:cNvSpPr>
          <p:nvPr>
            <p:ph type="sldNum" sz="quarter" idx="7"/>
          </p:nvPr>
        </p:nvSpPr>
        <p:spPr>
          <a:xfrm>
            <a:off x="8395081" y="6458129"/>
            <a:ext cx="247650" cy="196215"/>
          </a:xfrm>
          <a:prstGeom prst="rect">
            <a:avLst/>
          </a:prstGeom>
        </p:spPr>
        <p:txBody>
          <a:bodyPr wrap="square" lIns="0" tIns="0" rIns="0" bIns="0">
            <a:spAutoFit/>
          </a:bodyPr>
          <a:lstStyle>
            <a:lvl1pPr>
              <a:defRPr sz="1200" b="0" i="0">
                <a:solidFill>
                  <a:srgbClr val="888888"/>
                </a:solidFill>
                <a:latin typeface="Arial MT"/>
                <a:cs typeface="Arial MT"/>
              </a:defRPr>
            </a:lvl1pPr>
          </a:lstStyle>
          <a:p>
            <a:pPr marL="38100">
              <a:lnSpc>
                <a:spcPts val="143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70" r:id="rId9"/>
    <p:sldLayoutId id="2147483671" r:id="rId10"/>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9.jpe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371600" y="2057400"/>
            <a:ext cx="6553199" cy="711733"/>
          </a:xfrm>
          <a:prstGeom prst="rect">
            <a:avLst/>
          </a:prstGeom>
        </p:spPr>
        <p:txBody>
          <a:bodyPr vert="horz" wrap="square" lIns="0" tIns="31750" rIns="0" bIns="0" rtlCol="0">
            <a:spAutoFit/>
          </a:bodyPr>
          <a:lstStyle/>
          <a:p>
            <a:pPr marL="307975" marR="5080" indent="-295910">
              <a:lnSpc>
                <a:spcPts val="5260"/>
              </a:lnSpc>
              <a:spcBef>
                <a:spcPts val="250"/>
              </a:spcBef>
            </a:pPr>
            <a:r>
              <a:rPr b="1" dirty="0">
                <a:latin typeface="Times New Roman" panose="02020603050405020304" pitchFamily="18" charset="0"/>
                <a:cs typeface="Times New Roman" panose="02020603050405020304" pitchFamily="18" charset="0"/>
              </a:rPr>
              <a:t>Cell</a:t>
            </a:r>
            <a:r>
              <a:rPr b="1" spc="-120" dirty="0">
                <a:latin typeface="Times New Roman" panose="02020603050405020304" pitchFamily="18" charset="0"/>
                <a:cs typeface="Times New Roman" panose="02020603050405020304" pitchFamily="18" charset="0"/>
              </a:rPr>
              <a:t> </a:t>
            </a:r>
            <a:r>
              <a:rPr b="1" dirty="0">
                <a:latin typeface="Times New Roman" panose="02020603050405020304" pitchFamily="18" charset="0"/>
                <a:cs typeface="Times New Roman" panose="02020603050405020304" pitchFamily="18" charset="0"/>
              </a:rPr>
              <a:t>Structure </a:t>
            </a:r>
            <a:r>
              <a:rPr b="1" spc="-980" dirty="0">
                <a:latin typeface="Times New Roman" panose="02020603050405020304" pitchFamily="18" charset="0"/>
                <a:cs typeface="Times New Roman" panose="02020603050405020304" pitchFamily="18" charset="0"/>
              </a:rPr>
              <a:t> </a:t>
            </a:r>
            <a:r>
              <a:rPr b="1" spc="20" dirty="0">
                <a:latin typeface="Times New Roman" panose="02020603050405020304" pitchFamily="18" charset="0"/>
                <a:cs typeface="Times New Roman" panose="02020603050405020304" pitchFamily="18" charset="0"/>
              </a:rPr>
              <a:t>&amp;</a:t>
            </a:r>
            <a:r>
              <a:rPr b="1" spc="-15" dirty="0">
                <a:latin typeface="Times New Roman" panose="02020603050405020304" pitchFamily="18" charset="0"/>
                <a:cs typeface="Times New Roman" panose="02020603050405020304" pitchFamily="18" charset="0"/>
              </a:rPr>
              <a:t> </a:t>
            </a:r>
            <a:r>
              <a:rPr b="1" spc="10" dirty="0">
                <a:latin typeface="Times New Roman" panose="02020603050405020304" pitchFamily="18" charset="0"/>
                <a:cs typeface="Times New Roman" panose="02020603050405020304" pitchFamily="18" charset="0"/>
              </a:rPr>
              <a:t>Function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59970A5-3CD8-4A04-B17E-E5FFF04C7986}"/>
              </a:ext>
            </a:extLst>
          </p:cNvPr>
          <p:cNvSpPr>
            <a:spLocks noGrp="1" noChangeArrowheads="1"/>
          </p:cNvSpPr>
          <p:nvPr>
            <p:ph type="title"/>
          </p:nvPr>
        </p:nvSpPr>
        <p:spPr/>
        <p:txBody>
          <a:bodyPr/>
          <a:lstStyle/>
          <a:p>
            <a:pPr eaLnBrk="1" hangingPunct="1"/>
            <a:r>
              <a:rPr lang="en-US" altLang="en-US" b="1">
                <a:solidFill>
                  <a:srgbClr val="0000FF"/>
                </a:solidFill>
              </a:rPr>
              <a:t>Proteins</a:t>
            </a:r>
          </a:p>
        </p:txBody>
      </p:sp>
      <p:sp>
        <p:nvSpPr>
          <p:cNvPr id="10243" name="Rectangle 3">
            <a:extLst>
              <a:ext uri="{FF2B5EF4-FFF2-40B4-BE49-F238E27FC236}">
                <a16:creationId xmlns:a16="http://schemas.microsoft.com/office/drawing/2014/main" id="{F3CBCE05-CEEE-4322-BCB2-F1D34CB76B39}"/>
              </a:ext>
            </a:extLst>
          </p:cNvPr>
          <p:cNvSpPr>
            <a:spLocks noGrp="1" noChangeArrowheads="1"/>
          </p:cNvSpPr>
          <p:nvPr>
            <p:ph type="body" idx="1"/>
          </p:nvPr>
        </p:nvSpPr>
        <p:spPr>
          <a:xfrm>
            <a:off x="457200" y="1295400"/>
            <a:ext cx="8458200" cy="2677656"/>
          </a:xfrm>
        </p:spPr>
        <p:txBody>
          <a:bodyPr/>
          <a:lstStyle/>
          <a:p>
            <a:pPr marL="457200" indent="-457200" eaLnBrk="1" hangingPunct="1">
              <a:buFont typeface="Wingdings" panose="05000000000000000000" pitchFamily="2" charset="2"/>
              <a:buChar char="q"/>
            </a:pPr>
            <a:r>
              <a:rPr lang="en-US" altLang="en-US" dirty="0"/>
              <a:t>diverse and complex macromolecules in the cell </a:t>
            </a:r>
          </a:p>
          <a:p>
            <a:pPr eaLnBrk="1" hangingPunct="1"/>
            <a:r>
              <a:rPr lang="en-US" altLang="en-US" dirty="0"/>
              <a:t>Used for structure, function, and information</a:t>
            </a:r>
          </a:p>
          <a:p>
            <a:pPr eaLnBrk="1" hangingPunct="1"/>
            <a:r>
              <a:rPr lang="en-US" altLang="en-US" dirty="0"/>
              <a:t>Made of linearly arranged amino acid residues.</a:t>
            </a:r>
          </a:p>
          <a:p>
            <a:pPr lvl="1" eaLnBrk="1" hangingPunct="1"/>
            <a:r>
              <a:rPr lang="en-US" altLang="en-US" dirty="0"/>
              <a:t> </a:t>
            </a:r>
          </a:p>
          <a:p>
            <a:pPr lvl="1" eaLnBrk="1" hangingPunct="1">
              <a:buFontTx/>
              <a:buNone/>
            </a:pPr>
            <a:endParaRPr lang="en-US" altLang="en-US" b="1" dirty="0"/>
          </a:p>
          <a:p>
            <a:pPr eaLnBrk="1" hangingPunct="1"/>
            <a:endParaRPr lang="en-US" altLang="en-US" sz="2800" b="1" dirty="0"/>
          </a:p>
          <a:p>
            <a:pPr eaLnBrk="1" hangingPunct="1"/>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46175962-4261-445C-A4F1-B46D126EBD26}"/>
              </a:ext>
            </a:extLst>
          </p:cNvPr>
          <p:cNvSpPr>
            <a:spLocks noGrp="1" noChangeArrowheads="1"/>
          </p:cNvSpPr>
          <p:nvPr>
            <p:ph type="body" idx="1"/>
          </p:nvPr>
        </p:nvSpPr>
        <p:spPr>
          <a:xfrm>
            <a:off x="457200" y="1189038"/>
            <a:ext cx="8229600" cy="2423740"/>
          </a:xfrm>
        </p:spPr>
        <p:txBody>
          <a:bodyPr/>
          <a:lstStyle/>
          <a:p>
            <a:pPr eaLnBrk="1" hangingPunct="1"/>
            <a:r>
              <a:rPr lang="en-US" altLang="en-US" dirty="0"/>
              <a:t>Hydrophobic molecules.</a:t>
            </a:r>
          </a:p>
          <a:p>
            <a:pPr marL="914400" lvl="1" indent="-457200" eaLnBrk="1" hangingPunct="1">
              <a:buFont typeface="Wingdings" panose="05000000000000000000" pitchFamily="2" charset="2"/>
              <a:buChar char="Ø"/>
            </a:pPr>
            <a:r>
              <a:rPr lang="en-US" altLang="en-US" sz="2800" dirty="0"/>
              <a:t>Energy storage, </a:t>
            </a:r>
          </a:p>
          <a:p>
            <a:pPr marL="914400" lvl="1" indent="-457200" eaLnBrk="1" hangingPunct="1">
              <a:buFont typeface="Wingdings" panose="05000000000000000000" pitchFamily="2" charset="2"/>
              <a:buChar char="Ø"/>
            </a:pPr>
            <a:r>
              <a:rPr lang="en-US" altLang="en-US" sz="2800" dirty="0"/>
              <a:t>membrane components, </a:t>
            </a:r>
          </a:p>
          <a:p>
            <a:pPr marL="914400" lvl="1" indent="-457200" eaLnBrk="1" hangingPunct="1">
              <a:buFont typeface="Wingdings" panose="05000000000000000000" pitchFamily="2" charset="2"/>
              <a:buChar char="Ø"/>
            </a:pPr>
            <a:r>
              <a:rPr lang="en-US" altLang="en-US" sz="2800" dirty="0"/>
              <a:t>signal molecules</a:t>
            </a:r>
          </a:p>
          <a:p>
            <a:pPr lvl="1" eaLnBrk="1" hangingPunct="1"/>
            <a:r>
              <a:rPr lang="en-US" altLang="en-US" sz="2800" dirty="0"/>
              <a:t>EX: Triglycerides (fat), phospholipids, waxes, sterols.</a:t>
            </a:r>
          </a:p>
          <a:p>
            <a:pPr lvl="1" eaLnBrk="1" hangingPunct="1">
              <a:buFontTx/>
              <a:buNone/>
            </a:pPr>
            <a:endParaRPr lang="en-US" altLang="en-US" dirty="0"/>
          </a:p>
        </p:txBody>
      </p:sp>
      <p:sp>
        <p:nvSpPr>
          <p:cNvPr id="12291" name="Rectangle 4">
            <a:extLst>
              <a:ext uri="{FF2B5EF4-FFF2-40B4-BE49-F238E27FC236}">
                <a16:creationId xmlns:a16="http://schemas.microsoft.com/office/drawing/2014/main" id="{AD3CD30D-A22C-434A-AA6C-30B96D20E1A6}"/>
              </a:ext>
            </a:extLst>
          </p:cNvPr>
          <p:cNvSpPr>
            <a:spLocks noGrp="1" noChangeArrowheads="1"/>
          </p:cNvSpPr>
          <p:nvPr>
            <p:ph type="title"/>
          </p:nvPr>
        </p:nvSpPr>
        <p:spPr>
          <a:noFill/>
        </p:spPr>
        <p:txBody>
          <a:bodyPr/>
          <a:lstStyle/>
          <a:p>
            <a:pPr eaLnBrk="1" hangingPunct="1"/>
            <a:r>
              <a:rPr lang="en-US" altLang="en-US" b="1">
                <a:solidFill>
                  <a:srgbClr val="0000FF"/>
                </a:solidFill>
              </a:rPr>
              <a:t>Lipids</a:t>
            </a:r>
          </a:p>
        </p:txBody>
      </p:sp>
      <p:sp>
        <p:nvSpPr>
          <p:cNvPr id="12292" name="Rectangle 5">
            <a:extLst>
              <a:ext uri="{FF2B5EF4-FFF2-40B4-BE49-F238E27FC236}">
                <a16:creationId xmlns:a16="http://schemas.microsoft.com/office/drawing/2014/main" id="{5FE260EF-1A02-47AB-B59F-E848132C9860}"/>
              </a:ext>
            </a:extLst>
          </p:cNvPr>
          <p:cNvSpPr>
            <a:spLocks noChangeArrowheads="1"/>
          </p:cNvSpPr>
          <p:nvPr/>
        </p:nvSpPr>
        <p:spPr bwMode="auto">
          <a:xfrm>
            <a:off x="228600" y="4465638"/>
            <a:ext cx="8229600" cy="2316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buFontTx/>
              <a:buChar char="•"/>
            </a:pPr>
            <a:r>
              <a:rPr lang="en-US" altLang="en-US" b="0" dirty="0"/>
              <a:t>Sugars </a:t>
            </a:r>
          </a:p>
          <a:p>
            <a:pPr lvl="1" eaLnBrk="1" hangingPunct="1">
              <a:buFontTx/>
              <a:buChar char="•"/>
            </a:pPr>
            <a:r>
              <a:rPr lang="en-US" altLang="en-US" b="0" dirty="0"/>
              <a:t>Energy storage (glycogen, starch), </a:t>
            </a:r>
          </a:p>
          <a:p>
            <a:pPr lvl="1" eaLnBrk="1" hangingPunct="1">
              <a:buFontTx/>
              <a:buChar char="•"/>
            </a:pPr>
            <a:r>
              <a:rPr lang="en-US" altLang="en-US" b="0" dirty="0"/>
              <a:t>Structural polymers (cellulose and chitin)</a:t>
            </a:r>
          </a:p>
          <a:p>
            <a:pPr lvl="1" eaLnBrk="1" hangingPunct="1">
              <a:buFontTx/>
              <a:buChar char="•"/>
            </a:pPr>
            <a:r>
              <a:rPr lang="en-US" altLang="en-US" b="0" dirty="0"/>
              <a:t>Major substrates of energy metabolism</a:t>
            </a:r>
          </a:p>
        </p:txBody>
      </p:sp>
      <p:sp>
        <p:nvSpPr>
          <p:cNvPr id="12293" name="Rectangle 6">
            <a:extLst>
              <a:ext uri="{FF2B5EF4-FFF2-40B4-BE49-F238E27FC236}">
                <a16:creationId xmlns:a16="http://schemas.microsoft.com/office/drawing/2014/main" id="{6814DC63-B1F3-440D-BBF7-E92F064756FD}"/>
              </a:ext>
            </a:extLst>
          </p:cNvPr>
          <p:cNvSpPr>
            <a:spLocks noChangeArrowheads="1"/>
          </p:cNvSpPr>
          <p:nvPr/>
        </p:nvSpPr>
        <p:spPr bwMode="auto">
          <a:xfrm>
            <a:off x="609600" y="3505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dirty="0">
                <a:solidFill>
                  <a:srgbClr val="0000FF"/>
                </a:solidFill>
              </a:rPr>
              <a:t>Carbohydrates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nucleotides">
            <a:extLst>
              <a:ext uri="{FF2B5EF4-FFF2-40B4-BE49-F238E27FC236}">
                <a16:creationId xmlns:a16="http://schemas.microsoft.com/office/drawing/2014/main" id="{66C16D0B-1910-4DB2-974E-AB43530069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295400"/>
            <a:ext cx="5410200" cy="481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2">
            <a:extLst>
              <a:ext uri="{FF2B5EF4-FFF2-40B4-BE49-F238E27FC236}">
                <a16:creationId xmlns:a16="http://schemas.microsoft.com/office/drawing/2014/main" id="{C12EF35A-8034-4E5D-89DF-EE11CD08E3BB}"/>
              </a:ext>
            </a:extLst>
          </p:cNvPr>
          <p:cNvSpPr>
            <a:spLocks noGrp="1" noChangeArrowheads="1"/>
          </p:cNvSpPr>
          <p:nvPr>
            <p:ph type="title"/>
          </p:nvPr>
        </p:nvSpPr>
        <p:spPr/>
        <p:txBody>
          <a:bodyPr/>
          <a:lstStyle/>
          <a:p>
            <a:pPr eaLnBrk="1" hangingPunct="1"/>
            <a:r>
              <a:rPr lang="en-US" altLang="en-US"/>
              <a:t>Nucleic Acids</a:t>
            </a:r>
          </a:p>
        </p:txBody>
      </p:sp>
      <p:sp>
        <p:nvSpPr>
          <p:cNvPr id="13316" name="Rectangle 3">
            <a:extLst>
              <a:ext uri="{FF2B5EF4-FFF2-40B4-BE49-F238E27FC236}">
                <a16:creationId xmlns:a16="http://schemas.microsoft.com/office/drawing/2014/main" id="{BB691733-7BCF-4FD9-91AB-67D3C7FFE32F}"/>
              </a:ext>
            </a:extLst>
          </p:cNvPr>
          <p:cNvSpPr>
            <a:spLocks noGrp="1" noChangeArrowheads="1"/>
          </p:cNvSpPr>
          <p:nvPr>
            <p:ph type="body" idx="1"/>
          </p:nvPr>
        </p:nvSpPr>
        <p:spPr>
          <a:xfrm>
            <a:off x="304800" y="1600200"/>
            <a:ext cx="3429000" cy="3016210"/>
          </a:xfrm>
        </p:spPr>
        <p:txBody>
          <a:bodyPr/>
          <a:lstStyle/>
          <a:p>
            <a:pPr marL="457200" indent="-457200" algn="just" eaLnBrk="1" hangingPunct="1">
              <a:buFont typeface="Wingdings" panose="05000000000000000000" pitchFamily="2" charset="2"/>
              <a:buChar char="Ø"/>
            </a:pPr>
            <a:r>
              <a:rPr lang="en-US" altLang="en-US" sz="2800" dirty="0"/>
              <a:t>DNA and RNA:  encode genetic information for the synthesis of all proteins</a:t>
            </a:r>
          </a:p>
          <a:p>
            <a:pPr marL="457200" indent="-457200" algn="just" eaLnBrk="1" hangingPunct="1">
              <a:buFont typeface="Wingdings" panose="05000000000000000000" pitchFamily="2" charset="2"/>
              <a:buChar char="Ø"/>
            </a:pPr>
            <a:r>
              <a:rPr lang="en-US" altLang="en-US" sz="2800" dirty="0"/>
              <a:t>Building blocks of life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16250" y="460692"/>
            <a:ext cx="3124200" cy="701040"/>
          </a:xfrm>
          <a:prstGeom prst="rect">
            <a:avLst/>
          </a:prstGeom>
        </p:spPr>
        <p:txBody>
          <a:bodyPr vert="horz" wrap="square" lIns="0" tIns="16510" rIns="0" bIns="0" rtlCol="0">
            <a:spAutoFit/>
          </a:bodyPr>
          <a:lstStyle/>
          <a:p>
            <a:pPr marL="12700">
              <a:lnSpc>
                <a:spcPct val="100000"/>
              </a:lnSpc>
              <a:spcBef>
                <a:spcPts val="130"/>
              </a:spcBef>
            </a:pPr>
            <a:r>
              <a:rPr dirty="0"/>
              <a:t>Cell</a:t>
            </a:r>
            <a:r>
              <a:rPr spc="-80" dirty="0"/>
              <a:t> </a:t>
            </a:r>
            <a:r>
              <a:rPr spc="10" dirty="0"/>
              <a:t>Structure</a:t>
            </a:r>
          </a:p>
        </p:txBody>
      </p:sp>
      <p:sp>
        <p:nvSpPr>
          <p:cNvPr id="3" name="object 3"/>
          <p:cNvSpPr txBox="1"/>
          <p:nvPr/>
        </p:nvSpPr>
        <p:spPr>
          <a:xfrm>
            <a:off x="536575" y="1488693"/>
            <a:ext cx="7373620" cy="3248966"/>
          </a:xfrm>
          <a:prstGeom prst="rect">
            <a:avLst/>
          </a:prstGeom>
        </p:spPr>
        <p:txBody>
          <a:bodyPr vert="horz" wrap="square" lIns="0" tIns="131445" rIns="0" bIns="0" rtlCol="0">
            <a:spAutoFit/>
          </a:bodyPr>
          <a:lstStyle/>
          <a:p>
            <a:pPr marL="355600" indent="-343535">
              <a:lnSpc>
                <a:spcPct val="100000"/>
              </a:lnSpc>
              <a:spcBef>
                <a:spcPts val="1035"/>
              </a:spcBef>
              <a:buFont typeface="Arial MT"/>
              <a:buChar char="•"/>
              <a:tabLst>
                <a:tab pos="356235" algn="l"/>
              </a:tabLst>
            </a:pPr>
            <a:r>
              <a:rPr sz="3600" b="1" dirty="0">
                <a:latin typeface="Calibri"/>
                <a:cs typeface="Calibri"/>
              </a:rPr>
              <a:t>All</a:t>
            </a:r>
            <a:r>
              <a:rPr sz="3600" b="1" spc="-10" dirty="0">
                <a:latin typeface="Calibri"/>
                <a:cs typeface="Calibri"/>
              </a:rPr>
              <a:t> </a:t>
            </a:r>
            <a:r>
              <a:rPr sz="3600" b="1" spc="-5" dirty="0">
                <a:latin typeface="Calibri"/>
                <a:cs typeface="Calibri"/>
              </a:rPr>
              <a:t>Cells</a:t>
            </a:r>
            <a:r>
              <a:rPr sz="3600" b="1" spc="-35" dirty="0">
                <a:latin typeface="Calibri"/>
                <a:cs typeface="Calibri"/>
              </a:rPr>
              <a:t> </a:t>
            </a:r>
            <a:r>
              <a:rPr sz="3600" b="1" spc="-5" dirty="0">
                <a:latin typeface="Calibri"/>
                <a:cs typeface="Calibri"/>
              </a:rPr>
              <a:t>have:</a:t>
            </a:r>
            <a:endParaRPr sz="3600" dirty="0">
              <a:latin typeface="Calibri"/>
              <a:cs typeface="Calibri"/>
            </a:endParaRPr>
          </a:p>
          <a:p>
            <a:pPr marL="469900">
              <a:lnSpc>
                <a:spcPct val="100000"/>
              </a:lnSpc>
              <a:spcBef>
                <a:spcPts val="935"/>
              </a:spcBef>
            </a:pPr>
            <a:r>
              <a:rPr sz="3600" spc="80" dirty="0">
                <a:latin typeface="Arial MT"/>
                <a:cs typeface="Arial MT"/>
              </a:rPr>
              <a:t>–</a:t>
            </a:r>
            <a:r>
              <a:rPr lang="en-US" sz="3600" spc="80" dirty="0">
                <a:latin typeface="Calibri"/>
                <a:cs typeface="Calibri"/>
              </a:rPr>
              <a:t>a</a:t>
            </a:r>
            <a:r>
              <a:rPr sz="3600" spc="-15" dirty="0">
                <a:latin typeface="Calibri"/>
                <a:cs typeface="Calibri"/>
              </a:rPr>
              <a:t> </a:t>
            </a:r>
            <a:r>
              <a:rPr sz="3600" spc="-10" dirty="0">
                <a:latin typeface="Calibri"/>
                <a:cs typeface="Calibri"/>
              </a:rPr>
              <a:t>plasma</a:t>
            </a:r>
            <a:r>
              <a:rPr sz="3600" spc="5" dirty="0">
                <a:latin typeface="Calibri"/>
                <a:cs typeface="Calibri"/>
              </a:rPr>
              <a:t> </a:t>
            </a:r>
            <a:r>
              <a:rPr sz="3600" spc="-20" dirty="0">
                <a:latin typeface="Calibri"/>
                <a:cs typeface="Calibri"/>
              </a:rPr>
              <a:t>membrane</a:t>
            </a:r>
            <a:r>
              <a:rPr lang="en-US" sz="3600" spc="-20" dirty="0">
                <a:latin typeface="Calibri"/>
                <a:cs typeface="Calibri"/>
              </a:rPr>
              <a:t>.</a:t>
            </a:r>
            <a:endParaRPr sz="3600" dirty="0">
              <a:latin typeface="Calibri"/>
              <a:cs typeface="Calibri"/>
            </a:endParaRPr>
          </a:p>
          <a:p>
            <a:pPr marL="469900">
              <a:lnSpc>
                <a:spcPct val="100000"/>
              </a:lnSpc>
              <a:spcBef>
                <a:spcPts val="865"/>
              </a:spcBef>
            </a:pPr>
            <a:r>
              <a:rPr sz="3600" spc="30" dirty="0">
                <a:latin typeface="Arial MT"/>
                <a:cs typeface="Arial MT"/>
              </a:rPr>
              <a:t>–</a:t>
            </a:r>
            <a:r>
              <a:rPr sz="3600" spc="30" dirty="0">
                <a:latin typeface="Calibri"/>
                <a:cs typeface="Calibri"/>
              </a:rPr>
              <a:t>genetic</a:t>
            </a:r>
            <a:r>
              <a:rPr sz="3600" spc="-95" dirty="0">
                <a:latin typeface="Calibri"/>
                <a:cs typeface="Calibri"/>
              </a:rPr>
              <a:t> </a:t>
            </a:r>
            <a:r>
              <a:rPr sz="3600" spc="-10" dirty="0">
                <a:latin typeface="Calibri"/>
                <a:cs typeface="Calibri"/>
              </a:rPr>
              <a:t>material</a:t>
            </a:r>
            <a:r>
              <a:rPr sz="3600" spc="-5" dirty="0">
                <a:latin typeface="Calibri"/>
                <a:cs typeface="Calibri"/>
              </a:rPr>
              <a:t> </a:t>
            </a:r>
            <a:r>
              <a:rPr sz="3600" dirty="0">
                <a:latin typeface="Calibri"/>
                <a:cs typeface="Calibri"/>
              </a:rPr>
              <a:t>in</a:t>
            </a:r>
            <a:r>
              <a:rPr sz="3600" spc="-25" dirty="0">
                <a:latin typeface="Calibri"/>
                <a:cs typeface="Calibri"/>
              </a:rPr>
              <a:t> </a:t>
            </a:r>
            <a:r>
              <a:rPr sz="3600" spc="-5" dirty="0">
                <a:latin typeface="Calibri"/>
                <a:cs typeface="Calibri"/>
              </a:rPr>
              <a:t>the</a:t>
            </a:r>
            <a:r>
              <a:rPr sz="3600" spc="5" dirty="0">
                <a:latin typeface="Calibri"/>
                <a:cs typeface="Calibri"/>
              </a:rPr>
              <a:t> </a:t>
            </a:r>
            <a:r>
              <a:rPr sz="3600" spc="-15" dirty="0">
                <a:latin typeface="Calibri"/>
                <a:cs typeface="Calibri"/>
              </a:rPr>
              <a:t>form</a:t>
            </a:r>
            <a:r>
              <a:rPr sz="3600" spc="-95" dirty="0">
                <a:latin typeface="Calibri"/>
                <a:cs typeface="Calibri"/>
              </a:rPr>
              <a:t> </a:t>
            </a:r>
            <a:r>
              <a:rPr sz="3600" spc="-15" dirty="0">
                <a:latin typeface="Calibri"/>
                <a:cs typeface="Calibri"/>
              </a:rPr>
              <a:t>of</a:t>
            </a:r>
            <a:r>
              <a:rPr sz="3600" spc="10" dirty="0">
                <a:latin typeface="Calibri"/>
                <a:cs typeface="Calibri"/>
              </a:rPr>
              <a:t> </a:t>
            </a:r>
            <a:r>
              <a:rPr sz="3600" spc="15" dirty="0">
                <a:latin typeface="Calibri"/>
                <a:cs typeface="Calibri"/>
              </a:rPr>
              <a:t>DNA</a:t>
            </a:r>
            <a:r>
              <a:rPr lang="en-US" sz="3600" spc="15" dirty="0">
                <a:latin typeface="Calibri"/>
                <a:cs typeface="Calibri"/>
              </a:rPr>
              <a:t>.</a:t>
            </a:r>
            <a:endParaRPr sz="3600" dirty="0">
              <a:latin typeface="Calibri"/>
              <a:cs typeface="Calibri"/>
            </a:endParaRPr>
          </a:p>
          <a:p>
            <a:pPr marL="469900">
              <a:lnSpc>
                <a:spcPct val="100000"/>
              </a:lnSpc>
              <a:spcBef>
                <a:spcPts val="935"/>
              </a:spcBef>
            </a:pPr>
            <a:r>
              <a:rPr sz="3600" spc="20" dirty="0">
                <a:latin typeface="Arial MT"/>
                <a:cs typeface="Arial MT"/>
              </a:rPr>
              <a:t>–</a:t>
            </a:r>
            <a:r>
              <a:rPr sz="3600" spc="20" dirty="0">
                <a:latin typeface="Calibri"/>
                <a:cs typeface="Calibri"/>
              </a:rPr>
              <a:t>cytoplasm</a:t>
            </a:r>
            <a:r>
              <a:rPr sz="3600" spc="-45" dirty="0">
                <a:latin typeface="Calibri"/>
                <a:cs typeface="Calibri"/>
              </a:rPr>
              <a:t> </a:t>
            </a:r>
            <a:r>
              <a:rPr sz="3600" spc="-5" dirty="0">
                <a:latin typeface="Calibri"/>
                <a:cs typeface="Calibri"/>
              </a:rPr>
              <a:t>with</a:t>
            </a:r>
            <a:r>
              <a:rPr sz="3600" spc="50" dirty="0">
                <a:latin typeface="Calibri"/>
                <a:cs typeface="Calibri"/>
              </a:rPr>
              <a:t> </a:t>
            </a:r>
            <a:r>
              <a:rPr sz="3600" spc="-10" dirty="0">
                <a:latin typeface="Calibri"/>
                <a:cs typeface="Calibri"/>
              </a:rPr>
              <a:t>ribosomes</a:t>
            </a:r>
            <a:r>
              <a:rPr lang="en-US" sz="3600" spc="-10" dirty="0">
                <a:latin typeface="Calibri"/>
                <a:cs typeface="Calibri"/>
              </a:rPr>
              <a:t>.</a:t>
            </a:r>
            <a:endParaRPr sz="3600" dirty="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987675" y="2295778"/>
            <a:ext cx="3172460" cy="1033144"/>
          </a:xfrm>
          <a:prstGeom prst="rect">
            <a:avLst/>
          </a:prstGeom>
        </p:spPr>
        <p:txBody>
          <a:bodyPr vert="horz" wrap="square" lIns="0" tIns="13970" rIns="0" bIns="0" rtlCol="0">
            <a:spAutoFit/>
          </a:bodyPr>
          <a:lstStyle/>
          <a:p>
            <a:pPr marL="12700">
              <a:lnSpc>
                <a:spcPct val="100000"/>
              </a:lnSpc>
              <a:spcBef>
                <a:spcPts val="110"/>
              </a:spcBef>
            </a:pPr>
            <a:r>
              <a:rPr sz="6600" dirty="0">
                <a:latin typeface="Calibri"/>
                <a:cs typeface="Calibri"/>
              </a:rPr>
              <a:t>Cell</a:t>
            </a:r>
            <a:r>
              <a:rPr sz="6600" spc="-125" dirty="0">
                <a:latin typeface="Calibri"/>
                <a:cs typeface="Calibri"/>
              </a:rPr>
              <a:t> </a:t>
            </a:r>
            <a:r>
              <a:rPr sz="6600" spc="-40" dirty="0">
                <a:latin typeface="Calibri"/>
                <a:cs typeface="Calibri"/>
              </a:rPr>
              <a:t>Parts</a:t>
            </a:r>
            <a:endParaRPr sz="6600">
              <a:latin typeface="Calibri"/>
              <a:cs typeface="Calibri"/>
            </a:endParaRPr>
          </a:p>
        </p:txBody>
      </p:sp>
      <p:sp>
        <p:nvSpPr>
          <p:cNvPr id="3" name="object 3"/>
          <p:cNvSpPr txBox="1">
            <a:spLocks noGrp="1"/>
          </p:cNvSpPr>
          <p:nvPr>
            <p:ph type="subTitle" idx="4"/>
          </p:nvPr>
        </p:nvSpPr>
        <p:spPr>
          <a:prstGeom prst="rect">
            <a:avLst/>
          </a:prstGeom>
        </p:spPr>
        <p:txBody>
          <a:bodyPr vert="horz" wrap="square" lIns="0" tIns="13335" rIns="0" bIns="0" rtlCol="0">
            <a:spAutoFit/>
          </a:bodyPr>
          <a:lstStyle/>
          <a:p>
            <a:pPr marL="22225">
              <a:lnSpc>
                <a:spcPct val="100000"/>
              </a:lnSpc>
              <a:spcBef>
                <a:spcPts val="105"/>
              </a:spcBef>
            </a:pPr>
            <a:r>
              <a:rPr spc="20" dirty="0"/>
              <a:t>O</a:t>
            </a:r>
            <a:r>
              <a:rPr spc="-85" dirty="0"/>
              <a:t>r</a:t>
            </a:r>
            <a:r>
              <a:rPr spc="-70" dirty="0"/>
              <a:t>g</a:t>
            </a:r>
            <a:r>
              <a:rPr spc="-40" dirty="0"/>
              <a:t>a</a:t>
            </a:r>
            <a:r>
              <a:rPr spc="-5" dirty="0"/>
              <a:t>n</a:t>
            </a:r>
            <a:r>
              <a:rPr spc="10" dirty="0"/>
              <a:t>e</a:t>
            </a:r>
            <a:r>
              <a:rPr spc="25" dirty="0"/>
              <a:t>ll</a:t>
            </a:r>
            <a:r>
              <a:rPr dirty="0"/>
              <a:t>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95374" y="374967"/>
            <a:ext cx="5948680" cy="849630"/>
          </a:xfrm>
          <a:prstGeom prst="rect">
            <a:avLst/>
          </a:prstGeom>
        </p:spPr>
        <p:txBody>
          <a:bodyPr vert="horz" wrap="square" lIns="0" tIns="13335" rIns="0" bIns="0" rtlCol="0">
            <a:spAutoFit/>
          </a:bodyPr>
          <a:lstStyle/>
          <a:p>
            <a:pPr marL="12700">
              <a:lnSpc>
                <a:spcPct val="100000"/>
              </a:lnSpc>
              <a:spcBef>
                <a:spcPts val="105"/>
              </a:spcBef>
            </a:pPr>
            <a:r>
              <a:rPr sz="5400" spc="20" dirty="0"/>
              <a:t>1.</a:t>
            </a:r>
            <a:r>
              <a:rPr sz="5400" spc="-85" dirty="0"/>
              <a:t> </a:t>
            </a:r>
            <a:r>
              <a:rPr sz="5400" dirty="0"/>
              <a:t>Plasma</a:t>
            </a:r>
            <a:r>
              <a:rPr sz="5400" spc="-30" dirty="0"/>
              <a:t> </a:t>
            </a:r>
            <a:r>
              <a:rPr sz="5400" spc="-5" dirty="0"/>
              <a:t>Membrane</a:t>
            </a:r>
            <a:endParaRPr sz="5400"/>
          </a:p>
        </p:txBody>
      </p:sp>
      <p:sp>
        <p:nvSpPr>
          <p:cNvPr id="3" name="object 3"/>
          <p:cNvSpPr txBox="1"/>
          <p:nvPr/>
        </p:nvSpPr>
        <p:spPr>
          <a:xfrm>
            <a:off x="1451863" y="1606930"/>
            <a:ext cx="6967220" cy="3739515"/>
          </a:xfrm>
          <a:prstGeom prst="rect">
            <a:avLst/>
          </a:prstGeom>
        </p:spPr>
        <p:txBody>
          <a:bodyPr vert="horz" wrap="square" lIns="0" tIns="33655" rIns="0" bIns="0" rtlCol="0">
            <a:spAutoFit/>
          </a:bodyPr>
          <a:lstStyle/>
          <a:p>
            <a:pPr marL="241300" marR="5080" indent="-229235">
              <a:lnSpc>
                <a:spcPts val="3829"/>
              </a:lnSpc>
              <a:spcBef>
                <a:spcPts val="265"/>
              </a:spcBef>
              <a:buFont typeface="Arial MT"/>
              <a:buChar char="•"/>
              <a:tabLst>
                <a:tab pos="241935" algn="l"/>
              </a:tabLst>
            </a:pPr>
            <a:r>
              <a:rPr sz="3200" spc="15" dirty="0">
                <a:latin typeface="Calibri"/>
                <a:cs typeface="Calibri"/>
              </a:rPr>
              <a:t>Al</a:t>
            </a:r>
            <a:r>
              <a:rPr sz="3200" spc="5" dirty="0">
                <a:latin typeface="Calibri"/>
                <a:cs typeface="Calibri"/>
              </a:rPr>
              <a:t>l</a:t>
            </a:r>
            <a:r>
              <a:rPr sz="3200" spc="-40" dirty="0">
                <a:latin typeface="Calibri"/>
                <a:cs typeface="Calibri"/>
              </a:rPr>
              <a:t> </a:t>
            </a:r>
            <a:r>
              <a:rPr sz="3200" spc="-10" dirty="0">
                <a:latin typeface="Calibri"/>
                <a:cs typeface="Calibri"/>
              </a:rPr>
              <a:t>m</a:t>
            </a:r>
            <a:r>
              <a:rPr sz="3200" spc="-25" dirty="0">
                <a:latin typeface="Calibri"/>
                <a:cs typeface="Calibri"/>
              </a:rPr>
              <a:t>e</a:t>
            </a:r>
            <a:r>
              <a:rPr sz="3200" spc="-10" dirty="0">
                <a:latin typeface="Calibri"/>
                <a:cs typeface="Calibri"/>
              </a:rPr>
              <a:t>m</a:t>
            </a:r>
            <a:r>
              <a:rPr sz="3200" spc="40" dirty="0">
                <a:latin typeface="Calibri"/>
                <a:cs typeface="Calibri"/>
              </a:rPr>
              <a:t>b</a:t>
            </a:r>
            <a:r>
              <a:rPr sz="3200" spc="-70" dirty="0">
                <a:latin typeface="Calibri"/>
                <a:cs typeface="Calibri"/>
              </a:rPr>
              <a:t>r</a:t>
            </a:r>
            <a:r>
              <a:rPr sz="3200" spc="40" dirty="0">
                <a:latin typeface="Calibri"/>
                <a:cs typeface="Calibri"/>
              </a:rPr>
              <a:t>an</a:t>
            </a:r>
            <a:r>
              <a:rPr sz="3200" spc="-25" dirty="0">
                <a:latin typeface="Calibri"/>
                <a:cs typeface="Calibri"/>
              </a:rPr>
              <a:t>e</a:t>
            </a:r>
            <a:r>
              <a:rPr sz="3200" spc="10" dirty="0">
                <a:latin typeface="Calibri"/>
                <a:cs typeface="Calibri"/>
              </a:rPr>
              <a:t>s</a:t>
            </a:r>
            <a:r>
              <a:rPr sz="3200" spc="-114" dirty="0">
                <a:latin typeface="Calibri"/>
                <a:cs typeface="Calibri"/>
              </a:rPr>
              <a:t> </a:t>
            </a:r>
            <a:r>
              <a:rPr sz="3200" spc="35" dirty="0">
                <a:latin typeface="Calibri"/>
                <a:cs typeface="Calibri"/>
              </a:rPr>
              <a:t>a</a:t>
            </a:r>
            <a:r>
              <a:rPr sz="3200" spc="-70" dirty="0">
                <a:latin typeface="Calibri"/>
                <a:cs typeface="Calibri"/>
              </a:rPr>
              <a:t>r</a:t>
            </a:r>
            <a:r>
              <a:rPr sz="3200" spc="10" dirty="0">
                <a:latin typeface="Calibri"/>
                <a:cs typeface="Calibri"/>
              </a:rPr>
              <a:t>e</a:t>
            </a:r>
            <a:r>
              <a:rPr sz="3200" spc="-10" dirty="0">
                <a:latin typeface="Calibri"/>
                <a:cs typeface="Calibri"/>
              </a:rPr>
              <a:t> </a:t>
            </a:r>
            <a:r>
              <a:rPr sz="3200" spc="40" dirty="0">
                <a:latin typeface="Calibri"/>
                <a:cs typeface="Calibri"/>
              </a:rPr>
              <a:t>ph</a:t>
            </a:r>
            <a:r>
              <a:rPr sz="3200" spc="35" dirty="0">
                <a:latin typeface="Calibri"/>
                <a:cs typeface="Calibri"/>
              </a:rPr>
              <a:t>o</a:t>
            </a:r>
            <a:r>
              <a:rPr sz="3200" spc="15" dirty="0">
                <a:latin typeface="Calibri"/>
                <a:cs typeface="Calibri"/>
              </a:rPr>
              <a:t>s</a:t>
            </a:r>
            <a:r>
              <a:rPr sz="3200" spc="40" dirty="0">
                <a:latin typeface="Calibri"/>
                <a:cs typeface="Calibri"/>
              </a:rPr>
              <a:t>ph</a:t>
            </a:r>
            <a:r>
              <a:rPr sz="3200" spc="35" dirty="0">
                <a:latin typeface="Calibri"/>
                <a:cs typeface="Calibri"/>
              </a:rPr>
              <a:t>o</a:t>
            </a:r>
            <a:r>
              <a:rPr sz="3200" spc="5" dirty="0">
                <a:latin typeface="Calibri"/>
                <a:cs typeface="Calibri"/>
              </a:rPr>
              <a:t>l</a:t>
            </a:r>
            <a:r>
              <a:rPr sz="3200" spc="-55" dirty="0">
                <a:latin typeface="Calibri"/>
                <a:cs typeface="Calibri"/>
              </a:rPr>
              <a:t>i</a:t>
            </a:r>
            <a:r>
              <a:rPr sz="3200" spc="40" dirty="0">
                <a:latin typeface="Calibri"/>
                <a:cs typeface="Calibri"/>
              </a:rPr>
              <a:t>p</a:t>
            </a:r>
            <a:r>
              <a:rPr sz="3200" spc="10" dirty="0">
                <a:latin typeface="Calibri"/>
                <a:cs typeface="Calibri"/>
              </a:rPr>
              <a:t>id</a:t>
            </a:r>
            <a:r>
              <a:rPr sz="3200" spc="-235" dirty="0">
                <a:latin typeface="Calibri"/>
                <a:cs typeface="Calibri"/>
              </a:rPr>
              <a:t> </a:t>
            </a:r>
            <a:r>
              <a:rPr sz="3200" spc="40" dirty="0">
                <a:latin typeface="Calibri"/>
                <a:cs typeface="Calibri"/>
              </a:rPr>
              <a:t>b</a:t>
            </a:r>
            <a:r>
              <a:rPr sz="3200" spc="5" dirty="0">
                <a:latin typeface="Calibri"/>
                <a:cs typeface="Calibri"/>
              </a:rPr>
              <a:t>i</a:t>
            </a:r>
            <a:r>
              <a:rPr sz="3200" spc="15" dirty="0">
                <a:latin typeface="Calibri"/>
                <a:cs typeface="Calibri"/>
              </a:rPr>
              <a:t>l</a:t>
            </a:r>
            <a:r>
              <a:rPr sz="3200" spc="-40" dirty="0">
                <a:latin typeface="Calibri"/>
                <a:cs typeface="Calibri"/>
              </a:rPr>
              <a:t>a</a:t>
            </a:r>
            <a:r>
              <a:rPr sz="3200" spc="-105" dirty="0">
                <a:latin typeface="Calibri"/>
                <a:cs typeface="Calibri"/>
              </a:rPr>
              <a:t>y</a:t>
            </a:r>
            <a:r>
              <a:rPr sz="3200" spc="-25" dirty="0">
                <a:latin typeface="Calibri"/>
                <a:cs typeface="Calibri"/>
              </a:rPr>
              <a:t>e</a:t>
            </a:r>
            <a:r>
              <a:rPr sz="3200" spc="-70" dirty="0">
                <a:latin typeface="Calibri"/>
                <a:cs typeface="Calibri"/>
              </a:rPr>
              <a:t>r</a:t>
            </a:r>
            <a:r>
              <a:rPr sz="3200" spc="5" dirty="0">
                <a:latin typeface="Calibri"/>
                <a:cs typeface="Calibri"/>
              </a:rPr>
              <a:t>s</a:t>
            </a:r>
            <a:r>
              <a:rPr lang="en-US" sz="3200" spc="5" dirty="0">
                <a:latin typeface="Calibri"/>
                <a:cs typeface="Calibri"/>
              </a:rPr>
              <a:t> </a:t>
            </a:r>
            <a:r>
              <a:rPr sz="3200" spc="10" dirty="0">
                <a:latin typeface="Calibri"/>
                <a:cs typeface="Calibri"/>
              </a:rPr>
              <a:t>with</a:t>
            </a:r>
            <a:r>
              <a:rPr sz="3200" spc="-30" dirty="0">
                <a:latin typeface="Calibri"/>
                <a:cs typeface="Calibri"/>
              </a:rPr>
              <a:t> </a:t>
            </a:r>
            <a:r>
              <a:rPr sz="3200" spc="5" dirty="0">
                <a:latin typeface="Calibri"/>
                <a:cs typeface="Calibri"/>
              </a:rPr>
              <a:t>embedded</a:t>
            </a:r>
            <a:r>
              <a:rPr sz="3200" spc="-95" dirty="0">
                <a:latin typeface="Calibri"/>
                <a:cs typeface="Calibri"/>
              </a:rPr>
              <a:t> </a:t>
            </a:r>
            <a:r>
              <a:rPr sz="3200" dirty="0">
                <a:latin typeface="Calibri"/>
                <a:cs typeface="Calibri"/>
              </a:rPr>
              <a:t>proteins</a:t>
            </a:r>
            <a:r>
              <a:rPr lang="en-US" sz="3200" dirty="0">
                <a:latin typeface="Calibri"/>
                <a:cs typeface="Calibri"/>
              </a:rPr>
              <a:t>.</a:t>
            </a:r>
            <a:endParaRPr sz="3200" dirty="0">
              <a:latin typeface="Calibri"/>
              <a:cs typeface="Calibri"/>
            </a:endParaRPr>
          </a:p>
          <a:p>
            <a:pPr>
              <a:lnSpc>
                <a:spcPct val="100000"/>
              </a:lnSpc>
              <a:spcBef>
                <a:spcPts val="35"/>
              </a:spcBef>
              <a:buFont typeface="Arial MT"/>
              <a:buChar char="•"/>
            </a:pPr>
            <a:endParaRPr sz="4350" dirty="0">
              <a:latin typeface="Calibri"/>
              <a:cs typeface="Calibri"/>
            </a:endParaRPr>
          </a:p>
          <a:p>
            <a:pPr marL="336550" indent="-324485">
              <a:lnSpc>
                <a:spcPct val="100000"/>
              </a:lnSpc>
              <a:buFont typeface="Arial MT"/>
              <a:buChar char="•"/>
              <a:tabLst>
                <a:tab pos="336550" algn="l"/>
                <a:tab pos="337185" algn="l"/>
              </a:tabLst>
            </a:pPr>
            <a:r>
              <a:rPr sz="3200" spc="20" dirty="0">
                <a:latin typeface="Calibri"/>
                <a:cs typeface="Calibri"/>
              </a:rPr>
              <a:t>The</a:t>
            </a:r>
            <a:r>
              <a:rPr sz="3200" spc="-85" dirty="0">
                <a:latin typeface="Calibri"/>
                <a:cs typeface="Calibri"/>
              </a:rPr>
              <a:t> </a:t>
            </a:r>
            <a:r>
              <a:rPr sz="3200" spc="5" dirty="0">
                <a:latin typeface="Calibri"/>
                <a:cs typeface="Calibri"/>
              </a:rPr>
              <a:t>outer</a:t>
            </a:r>
            <a:r>
              <a:rPr sz="3200" spc="-130" dirty="0">
                <a:latin typeface="Calibri"/>
                <a:cs typeface="Calibri"/>
              </a:rPr>
              <a:t> </a:t>
            </a:r>
            <a:r>
              <a:rPr sz="3200" spc="15" dirty="0">
                <a:latin typeface="Calibri"/>
                <a:cs typeface="Calibri"/>
              </a:rPr>
              <a:t>plasma</a:t>
            </a:r>
            <a:r>
              <a:rPr sz="3200" spc="-105" dirty="0">
                <a:latin typeface="Calibri"/>
                <a:cs typeface="Calibri"/>
              </a:rPr>
              <a:t> </a:t>
            </a:r>
            <a:r>
              <a:rPr sz="3200" dirty="0">
                <a:latin typeface="Calibri"/>
                <a:cs typeface="Calibri"/>
              </a:rPr>
              <a:t>membrane</a:t>
            </a:r>
          </a:p>
          <a:p>
            <a:pPr marL="469900">
              <a:lnSpc>
                <a:spcPct val="100000"/>
              </a:lnSpc>
              <a:spcBef>
                <a:spcPts val="740"/>
              </a:spcBef>
            </a:pPr>
            <a:r>
              <a:rPr sz="2750" spc="15" dirty="0">
                <a:latin typeface="Arial MT"/>
                <a:cs typeface="Arial MT"/>
              </a:rPr>
              <a:t>–</a:t>
            </a:r>
            <a:r>
              <a:rPr sz="2750" spc="-509" dirty="0">
                <a:latin typeface="Arial MT"/>
                <a:cs typeface="Arial MT"/>
              </a:rPr>
              <a:t> </a:t>
            </a:r>
            <a:r>
              <a:rPr sz="2750" spc="-35" dirty="0">
                <a:latin typeface="Calibri"/>
                <a:cs typeface="Calibri"/>
              </a:rPr>
              <a:t>is</a:t>
            </a:r>
            <a:r>
              <a:rPr sz="2750" spc="40" dirty="0">
                <a:latin typeface="Calibri"/>
                <a:cs typeface="Calibri"/>
              </a:rPr>
              <a:t>o</a:t>
            </a:r>
            <a:r>
              <a:rPr sz="2750" spc="-35" dirty="0">
                <a:latin typeface="Calibri"/>
                <a:cs typeface="Calibri"/>
              </a:rPr>
              <a:t>l</a:t>
            </a:r>
            <a:r>
              <a:rPr sz="2750" spc="25" dirty="0">
                <a:latin typeface="Calibri"/>
                <a:cs typeface="Calibri"/>
              </a:rPr>
              <a:t>a</a:t>
            </a:r>
            <a:r>
              <a:rPr sz="2750" spc="-25" dirty="0">
                <a:latin typeface="Calibri"/>
                <a:cs typeface="Calibri"/>
              </a:rPr>
              <a:t>te</a:t>
            </a:r>
            <a:r>
              <a:rPr sz="2750" spc="10" dirty="0">
                <a:latin typeface="Calibri"/>
                <a:cs typeface="Calibri"/>
              </a:rPr>
              <a:t>s</a:t>
            </a:r>
            <a:r>
              <a:rPr sz="2750" spc="160" dirty="0">
                <a:latin typeface="Calibri"/>
                <a:cs typeface="Calibri"/>
              </a:rPr>
              <a:t> </a:t>
            </a:r>
            <a:r>
              <a:rPr sz="2750" spc="30" dirty="0">
                <a:latin typeface="Calibri"/>
                <a:cs typeface="Calibri"/>
              </a:rPr>
              <a:t>c</a:t>
            </a:r>
            <a:r>
              <a:rPr sz="2750" spc="-25" dirty="0">
                <a:latin typeface="Calibri"/>
                <a:cs typeface="Calibri"/>
              </a:rPr>
              <a:t>e</a:t>
            </a:r>
            <a:r>
              <a:rPr sz="2750" spc="-35" dirty="0">
                <a:latin typeface="Calibri"/>
                <a:cs typeface="Calibri"/>
              </a:rPr>
              <a:t>l</a:t>
            </a:r>
            <a:r>
              <a:rPr sz="2750" spc="5" dirty="0">
                <a:latin typeface="Calibri"/>
                <a:cs typeface="Calibri"/>
              </a:rPr>
              <a:t>l</a:t>
            </a:r>
            <a:r>
              <a:rPr sz="2750" spc="10" dirty="0">
                <a:latin typeface="Calibri"/>
                <a:cs typeface="Calibri"/>
              </a:rPr>
              <a:t> </a:t>
            </a:r>
            <a:r>
              <a:rPr sz="2750" spc="30" dirty="0">
                <a:latin typeface="Calibri"/>
                <a:cs typeface="Calibri"/>
              </a:rPr>
              <a:t>c</a:t>
            </a:r>
            <a:r>
              <a:rPr sz="2750" spc="40" dirty="0">
                <a:latin typeface="Calibri"/>
                <a:cs typeface="Calibri"/>
              </a:rPr>
              <a:t>o</a:t>
            </a:r>
            <a:r>
              <a:rPr sz="2750" spc="-25" dirty="0">
                <a:latin typeface="Calibri"/>
                <a:cs typeface="Calibri"/>
              </a:rPr>
              <a:t>ntent</a:t>
            </a:r>
            <a:r>
              <a:rPr sz="2750" spc="10" dirty="0">
                <a:latin typeface="Calibri"/>
                <a:cs typeface="Calibri"/>
              </a:rPr>
              <a:t>s</a:t>
            </a:r>
            <a:r>
              <a:rPr lang="en-US" sz="2750" spc="10" dirty="0">
                <a:latin typeface="Calibri"/>
                <a:cs typeface="Calibri"/>
              </a:rPr>
              <a:t>.</a:t>
            </a:r>
            <a:endParaRPr sz="2750" dirty="0">
              <a:latin typeface="Calibri"/>
              <a:cs typeface="Calibri"/>
            </a:endParaRPr>
          </a:p>
          <a:p>
            <a:pPr marL="469900">
              <a:lnSpc>
                <a:spcPct val="100000"/>
              </a:lnSpc>
              <a:spcBef>
                <a:spcPts val="830"/>
              </a:spcBef>
            </a:pPr>
            <a:r>
              <a:rPr sz="2750" spc="15" dirty="0">
                <a:latin typeface="Arial MT"/>
                <a:cs typeface="Arial MT"/>
              </a:rPr>
              <a:t>–</a:t>
            </a:r>
            <a:r>
              <a:rPr sz="2750" spc="-509" dirty="0">
                <a:latin typeface="Arial MT"/>
                <a:cs typeface="Arial MT"/>
              </a:rPr>
              <a:t> </a:t>
            </a:r>
            <a:r>
              <a:rPr sz="2750" spc="30" dirty="0">
                <a:latin typeface="Calibri"/>
                <a:cs typeface="Calibri"/>
              </a:rPr>
              <a:t>c</a:t>
            </a:r>
            <a:r>
              <a:rPr sz="2750" spc="40" dirty="0">
                <a:latin typeface="Calibri"/>
                <a:cs typeface="Calibri"/>
              </a:rPr>
              <a:t>o</a:t>
            </a:r>
            <a:r>
              <a:rPr sz="2750" spc="-25" dirty="0">
                <a:latin typeface="Calibri"/>
                <a:cs typeface="Calibri"/>
              </a:rPr>
              <a:t>nt</a:t>
            </a:r>
            <a:r>
              <a:rPr sz="2750" spc="-65" dirty="0">
                <a:latin typeface="Calibri"/>
                <a:cs typeface="Calibri"/>
              </a:rPr>
              <a:t>r</a:t>
            </a:r>
            <a:r>
              <a:rPr sz="2750" spc="40" dirty="0">
                <a:latin typeface="Calibri"/>
                <a:cs typeface="Calibri"/>
              </a:rPr>
              <a:t>o</a:t>
            </a:r>
            <a:r>
              <a:rPr sz="2750" spc="-35" dirty="0">
                <a:latin typeface="Calibri"/>
                <a:cs typeface="Calibri"/>
              </a:rPr>
              <a:t>l</a:t>
            </a:r>
            <a:r>
              <a:rPr sz="2750" spc="10" dirty="0">
                <a:latin typeface="Calibri"/>
                <a:cs typeface="Calibri"/>
              </a:rPr>
              <a:t>s</a:t>
            </a:r>
            <a:r>
              <a:rPr sz="2750" spc="85" dirty="0">
                <a:latin typeface="Calibri"/>
                <a:cs typeface="Calibri"/>
              </a:rPr>
              <a:t> </a:t>
            </a:r>
            <a:r>
              <a:rPr sz="2750" spc="-20" dirty="0">
                <a:latin typeface="Calibri"/>
                <a:cs typeface="Calibri"/>
              </a:rPr>
              <a:t>wh</a:t>
            </a:r>
            <a:r>
              <a:rPr sz="2750" spc="25" dirty="0">
                <a:latin typeface="Calibri"/>
                <a:cs typeface="Calibri"/>
              </a:rPr>
              <a:t>a</a:t>
            </a:r>
            <a:r>
              <a:rPr sz="2750" spc="5" dirty="0">
                <a:latin typeface="Calibri"/>
                <a:cs typeface="Calibri"/>
              </a:rPr>
              <a:t>t</a:t>
            </a:r>
            <a:r>
              <a:rPr sz="2750" spc="95" dirty="0">
                <a:latin typeface="Calibri"/>
                <a:cs typeface="Calibri"/>
              </a:rPr>
              <a:t> </a:t>
            </a:r>
            <a:r>
              <a:rPr sz="2750" spc="-25" dirty="0">
                <a:latin typeface="Calibri"/>
                <a:cs typeface="Calibri"/>
              </a:rPr>
              <a:t>get</a:t>
            </a:r>
            <a:r>
              <a:rPr sz="2750" spc="10" dirty="0">
                <a:latin typeface="Calibri"/>
                <a:cs typeface="Calibri"/>
              </a:rPr>
              <a:t>s</a:t>
            </a:r>
            <a:r>
              <a:rPr sz="2750" spc="85" dirty="0">
                <a:latin typeface="Calibri"/>
                <a:cs typeface="Calibri"/>
              </a:rPr>
              <a:t> </a:t>
            </a:r>
            <a:r>
              <a:rPr sz="2750" spc="-35" dirty="0">
                <a:latin typeface="Calibri"/>
                <a:cs typeface="Calibri"/>
              </a:rPr>
              <a:t>i</a:t>
            </a:r>
            <a:r>
              <a:rPr sz="2750" spc="10" dirty="0">
                <a:latin typeface="Calibri"/>
                <a:cs typeface="Calibri"/>
              </a:rPr>
              <a:t>n</a:t>
            </a:r>
            <a:r>
              <a:rPr sz="2750" spc="15" dirty="0">
                <a:latin typeface="Calibri"/>
                <a:cs typeface="Calibri"/>
              </a:rPr>
              <a:t> </a:t>
            </a:r>
            <a:r>
              <a:rPr sz="2750" spc="25" dirty="0">
                <a:latin typeface="Calibri"/>
                <a:cs typeface="Calibri"/>
              </a:rPr>
              <a:t>a</a:t>
            </a:r>
            <a:r>
              <a:rPr sz="2750" spc="-25" dirty="0">
                <a:latin typeface="Calibri"/>
                <a:cs typeface="Calibri"/>
              </a:rPr>
              <a:t>n</a:t>
            </a:r>
            <a:r>
              <a:rPr sz="2750" spc="10" dirty="0">
                <a:latin typeface="Calibri"/>
                <a:cs typeface="Calibri"/>
              </a:rPr>
              <a:t>d</a:t>
            </a:r>
            <a:r>
              <a:rPr sz="2750" spc="90" dirty="0">
                <a:latin typeface="Calibri"/>
                <a:cs typeface="Calibri"/>
              </a:rPr>
              <a:t> </a:t>
            </a:r>
            <a:r>
              <a:rPr sz="2750" spc="40" dirty="0">
                <a:latin typeface="Calibri"/>
                <a:cs typeface="Calibri"/>
              </a:rPr>
              <a:t>o</a:t>
            </a:r>
            <a:r>
              <a:rPr sz="2750" spc="-25" dirty="0">
                <a:latin typeface="Calibri"/>
                <a:cs typeface="Calibri"/>
              </a:rPr>
              <a:t>u</a:t>
            </a:r>
            <a:r>
              <a:rPr sz="2750" spc="5" dirty="0">
                <a:latin typeface="Calibri"/>
                <a:cs typeface="Calibri"/>
              </a:rPr>
              <a:t>t</a:t>
            </a:r>
            <a:r>
              <a:rPr sz="2750" spc="20" dirty="0">
                <a:latin typeface="Calibri"/>
                <a:cs typeface="Calibri"/>
              </a:rPr>
              <a:t> </a:t>
            </a:r>
            <a:r>
              <a:rPr sz="2750" spc="40" dirty="0">
                <a:latin typeface="Calibri"/>
                <a:cs typeface="Calibri"/>
              </a:rPr>
              <a:t>o</a:t>
            </a:r>
            <a:r>
              <a:rPr sz="2750" spc="5" dirty="0">
                <a:latin typeface="Calibri"/>
                <a:cs typeface="Calibri"/>
              </a:rPr>
              <a:t>f</a:t>
            </a:r>
            <a:r>
              <a:rPr sz="2750" spc="25" dirty="0">
                <a:latin typeface="Calibri"/>
                <a:cs typeface="Calibri"/>
              </a:rPr>
              <a:t> </a:t>
            </a:r>
            <a:r>
              <a:rPr sz="2750" spc="-25" dirty="0">
                <a:latin typeface="Calibri"/>
                <a:cs typeface="Calibri"/>
              </a:rPr>
              <a:t>th</a:t>
            </a:r>
            <a:r>
              <a:rPr sz="2750" spc="10" dirty="0">
                <a:latin typeface="Calibri"/>
                <a:cs typeface="Calibri"/>
              </a:rPr>
              <a:t>e</a:t>
            </a:r>
            <a:r>
              <a:rPr sz="2750" spc="90" dirty="0">
                <a:latin typeface="Calibri"/>
                <a:cs typeface="Calibri"/>
              </a:rPr>
              <a:t> </a:t>
            </a:r>
            <a:r>
              <a:rPr sz="2750" spc="30" dirty="0">
                <a:latin typeface="Calibri"/>
                <a:cs typeface="Calibri"/>
              </a:rPr>
              <a:t>c</a:t>
            </a:r>
            <a:r>
              <a:rPr sz="2750" spc="-25" dirty="0">
                <a:latin typeface="Calibri"/>
                <a:cs typeface="Calibri"/>
              </a:rPr>
              <a:t>e</a:t>
            </a:r>
            <a:r>
              <a:rPr sz="2750" spc="-35" dirty="0">
                <a:latin typeface="Calibri"/>
                <a:cs typeface="Calibri"/>
              </a:rPr>
              <a:t>l</a:t>
            </a:r>
            <a:r>
              <a:rPr sz="2750" spc="5" dirty="0">
                <a:latin typeface="Calibri"/>
                <a:cs typeface="Calibri"/>
              </a:rPr>
              <a:t>l</a:t>
            </a:r>
            <a:endParaRPr sz="2750" dirty="0">
              <a:latin typeface="Calibri"/>
              <a:cs typeface="Calibri"/>
            </a:endParaRPr>
          </a:p>
          <a:p>
            <a:pPr marL="469900">
              <a:lnSpc>
                <a:spcPct val="100000"/>
              </a:lnSpc>
              <a:spcBef>
                <a:spcPts val="755"/>
              </a:spcBef>
            </a:pPr>
            <a:r>
              <a:rPr sz="2750" spc="15" dirty="0">
                <a:latin typeface="Arial MT"/>
                <a:cs typeface="Arial MT"/>
              </a:rPr>
              <a:t>–</a:t>
            </a:r>
            <a:r>
              <a:rPr sz="2750" spc="-509" dirty="0">
                <a:latin typeface="Arial MT"/>
                <a:cs typeface="Arial MT"/>
              </a:rPr>
              <a:t> </a:t>
            </a:r>
            <a:r>
              <a:rPr sz="2750" spc="10" dirty="0">
                <a:latin typeface="Calibri"/>
                <a:cs typeface="Calibri"/>
              </a:rPr>
              <a:t>r</a:t>
            </a:r>
            <a:r>
              <a:rPr sz="2750" spc="-20" dirty="0">
                <a:latin typeface="Calibri"/>
                <a:cs typeface="Calibri"/>
              </a:rPr>
              <a:t>e</a:t>
            </a:r>
            <a:r>
              <a:rPr sz="2750" spc="30" dirty="0">
                <a:latin typeface="Calibri"/>
                <a:cs typeface="Calibri"/>
              </a:rPr>
              <a:t>c</a:t>
            </a:r>
            <a:r>
              <a:rPr sz="2750" spc="-25" dirty="0">
                <a:latin typeface="Calibri"/>
                <a:cs typeface="Calibri"/>
              </a:rPr>
              <a:t>e</a:t>
            </a:r>
            <a:r>
              <a:rPr sz="2750" spc="-35" dirty="0">
                <a:latin typeface="Calibri"/>
                <a:cs typeface="Calibri"/>
              </a:rPr>
              <a:t>i</a:t>
            </a:r>
            <a:r>
              <a:rPr sz="2750" spc="25" dirty="0">
                <a:latin typeface="Calibri"/>
                <a:cs typeface="Calibri"/>
              </a:rPr>
              <a:t>v</a:t>
            </a:r>
            <a:r>
              <a:rPr sz="2750" spc="-25" dirty="0">
                <a:latin typeface="Calibri"/>
                <a:cs typeface="Calibri"/>
              </a:rPr>
              <a:t>e</a:t>
            </a:r>
            <a:r>
              <a:rPr sz="2750" spc="10" dirty="0">
                <a:latin typeface="Calibri"/>
                <a:cs typeface="Calibri"/>
              </a:rPr>
              <a:t>s</a:t>
            </a:r>
            <a:r>
              <a:rPr sz="2750" spc="85" dirty="0">
                <a:latin typeface="Calibri"/>
                <a:cs typeface="Calibri"/>
              </a:rPr>
              <a:t> </a:t>
            </a:r>
            <a:r>
              <a:rPr sz="2750" spc="-35" dirty="0">
                <a:latin typeface="Calibri"/>
                <a:cs typeface="Calibri"/>
              </a:rPr>
              <a:t>si</a:t>
            </a:r>
            <a:r>
              <a:rPr sz="2750" spc="-25" dirty="0">
                <a:latin typeface="Calibri"/>
                <a:cs typeface="Calibri"/>
              </a:rPr>
              <a:t>gn</a:t>
            </a:r>
            <a:r>
              <a:rPr sz="2750" spc="25" dirty="0">
                <a:latin typeface="Calibri"/>
                <a:cs typeface="Calibri"/>
              </a:rPr>
              <a:t>a</a:t>
            </a:r>
            <a:r>
              <a:rPr sz="2750" spc="-35" dirty="0">
                <a:latin typeface="Calibri"/>
                <a:cs typeface="Calibri"/>
              </a:rPr>
              <a:t>l</a:t>
            </a:r>
            <a:r>
              <a:rPr sz="2750" spc="10" dirty="0">
                <a:latin typeface="Calibri"/>
                <a:cs typeface="Calibri"/>
              </a:rPr>
              <a:t>s</a:t>
            </a:r>
            <a:r>
              <a:rPr lang="en-US" sz="2750" spc="10" dirty="0">
                <a:latin typeface="Calibri"/>
                <a:cs typeface="Calibri"/>
              </a:rPr>
              <a:t>.</a:t>
            </a:r>
            <a:endParaRPr sz="2750" dirty="0">
              <a:latin typeface="Calibri"/>
              <a:cs typeface="Calibri"/>
            </a:endParaRPr>
          </a:p>
        </p:txBody>
      </p:sp>
    </p:spTree>
    <p:extLst>
      <p:ext uri="{BB962C8B-B14F-4D97-AF65-F5344CB8AC3E}">
        <p14:creationId xmlns:p14="http://schemas.microsoft.com/office/powerpoint/2010/main" val="419140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Plasma membrane</a:t>
            </a:r>
          </a:p>
        </p:txBody>
      </p:sp>
      <p:sp>
        <p:nvSpPr>
          <p:cNvPr id="4" name="Text Placeholder 3"/>
          <p:cNvSpPr>
            <a:spLocks noGrp="1"/>
          </p:cNvSpPr>
          <p:nvPr>
            <p:ph type="body" sz="quarter" idx="14"/>
          </p:nvPr>
        </p:nvSpPr>
        <p:spPr>
          <a:xfrm>
            <a:off x="457200" y="1173018"/>
            <a:ext cx="8062912" cy="2585323"/>
          </a:xfrm>
        </p:spPr>
        <p:txBody>
          <a:bodyPr/>
          <a:lstStyle/>
          <a:p>
            <a:pPr marL="342900" indent="-342900">
              <a:buFont typeface="Arial" panose="020B0604020202020204" pitchFamily="34" charset="0"/>
              <a:buChar char="•"/>
            </a:pPr>
            <a:r>
              <a:rPr lang="en-US" sz="2800" dirty="0"/>
              <a:t>Components:</a:t>
            </a:r>
          </a:p>
          <a:p>
            <a:pPr marL="1074420" lvl="1" indent="-342900">
              <a:buFont typeface="Arial" panose="020B0604020202020204" pitchFamily="34" charset="0"/>
              <a:buChar char="•"/>
            </a:pPr>
            <a:r>
              <a:rPr lang="en-US" sz="2800" dirty="0"/>
              <a:t>Lipids</a:t>
            </a:r>
          </a:p>
          <a:p>
            <a:pPr marL="1600200" lvl="2">
              <a:buFont typeface="Arial" panose="020B0604020202020204" pitchFamily="34" charset="0"/>
              <a:buChar char="•"/>
            </a:pPr>
            <a:r>
              <a:rPr lang="en-US" sz="2800" dirty="0"/>
              <a:t>Double layer of phospholipids</a:t>
            </a:r>
          </a:p>
          <a:p>
            <a:pPr marL="1600200" lvl="2">
              <a:buFont typeface="Arial" panose="020B0604020202020204" pitchFamily="34" charset="0"/>
              <a:buChar char="•"/>
            </a:pPr>
            <a:r>
              <a:rPr lang="en-US" sz="2800" dirty="0"/>
              <a:t>and cholesterol &amp; other lipids </a:t>
            </a:r>
          </a:p>
          <a:p>
            <a:pPr marL="1074420" lvl="1" indent="-342900">
              <a:buFont typeface="Arial" panose="020B0604020202020204" pitchFamily="34" charset="0"/>
              <a:buChar char="•"/>
            </a:pPr>
            <a:r>
              <a:rPr lang="en-US" sz="2800" dirty="0"/>
              <a:t>Proteins</a:t>
            </a:r>
          </a:p>
          <a:p>
            <a:pPr marL="1074420" lvl="1" indent="-342900">
              <a:buFont typeface="Arial" panose="020B0604020202020204" pitchFamily="34" charset="0"/>
              <a:buChar char="•"/>
            </a:pPr>
            <a:r>
              <a:rPr lang="en-US" sz="2800" dirty="0"/>
              <a:t>Carbohydrates </a:t>
            </a:r>
          </a:p>
        </p:txBody>
      </p:sp>
    </p:spTree>
    <p:extLst>
      <p:ext uri="{BB962C8B-B14F-4D97-AF65-F5344CB8AC3E}">
        <p14:creationId xmlns:p14="http://schemas.microsoft.com/office/powerpoint/2010/main" val="197485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igure Legend"/>
          <p:cNvSpPr>
            <a:spLocks noGrp="1"/>
          </p:cNvSpPr>
          <p:nvPr>
            <p:ph type="body" sz="quarter" idx="14"/>
          </p:nvPr>
        </p:nvSpPr>
        <p:spPr/>
        <p:txBody>
          <a:bodyPr>
            <a:normAutofit/>
          </a:bodyPr>
          <a:lstStyle/>
          <a:p>
            <a:r>
              <a:rPr lang="en-US" sz="1600" dirty="0"/>
              <a:t>The plasma membrane is a phospholipid bilayer with embedded proteins. There are other components, such as cholesterol and carbohydrates, which can be found in the membrane in addition to phospholipids and protein.</a:t>
            </a:r>
          </a:p>
        </p:txBody>
      </p:sp>
      <p:pic>
        <p:nvPicPr>
          <p:cNvPr id="9" name="Figure" descr="the plasma membrane is composed of a phospholipid bilayer. in the bilayer, the two long hydrophobic tails of phospholipids face toward the center, and the hydrophilic head group faces the exterior. Integral membrane proteins and protein channels span the entire bilayer. Protein channels have a pore in the middle. Peripheral membrane proteins sit on the surface of the phospholipids and are associated with the head groups. On the exterior side of the membrane, carbohydrates are attached to certain proteins and lipids. Filaments of the cytoskeleton line the interior of the membrane."/>
          <p:cNvPicPr>
            <a:picLocks noGrp="1" noChangeAspect="1"/>
          </p:cNvPicPr>
          <p:nvPr>
            <p:ph type="pic" sz="quarter" idx="13"/>
          </p:nvPr>
        </p:nvPicPr>
        <p:blipFill>
          <a:blip r:embed="rId2" cstate="email">
            <a:extLst>
              <a:ext uri="{28A0092B-C50C-407E-A947-70E740481C1C}">
                <a14:useLocalDpi xmlns:a14="http://schemas.microsoft.com/office/drawing/2010/main" val="0"/>
              </a:ext>
            </a:extLst>
          </a:blip>
          <a:srcRect l="-6727" r="-6727"/>
          <a:stretch>
            <a:fillRect/>
          </a:stretch>
        </p:blipFill>
        <p:spPr/>
      </p:pic>
      <p:sp>
        <p:nvSpPr>
          <p:cNvPr id="5" name="Figure Number"/>
          <p:cNvSpPr>
            <a:spLocks noGrp="1"/>
          </p:cNvSpPr>
          <p:nvPr>
            <p:ph type="title"/>
          </p:nvPr>
        </p:nvSpPr>
        <p:spPr/>
        <p:txBody>
          <a:bodyPr/>
          <a:lstStyle/>
          <a:p>
            <a:r>
              <a:rPr lang="en-US" dirty="0"/>
              <a:t>Figure 3.8 – plasma membrane </a:t>
            </a:r>
          </a:p>
        </p:txBody>
      </p:sp>
      <p:pic>
        <p:nvPicPr>
          <p:cNvPr id="8" name="Picture 7">
            <a:extLst>
              <a:ext uri="{FF2B5EF4-FFF2-40B4-BE49-F238E27FC236}">
                <a16:creationId xmlns:a16="http://schemas.microsoft.com/office/drawing/2014/main" id="{38F14D2C-2253-6B44-82E5-031FCDFA077A}"/>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233007" y="211262"/>
            <a:ext cx="1693024" cy="409803"/>
          </a:xfrm>
          <a:prstGeom prst="rect">
            <a:avLst/>
          </a:prstGeom>
        </p:spPr>
      </p:pic>
    </p:spTree>
    <p:extLst>
      <p:ext uri="{BB962C8B-B14F-4D97-AF65-F5344CB8AC3E}">
        <p14:creationId xmlns:p14="http://schemas.microsoft.com/office/powerpoint/2010/main" val="950290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Plasma membrane functions</a:t>
            </a:r>
          </a:p>
        </p:txBody>
      </p:sp>
      <p:sp>
        <p:nvSpPr>
          <p:cNvPr id="4" name="Text Placeholder 3"/>
          <p:cNvSpPr>
            <a:spLocks noGrp="1"/>
          </p:cNvSpPr>
          <p:nvPr>
            <p:ph type="body" sz="quarter" idx="14"/>
          </p:nvPr>
        </p:nvSpPr>
        <p:spPr>
          <a:xfrm>
            <a:off x="457200" y="1348509"/>
            <a:ext cx="8062912" cy="4661855"/>
          </a:xfrm>
        </p:spPr>
        <p:txBody>
          <a:bodyPr>
            <a:normAutofit/>
          </a:bodyPr>
          <a:lstStyle/>
          <a:p>
            <a:pPr marL="342900" indent="-342900">
              <a:buFont typeface="Arial" panose="020B0604020202020204" pitchFamily="34" charset="0"/>
              <a:buChar char="•"/>
            </a:pPr>
            <a:r>
              <a:rPr lang="en-US" dirty="0"/>
              <a:t>It is a boundary of the cell with many functions:</a:t>
            </a:r>
          </a:p>
          <a:p>
            <a:pPr marL="1074420" lvl="1" indent="-342900">
              <a:buFont typeface="Arial" panose="020B0604020202020204" pitchFamily="34" charset="0"/>
              <a:buChar char="•"/>
            </a:pPr>
            <a:r>
              <a:rPr lang="en-US" dirty="0"/>
              <a:t>Selective permeability – allow </a:t>
            </a:r>
            <a:r>
              <a:rPr lang="en-US" i="1" u="sng" dirty="0"/>
              <a:t>some</a:t>
            </a:r>
            <a:r>
              <a:rPr lang="en-US" dirty="0"/>
              <a:t> substances in and out of the cell</a:t>
            </a:r>
          </a:p>
          <a:p>
            <a:pPr marL="1074420" lvl="1" indent="-342900">
              <a:buFont typeface="Arial" panose="020B0604020202020204" pitchFamily="34" charset="0"/>
              <a:buChar char="•"/>
            </a:pPr>
            <a:r>
              <a:rPr lang="en-US" dirty="0"/>
              <a:t>Immunity – distinguish between “self” and “non-self”.</a:t>
            </a:r>
          </a:p>
        </p:txBody>
      </p:sp>
    </p:spTree>
    <p:extLst>
      <p:ext uri="{BB962C8B-B14F-4D97-AF65-F5344CB8AC3E}">
        <p14:creationId xmlns:p14="http://schemas.microsoft.com/office/powerpoint/2010/main" val="1710705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Membrane transport </a:t>
            </a:r>
          </a:p>
        </p:txBody>
      </p:sp>
      <p:sp>
        <p:nvSpPr>
          <p:cNvPr id="4" name="Text Placeholder 3"/>
          <p:cNvSpPr>
            <a:spLocks noGrp="1"/>
          </p:cNvSpPr>
          <p:nvPr>
            <p:ph type="body" sz="quarter" idx="14"/>
          </p:nvPr>
        </p:nvSpPr>
        <p:spPr>
          <a:xfrm>
            <a:off x="457200" y="1274618"/>
            <a:ext cx="8062912" cy="4735746"/>
          </a:xfrm>
        </p:spPr>
        <p:txBody>
          <a:bodyPr/>
          <a:lstStyle/>
          <a:p>
            <a:pPr marL="342900" indent="-342900">
              <a:buFont typeface="Arial" panose="020B0604020202020204" pitchFamily="34" charset="0"/>
              <a:buChar char="•"/>
            </a:pPr>
            <a:r>
              <a:rPr lang="en-US" dirty="0"/>
              <a:t>Membrane transport types:</a:t>
            </a:r>
          </a:p>
          <a:p>
            <a:pPr marL="342900" indent="-342900">
              <a:buFont typeface="Arial" panose="020B0604020202020204" pitchFamily="34" charset="0"/>
              <a:buChar char="•"/>
            </a:pPr>
            <a:r>
              <a:rPr lang="en-US" dirty="0"/>
              <a:t>Passive </a:t>
            </a:r>
          </a:p>
          <a:p>
            <a:pPr marL="1074420" lvl="1" indent="-342900">
              <a:buFont typeface="Arial" panose="020B0604020202020204" pitchFamily="34" charset="0"/>
              <a:buChar char="•"/>
            </a:pPr>
            <a:r>
              <a:rPr lang="en-US" dirty="0"/>
              <a:t>Doesn’t use energy</a:t>
            </a:r>
          </a:p>
          <a:p>
            <a:pPr marL="1074420" lvl="1" indent="-342900">
              <a:buFont typeface="Arial" panose="020B0604020202020204" pitchFamily="34" charset="0"/>
              <a:buChar char="•"/>
            </a:pPr>
            <a:r>
              <a:rPr lang="en-US" dirty="0"/>
              <a:t>Molecules are moving from high concentration to low</a:t>
            </a:r>
          </a:p>
          <a:p>
            <a:pPr marL="342900" indent="-342900">
              <a:buFont typeface="Arial" panose="020B0604020202020204" pitchFamily="34" charset="0"/>
              <a:buChar char="•"/>
            </a:pPr>
            <a:r>
              <a:rPr lang="en-US" dirty="0"/>
              <a:t>Active </a:t>
            </a:r>
          </a:p>
          <a:p>
            <a:pPr marL="1074420" lvl="1" indent="-342900">
              <a:buFont typeface="Arial" panose="020B0604020202020204" pitchFamily="34" charset="0"/>
              <a:buChar char="•"/>
            </a:pPr>
            <a:r>
              <a:rPr lang="en-US" dirty="0"/>
              <a:t>Requires energy </a:t>
            </a:r>
          </a:p>
          <a:p>
            <a:pPr marL="1074420" lvl="1" indent="-342900">
              <a:buFont typeface="Arial" panose="020B0604020202020204" pitchFamily="34" charset="0"/>
              <a:buChar char="•"/>
            </a:pPr>
            <a:r>
              <a:rPr lang="en-US" dirty="0"/>
              <a:t>Molecules are moving from low concentration to high</a:t>
            </a:r>
          </a:p>
          <a:p>
            <a:pPr marL="1074420" lvl="1" indent="-342900">
              <a:buFont typeface="Arial" panose="020B0604020202020204" pitchFamily="34" charset="0"/>
              <a:buChar char="•"/>
            </a:pPr>
            <a:r>
              <a:rPr lang="en-US" dirty="0"/>
              <a:t>Done with the help of proteins called pumps</a:t>
            </a:r>
          </a:p>
        </p:txBody>
      </p:sp>
    </p:spTree>
    <p:extLst>
      <p:ext uri="{BB962C8B-B14F-4D97-AF65-F5344CB8AC3E}">
        <p14:creationId xmlns:p14="http://schemas.microsoft.com/office/powerpoint/2010/main" val="1187208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39364" y="1112202"/>
            <a:ext cx="3917315" cy="701040"/>
          </a:xfrm>
          <a:prstGeom prst="rect">
            <a:avLst/>
          </a:prstGeom>
        </p:spPr>
        <p:txBody>
          <a:bodyPr vert="horz" wrap="square" lIns="0" tIns="16510" rIns="0" bIns="0" rtlCol="0">
            <a:spAutoFit/>
          </a:bodyPr>
          <a:lstStyle/>
          <a:p>
            <a:pPr marL="12700">
              <a:lnSpc>
                <a:spcPct val="100000"/>
              </a:lnSpc>
              <a:spcBef>
                <a:spcPts val="130"/>
              </a:spcBef>
            </a:pPr>
            <a:r>
              <a:rPr sz="4400" b="1" dirty="0">
                <a:latin typeface="Calibri"/>
                <a:cs typeface="Calibri"/>
              </a:rPr>
              <a:t>Definition</a:t>
            </a:r>
            <a:r>
              <a:rPr sz="4400" b="1" spc="-105" dirty="0">
                <a:latin typeface="Calibri"/>
                <a:cs typeface="Calibri"/>
              </a:rPr>
              <a:t> </a:t>
            </a:r>
            <a:r>
              <a:rPr sz="4400" b="1" spc="20" dirty="0">
                <a:latin typeface="Calibri"/>
                <a:cs typeface="Calibri"/>
              </a:rPr>
              <a:t>of</a:t>
            </a:r>
            <a:r>
              <a:rPr sz="4400" b="1" spc="-105" dirty="0">
                <a:latin typeface="Calibri"/>
                <a:cs typeface="Calibri"/>
              </a:rPr>
              <a:t> </a:t>
            </a:r>
            <a:r>
              <a:rPr sz="4400" b="1" dirty="0">
                <a:latin typeface="Calibri"/>
                <a:cs typeface="Calibri"/>
              </a:rPr>
              <a:t>Cell</a:t>
            </a:r>
            <a:endParaRPr sz="4400">
              <a:latin typeface="Calibri"/>
              <a:cs typeface="Calibri"/>
            </a:endParaRPr>
          </a:p>
        </p:txBody>
      </p:sp>
      <p:sp>
        <p:nvSpPr>
          <p:cNvPr id="3" name="object 3"/>
          <p:cNvSpPr txBox="1"/>
          <p:nvPr/>
        </p:nvSpPr>
        <p:spPr>
          <a:xfrm>
            <a:off x="1557274" y="3361944"/>
            <a:ext cx="6036310" cy="1004569"/>
          </a:xfrm>
          <a:prstGeom prst="rect">
            <a:avLst/>
          </a:prstGeom>
        </p:spPr>
        <p:txBody>
          <a:bodyPr vert="horz" wrap="square" lIns="0" tIns="16510" rIns="0" bIns="0" rtlCol="0">
            <a:spAutoFit/>
          </a:bodyPr>
          <a:lstStyle/>
          <a:p>
            <a:pPr marL="12700" marR="5080" indent="400685">
              <a:lnSpc>
                <a:spcPct val="100000"/>
              </a:lnSpc>
              <a:spcBef>
                <a:spcPts val="130"/>
              </a:spcBef>
            </a:pPr>
            <a:r>
              <a:rPr sz="3200" spc="15" dirty="0">
                <a:solidFill>
                  <a:srgbClr val="888888"/>
                </a:solidFill>
                <a:latin typeface="Calibri"/>
                <a:cs typeface="Calibri"/>
              </a:rPr>
              <a:t>A </a:t>
            </a:r>
            <a:r>
              <a:rPr sz="3200" spc="-5" dirty="0">
                <a:solidFill>
                  <a:srgbClr val="888888"/>
                </a:solidFill>
                <a:latin typeface="Calibri"/>
                <a:cs typeface="Calibri"/>
              </a:rPr>
              <a:t>cell </a:t>
            </a:r>
            <a:r>
              <a:rPr sz="3200" spc="5" dirty="0">
                <a:solidFill>
                  <a:srgbClr val="888888"/>
                </a:solidFill>
                <a:latin typeface="Calibri"/>
                <a:cs typeface="Calibri"/>
              </a:rPr>
              <a:t>is </a:t>
            </a:r>
            <a:r>
              <a:rPr sz="3200" spc="10" dirty="0">
                <a:solidFill>
                  <a:srgbClr val="888888"/>
                </a:solidFill>
                <a:latin typeface="Calibri"/>
                <a:cs typeface="Calibri"/>
              </a:rPr>
              <a:t>the smallest </a:t>
            </a:r>
            <a:r>
              <a:rPr sz="3200" spc="20" dirty="0">
                <a:solidFill>
                  <a:srgbClr val="888888"/>
                </a:solidFill>
                <a:latin typeface="Calibri"/>
                <a:cs typeface="Calibri"/>
              </a:rPr>
              <a:t>unit </a:t>
            </a:r>
            <a:r>
              <a:rPr sz="3200" spc="15" dirty="0">
                <a:solidFill>
                  <a:srgbClr val="888888"/>
                </a:solidFill>
                <a:latin typeface="Calibri"/>
                <a:cs typeface="Calibri"/>
              </a:rPr>
              <a:t>that </a:t>
            </a:r>
            <a:r>
              <a:rPr sz="3200" spc="5" dirty="0">
                <a:solidFill>
                  <a:srgbClr val="888888"/>
                </a:solidFill>
                <a:latin typeface="Calibri"/>
                <a:cs typeface="Calibri"/>
              </a:rPr>
              <a:t>is </a:t>
            </a:r>
            <a:r>
              <a:rPr sz="3200" spc="10" dirty="0">
                <a:solidFill>
                  <a:srgbClr val="888888"/>
                </a:solidFill>
                <a:latin typeface="Calibri"/>
                <a:cs typeface="Calibri"/>
              </a:rPr>
              <a:t> </a:t>
            </a:r>
            <a:r>
              <a:rPr sz="3200" spc="-10" dirty="0">
                <a:solidFill>
                  <a:srgbClr val="888888"/>
                </a:solidFill>
                <a:latin typeface="Calibri"/>
                <a:cs typeface="Calibri"/>
              </a:rPr>
              <a:t>c</a:t>
            </a:r>
            <a:r>
              <a:rPr sz="3200" spc="40" dirty="0">
                <a:solidFill>
                  <a:srgbClr val="888888"/>
                </a:solidFill>
                <a:latin typeface="Calibri"/>
                <a:cs typeface="Calibri"/>
              </a:rPr>
              <a:t>apab</a:t>
            </a:r>
            <a:r>
              <a:rPr sz="3200" spc="10" dirty="0">
                <a:solidFill>
                  <a:srgbClr val="888888"/>
                </a:solidFill>
                <a:latin typeface="Calibri"/>
                <a:cs typeface="Calibri"/>
              </a:rPr>
              <a:t>le</a:t>
            </a:r>
            <a:r>
              <a:rPr sz="3200" spc="-220" dirty="0">
                <a:solidFill>
                  <a:srgbClr val="888888"/>
                </a:solidFill>
                <a:latin typeface="Calibri"/>
                <a:cs typeface="Calibri"/>
              </a:rPr>
              <a:t> </a:t>
            </a:r>
            <a:r>
              <a:rPr sz="3200" spc="35" dirty="0">
                <a:solidFill>
                  <a:srgbClr val="888888"/>
                </a:solidFill>
                <a:latin typeface="Calibri"/>
                <a:cs typeface="Calibri"/>
              </a:rPr>
              <a:t>o</a:t>
            </a:r>
            <a:r>
              <a:rPr sz="3200" spc="5" dirty="0">
                <a:solidFill>
                  <a:srgbClr val="888888"/>
                </a:solidFill>
                <a:latin typeface="Calibri"/>
                <a:cs typeface="Calibri"/>
              </a:rPr>
              <a:t>f</a:t>
            </a:r>
            <a:r>
              <a:rPr sz="3200" spc="-60" dirty="0">
                <a:solidFill>
                  <a:srgbClr val="888888"/>
                </a:solidFill>
                <a:latin typeface="Calibri"/>
                <a:cs typeface="Calibri"/>
              </a:rPr>
              <a:t> </a:t>
            </a:r>
            <a:r>
              <a:rPr sz="3200" spc="40" dirty="0">
                <a:solidFill>
                  <a:srgbClr val="888888"/>
                </a:solidFill>
                <a:latin typeface="Calibri"/>
                <a:cs typeface="Calibri"/>
              </a:rPr>
              <a:t>p</a:t>
            </a:r>
            <a:r>
              <a:rPr sz="3200" spc="-25" dirty="0">
                <a:solidFill>
                  <a:srgbClr val="888888"/>
                </a:solidFill>
                <a:latin typeface="Calibri"/>
                <a:cs typeface="Calibri"/>
              </a:rPr>
              <a:t>e</a:t>
            </a:r>
            <a:r>
              <a:rPr sz="3200" spc="10" dirty="0">
                <a:solidFill>
                  <a:srgbClr val="888888"/>
                </a:solidFill>
                <a:latin typeface="Calibri"/>
                <a:cs typeface="Calibri"/>
              </a:rPr>
              <a:t>r</a:t>
            </a:r>
            <a:r>
              <a:rPr sz="3200" spc="-85" dirty="0">
                <a:solidFill>
                  <a:srgbClr val="888888"/>
                </a:solidFill>
                <a:latin typeface="Calibri"/>
                <a:cs typeface="Calibri"/>
              </a:rPr>
              <a:t>f</a:t>
            </a:r>
            <a:r>
              <a:rPr sz="3200" spc="35" dirty="0">
                <a:solidFill>
                  <a:srgbClr val="888888"/>
                </a:solidFill>
                <a:latin typeface="Calibri"/>
                <a:cs typeface="Calibri"/>
              </a:rPr>
              <a:t>o</a:t>
            </a:r>
            <a:r>
              <a:rPr sz="3200" spc="10" dirty="0">
                <a:solidFill>
                  <a:srgbClr val="888888"/>
                </a:solidFill>
                <a:latin typeface="Calibri"/>
                <a:cs typeface="Calibri"/>
              </a:rPr>
              <a:t>r</a:t>
            </a:r>
            <a:r>
              <a:rPr sz="3200" spc="-10" dirty="0">
                <a:solidFill>
                  <a:srgbClr val="888888"/>
                </a:solidFill>
                <a:latin typeface="Calibri"/>
                <a:cs typeface="Calibri"/>
              </a:rPr>
              <a:t>m</a:t>
            </a:r>
            <a:r>
              <a:rPr sz="3200" spc="5" dirty="0">
                <a:solidFill>
                  <a:srgbClr val="888888"/>
                </a:solidFill>
                <a:latin typeface="Calibri"/>
                <a:cs typeface="Calibri"/>
              </a:rPr>
              <a:t>i</a:t>
            </a:r>
            <a:r>
              <a:rPr sz="3200" spc="50" dirty="0">
                <a:solidFill>
                  <a:srgbClr val="888888"/>
                </a:solidFill>
                <a:latin typeface="Calibri"/>
                <a:cs typeface="Calibri"/>
              </a:rPr>
              <a:t>n</a:t>
            </a:r>
            <a:r>
              <a:rPr sz="3200" spc="10" dirty="0">
                <a:solidFill>
                  <a:srgbClr val="888888"/>
                </a:solidFill>
                <a:latin typeface="Calibri"/>
                <a:cs typeface="Calibri"/>
              </a:rPr>
              <a:t>g</a:t>
            </a:r>
            <a:r>
              <a:rPr sz="3200" spc="-70" dirty="0">
                <a:solidFill>
                  <a:srgbClr val="888888"/>
                </a:solidFill>
                <a:latin typeface="Calibri"/>
                <a:cs typeface="Calibri"/>
              </a:rPr>
              <a:t> </a:t>
            </a:r>
            <a:r>
              <a:rPr sz="3200" spc="5" dirty="0">
                <a:solidFill>
                  <a:srgbClr val="888888"/>
                </a:solidFill>
                <a:latin typeface="Calibri"/>
                <a:cs typeface="Calibri"/>
              </a:rPr>
              <a:t>l</a:t>
            </a:r>
            <a:r>
              <a:rPr sz="3200" spc="15" dirty="0">
                <a:solidFill>
                  <a:srgbClr val="888888"/>
                </a:solidFill>
                <a:latin typeface="Calibri"/>
                <a:cs typeface="Calibri"/>
              </a:rPr>
              <a:t>i</a:t>
            </a:r>
            <a:r>
              <a:rPr sz="3200" spc="-80" dirty="0">
                <a:solidFill>
                  <a:srgbClr val="888888"/>
                </a:solidFill>
                <a:latin typeface="Calibri"/>
                <a:cs typeface="Calibri"/>
              </a:rPr>
              <a:t>f</a:t>
            </a:r>
            <a:r>
              <a:rPr sz="3200" spc="10" dirty="0">
                <a:solidFill>
                  <a:srgbClr val="888888"/>
                </a:solidFill>
                <a:latin typeface="Calibri"/>
                <a:cs typeface="Calibri"/>
              </a:rPr>
              <a:t>e</a:t>
            </a:r>
            <a:r>
              <a:rPr sz="3200" spc="-80" dirty="0">
                <a:solidFill>
                  <a:srgbClr val="888888"/>
                </a:solidFill>
                <a:latin typeface="Calibri"/>
                <a:cs typeface="Calibri"/>
              </a:rPr>
              <a:t> </a:t>
            </a:r>
            <a:r>
              <a:rPr sz="3200" spc="-10" dirty="0">
                <a:solidFill>
                  <a:srgbClr val="888888"/>
                </a:solidFill>
                <a:latin typeface="Calibri"/>
                <a:cs typeface="Calibri"/>
              </a:rPr>
              <a:t>f</a:t>
            </a:r>
            <a:r>
              <a:rPr sz="3200" spc="40" dirty="0">
                <a:solidFill>
                  <a:srgbClr val="888888"/>
                </a:solidFill>
                <a:latin typeface="Calibri"/>
                <a:cs typeface="Calibri"/>
              </a:rPr>
              <a:t>un</a:t>
            </a:r>
            <a:r>
              <a:rPr sz="3200" spc="-10" dirty="0">
                <a:solidFill>
                  <a:srgbClr val="888888"/>
                </a:solidFill>
                <a:latin typeface="Calibri"/>
                <a:cs typeface="Calibri"/>
              </a:rPr>
              <a:t>c</a:t>
            </a:r>
            <a:r>
              <a:rPr sz="3200" spc="-25" dirty="0">
                <a:solidFill>
                  <a:srgbClr val="888888"/>
                </a:solidFill>
                <a:latin typeface="Calibri"/>
                <a:cs typeface="Calibri"/>
              </a:rPr>
              <a:t>t</a:t>
            </a:r>
            <a:r>
              <a:rPr sz="3200" spc="5" dirty="0">
                <a:solidFill>
                  <a:srgbClr val="888888"/>
                </a:solidFill>
                <a:latin typeface="Calibri"/>
                <a:cs typeface="Calibri"/>
              </a:rPr>
              <a:t>i</a:t>
            </a:r>
            <a:r>
              <a:rPr sz="3200" spc="45" dirty="0">
                <a:solidFill>
                  <a:srgbClr val="888888"/>
                </a:solidFill>
                <a:latin typeface="Calibri"/>
                <a:cs typeface="Calibri"/>
              </a:rPr>
              <a:t>o</a:t>
            </a:r>
            <a:r>
              <a:rPr sz="3200" spc="40" dirty="0">
                <a:solidFill>
                  <a:srgbClr val="888888"/>
                </a:solidFill>
                <a:latin typeface="Calibri"/>
                <a:cs typeface="Calibri"/>
              </a:rPr>
              <a:t>n</a:t>
            </a:r>
            <a:r>
              <a:rPr sz="3200" spc="15" dirty="0">
                <a:solidFill>
                  <a:srgbClr val="888888"/>
                </a:solidFill>
                <a:latin typeface="Calibri"/>
                <a:cs typeface="Calibri"/>
              </a:rPr>
              <a:t>s</a:t>
            </a:r>
            <a:r>
              <a:rPr sz="3200" spc="5" dirty="0">
                <a:solidFill>
                  <a:srgbClr val="888888"/>
                </a:solidFill>
                <a:latin typeface="Calibri"/>
                <a:cs typeface="Calibri"/>
              </a:rPr>
              <a:t>.</a:t>
            </a:r>
            <a:endParaRPr sz="32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transport </a:t>
            </a:r>
          </a:p>
        </p:txBody>
      </p:sp>
      <p:sp>
        <p:nvSpPr>
          <p:cNvPr id="4" name="Text Placeholder 3"/>
          <p:cNvSpPr>
            <a:spLocks noGrp="1"/>
          </p:cNvSpPr>
          <p:nvPr>
            <p:ph type="body" sz="quarter" idx="14"/>
          </p:nvPr>
        </p:nvSpPr>
        <p:spPr>
          <a:xfrm>
            <a:off x="457200" y="1136073"/>
            <a:ext cx="8062912" cy="3485570"/>
          </a:xfrm>
        </p:spPr>
        <p:txBody>
          <a:bodyPr/>
          <a:lstStyle/>
          <a:p>
            <a:pPr marL="342900" indent="-342900">
              <a:buFont typeface="Arial" panose="020B0604020202020204" pitchFamily="34" charset="0"/>
              <a:buChar char="•"/>
            </a:pPr>
            <a:r>
              <a:rPr lang="en-US" dirty="0"/>
              <a:t>Types of passive transport:</a:t>
            </a:r>
          </a:p>
          <a:p>
            <a:pPr marL="1074420" lvl="1" indent="-342900">
              <a:buFont typeface="Arial" panose="020B0604020202020204" pitchFamily="34" charset="0"/>
              <a:buChar char="•"/>
            </a:pPr>
            <a:r>
              <a:rPr lang="en-US" sz="2400" dirty="0"/>
              <a:t>Diffusion</a:t>
            </a:r>
          </a:p>
          <a:p>
            <a:pPr marL="1074420" lvl="1" indent="-342900">
              <a:buFont typeface="Arial" panose="020B0604020202020204" pitchFamily="34" charset="0"/>
              <a:buChar char="•"/>
            </a:pPr>
            <a:r>
              <a:rPr lang="en-US" sz="2400" dirty="0"/>
              <a:t>Osmosis or Diffusion of water</a:t>
            </a:r>
          </a:p>
          <a:p>
            <a:pPr marL="1074420" lvl="1" indent="-342900">
              <a:buFont typeface="Arial" panose="020B0604020202020204" pitchFamily="34" charset="0"/>
              <a:buChar char="•"/>
            </a:pPr>
            <a:r>
              <a:rPr lang="en-US" sz="2400" dirty="0"/>
              <a:t>Facilitated diffusion. </a:t>
            </a:r>
          </a:p>
          <a:p>
            <a:pPr lvl="2" indent="0">
              <a:buNone/>
            </a:pPr>
            <a:endParaRPr lang="en-US" sz="2400" dirty="0"/>
          </a:p>
          <a:p>
            <a:pPr lvl="2" indent="0">
              <a:buNone/>
            </a:pPr>
            <a:endParaRPr lang="en-US" sz="2400" dirty="0"/>
          </a:p>
          <a:p>
            <a:r>
              <a:rPr lang="en-US" sz="2400" dirty="0"/>
              <a:t> </a:t>
            </a:r>
          </a:p>
          <a:p>
            <a:r>
              <a:rPr lang="en-US" dirty="0"/>
              <a:t>Solution = solvent + solutes</a:t>
            </a:r>
          </a:p>
          <a:p>
            <a:endParaRPr lang="en-US" dirty="0"/>
          </a:p>
        </p:txBody>
      </p:sp>
    </p:spTree>
    <p:extLst>
      <p:ext uri="{BB962C8B-B14F-4D97-AF65-F5344CB8AC3E}">
        <p14:creationId xmlns:p14="http://schemas.microsoft.com/office/powerpoint/2010/main" val="2702328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transport </a:t>
            </a:r>
          </a:p>
        </p:txBody>
      </p:sp>
      <p:sp>
        <p:nvSpPr>
          <p:cNvPr id="4" name="Text Placeholder 3"/>
          <p:cNvSpPr>
            <a:spLocks noGrp="1"/>
          </p:cNvSpPr>
          <p:nvPr>
            <p:ph type="body" sz="quarter" idx="14"/>
          </p:nvPr>
        </p:nvSpPr>
        <p:spPr>
          <a:xfrm>
            <a:off x="457200" y="1209964"/>
            <a:ext cx="8062912" cy="4800400"/>
          </a:xfrm>
        </p:spPr>
        <p:txBody>
          <a:bodyPr/>
          <a:lstStyle/>
          <a:p>
            <a:pPr marL="342900" indent="-342900">
              <a:buFont typeface="Arial" panose="020B0604020202020204" pitchFamily="34" charset="0"/>
              <a:buChar char="•"/>
            </a:pPr>
            <a:r>
              <a:rPr lang="en-US" dirty="0"/>
              <a:t>Moving molecules Against their concentration gradient; can be done only using energy (ATP).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Proteins in the membrane called pumps can use ATP to push chemicals from low concentration to high concentration.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Example: NA/K-pump</a:t>
            </a:r>
          </a:p>
        </p:txBody>
      </p:sp>
    </p:spTree>
    <p:extLst>
      <p:ext uri="{BB962C8B-B14F-4D97-AF65-F5344CB8AC3E}">
        <p14:creationId xmlns:p14="http://schemas.microsoft.com/office/powerpoint/2010/main" val="2247173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59809" y="460692"/>
            <a:ext cx="2032000" cy="701040"/>
          </a:xfrm>
          <a:prstGeom prst="rect">
            <a:avLst/>
          </a:prstGeom>
        </p:spPr>
        <p:txBody>
          <a:bodyPr vert="horz" wrap="square" lIns="0" tIns="16510" rIns="0" bIns="0" rtlCol="0">
            <a:spAutoFit/>
          </a:bodyPr>
          <a:lstStyle/>
          <a:p>
            <a:pPr marL="12700">
              <a:lnSpc>
                <a:spcPct val="100000"/>
              </a:lnSpc>
              <a:spcBef>
                <a:spcPts val="130"/>
              </a:spcBef>
            </a:pPr>
            <a:r>
              <a:rPr b="1" dirty="0">
                <a:latin typeface="Calibri"/>
                <a:cs typeface="Calibri"/>
              </a:rPr>
              <a:t>Cell</a:t>
            </a:r>
            <a:r>
              <a:rPr b="1" spc="-135" dirty="0">
                <a:latin typeface="Calibri"/>
                <a:cs typeface="Calibri"/>
              </a:rPr>
              <a:t> </a:t>
            </a:r>
            <a:r>
              <a:rPr b="1" spc="-50" dirty="0">
                <a:latin typeface="Calibri"/>
                <a:cs typeface="Calibri"/>
              </a:rPr>
              <a:t>Wall</a:t>
            </a:r>
          </a:p>
        </p:txBody>
      </p:sp>
      <p:sp>
        <p:nvSpPr>
          <p:cNvPr id="3" name="object 3"/>
          <p:cNvSpPr txBox="1"/>
          <p:nvPr/>
        </p:nvSpPr>
        <p:spPr>
          <a:xfrm>
            <a:off x="4732020" y="1616455"/>
            <a:ext cx="3728085" cy="1823085"/>
          </a:xfrm>
          <a:prstGeom prst="rect">
            <a:avLst/>
          </a:prstGeom>
        </p:spPr>
        <p:txBody>
          <a:bodyPr vert="horz" wrap="square" lIns="0" tIns="6350" rIns="0" bIns="0" rtlCol="0">
            <a:spAutoFit/>
          </a:bodyPr>
          <a:lstStyle/>
          <a:p>
            <a:pPr marL="355600" marR="5080" indent="-343535">
              <a:lnSpc>
                <a:spcPct val="102400"/>
              </a:lnSpc>
              <a:spcBef>
                <a:spcPts val="50"/>
              </a:spcBef>
              <a:buFont typeface="Arial MT"/>
              <a:buChar char="•"/>
              <a:tabLst>
                <a:tab pos="355600" algn="l"/>
                <a:tab pos="356235" algn="l"/>
              </a:tabLst>
            </a:pPr>
            <a:r>
              <a:rPr sz="2750" spc="15" dirty="0">
                <a:latin typeface="Calibri"/>
                <a:cs typeface="Calibri"/>
              </a:rPr>
              <a:t>Most </a:t>
            </a:r>
            <a:r>
              <a:rPr sz="2750" spc="20" dirty="0">
                <a:latin typeface="Calibri"/>
                <a:cs typeface="Calibri"/>
              </a:rPr>
              <a:t>commonly </a:t>
            </a:r>
            <a:r>
              <a:rPr sz="2750" spc="-15" dirty="0">
                <a:latin typeface="Calibri"/>
                <a:cs typeface="Calibri"/>
              </a:rPr>
              <a:t>found </a:t>
            </a:r>
            <a:r>
              <a:rPr sz="2750" spc="-10" dirty="0">
                <a:latin typeface="Calibri"/>
                <a:cs typeface="Calibri"/>
              </a:rPr>
              <a:t> in</a:t>
            </a:r>
            <a:r>
              <a:rPr sz="2750" spc="80" dirty="0">
                <a:latin typeface="Calibri"/>
                <a:cs typeface="Calibri"/>
              </a:rPr>
              <a:t> </a:t>
            </a:r>
            <a:r>
              <a:rPr sz="2750" spc="-10" dirty="0">
                <a:latin typeface="Calibri"/>
                <a:cs typeface="Calibri"/>
              </a:rPr>
              <a:t>plant</a:t>
            </a:r>
            <a:r>
              <a:rPr sz="2750" spc="85" dirty="0">
                <a:latin typeface="Calibri"/>
                <a:cs typeface="Calibri"/>
              </a:rPr>
              <a:t> </a:t>
            </a:r>
            <a:r>
              <a:rPr sz="2750" spc="-10" dirty="0">
                <a:latin typeface="Calibri"/>
                <a:cs typeface="Calibri"/>
              </a:rPr>
              <a:t>cells</a:t>
            </a:r>
            <a:r>
              <a:rPr sz="2750" spc="75" dirty="0">
                <a:latin typeface="Calibri"/>
                <a:cs typeface="Calibri"/>
              </a:rPr>
              <a:t> </a:t>
            </a:r>
            <a:r>
              <a:rPr sz="2750" spc="20" dirty="0">
                <a:latin typeface="Calibri"/>
                <a:cs typeface="Calibri"/>
              </a:rPr>
              <a:t>&amp;</a:t>
            </a:r>
            <a:r>
              <a:rPr sz="2750" spc="15" dirty="0">
                <a:latin typeface="Calibri"/>
                <a:cs typeface="Calibri"/>
              </a:rPr>
              <a:t> </a:t>
            </a:r>
            <a:r>
              <a:rPr sz="2750" spc="-5" dirty="0">
                <a:latin typeface="Calibri"/>
                <a:cs typeface="Calibri"/>
              </a:rPr>
              <a:t>bacteria</a:t>
            </a:r>
            <a:endParaRPr sz="2750">
              <a:latin typeface="Calibri"/>
              <a:cs typeface="Calibri"/>
            </a:endParaRPr>
          </a:p>
          <a:p>
            <a:pPr marL="355600" marR="492759" indent="-343535">
              <a:lnSpc>
                <a:spcPct val="102499"/>
              </a:lnSpc>
              <a:spcBef>
                <a:spcPts val="670"/>
              </a:spcBef>
              <a:buFont typeface="Arial MT"/>
              <a:buChar char="•"/>
              <a:tabLst>
                <a:tab pos="355600" algn="l"/>
                <a:tab pos="356235" algn="l"/>
              </a:tabLst>
            </a:pPr>
            <a:r>
              <a:rPr sz="2750" spc="-5" dirty="0">
                <a:latin typeface="Calibri"/>
                <a:cs typeface="Calibri"/>
              </a:rPr>
              <a:t>Supports</a:t>
            </a:r>
            <a:r>
              <a:rPr sz="2750" spc="135" dirty="0">
                <a:latin typeface="Calibri"/>
                <a:cs typeface="Calibri"/>
              </a:rPr>
              <a:t> </a:t>
            </a:r>
            <a:r>
              <a:rPr sz="2750" spc="20" dirty="0">
                <a:latin typeface="Calibri"/>
                <a:cs typeface="Calibri"/>
              </a:rPr>
              <a:t>&amp;</a:t>
            </a:r>
            <a:r>
              <a:rPr sz="2750" spc="5" dirty="0">
                <a:latin typeface="Calibri"/>
                <a:cs typeface="Calibri"/>
              </a:rPr>
              <a:t> </a:t>
            </a:r>
            <a:r>
              <a:rPr sz="2750" spc="-10" dirty="0">
                <a:latin typeface="Calibri"/>
                <a:cs typeface="Calibri"/>
              </a:rPr>
              <a:t>protects </a:t>
            </a:r>
            <a:r>
              <a:rPr sz="2750" spc="-605" dirty="0">
                <a:latin typeface="Calibri"/>
                <a:cs typeface="Calibri"/>
              </a:rPr>
              <a:t> </a:t>
            </a:r>
            <a:r>
              <a:rPr sz="2750" spc="-10" dirty="0">
                <a:latin typeface="Calibri"/>
                <a:cs typeface="Calibri"/>
              </a:rPr>
              <a:t>cells</a:t>
            </a:r>
            <a:endParaRPr sz="2750">
              <a:latin typeface="Calibri"/>
              <a:cs typeface="Calibri"/>
            </a:endParaRPr>
          </a:p>
        </p:txBody>
      </p:sp>
      <p:pic>
        <p:nvPicPr>
          <p:cNvPr id="4" name="object 4"/>
          <p:cNvPicPr/>
          <p:nvPr/>
        </p:nvPicPr>
        <p:blipFill>
          <a:blip r:embed="rId2" cstate="print"/>
          <a:stretch>
            <a:fillRect/>
          </a:stretch>
        </p:blipFill>
        <p:spPr>
          <a:xfrm>
            <a:off x="457200" y="1844675"/>
            <a:ext cx="3733800" cy="37338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93845" y="460692"/>
            <a:ext cx="1083310" cy="701040"/>
          </a:xfrm>
          <a:prstGeom prst="rect">
            <a:avLst/>
          </a:prstGeom>
        </p:spPr>
        <p:txBody>
          <a:bodyPr vert="horz" wrap="square" lIns="0" tIns="16510" rIns="0" bIns="0" rtlCol="0">
            <a:spAutoFit/>
          </a:bodyPr>
          <a:lstStyle/>
          <a:p>
            <a:pPr marL="12700">
              <a:lnSpc>
                <a:spcPct val="100000"/>
              </a:lnSpc>
              <a:spcBef>
                <a:spcPts val="130"/>
              </a:spcBef>
            </a:pPr>
            <a:r>
              <a:rPr spc="-25" dirty="0"/>
              <a:t>C</a:t>
            </a:r>
            <a:r>
              <a:rPr spc="-15" dirty="0"/>
              <a:t>e</a:t>
            </a:r>
            <a:r>
              <a:rPr spc="30" dirty="0"/>
              <a:t>ll</a:t>
            </a:r>
            <a:r>
              <a:rPr spc="10" dirty="0"/>
              <a:t>s</a:t>
            </a:r>
          </a:p>
        </p:txBody>
      </p:sp>
      <p:sp>
        <p:nvSpPr>
          <p:cNvPr id="3" name="object 3"/>
          <p:cNvSpPr txBox="1"/>
          <p:nvPr/>
        </p:nvSpPr>
        <p:spPr>
          <a:xfrm>
            <a:off x="536575" y="1499840"/>
            <a:ext cx="6550025" cy="4161790"/>
          </a:xfrm>
          <a:prstGeom prst="rect">
            <a:avLst/>
          </a:prstGeom>
        </p:spPr>
        <p:txBody>
          <a:bodyPr vert="horz" wrap="square" lIns="0" tIns="75565" rIns="0" bIns="0" rtlCol="0">
            <a:spAutoFit/>
          </a:bodyPr>
          <a:lstStyle/>
          <a:p>
            <a:pPr marL="355600" indent="-343535">
              <a:lnSpc>
                <a:spcPct val="100000"/>
              </a:lnSpc>
              <a:spcBef>
                <a:spcPts val="595"/>
              </a:spcBef>
              <a:buFont typeface="Arial MT"/>
              <a:buChar char="•"/>
              <a:tabLst>
                <a:tab pos="355600" algn="l"/>
                <a:tab pos="356235" algn="l"/>
              </a:tabLst>
            </a:pPr>
            <a:r>
              <a:rPr sz="3200" b="1" spc="5" dirty="0">
                <a:latin typeface="Calibri"/>
                <a:cs typeface="Calibri"/>
              </a:rPr>
              <a:t>Structures</a:t>
            </a:r>
            <a:r>
              <a:rPr sz="3200" b="1" spc="-155" dirty="0">
                <a:latin typeface="Calibri"/>
                <a:cs typeface="Calibri"/>
              </a:rPr>
              <a:t> </a:t>
            </a:r>
            <a:r>
              <a:rPr sz="3200" b="1" spc="20" dirty="0">
                <a:latin typeface="Calibri"/>
                <a:cs typeface="Calibri"/>
              </a:rPr>
              <a:t>in</a:t>
            </a:r>
            <a:r>
              <a:rPr sz="3200" b="1" spc="-65" dirty="0">
                <a:latin typeface="Calibri"/>
                <a:cs typeface="Calibri"/>
              </a:rPr>
              <a:t> </a:t>
            </a:r>
            <a:r>
              <a:rPr sz="3200" b="1" spc="10" dirty="0">
                <a:latin typeface="Calibri"/>
                <a:cs typeface="Calibri"/>
              </a:rPr>
              <a:t>all</a:t>
            </a:r>
            <a:r>
              <a:rPr sz="3200" b="1" spc="-40" dirty="0">
                <a:latin typeface="Calibri"/>
                <a:cs typeface="Calibri"/>
              </a:rPr>
              <a:t> </a:t>
            </a:r>
            <a:r>
              <a:rPr sz="3200" b="1" spc="20" dirty="0">
                <a:latin typeface="Calibri"/>
                <a:cs typeface="Calibri"/>
              </a:rPr>
              <a:t>cells</a:t>
            </a:r>
            <a:endParaRPr sz="3200">
              <a:latin typeface="Calibri"/>
              <a:cs typeface="Calibri"/>
            </a:endParaRPr>
          </a:p>
          <a:p>
            <a:pPr marL="756285" lvl="1" indent="-286385">
              <a:lnSpc>
                <a:spcPct val="100000"/>
              </a:lnSpc>
              <a:spcBef>
                <a:spcPts val="440"/>
              </a:spcBef>
              <a:buFont typeface="Arial MT"/>
              <a:buChar char="–"/>
              <a:tabLst>
                <a:tab pos="756285" algn="l"/>
              </a:tabLst>
            </a:pPr>
            <a:r>
              <a:rPr sz="2750" spc="-5" dirty="0">
                <a:latin typeface="Calibri"/>
                <a:cs typeface="Calibri"/>
              </a:rPr>
              <a:t>Nucleus</a:t>
            </a:r>
            <a:endParaRPr sz="2750">
              <a:latin typeface="Calibri"/>
              <a:cs typeface="Calibri"/>
            </a:endParaRPr>
          </a:p>
          <a:p>
            <a:pPr marL="756285" lvl="1" indent="-286385">
              <a:lnSpc>
                <a:spcPct val="100000"/>
              </a:lnSpc>
              <a:spcBef>
                <a:spcPts val="455"/>
              </a:spcBef>
              <a:buFont typeface="Arial MT"/>
              <a:buChar char="–"/>
              <a:tabLst>
                <a:tab pos="756285" algn="l"/>
              </a:tabLst>
            </a:pPr>
            <a:r>
              <a:rPr sz="2750" spc="5" dirty="0">
                <a:latin typeface="Calibri"/>
                <a:cs typeface="Calibri"/>
              </a:rPr>
              <a:t>Ribosomes</a:t>
            </a:r>
            <a:endParaRPr sz="2750">
              <a:latin typeface="Calibri"/>
              <a:cs typeface="Calibri"/>
            </a:endParaRPr>
          </a:p>
          <a:p>
            <a:pPr marL="756285" lvl="1" indent="-286385">
              <a:lnSpc>
                <a:spcPct val="100000"/>
              </a:lnSpc>
              <a:spcBef>
                <a:spcPts val="380"/>
              </a:spcBef>
              <a:buFont typeface="Arial MT"/>
              <a:buChar char="–"/>
              <a:tabLst>
                <a:tab pos="756285" algn="l"/>
              </a:tabLst>
            </a:pPr>
            <a:r>
              <a:rPr sz="2750" dirty="0">
                <a:latin typeface="Calibri"/>
                <a:cs typeface="Calibri"/>
              </a:rPr>
              <a:t>Endomembrane</a:t>
            </a:r>
            <a:r>
              <a:rPr sz="2750" spc="210" dirty="0">
                <a:latin typeface="Calibri"/>
                <a:cs typeface="Calibri"/>
              </a:rPr>
              <a:t> </a:t>
            </a:r>
            <a:r>
              <a:rPr sz="2750" spc="-5" dirty="0">
                <a:latin typeface="Calibri"/>
                <a:cs typeface="Calibri"/>
              </a:rPr>
              <a:t>System</a:t>
            </a:r>
            <a:endParaRPr sz="2750">
              <a:latin typeface="Calibri"/>
              <a:cs typeface="Calibri"/>
            </a:endParaRPr>
          </a:p>
          <a:p>
            <a:pPr marL="1156970" lvl="2" indent="-229235">
              <a:lnSpc>
                <a:spcPct val="100000"/>
              </a:lnSpc>
              <a:spcBef>
                <a:spcPts val="355"/>
              </a:spcBef>
              <a:buFont typeface="Arial MT"/>
              <a:buChar char="•"/>
              <a:tabLst>
                <a:tab pos="1156970" algn="l"/>
              </a:tabLst>
            </a:pPr>
            <a:r>
              <a:rPr sz="2400" spc="20" dirty="0">
                <a:latin typeface="Calibri"/>
                <a:cs typeface="Calibri"/>
              </a:rPr>
              <a:t>E</a:t>
            </a:r>
            <a:r>
              <a:rPr sz="2400" spc="5" dirty="0">
                <a:latin typeface="Calibri"/>
                <a:cs typeface="Calibri"/>
              </a:rPr>
              <a:t>nd</a:t>
            </a:r>
            <a:r>
              <a:rPr sz="2400" dirty="0">
                <a:latin typeface="Calibri"/>
                <a:cs typeface="Calibri"/>
              </a:rPr>
              <a:t>o</a:t>
            </a:r>
            <a:r>
              <a:rPr sz="2400" spc="5" dirty="0">
                <a:latin typeface="Calibri"/>
                <a:cs typeface="Calibri"/>
              </a:rPr>
              <a:t>p</a:t>
            </a:r>
            <a:r>
              <a:rPr sz="2400" spc="-30" dirty="0">
                <a:latin typeface="Calibri"/>
                <a:cs typeface="Calibri"/>
              </a:rPr>
              <a:t>la</a:t>
            </a:r>
            <a:r>
              <a:rPr sz="2400" spc="30" dirty="0">
                <a:latin typeface="Calibri"/>
                <a:cs typeface="Calibri"/>
              </a:rPr>
              <a:t>s</a:t>
            </a:r>
            <a:r>
              <a:rPr sz="2400" spc="25" dirty="0">
                <a:latin typeface="Calibri"/>
                <a:cs typeface="Calibri"/>
              </a:rPr>
              <a:t>m</a:t>
            </a:r>
            <a:r>
              <a:rPr sz="2400" spc="-30" dirty="0">
                <a:latin typeface="Calibri"/>
                <a:cs typeface="Calibri"/>
              </a:rPr>
              <a:t>i</a:t>
            </a:r>
            <a:r>
              <a:rPr sz="2400" dirty="0">
                <a:latin typeface="Calibri"/>
                <a:cs typeface="Calibri"/>
              </a:rPr>
              <a:t>c</a:t>
            </a:r>
            <a:r>
              <a:rPr sz="2400" spc="-65" dirty="0">
                <a:latin typeface="Calibri"/>
                <a:cs typeface="Calibri"/>
              </a:rPr>
              <a:t> </a:t>
            </a:r>
            <a:r>
              <a:rPr sz="2400" spc="-15" dirty="0">
                <a:latin typeface="Calibri"/>
                <a:cs typeface="Calibri"/>
              </a:rPr>
              <a:t>r</a:t>
            </a:r>
            <a:r>
              <a:rPr sz="2400" dirty="0">
                <a:latin typeface="Calibri"/>
                <a:cs typeface="Calibri"/>
              </a:rPr>
              <a:t>e</a:t>
            </a:r>
            <a:r>
              <a:rPr sz="2400" spc="20" dirty="0">
                <a:latin typeface="Calibri"/>
                <a:cs typeface="Calibri"/>
              </a:rPr>
              <a:t>t</a:t>
            </a:r>
            <a:r>
              <a:rPr sz="2400" spc="-30" dirty="0">
                <a:latin typeface="Calibri"/>
                <a:cs typeface="Calibri"/>
              </a:rPr>
              <a:t>i</a:t>
            </a:r>
            <a:r>
              <a:rPr sz="2400" spc="30" dirty="0">
                <a:latin typeface="Calibri"/>
                <a:cs typeface="Calibri"/>
              </a:rPr>
              <a:t>c</a:t>
            </a:r>
            <a:r>
              <a:rPr sz="2400" spc="5" dirty="0">
                <a:latin typeface="Calibri"/>
                <a:cs typeface="Calibri"/>
              </a:rPr>
              <a:t>u</a:t>
            </a:r>
            <a:r>
              <a:rPr sz="2400" spc="-30" dirty="0">
                <a:latin typeface="Calibri"/>
                <a:cs typeface="Calibri"/>
              </a:rPr>
              <a:t>l</a:t>
            </a:r>
            <a:r>
              <a:rPr sz="2400" spc="5" dirty="0">
                <a:latin typeface="Calibri"/>
                <a:cs typeface="Calibri"/>
              </a:rPr>
              <a:t>u</a:t>
            </a:r>
            <a:r>
              <a:rPr sz="2400" dirty="0">
                <a:latin typeface="Calibri"/>
                <a:cs typeface="Calibri"/>
              </a:rPr>
              <a:t>m</a:t>
            </a:r>
            <a:r>
              <a:rPr sz="2400" spc="-90" dirty="0">
                <a:latin typeface="Calibri"/>
                <a:cs typeface="Calibri"/>
              </a:rPr>
              <a:t> </a:t>
            </a:r>
            <a:r>
              <a:rPr sz="2400" dirty="0">
                <a:latin typeface="Calibri"/>
                <a:cs typeface="Calibri"/>
              </a:rPr>
              <a:t>–</a:t>
            </a:r>
            <a:r>
              <a:rPr sz="2400" spc="60" dirty="0">
                <a:latin typeface="Calibri"/>
                <a:cs typeface="Calibri"/>
              </a:rPr>
              <a:t> </a:t>
            </a:r>
            <a:r>
              <a:rPr sz="2400" spc="30" dirty="0">
                <a:latin typeface="Calibri"/>
                <a:cs typeface="Calibri"/>
              </a:rPr>
              <a:t>s</a:t>
            </a:r>
            <a:r>
              <a:rPr sz="2400" spc="25" dirty="0">
                <a:latin typeface="Calibri"/>
                <a:cs typeface="Calibri"/>
              </a:rPr>
              <a:t>m</a:t>
            </a:r>
            <a:r>
              <a:rPr sz="2400" dirty="0">
                <a:latin typeface="Calibri"/>
                <a:cs typeface="Calibri"/>
              </a:rPr>
              <a:t>oo</a:t>
            </a:r>
            <a:r>
              <a:rPr sz="2400" spc="15" dirty="0">
                <a:latin typeface="Calibri"/>
                <a:cs typeface="Calibri"/>
              </a:rPr>
              <a:t>t</a:t>
            </a:r>
            <a:r>
              <a:rPr sz="2400" dirty="0">
                <a:latin typeface="Calibri"/>
                <a:cs typeface="Calibri"/>
              </a:rPr>
              <a:t>h</a:t>
            </a:r>
            <a:r>
              <a:rPr sz="2400" spc="-160" dirty="0">
                <a:latin typeface="Calibri"/>
                <a:cs typeface="Calibri"/>
              </a:rPr>
              <a:t> </a:t>
            </a:r>
            <a:r>
              <a:rPr sz="2400" spc="-30" dirty="0">
                <a:latin typeface="Calibri"/>
                <a:cs typeface="Calibri"/>
              </a:rPr>
              <a:t>a</a:t>
            </a:r>
            <a:r>
              <a:rPr sz="2400" spc="5" dirty="0">
                <a:latin typeface="Calibri"/>
                <a:cs typeface="Calibri"/>
              </a:rPr>
              <a:t>n</a:t>
            </a:r>
            <a:r>
              <a:rPr sz="2400" dirty="0">
                <a:latin typeface="Calibri"/>
                <a:cs typeface="Calibri"/>
              </a:rPr>
              <a:t>d</a:t>
            </a:r>
            <a:r>
              <a:rPr sz="2400" spc="-10" dirty="0">
                <a:latin typeface="Calibri"/>
                <a:cs typeface="Calibri"/>
              </a:rPr>
              <a:t> </a:t>
            </a:r>
            <a:r>
              <a:rPr sz="2400" spc="-90" dirty="0">
                <a:latin typeface="Calibri"/>
                <a:cs typeface="Calibri"/>
              </a:rPr>
              <a:t>r</a:t>
            </a:r>
            <a:r>
              <a:rPr sz="2400" dirty="0">
                <a:latin typeface="Calibri"/>
                <a:cs typeface="Calibri"/>
              </a:rPr>
              <a:t>o</a:t>
            </a:r>
            <a:r>
              <a:rPr sz="2400" spc="5" dirty="0">
                <a:latin typeface="Calibri"/>
                <a:cs typeface="Calibri"/>
              </a:rPr>
              <a:t>u</a:t>
            </a:r>
            <a:r>
              <a:rPr sz="2400" spc="-10" dirty="0">
                <a:latin typeface="Calibri"/>
                <a:cs typeface="Calibri"/>
              </a:rPr>
              <a:t>g</a:t>
            </a:r>
            <a:r>
              <a:rPr sz="2400" dirty="0">
                <a:latin typeface="Calibri"/>
                <a:cs typeface="Calibri"/>
              </a:rPr>
              <a:t>h</a:t>
            </a:r>
            <a:endParaRPr sz="2400">
              <a:latin typeface="Calibri"/>
              <a:cs typeface="Calibri"/>
            </a:endParaRPr>
          </a:p>
          <a:p>
            <a:pPr marL="1156970" lvl="2" indent="-229235">
              <a:lnSpc>
                <a:spcPct val="100000"/>
              </a:lnSpc>
              <a:spcBef>
                <a:spcPts val="350"/>
              </a:spcBef>
              <a:buFont typeface="Arial MT"/>
              <a:buChar char="•"/>
              <a:tabLst>
                <a:tab pos="1156970" algn="l"/>
              </a:tabLst>
            </a:pPr>
            <a:r>
              <a:rPr sz="2400" spc="-10" dirty="0">
                <a:latin typeface="Calibri"/>
                <a:cs typeface="Calibri"/>
              </a:rPr>
              <a:t>Golgi</a:t>
            </a:r>
            <a:r>
              <a:rPr sz="2400" spc="-15" dirty="0">
                <a:latin typeface="Calibri"/>
                <a:cs typeface="Calibri"/>
              </a:rPr>
              <a:t> apparatus</a:t>
            </a:r>
            <a:endParaRPr sz="2400">
              <a:latin typeface="Calibri"/>
              <a:cs typeface="Calibri"/>
            </a:endParaRPr>
          </a:p>
          <a:p>
            <a:pPr marL="1156970" lvl="2" indent="-229235">
              <a:lnSpc>
                <a:spcPct val="100000"/>
              </a:lnSpc>
              <a:spcBef>
                <a:spcPts val="275"/>
              </a:spcBef>
              <a:buFont typeface="Arial MT"/>
              <a:buChar char="•"/>
              <a:tabLst>
                <a:tab pos="1156970" algn="l"/>
              </a:tabLst>
            </a:pPr>
            <a:r>
              <a:rPr sz="2400" spc="-20" dirty="0">
                <a:latin typeface="Calibri"/>
                <a:cs typeface="Calibri"/>
              </a:rPr>
              <a:t>Vesicles</a:t>
            </a:r>
            <a:endParaRPr sz="2400">
              <a:latin typeface="Calibri"/>
              <a:cs typeface="Calibri"/>
            </a:endParaRPr>
          </a:p>
          <a:p>
            <a:pPr marL="756285" lvl="1" indent="-286385">
              <a:lnSpc>
                <a:spcPct val="100000"/>
              </a:lnSpc>
              <a:spcBef>
                <a:spcPts val="450"/>
              </a:spcBef>
              <a:buFont typeface="Arial MT"/>
              <a:buChar char="–"/>
              <a:tabLst>
                <a:tab pos="756285" algn="l"/>
              </a:tabLst>
            </a:pPr>
            <a:r>
              <a:rPr sz="2750" dirty="0">
                <a:latin typeface="Calibri"/>
                <a:cs typeface="Calibri"/>
              </a:rPr>
              <a:t>Mitochondria</a:t>
            </a:r>
            <a:endParaRPr sz="2750">
              <a:latin typeface="Calibri"/>
              <a:cs typeface="Calibri"/>
            </a:endParaRPr>
          </a:p>
          <a:p>
            <a:pPr marL="756285" lvl="1" indent="-286385">
              <a:lnSpc>
                <a:spcPct val="100000"/>
              </a:lnSpc>
              <a:spcBef>
                <a:spcPts val="380"/>
              </a:spcBef>
              <a:buFont typeface="Arial MT"/>
              <a:buChar char="–"/>
              <a:tabLst>
                <a:tab pos="756285" algn="l"/>
              </a:tabLst>
            </a:pPr>
            <a:r>
              <a:rPr sz="2750" spc="-5" dirty="0">
                <a:latin typeface="Calibri"/>
                <a:cs typeface="Calibri"/>
              </a:rPr>
              <a:t>Cytoskeleton</a:t>
            </a:r>
            <a:endParaRPr sz="2750">
              <a:latin typeface="Calibri"/>
              <a:cs typeface="Calibri"/>
            </a:endParaRPr>
          </a:p>
        </p:txBody>
      </p:sp>
    </p:spTree>
    <p:extLst>
      <p:ext uri="{BB962C8B-B14F-4D97-AF65-F5344CB8AC3E}">
        <p14:creationId xmlns:p14="http://schemas.microsoft.com/office/powerpoint/2010/main" val="3250182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40353" y="460692"/>
            <a:ext cx="2474595" cy="701040"/>
          </a:xfrm>
          <a:prstGeom prst="rect">
            <a:avLst/>
          </a:prstGeom>
        </p:spPr>
        <p:txBody>
          <a:bodyPr vert="horz" wrap="square" lIns="0" tIns="16510" rIns="0" bIns="0" rtlCol="0">
            <a:spAutoFit/>
          </a:bodyPr>
          <a:lstStyle/>
          <a:p>
            <a:pPr marL="12700">
              <a:lnSpc>
                <a:spcPct val="100000"/>
              </a:lnSpc>
              <a:spcBef>
                <a:spcPts val="130"/>
              </a:spcBef>
            </a:pPr>
            <a:r>
              <a:rPr b="1" spc="-5" dirty="0">
                <a:latin typeface="Calibri"/>
                <a:cs typeface="Calibri"/>
              </a:rPr>
              <a:t>C</a:t>
            </a:r>
            <a:r>
              <a:rPr b="1" spc="15" dirty="0">
                <a:latin typeface="Calibri"/>
                <a:cs typeface="Calibri"/>
              </a:rPr>
              <a:t>y</a:t>
            </a:r>
            <a:r>
              <a:rPr b="1" spc="-100" dirty="0">
                <a:latin typeface="Calibri"/>
                <a:cs typeface="Calibri"/>
              </a:rPr>
              <a:t>t</a:t>
            </a:r>
            <a:r>
              <a:rPr b="1" spc="30" dirty="0">
                <a:latin typeface="Calibri"/>
                <a:cs typeface="Calibri"/>
              </a:rPr>
              <a:t>op</a:t>
            </a:r>
            <a:r>
              <a:rPr b="1" spc="-35" dirty="0">
                <a:latin typeface="Calibri"/>
                <a:cs typeface="Calibri"/>
              </a:rPr>
              <a:t>l</a:t>
            </a:r>
            <a:r>
              <a:rPr b="1" spc="15" dirty="0">
                <a:latin typeface="Calibri"/>
                <a:cs typeface="Calibri"/>
              </a:rPr>
              <a:t>a</a:t>
            </a:r>
            <a:r>
              <a:rPr b="1" spc="25" dirty="0">
                <a:latin typeface="Calibri"/>
                <a:cs typeface="Calibri"/>
              </a:rPr>
              <a:t>sm</a:t>
            </a:r>
          </a:p>
        </p:txBody>
      </p:sp>
      <p:sp>
        <p:nvSpPr>
          <p:cNvPr id="3" name="object 3"/>
          <p:cNvSpPr txBox="1"/>
          <p:nvPr/>
        </p:nvSpPr>
        <p:spPr>
          <a:xfrm>
            <a:off x="536575" y="1508124"/>
            <a:ext cx="5372100" cy="1203535"/>
          </a:xfrm>
          <a:prstGeom prst="rect">
            <a:avLst/>
          </a:prstGeom>
        </p:spPr>
        <p:txBody>
          <a:bodyPr vert="horz" wrap="square" lIns="0" tIns="114935" rIns="0" bIns="0" rtlCol="0">
            <a:spAutoFit/>
          </a:bodyPr>
          <a:lstStyle/>
          <a:p>
            <a:pPr marL="355600" indent="-343535">
              <a:lnSpc>
                <a:spcPct val="100000"/>
              </a:lnSpc>
              <a:spcBef>
                <a:spcPts val="905"/>
              </a:spcBef>
              <a:buFont typeface="Arial MT"/>
              <a:buChar char="•"/>
              <a:tabLst>
                <a:tab pos="355600" algn="l"/>
                <a:tab pos="356235" algn="l"/>
              </a:tabLst>
            </a:pPr>
            <a:r>
              <a:rPr sz="3200" spc="5" dirty="0">
                <a:latin typeface="Calibri"/>
                <a:cs typeface="Calibri"/>
              </a:rPr>
              <a:t>G</a:t>
            </a:r>
            <a:r>
              <a:rPr sz="3200" spc="-25" dirty="0">
                <a:latin typeface="Calibri"/>
                <a:cs typeface="Calibri"/>
              </a:rPr>
              <a:t>e</a:t>
            </a:r>
            <a:r>
              <a:rPr sz="3200" spc="10" dirty="0">
                <a:latin typeface="Calibri"/>
                <a:cs typeface="Calibri"/>
              </a:rPr>
              <a:t>l</a:t>
            </a:r>
            <a:r>
              <a:rPr sz="3200" spc="-10" dirty="0">
                <a:latin typeface="Calibri"/>
                <a:cs typeface="Calibri"/>
              </a:rPr>
              <a:t>-</a:t>
            </a:r>
            <a:r>
              <a:rPr sz="3200" spc="5" dirty="0">
                <a:latin typeface="Calibri"/>
                <a:cs typeface="Calibri"/>
              </a:rPr>
              <a:t>l</a:t>
            </a:r>
            <a:r>
              <a:rPr sz="3200" spc="15" dirty="0">
                <a:latin typeface="Calibri"/>
                <a:cs typeface="Calibri"/>
              </a:rPr>
              <a:t>i</a:t>
            </a:r>
            <a:r>
              <a:rPr sz="3200" spc="-35" dirty="0">
                <a:latin typeface="Calibri"/>
                <a:cs typeface="Calibri"/>
              </a:rPr>
              <a:t>k</a:t>
            </a:r>
            <a:r>
              <a:rPr sz="3200" spc="10" dirty="0">
                <a:latin typeface="Calibri"/>
                <a:cs typeface="Calibri"/>
              </a:rPr>
              <a:t>e</a:t>
            </a:r>
            <a:r>
              <a:rPr sz="3200" spc="-155" dirty="0">
                <a:latin typeface="Calibri"/>
                <a:cs typeface="Calibri"/>
              </a:rPr>
              <a:t> </a:t>
            </a:r>
            <a:r>
              <a:rPr sz="3200" spc="-10" dirty="0">
                <a:latin typeface="Calibri"/>
                <a:cs typeface="Calibri"/>
              </a:rPr>
              <a:t>m</a:t>
            </a:r>
            <a:r>
              <a:rPr sz="3200" spc="5" dirty="0">
                <a:latin typeface="Calibri"/>
                <a:cs typeface="Calibri"/>
              </a:rPr>
              <a:t>i</a:t>
            </a:r>
            <a:r>
              <a:rPr sz="3200" spc="40" dirty="0">
                <a:latin typeface="Calibri"/>
                <a:cs typeface="Calibri"/>
              </a:rPr>
              <a:t>x</a:t>
            </a:r>
            <a:r>
              <a:rPr sz="3200" spc="-25" dirty="0">
                <a:latin typeface="Calibri"/>
                <a:cs typeface="Calibri"/>
              </a:rPr>
              <a:t>t</a:t>
            </a:r>
            <a:r>
              <a:rPr sz="3200" spc="40" dirty="0">
                <a:latin typeface="Calibri"/>
                <a:cs typeface="Calibri"/>
              </a:rPr>
              <a:t>u</a:t>
            </a:r>
            <a:r>
              <a:rPr sz="3200" spc="-70" dirty="0">
                <a:latin typeface="Calibri"/>
                <a:cs typeface="Calibri"/>
              </a:rPr>
              <a:t>r</a:t>
            </a:r>
            <a:r>
              <a:rPr sz="3200" spc="10" dirty="0">
                <a:latin typeface="Calibri"/>
                <a:cs typeface="Calibri"/>
              </a:rPr>
              <a:t>e</a:t>
            </a:r>
            <a:endParaRPr sz="3200" dirty="0">
              <a:latin typeface="Calibri"/>
              <a:cs typeface="Calibri"/>
            </a:endParaRPr>
          </a:p>
          <a:p>
            <a:pPr marL="355600" indent="-343535">
              <a:lnSpc>
                <a:spcPct val="100000"/>
              </a:lnSpc>
              <a:spcBef>
                <a:spcPts val="815"/>
              </a:spcBef>
              <a:buFont typeface="Arial MT"/>
              <a:buChar char="•"/>
              <a:tabLst>
                <a:tab pos="355600" algn="l"/>
                <a:tab pos="356235" algn="l"/>
              </a:tabLst>
            </a:pPr>
            <a:r>
              <a:rPr sz="3200" spc="20" dirty="0">
                <a:latin typeface="Calibri"/>
                <a:cs typeface="Calibri"/>
              </a:rPr>
              <a:t>S</a:t>
            </a:r>
            <a:r>
              <a:rPr sz="3200" spc="40" dirty="0">
                <a:latin typeface="Calibri"/>
                <a:cs typeface="Calibri"/>
              </a:rPr>
              <a:t>u</a:t>
            </a:r>
            <a:r>
              <a:rPr sz="3200" spc="10" dirty="0">
                <a:latin typeface="Calibri"/>
                <a:cs typeface="Calibri"/>
              </a:rPr>
              <a:t>r</a:t>
            </a:r>
            <a:r>
              <a:rPr sz="3200" spc="-70" dirty="0">
                <a:latin typeface="Calibri"/>
                <a:cs typeface="Calibri"/>
              </a:rPr>
              <a:t>r</a:t>
            </a:r>
            <a:r>
              <a:rPr sz="3200" spc="35" dirty="0">
                <a:latin typeface="Calibri"/>
                <a:cs typeface="Calibri"/>
              </a:rPr>
              <a:t>o</a:t>
            </a:r>
            <a:r>
              <a:rPr sz="3200" spc="40" dirty="0">
                <a:latin typeface="Calibri"/>
                <a:cs typeface="Calibri"/>
              </a:rPr>
              <a:t>und</a:t>
            </a:r>
            <a:r>
              <a:rPr sz="3200" spc="-25" dirty="0">
                <a:latin typeface="Calibri"/>
                <a:cs typeface="Calibri"/>
              </a:rPr>
              <a:t>e</a:t>
            </a:r>
            <a:r>
              <a:rPr sz="3200" spc="15" dirty="0">
                <a:latin typeface="Calibri"/>
                <a:cs typeface="Calibri"/>
              </a:rPr>
              <a:t>d</a:t>
            </a:r>
            <a:r>
              <a:rPr sz="3200" spc="-250" dirty="0">
                <a:latin typeface="Calibri"/>
                <a:cs typeface="Calibri"/>
              </a:rPr>
              <a:t> </a:t>
            </a:r>
            <a:r>
              <a:rPr sz="3200" spc="40" dirty="0">
                <a:latin typeface="Calibri"/>
                <a:cs typeface="Calibri"/>
              </a:rPr>
              <a:t>b</a:t>
            </a:r>
            <a:r>
              <a:rPr sz="3200" spc="10" dirty="0">
                <a:latin typeface="Calibri"/>
                <a:cs typeface="Calibri"/>
              </a:rPr>
              <a:t>y</a:t>
            </a:r>
            <a:r>
              <a:rPr sz="3200" spc="-15" dirty="0">
                <a:latin typeface="Calibri"/>
                <a:cs typeface="Calibri"/>
              </a:rPr>
              <a:t> </a:t>
            </a:r>
            <a:r>
              <a:rPr sz="3200" spc="-10" dirty="0">
                <a:latin typeface="Calibri"/>
                <a:cs typeface="Calibri"/>
              </a:rPr>
              <a:t>c</a:t>
            </a:r>
            <a:r>
              <a:rPr sz="3200" spc="-25" dirty="0">
                <a:latin typeface="Calibri"/>
                <a:cs typeface="Calibri"/>
              </a:rPr>
              <a:t>e</a:t>
            </a:r>
            <a:r>
              <a:rPr sz="3200" spc="5" dirty="0">
                <a:latin typeface="Calibri"/>
                <a:cs typeface="Calibri"/>
              </a:rPr>
              <a:t>ll</a:t>
            </a:r>
            <a:r>
              <a:rPr sz="3200" spc="-40" dirty="0">
                <a:latin typeface="Calibri"/>
                <a:cs typeface="Calibri"/>
              </a:rPr>
              <a:t> </a:t>
            </a:r>
            <a:r>
              <a:rPr sz="3200" spc="-10" dirty="0">
                <a:latin typeface="Calibri"/>
                <a:cs typeface="Calibri"/>
              </a:rPr>
              <a:t>m</a:t>
            </a:r>
            <a:r>
              <a:rPr sz="3200" spc="-25" dirty="0">
                <a:latin typeface="Calibri"/>
                <a:cs typeface="Calibri"/>
              </a:rPr>
              <a:t>e</a:t>
            </a:r>
            <a:r>
              <a:rPr sz="3200" spc="-10" dirty="0">
                <a:latin typeface="Calibri"/>
                <a:cs typeface="Calibri"/>
              </a:rPr>
              <a:t>m</a:t>
            </a:r>
            <a:r>
              <a:rPr sz="3200" spc="40" dirty="0">
                <a:latin typeface="Calibri"/>
                <a:cs typeface="Calibri"/>
              </a:rPr>
              <a:t>b</a:t>
            </a:r>
            <a:r>
              <a:rPr sz="3200" spc="-70" dirty="0">
                <a:latin typeface="Calibri"/>
                <a:cs typeface="Calibri"/>
              </a:rPr>
              <a:t>r</a:t>
            </a:r>
            <a:r>
              <a:rPr sz="3200" spc="40" dirty="0">
                <a:latin typeface="Calibri"/>
                <a:cs typeface="Calibri"/>
              </a:rPr>
              <a:t>an</a:t>
            </a:r>
            <a:r>
              <a:rPr sz="3200" spc="10" dirty="0">
                <a:latin typeface="Calibri"/>
                <a:cs typeface="Calibri"/>
              </a:rPr>
              <a:t>e</a:t>
            </a:r>
            <a:endParaRPr sz="3200" dirty="0">
              <a:latin typeface="Calibri"/>
              <a:cs typeface="Calibri"/>
            </a:endParaRPr>
          </a:p>
        </p:txBody>
      </p:sp>
    </p:spTree>
    <p:extLst>
      <p:ext uri="{BB962C8B-B14F-4D97-AF65-F5344CB8AC3E}">
        <p14:creationId xmlns:p14="http://schemas.microsoft.com/office/powerpoint/2010/main" val="3685902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26484" y="460692"/>
            <a:ext cx="1887855" cy="701040"/>
          </a:xfrm>
          <a:prstGeom prst="rect">
            <a:avLst/>
          </a:prstGeom>
        </p:spPr>
        <p:txBody>
          <a:bodyPr vert="horz" wrap="square" lIns="0" tIns="16510" rIns="0" bIns="0" rtlCol="0">
            <a:spAutoFit/>
          </a:bodyPr>
          <a:lstStyle/>
          <a:p>
            <a:pPr marL="12700">
              <a:lnSpc>
                <a:spcPct val="100000"/>
              </a:lnSpc>
              <a:spcBef>
                <a:spcPts val="130"/>
              </a:spcBef>
            </a:pPr>
            <a:r>
              <a:rPr b="1" spc="15" dirty="0">
                <a:latin typeface="Calibri"/>
                <a:cs typeface="Calibri"/>
              </a:rPr>
              <a:t>Nucleus</a:t>
            </a:r>
          </a:p>
        </p:txBody>
      </p:sp>
      <p:sp>
        <p:nvSpPr>
          <p:cNvPr id="3" name="object 3"/>
          <p:cNvSpPr txBox="1"/>
          <p:nvPr/>
        </p:nvSpPr>
        <p:spPr>
          <a:xfrm>
            <a:off x="612775" y="1889505"/>
            <a:ext cx="6544945" cy="2286000"/>
          </a:xfrm>
          <a:prstGeom prst="rect">
            <a:avLst/>
          </a:prstGeom>
        </p:spPr>
        <p:txBody>
          <a:bodyPr vert="horz" wrap="square" lIns="0" tIns="115570" rIns="0" bIns="0" rtlCol="0">
            <a:spAutoFit/>
          </a:bodyPr>
          <a:lstStyle/>
          <a:p>
            <a:pPr marL="355600" indent="-343535">
              <a:lnSpc>
                <a:spcPct val="100000"/>
              </a:lnSpc>
              <a:spcBef>
                <a:spcPts val="910"/>
              </a:spcBef>
              <a:buFont typeface="Arial MT"/>
              <a:buChar char="•"/>
              <a:tabLst>
                <a:tab pos="355600" algn="l"/>
                <a:tab pos="356235" algn="l"/>
              </a:tabLst>
            </a:pPr>
            <a:r>
              <a:rPr sz="3200" spc="-15" dirty="0">
                <a:latin typeface="Calibri"/>
                <a:cs typeface="Calibri"/>
              </a:rPr>
              <a:t>Directs</a:t>
            </a:r>
            <a:r>
              <a:rPr sz="3200" spc="10" dirty="0">
                <a:latin typeface="Calibri"/>
                <a:cs typeface="Calibri"/>
              </a:rPr>
              <a:t> </a:t>
            </a:r>
            <a:r>
              <a:rPr sz="3200" spc="-5" dirty="0">
                <a:latin typeface="Calibri"/>
                <a:cs typeface="Calibri"/>
              </a:rPr>
              <a:t>cell</a:t>
            </a:r>
            <a:r>
              <a:rPr sz="3200" spc="10" dirty="0">
                <a:latin typeface="Calibri"/>
                <a:cs typeface="Calibri"/>
              </a:rPr>
              <a:t> </a:t>
            </a:r>
            <a:r>
              <a:rPr sz="3200" dirty="0">
                <a:latin typeface="Calibri"/>
                <a:cs typeface="Calibri"/>
              </a:rPr>
              <a:t>activities</a:t>
            </a:r>
            <a:r>
              <a:rPr lang="en-US" sz="3200" dirty="0">
                <a:latin typeface="Calibri"/>
                <a:cs typeface="Calibri"/>
              </a:rPr>
              <a:t>.</a:t>
            </a:r>
            <a:endParaRPr sz="3200" dirty="0">
              <a:latin typeface="Calibri"/>
              <a:cs typeface="Calibri"/>
            </a:endParaRPr>
          </a:p>
          <a:p>
            <a:pPr marL="355600" marR="5080" indent="-343535">
              <a:lnSpc>
                <a:spcPct val="100000"/>
              </a:lnSpc>
              <a:spcBef>
                <a:spcPts val="815"/>
              </a:spcBef>
              <a:buFont typeface="Arial MT"/>
              <a:buChar char="•"/>
              <a:tabLst>
                <a:tab pos="355600" algn="l"/>
                <a:tab pos="356235" algn="l"/>
              </a:tabLst>
            </a:pPr>
            <a:r>
              <a:rPr sz="3200" dirty="0">
                <a:latin typeface="Calibri"/>
                <a:cs typeface="Calibri"/>
              </a:rPr>
              <a:t>Separated</a:t>
            </a:r>
            <a:r>
              <a:rPr sz="3200" spc="-180" dirty="0">
                <a:latin typeface="Calibri"/>
                <a:cs typeface="Calibri"/>
              </a:rPr>
              <a:t> </a:t>
            </a:r>
            <a:r>
              <a:rPr sz="3200" spc="-5" dirty="0">
                <a:latin typeface="Calibri"/>
                <a:cs typeface="Calibri"/>
              </a:rPr>
              <a:t>from</a:t>
            </a:r>
            <a:r>
              <a:rPr sz="3200" spc="-20" dirty="0">
                <a:latin typeface="Calibri"/>
                <a:cs typeface="Calibri"/>
              </a:rPr>
              <a:t> </a:t>
            </a:r>
            <a:r>
              <a:rPr lang="en-US" sz="3200" spc="-20" dirty="0">
                <a:latin typeface="Calibri"/>
                <a:cs typeface="Calibri"/>
              </a:rPr>
              <a:t>the </a:t>
            </a:r>
            <a:r>
              <a:rPr sz="3200" spc="15" dirty="0">
                <a:latin typeface="Calibri"/>
                <a:cs typeface="Calibri"/>
              </a:rPr>
              <a:t>cytoplasm</a:t>
            </a:r>
            <a:r>
              <a:rPr sz="3200" spc="-160" dirty="0">
                <a:latin typeface="Calibri"/>
                <a:cs typeface="Calibri"/>
              </a:rPr>
              <a:t> </a:t>
            </a:r>
            <a:r>
              <a:rPr sz="3200" spc="25" dirty="0">
                <a:latin typeface="Calibri"/>
                <a:cs typeface="Calibri"/>
              </a:rPr>
              <a:t>by</a:t>
            </a:r>
            <a:r>
              <a:rPr sz="3200" spc="-90" dirty="0">
                <a:latin typeface="Calibri"/>
                <a:cs typeface="Calibri"/>
              </a:rPr>
              <a:t> </a:t>
            </a:r>
            <a:r>
              <a:rPr lang="en-US" sz="3200" spc="-90" dirty="0">
                <a:latin typeface="Calibri"/>
                <a:cs typeface="Calibri"/>
              </a:rPr>
              <a:t>the </a:t>
            </a:r>
            <a:r>
              <a:rPr sz="3200" spc="15" dirty="0">
                <a:latin typeface="Calibri"/>
                <a:cs typeface="Calibri"/>
              </a:rPr>
              <a:t>nuclear</a:t>
            </a:r>
            <a:r>
              <a:rPr lang="en-US" sz="3200" spc="15" dirty="0">
                <a:latin typeface="Calibri"/>
                <a:cs typeface="Calibri"/>
              </a:rPr>
              <a:t> </a:t>
            </a:r>
            <a:r>
              <a:rPr sz="3200" dirty="0">
                <a:latin typeface="Calibri"/>
                <a:cs typeface="Calibri"/>
              </a:rPr>
              <a:t>membrane</a:t>
            </a:r>
            <a:r>
              <a:rPr lang="en-US" sz="3200" dirty="0">
                <a:latin typeface="Calibri"/>
                <a:cs typeface="Calibri"/>
              </a:rPr>
              <a:t>.</a:t>
            </a:r>
            <a:endParaRPr sz="3200" dirty="0">
              <a:latin typeface="Calibri"/>
              <a:cs typeface="Calibri"/>
            </a:endParaRPr>
          </a:p>
          <a:p>
            <a:pPr marL="355600" indent="-343535">
              <a:lnSpc>
                <a:spcPct val="100000"/>
              </a:lnSpc>
              <a:spcBef>
                <a:spcPts val="805"/>
              </a:spcBef>
              <a:buFont typeface="Arial MT"/>
              <a:buChar char="•"/>
              <a:tabLst>
                <a:tab pos="355600" algn="l"/>
                <a:tab pos="356235" algn="l"/>
              </a:tabLst>
            </a:pPr>
            <a:r>
              <a:rPr sz="3200" spc="10" dirty="0">
                <a:latin typeface="Calibri"/>
                <a:cs typeface="Calibri"/>
              </a:rPr>
              <a:t>C</a:t>
            </a:r>
            <a:r>
              <a:rPr sz="3200" spc="40" dirty="0">
                <a:latin typeface="Calibri"/>
                <a:cs typeface="Calibri"/>
              </a:rPr>
              <a:t>on</a:t>
            </a:r>
            <a:r>
              <a:rPr sz="3200" spc="-100" dirty="0">
                <a:latin typeface="Calibri"/>
                <a:cs typeface="Calibri"/>
              </a:rPr>
              <a:t>t</a:t>
            </a:r>
            <a:r>
              <a:rPr sz="3200" spc="35" dirty="0">
                <a:latin typeface="Calibri"/>
                <a:cs typeface="Calibri"/>
              </a:rPr>
              <a:t>a</a:t>
            </a:r>
            <a:r>
              <a:rPr sz="3200" spc="5" dirty="0">
                <a:latin typeface="Calibri"/>
                <a:cs typeface="Calibri"/>
              </a:rPr>
              <a:t>i</a:t>
            </a:r>
            <a:r>
              <a:rPr sz="3200" spc="50" dirty="0">
                <a:latin typeface="Calibri"/>
                <a:cs typeface="Calibri"/>
              </a:rPr>
              <a:t>n</a:t>
            </a:r>
            <a:r>
              <a:rPr sz="3200" spc="10" dirty="0">
                <a:latin typeface="Calibri"/>
                <a:cs typeface="Calibri"/>
              </a:rPr>
              <a:t>s</a:t>
            </a:r>
            <a:r>
              <a:rPr sz="3200" spc="-185" dirty="0">
                <a:latin typeface="Calibri"/>
                <a:cs typeface="Calibri"/>
              </a:rPr>
              <a:t> </a:t>
            </a:r>
            <a:r>
              <a:rPr sz="3200" spc="-10" dirty="0">
                <a:latin typeface="Calibri"/>
                <a:cs typeface="Calibri"/>
              </a:rPr>
              <a:t>g</a:t>
            </a:r>
            <a:r>
              <a:rPr sz="3200" spc="-25" dirty="0">
                <a:latin typeface="Calibri"/>
                <a:cs typeface="Calibri"/>
              </a:rPr>
              <a:t>e</a:t>
            </a:r>
            <a:r>
              <a:rPr sz="3200" spc="40" dirty="0">
                <a:latin typeface="Calibri"/>
                <a:cs typeface="Calibri"/>
              </a:rPr>
              <a:t>n</a:t>
            </a:r>
            <a:r>
              <a:rPr sz="3200" spc="-25" dirty="0">
                <a:latin typeface="Calibri"/>
                <a:cs typeface="Calibri"/>
              </a:rPr>
              <a:t>e</a:t>
            </a:r>
            <a:r>
              <a:rPr sz="3200" spc="-20" dirty="0">
                <a:latin typeface="Calibri"/>
                <a:cs typeface="Calibri"/>
              </a:rPr>
              <a:t>t</a:t>
            </a:r>
            <a:r>
              <a:rPr sz="3200" spc="5" dirty="0">
                <a:latin typeface="Calibri"/>
                <a:cs typeface="Calibri"/>
              </a:rPr>
              <a:t>ic</a:t>
            </a:r>
            <a:r>
              <a:rPr sz="3200" spc="15" dirty="0">
                <a:latin typeface="Calibri"/>
                <a:cs typeface="Calibri"/>
              </a:rPr>
              <a:t> </a:t>
            </a:r>
            <a:r>
              <a:rPr sz="3200" spc="-10" dirty="0">
                <a:latin typeface="Calibri"/>
                <a:cs typeface="Calibri"/>
              </a:rPr>
              <a:t>m</a:t>
            </a:r>
            <a:r>
              <a:rPr sz="3200" spc="35" dirty="0">
                <a:latin typeface="Calibri"/>
                <a:cs typeface="Calibri"/>
              </a:rPr>
              <a:t>a</a:t>
            </a:r>
            <a:r>
              <a:rPr sz="3200" spc="-20" dirty="0">
                <a:latin typeface="Calibri"/>
                <a:cs typeface="Calibri"/>
              </a:rPr>
              <a:t>t</a:t>
            </a:r>
            <a:r>
              <a:rPr sz="3200" spc="-25" dirty="0">
                <a:latin typeface="Calibri"/>
                <a:cs typeface="Calibri"/>
              </a:rPr>
              <a:t>e</a:t>
            </a:r>
            <a:r>
              <a:rPr sz="3200" spc="5" dirty="0">
                <a:latin typeface="Calibri"/>
                <a:cs typeface="Calibri"/>
              </a:rPr>
              <a:t>ri</a:t>
            </a:r>
            <a:r>
              <a:rPr sz="3200" spc="45" dirty="0">
                <a:latin typeface="Calibri"/>
                <a:cs typeface="Calibri"/>
              </a:rPr>
              <a:t>a</a:t>
            </a:r>
            <a:r>
              <a:rPr sz="3200" spc="5" dirty="0">
                <a:latin typeface="Calibri"/>
                <a:cs typeface="Calibri"/>
              </a:rPr>
              <a:t>l</a:t>
            </a:r>
            <a:r>
              <a:rPr sz="3200" spc="-105" dirty="0">
                <a:latin typeface="Calibri"/>
                <a:cs typeface="Calibri"/>
              </a:rPr>
              <a:t> </a:t>
            </a:r>
            <a:r>
              <a:rPr lang="en-US" sz="3200" spc="5" dirty="0">
                <a:latin typeface="Calibri"/>
                <a:cs typeface="Calibri"/>
              </a:rPr>
              <a:t>–</a:t>
            </a:r>
            <a:r>
              <a:rPr sz="3200" spc="-65" dirty="0">
                <a:latin typeface="Calibri"/>
                <a:cs typeface="Calibri"/>
              </a:rPr>
              <a:t> </a:t>
            </a:r>
            <a:r>
              <a:rPr sz="3200" spc="-25" dirty="0">
                <a:latin typeface="Calibri"/>
                <a:cs typeface="Calibri"/>
              </a:rPr>
              <a:t>D</a:t>
            </a:r>
            <a:r>
              <a:rPr sz="3200" spc="25" dirty="0">
                <a:latin typeface="Calibri"/>
                <a:cs typeface="Calibri"/>
              </a:rPr>
              <a:t>N</a:t>
            </a:r>
            <a:r>
              <a:rPr sz="3200" spc="15" dirty="0">
                <a:latin typeface="Calibri"/>
                <a:cs typeface="Calibri"/>
              </a:rPr>
              <a:t>A</a:t>
            </a:r>
            <a:r>
              <a:rPr lang="en-US" sz="3200" spc="15" dirty="0">
                <a:latin typeface="Calibri"/>
                <a:cs typeface="Calibri"/>
              </a:rPr>
              <a:t>.</a:t>
            </a:r>
            <a:endParaRPr sz="32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E216D2A-E28D-4045-A363-30ED146A6D4D}"/>
              </a:ext>
            </a:extLst>
          </p:cNvPr>
          <p:cNvSpPr>
            <a:spLocks noGrp="1" noChangeArrowheads="1"/>
          </p:cNvSpPr>
          <p:nvPr>
            <p:ph type="title"/>
          </p:nvPr>
        </p:nvSpPr>
        <p:spPr/>
        <p:txBody>
          <a:bodyPr/>
          <a:lstStyle/>
          <a:p>
            <a:pPr eaLnBrk="1" hangingPunct="1">
              <a:defRPr/>
            </a:pPr>
            <a:r>
              <a:rPr lang="en-US" altLang="en-US" sz="6000">
                <a:solidFill>
                  <a:srgbClr val="0000FF"/>
                </a:solidFill>
                <a:effectLst>
                  <a:outerShdw blurRad="38100" dist="38100" dir="2700000" algn="tl">
                    <a:srgbClr val="C0C0C0"/>
                  </a:outerShdw>
                </a:effectLst>
              </a:rPr>
              <a:t>The Nucleus</a:t>
            </a:r>
            <a:endParaRPr lang="en-US" altLang="en-US"/>
          </a:p>
        </p:txBody>
      </p:sp>
      <p:pic>
        <p:nvPicPr>
          <p:cNvPr id="22532" name="Picture 5" descr="hstl0301">
            <a:extLst>
              <a:ext uri="{FF2B5EF4-FFF2-40B4-BE49-F238E27FC236}">
                <a16:creationId xmlns:a16="http://schemas.microsoft.com/office/drawing/2014/main" id="{79E787BD-7C9A-4828-A538-A0C4FBFF68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895600"/>
            <a:ext cx="27432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Line 6">
            <a:extLst>
              <a:ext uri="{FF2B5EF4-FFF2-40B4-BE49-F238E27FC236}">
                <a16:creationId xmlns:a16="http://schemas.microsoft.com/office/drawing/2014/main" id="{BE8099B6-8F4B-49B4-93E8-35968C264407}"/>
              </a:ext>
            </a:extLst>
          </p:cNvPr>
          <p:cNvSpPr>
            <a:spLocks noChangeShapeType="1"/>
          </p:cNvSpPr>
          <p:nvPr/>
        </p:nvSpPr>
        <p:spPr bwMode="auto">
          <a:xfrm flipV="1">
            <a:off x="1828800" y="2362200"/>
            <a:ext cx="609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4" name="Line 7">
            <a:extLst>
              <a:ext uri="{FF2B5EF4-FFF2-40B4-BE49-F238E27FC236}">
                <a16:creationId xmlns:a16="http://schemas.microsoft.com/office/drawing/2014/main" id="{6ACF70B2-07A9-431A-8C59-9EA326E57BDB}"/>
              </a:ext>
            </a:extLst>
          </p:cNvPr>
          <p:cNvSpPr>
            <a:spLocks noChangeShapeType="1"/>
          </p:cNvSpPr>
          <p:nvPr/>
        </p:nvSpPr>
        <p:spPr bwMode="auto">
          <a:xfrm flipV="1">
            <a:off x="2133600" y="2362200"/>
            <a:ext cx="3048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5" name="Line 8">
            <a:extLst>
              <a:ext uri="{FF2B5EF4-FFF2-40B4-BE49-F238E27FC236}">
                <a16:creationId xmlns:a16="http://schemas.microsoft.com/office/drawing/2014/main" id="{FD4F975D-50DC-4E80-933E-030DC6C7C2C1}"/>
              </a:ext>
            </a:extLst>
          </p:cNvPr>
          <p:cNvSpPr>
            <a:spLocks noChangeShapeType="1"/>
          </p:cNvSpPr>
          <p:nvPr/>
        </p:nvSpPr>
        <p:spPr bwMode="auto">
          <a:xfrm flipH="1">
            <a:off x="990600" y="3505200"/>
            <a:ext cx="13716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6" name="Line 9">
            <a:extLst>
              <a:ext uri="{FF2B5EF4-FFF2-40B4-BE49-F238E27FC236}">
                <a16:creationId xmlns:a16="http://schemas.microsoft.com/office/drawing/2014/main" id="{0073E9B4-DD9E-466C-95BE-9CFD90FA204F}"/>
              </a:ext>
            </a:extLst>
          </p:cNvPr>
          <p:cNvSpPr>
            <a:spLocks noChangeShapeType="1"/>
          </p:cNvSpPr>
          <p:nvPr/>
        </p:nvSpPr>
        <p:spPr bwMode="auto">
          <a:xfrm>
            <a:off x="3124200" y="3962400"/>
            <a:ext cx="38100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7" name="Text Box 10">
            <a:extLst>
              <a:ext uri="{FF2B5EF4-FFF2-40B4-BE49-F238E27FC236}">
                <a16:creationId xmlns:a16="http://schemas.microsoft.com/office/drawing/2014/main" id="{DC6124BD-DC44-485C-A014-34A600A81DEA}"/>
              </a:ext>
            </a:extLst>
          </p:cNvPr>
          <p:cNvSpPr txBox="1">
            <a:spLocks noChangeArrowheads="1"/>
          </p:cNvSpPr>
          <p:nvPr/>
        </p:nvSpPr>
        <p:spPr bwMode="auto">
          <a:xfrm>
            <a:off x="2438400" y="2209800"/>
            <a:ext cx="612775"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600"/>
              <a:t>DNA</a:t>
            </a:r>
          </a:p>
        </p:txBody>
      </p:sp>
      <p:sp>
        <p:nvSpPr>
          <p:cNvPr id="22538" name="Text Box 11">
            <a:extLst>
              <a:ext uri="{FF2B5EF4-FFF2-40B4-BE49-F238E27FC236}">
                <a16:creationId xmlns:a16="http://schemas.microsoft.com/office/drawing/2014/main" id="{57213AEA-D4B6-4064-BFA7-FEB4F0724372}"/>
              </a:ext>
            </a:extLst>
          </p:cNvPr>
          <p:cNvSpPr txBox="1">
            <a:spLocks noChangeArrowheads="1"/>
          </p:cNvSpPr>
          <p:nvPr/>
        </p:nvSpPr>
        <p:spPr bwMode="auto">
          <a:xfrm>
            <a:off x="2651125" y="5153025"/>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a:p>
        </p:txBody>
      </p:sp>
      <p:sp>
        <p:nvSpPr>
          <p:cNvPr id="22539" name="Text Box 12">
            <a:extLst>
              <a:ext uri="{FF2B5EF4-FFF2-40B4-BE49-F238E27FC236}">
                <a16:creationId xmlns:a16="http://schemas.microsoft.com/office/drawing/2014/main" id="{128B7D06-299A-40D2-AEDD-ED00649A6A1B}"/>
              </a:ext>
            </a:extLst>
          </p:cNvPr>
          <p:cNvSpPr txBox="1">
            <a:spLocks noChangeArrowheads="1"/>
          </p:cNvSpPr>
          <p:nvPr/>
        </p:nvSpPr>
        <p:spPr bwMode="auto">
          <a:xfrm>
            <a:off x="3032125" y="5322888"/>
            <a:ext cx="1911350"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600"/>
              <a:t>Nuclear Membrane</a:t>
            </a:r>
          </a:p>
        </p:txBody>
      </p:sp>
      <p:sp>
        <p:nvSpPr>
          <p:cNvPr id="22540" name="Text Box 13">
            <a:extLst>
              <a:ext uri="{FF2B5EF4-FFF2-40B4-BE49-F238E27FC236}">
                <a16:creationId xmlns:a16="http://schemas.microsoft.com/office/drawing/2014/main" id="{F7D8B280-1F50-493E-B259-0746DF3BA8DE}"/>
              </a:ext>
            </a:extLst>
          </p:cNvPr>
          <p:cNvSpPr txBox="1">
            <a:spLocks noChangeArrowheads="1"/>
          </p:cNvSpPr>
          <p:nvPr/>
        </p:nvSpPr>
        <p:spPr bwMode="auto">
          <a:xfrm>
            <a:off x="441325" y="4560888"/>
            <a:ext cx="1076325"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600"/>
              <a:t>Nucleolus</a:t>
            </a:r>
          </a:p>
        </p:txBody>
      </p:sp>
      <p:sp>
        <p:nvSpPr>
          <p:cNvPr id="3" name="Text Placeholder 2">
            <a:extLst>
              <a:ext uri="{FF2B5EF4-FFF2-40B4-BE49-F238E27FC236}">
                <a16:creationId xmlns:a16="http://schemas.microsoft.com/office/drawing/2014/main" id="{408DA1E8-96C2-78BE-A2CA-C410F9979BF2}"/>
              </a:ext>
            </a:extLst>
          </p:cNvPr>
          <p:cNvSpPr>
            <a:spLocks noGrp="1"/>
          </p:cNvSpPr>
          <p:nvPr>
            <p:ph type="body" sz="half" idx="2"/>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1239" y="460692"/>
            <a:ext cx="4546600" cy="701040"/>
          </a:xfrm>
          <a:prstGeom prst="rect">
            <a:avLst/>
          </a:prstGeom>
        </p:spPr>
        <p:txBody>
          <a:bodyPr vert="horz" wrap="square" lIns="0" tIns="16510" rIns="0" bIns="0" rtlCol="0">
            <a:spAutoFit/>
          </a:bodyPr>
          <a:lstStyle/>
          <a:p>
            <a:pPr marL="12700">
              <a:lnSpc>
                <a:spcPct val="100000"/>
              </a:lnSpc>
              <a:spcBef>
                <a:spcPts val="130"/>
              </a:spcBef>
            </a:pPr>
            <a:r>
              <a:rPr b="1" spc="15" dirty="0">
                <a:latin typeface="Calibri"/>
                <a:cs typeface="Calibri"/>
              </a:rPr>
              <a:t>Nuclear</a:t>
            </a:r>
            <a:r>
              <a:rPr b="1" spc="-150" dirty="0">
                <a:latin typeface="Calibri"/>
                <a:cs typeface="Calibri"/>
              </a:rPr>
              <a:t> </a:t>
            </a:r>
            <a:r>
              <a:rPr b="1" spc="10" dirty="0">
                <a:latin typeface="Calibri"/>
                <a:cs typeface="Calibri"/>
              </a:rPr>
              <a:t>Membrane</a:t>
            </a:r>
          </a:p>
        </p:txBody>
      </p:sp>
      <p:sp>
        <p:nvSpPr>
          <p:cNvPr id="3" name="object 3"/>
          <p:cNvSpPr txBox="1"/>
          <p:nvPr/>
        </p:nvSpPr>
        <p:spPr>
          <a:xfrm>
            <a:off x="536575" y="1525269"/>
            <a:ext cx="3859529" cy="2428875"/>
          </a:xfrm>
          <a:prstGeom prst="rect">
            <a:avLst/>
          </a:prstGeom>
        </p:spPr>
        <p:txBody>
          <a:bodyPr vert="horz" wrap="square" lIns="0" tIns="107314" rIns="0" bIns="0" rtlCol="0">
            <a:spAutoFit/>
          </a:bodyPr>
          <a:lstStyle/>
          <a:p>
            <a:pPr marL="355600" indent="-343535">
              <a:lnSpc>
                <a:spcPct val="100000"/>
              </a:lnSpc>
              <a:spcBef>
                <a:spcPts val="844"/>
              </a:spcBef>
              <a:buFont typeface="Arial MT"/>
              <a:buChar char="•"/>
              <a:tabLst>
                <a:tab pos="355600" algn="l"/>
                <a:tab pos="356235" algn="l"/>
              </a:tabLst>
            </a:pPr>
            <a:r>
              <a:rPr sz="2750" spc="-10" dirty="0">
                <a:latin typeface="Calibri"/>
                <a:cs typeface="Calibri"/>
              </a:rPr>
              <a:t>Surrounds</a:t>
            </a:r>
            <a:r>
              <a:rPr sz="2750" spc="200" dirty="0">
                <a:latin typeface="Calibri"/>
                <a:cs typeface="Calibri"/>
              </a:rPr>
              <a:t> </a:t>
            </a:r>
            <a:r>
              <a:rPr sz="2750" spc="-10" dirty="0">
                <a:latin typeface="Calibri"/>
                <a:cs typeface="Calibri"/>
              </a:rPr>
              <a:t>nucleus</a:t>
            </a:r>
            <a:endParaRPr sz="2750">
              <a:latin typeface="Calibri"/>
              <a:cs typeface="Calibri"/>
            </a:endParaRPr>
          </a:p>
          <a:p>
            <a:pPr marL="355600" indent="-343535">
              <a:lnSpc>
                <a:spcPct val="100000"/>
              </a:lnSpc>
              <a:spcBef>
                <a:spcPts val="755"/>
              </a:spcBef>
              <a:buFont typeface="Arial MT"/>
              <a:buChar char="•"/>
              <a:tabLst>
                <a:tab pos="355600" algn="l"/>
                <a:tab pos="356235" algn="l"/>
              </a:tabLst>
            </a:pPr>
            <a:r>
              <a:rPr sz="2750" spc="15" dirty="0">
                <a:latin typeface="Calibri"/>
                <a:cs typeface="Calibri"/>
              </a:rPr>
              <a:t>Made</a:t>
            </a:r>
            <a:r>
              <a:rPr sz="2750" dirty="0">
                <a:latin typeface="Calibri"/>
                <a:cs typeface="Calibri"/>
              </a:rPr>
              <a:t> </a:t>
            </a:r>
            <a:r>
              <a:rPr sz="2750" spc="25" dirty="0">
                <a:latin typeface="Calibri"/>
                <a:cs typeface="Calibri"/>
              </a:rPr>
              <a:t>of</a:t>
            </a:r>
            <a:r>
              <a:rPr sz="2750" spc="15" dirty="0">
                <a:latin typeface="Calibri"/>
                <a:cs typeface="Calibri"/>
              </a:rPr>
              <a:t> </a:t>
            </a:r>
            <a:r>
              <a:rPr sz="2750" spc="-10" dirty="0">
                <a:latin typeface="Calibri"/>
                <a:cs typeface="Calibri"/>
              </a:rPr>
              <a:t>two</a:t>
            </a:r>
            <a:r>
              <a:rPr sz="2750" spc="65" dirty="0">
                <a:latin typeface="Calibri"/>
                <a:cs typeface="Calibri"/>
              </a:rPr>
              <a:t> </a:t>
            </a:r>
            <a:r>
              <a:rPr sz="2750" spc="-25" dirty="0">
                <a:latin typeface="Calibri"/>
                <a:cs typeface="Calibri"/>
              </a:rPr>
              <a:t>layers</a:t>
            </a:r>
            <a:endParaRPr sz="2750">
              <a:latin typeface="Calibri"/>
              <a:cs typeface="Calibri"/>
            </a:endParaRPr>
          </a:p>
          <a:p>
            <a:pPr marL="355600" marR="5080" indent="-343535">
              <a:lnSpc>
                <a:spcPct val="102400"/>
              </a:lnSpc>
              <a:spcBef>
                <a:spcPts val="675"/>
              </a:spcBef>
              <a:buFont typeface="Arial MT"/>
              <a:buChar char="•"/>
              <a:tabLst>
                <a:tab pos="355600" algn="l"/>
                <a:tab pos="356235" algn="l"/>
              </a:tabLst>
            </a:pPr>
            <a:r>
              <a:rPr sz="2750" spc="-10" dirty="0">
                <a:latin typeface="Calibri"/>
                <a:cs typeface="Calibri"/>
              </a:rPr>
              <a:t>Openings</a:t>
            </a:r>
            <a:r>
              <a:rPr sz="2750" spc="195" dirty="0">
                <a:latin typeface="Calibri"/>
                <a:cs typeface="Calibri"/>
              </a:rPr>
              <a:t> </a:t>
            </a:r>
            <a:r>
              <a:rPr sz="2750" spc="5" dirty="0">
                <a:latin typeface="Calibri"/>
                <a:cs typeface="Calibri"/>
              </a:rPr>
              <a:t>allow</a:t>
            </a:r>
            <a:r>
              <a:rPr sz="2750" spc="55" dirty="0">
                <a:latin typeface="Calibri"/>
                <a:cs typeface="Calibri"/>
              </a:rPr>
              <a:t> </a:t>
            </a:r>
            <a:r>
              <a:rPr sz="2750" spc="5" dirty="0">
                <a:latin typeface="Calibri"/>
                <a:cs typeface="Calibri"/>
              </a:rPr>
              <a:t>material </a:t>
            </a:r>
            <a:r>
              <a:rPr sz="2750" spc="-605" dirty="0">
                <a:latin typeface="Calibri"/>
                <a:cs typeface="Calibri"/>
              </a:rPr>
              <a:t> </a:t>
            </a:r>
            <a:r>
              <a:rPr sz="2750" spc="-10" dirty="0">
                <a:latin typeface="Calibri"/>
                <a:cs typeface="Calibri"/>
              </a:rPr>
              <a:t>to</a:t>
            </a:r>
            <a:r>
              <a:rPr sz="2750" spc="5" dirty="0">
                <a:latin typeface="Calibri"/>
                <a:cs typeface="Calibri"/>
              </a:rPr>
              <a:t> </a:t>
            </a:r>
            <a:r>
              <a:rPr sz="2750" spc="-20" dirty="0">
                <a:latin typeface="Calibri"/>
                <a:cs typeface="Calibri"/>
              </a:rPr>
              <a:t>enter</a:t>
            </a:r>
            <a:r>
              <a:rPr sz="2750" spc="125" dirty="0">
                <a:latin typeface="Calibri"/>
                <a:cs typeface="Calibri"/>
              </a:rPr>
              <a:t> </a:t>
            </a:r>
            <a:r>
              <a:rPr sz="2750" spc="5" dirty="0">
                <a:latin typeface="Calibri"/>
                <a:cs typeface="Calibri"/>
              </a:rPr>
              <a:t>and</a:t>
            </a:r>
            <a:r>
              <a:rPr sz="2750" spc="85" dirty="0">
                <a:latin typeface="Calibri"/>
                <a:cs typeface="Calibri"/>
              </a:rPr>
              <a:t> </a:t>
            </a:r>
            <a:r>
              <a:rPr sz="2750" spc="-15" dirty="0">
                <a:latin typeface="Calibri"/>
                <a:cs typeface="Calibri"/>
              </a:rPr>
              <a:t>leave </a:t>
            </a:r>
            <a:r>
              <a:rPr sz="2750" spc="-10" dirty="0">
                <a:latin typeface="Calibri"/>
                <a:cs typeface="Calibri"/>
              </a:rPr>
              <a:t> nucleus</a:t>
            </a:r>
            <a:endParaRPr sz="2750">
              <a:latin typeface="Calibri"/>
              <a:cs typeface="Calibri"/>
            </a:endParaRPr>
          </a:p>
        </p:txBody>
      </p:sp>
      <p:pic>
        <p:nvPicPr>
          <p:cNvPr id="4" name="object 4"/>
          <p:cNvPicPr/>
          <p:nvPr/>
        </p:nvPicPr>
        <p:blipFill>
          <a:blip r:embed="rId2" cstate="print"/>
          <a:stretch>
            <a:fillRect/>
          </a:stretch>
        </p:blipFill>
        <p:spPr>
          <a:xfrm>
            <a:off x="5105400" y="1447800"/>
            <a:ext cx="3581400" cy="35814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07028" y="460692"/>
            <a:ext cx="2326005" cy="701040"/>
          </a:xfrm>
          <a:prstGeom prst="rect">
            <a:avLst/>
          </a:prstGeom>
        </p:spPr>
        <p:txBody>
          <a:bodyPr vert="horz" wrap="square" lIns="0" tIns="16510" rIns="0" bIns="0" rtlCol="0">
            <a:spAutoFit/>
          </a:bodyPr>
          <a:lstStyle/>
          <a:p>
            <a:pPr marL="12700">
              <a:lnSpc>
                <a:spcPct val="100000"/>
              </a:lnSpc>
              <a:spcBef>
                <a:spcPts val="130"/>
              </a:spcBef>
            </a:pPr>
            <a:r>
              <a:rPr b="1" spc="20" dirty="0">
                <a:latin typeface="Calibri"/>
                <a:cs typeface="Calibri"/>
              </a:rPr>
              <a:t>N</a:t>
            </a:r>
            <a:r>
              <a:rPr b="1" spc="35" dirty="0">
                <a:latin typeface="Calibri"/>
                <a:cs typeface="Calibri"/>
              </a:rPr>
              <a:t>uc</a:t>
            </a:r>
            <a:r>
              <a:rPr b="1" spc="-35" dirty="0">
                <a:latin typeface="Calibri"/>
                <a:cs typeface="Calibri"/>
              </a:rPr>
              <a:t>l</a:t>
            </a:r>
            <a:r>
              <a:rPr b="1" spc="30" dirty="0">
                <a:latin typeface="Calibri"/>
                <a:cs typeface="Calibri"/>
              </a:rPr>
              <a:t>eo</a:t>
            </a:r>
            <a:r>
              <a:rPr b="1" spc="-35" dirty="0">
                <a:latin typeface="Calibri"/>
                <a:cs typeface="Calibri"/>
              </a:rPr>
              <a:t>l</a:t>
            </a:r>
            <a:r>
              <a:rPr b="1" spc="30" dirty="0">
                <a:latin typeface="Calibri"/>
                <a:cs typeface="Calibri"/>
              </a:rPr>
              <a:t>u</a:t>
            </a:r>
            <a:r>
              <a:rPr b="1" spc="10" dirty="0">
                <a:latin typeface="Calibri"/>
                <a:cs typeface="Calibri"/>
              </a:rPr>
              <a:t>s</a:t>
            </a:r>
          </a:p>
        </p:txBody>
      </p:sp>
      <p:sp>
        <p:nvSpPr>
          <p:cNvPr id="3" name="object 3"/>
          <p:cNvSpPr txBox="1"/>
          <p:nvPr/>
        </p:nvSpPr>
        <p:spPr>
          <a:xfrm>
            <a:off x="536575" y="1525269"/>
            <a:ext cx="3498215" cy="1484630"/>
          </a:xfrm>
          <a:prstGeom prst="rect">
            <a:avLst/>
          </a:prstGeom>
        </p:spPr>
        <p:txBody>
          <a:bodyPr vert="horz" wrap="square" lIns="0" tIns="107314" rIns="0" bIns="0" rtlCol="0">
            <a:spAutoFit/>
          </a:bodyPr>
          <a:lstStyle/>
          <a:p>
            <a:pPr marL="355600" indent="-343535">
              <a:lnSpc>
                <a:spcPct val="100000"/>
              </a:lnSpc>
              <a:spcBef>
                <a:spcPts val="844"/>
              </a:spcBef>
              <a:buFont typeface="Arial MT"/>
              <a:buChar char="•"/>
              <a:tabLst>
                <a:tab pos="355600" algn="l"/>
                <a:tab pos="356235" algn="l"/>
              </a:tabLst>
            </a:pPr>
            <a:r>
              <a:rPr sz="2750" spc="-20" dirty="0">
                <a:latin typeface="Calibri"/>
                <a:cs typeface="Calibri"/>
              </a:rPr>
              <a:t>Inside</a:t>
            </a:r>
            <a:r>
              <a:rPr sz="2750" spc="200" dirty="0">
                <a:latin typeface="Calibri"/>
                <a:cs typeface="Calibri"/>
              </a:rPr>
              <a:t> </a:t>
            </a:r>
            <a:r>
              <a:rPr sz="2750" spc="-10" dirty="0">
                <a:latin typeface="Calibri"/>
                <a:cs typeface="Calibri"/>
              </a:rPr>
              <a:t>nucleus</a:t>
            </a:r>
            <a:endParaRPr sz="2750">
              <a:latin typeface="Calibri"/>
              <a:cs typeface="Calibri"/>
            </a:endParaRPr>
          </a:p>
          <a:p>
            <a:pPr marL="355600" marR="5080" indent="-343535">
              <a:lnSpc>
                <a:spcPct val="102400"/>
              </a:lnSpc>
              <a:spcBef>
                <a:spcPts val="675"/>
              </a:spcBef>
              <a:buFont typeface="Arial MT"/>
              <a:buChar char="•"/>
              <a:tabLst>
                <a:tab pos="355600" algn="l"/>
                <a:tab pos="356235" algn="l"/>
              </a:tabLst>
            </a:pPr>
            <a:r>
              <a:rPr sz="2750" dirty="0">
                <a:latin typeface="Calibri"/>
                <a:cs typeface="Calibri"/>
              </a:rPr>
              <a:t>Contains</a:t>
            </a:r>
            <a:r>
              <a:rPr sz="2750" spc="65" dirty="0">
                <a:latin typeface="Calibri"/>
                <a:cs typeface="Calibri"/>
              </a:rPr>
              <a:t> </a:t>
            </a:r>
            <a:r>
              <a:rPr sz="2750" spc="10" dirty="0">
                <a:latin typeface="Calibri"/>
                <a:cs typeface="Calibri"/>
              </a:rPr>
              <a:t>RNA</a:t>
            </a:r>
            <a:r>
              <a:rPr sz="2750" spc="75" dirty="0">
                <a:latin typeface="Calibri"/>
                <a:cs typeface="Calibri"/>
              </a:rPr>
              <a:t> </a:t>
            </a:r>
            <a:r>
              <a:rPr sz="2750" spc="-5" dirty="0">
                <a:latin typeface="Calibri"/>
                <a:cs typeface="Calibri"/>
              </a:rPr>
              <a:t>to </a:t>
            </a:r>
            <a:r>
              <a:rPr sz="2750" spc="-20" dirty="0">
                <a:latin typeface="Calibri"/>
                <a:cs typeface="Calibri"/>
              </a:rPr>
              <a:t>build </a:t>
            </a:r>
            <a:r>
              <a:rPr sz="2750" spc="-605" dirty="0">
                <a:latin typeface="Calibri"/>
                <a:cs typeface="Calibri"/>
              </a:rPr>
              <a:t> </a:t>
            </a:r>
            <a:r>
              <a:rPr sz="2750" spc="-15" dirty="0">
                <a:latin typeface="Calibri"/>
                <a:cs typeface="Calibri"/>
              </a:rPr>
              <a:t>proteins</a:t>
            </a:r>
            <a:endParaRPr sz="2750">
              <a:latin typeface="Calibri"/>
              <a:cs typeface="Calibri"/>
            </a:endParaRPr>
          </a:p>
        </p:txBody>
      </p:sp>
      <p:pic>
        <p:nvPicPr>
          <p:cNvPr id="4" name="object 4"/>
          <p:cNvPicPr/>
          <p:nvPr/>
        </p:nvPicPr>
        <p:blipFill>
          <a:blip r:embed="rId2" cstate="print"/>
          <a:stretch>
            <a:fillRect/>
          </a:stretch>
        </p:blipFill>
        <p:spPr>
          <a:xfrm>
            <a:off x="4495800" y="1690687"/>
            <a:ext cx="4114800" cy="41148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55059" y="460692"/>
            <a:ext cx="1847214" cy="701040"/>
          </a:xfrm>
          <a:prstGeom prst="rect">
            <a:avLst/>
          </a:prstGeom>
        </p:spPr>
        <p:txBody>
          <a:bodyPr vert="horz" wrap="square" lIns="0" tIns="16510" rIns="0" bIns="0" rtlCol="0">
            <a:spAutoFit/>
          </a:bodyPr>
          <a:lstStyle/>
          <a:p>
            <a:pPr marL="12700">
              <a:lnSpc>
                <a:spcPct val="100000"/>
              </a:lnSpc>
              <a:spcBef>
                <a:spcPts val="130"/>
              </a:spcBef>
            </a:pPr>
            <a:r>
              <a:rPr spc="15" dirty="0"/>
              <a:t>Nuc</a:t>
            </a:r>
            <a:r>
              <a:rPr spc="20" dirty="0"/>
              <a:t>l</a:t>
            </a:r>
            <a:r>
              <a:rPr spc="-15" dirty="0"/>
              <a:t>e</a:t>
            </a:r>
            <a:r>
              <a:rPr spc="5" dirty="0"/>
              <a:t>us</a:t>
            </a:r>
          </a:p>
        </p:txBody>
      </p:sp>
      <p:sp>
        <p:nvSpPr>
          <p:cNvPr id="3" name="object 3"/>
          <p:cNvSpPr txBox="1"/>
          <p:nvPr/>
        </p:nvSpPr>
        <p:spPr>
          <a:xfrm>
            <a:off x="536575" y="1508124"/>
            <a:ext cx="7584440" cy="2306401"/>
          </a:xfrm>
          <a:prstGeom prst="rect">
            <a:avLst/>
          </a:prstGeom>
        </p:spPr>
        <p:txBody>
          <a:bodyPr vert="horz" wrap="square" lIns="0" tIns="114935" rIns="0" bIns="0" rtlCol="0">
            <a:spAutoFit/>
          </a:bodyPr>
          <a:lstStyle/>
          <a:p>
            <a:pPr marL="355600" indent="-343535">
              <a:lnSpc>
                <a:spcPct val="100000"/>
              </a:lnSpc>
              <a:spcBef>
                <a:spcPts val="905"/>
              </a:spcBef>
              <a:buFont typeface="Arial MT"/>
              <a:buChar char="•"/>
              <a:tabLst>
                <a:tab pos="355600" algn="l"/>
                <a:tab pos="356235" algn="l"/>
              </a:tabLst>
            </a:pPr>
            <a:r>
              <a:rPr sz="3200" b="1" dirty="0">
                <a:latin typeface="Calibri"/>
                <a:cs typeface="Calibri"/>
              </a:rPr>
              <a:t>Structure</a:t>
            </a:r>
            <a:endParaRPr sz="3200" dirty="0">
              <a:latin typeface="Calibri"/>
              <a:cs typeface="Calibri"/>
            </a:endParaRPr>
          </a:p>
          <a:p>
            <a:pPr marL="756285" lvl="1" indent="-286385">
              <a:lnSpc>
                <a:spcPct val="100000"/>
              </a:lnSpc>
              <a:spcBef>
                <a:spcPts val="815"/>
              </a:spcBef>
              <a:buFont typeface="Arial MT"/>
              <a:buChar char="–"/>
              <a:tabLst>
                <a:tab pos="756285" algn="l"/>
              </a:tabLst>
            </a:pPr>
            <a:r>
              <a:rPr sz="3200" spc="15" dirty="0">
                <a:latin typeface="Calibri"/>
                <a:cs typeface="Calibri"/>
              </a:rPr>
              <a:t>Nuclear</a:t>
            </a:r>
            <a:r>
              <a:rPr sz="3200" spc="-155" dirty="0">
                <a:latin typeface="Calibri"/>
                <a:cs typeface="Calibri"/>
              </a:rPr>
              <a:t> </a:t>
            </a:r>
            <a:r>
              <a:rPr sz="3200" dirty="0">
                <a:latin typeface="Calibri"/>
                <a:cs typeface="Calibri"/>
              </a:rPr>
              <a:t>envelope</a:t>
            </a:r>
          </a:p>
          <a:p>
            <a:pPr marL="1156970" marR="5080" lvl="2" indent="-229235">
              <a:lnSpc>
                <a:spcPts val="3829"/>
              </a:lnSpc>
              <a:spcBef>
                <a:spcPts val="955"/>
              </a:spcBef>
              <a:buFont typeface="Arial MT"/>
              <a:buChar char="•"/>
              <a:tabLst>
                <a:tab pos="1156970" algn="l"/>
              </a:tabLst>
            </a:pPr>
            <a:r>
              <a:rPr sz="3200" spc="-30" dirty="0">
                <a:latin typeface="Calibri"/>
                <a:cs typeface="Calibri"/>
              </a:rPr>
              <a:t>Two</a:t>
            </a:r>
            <a:r>
              <a:rPr sz="3200" spc="-110" dirty="0">
                <a:latin typeface="Calibri"/>
                <a:cs typeface="Calibri"/>
              </a:rPr>
              <a:t> </a:t>
            </a:r>
            <a:r>
              <a:rPr sz="3200" spc="15" dirty="0">
                <a:latin typeface="Calibri"/>
                <a:cs typeface="Calibri"/>
              </a:rPr>
              <a:t>Phospholipid</a:t>
            </a:r>
            <a:r>
              <a:rPr sz="3200" spc="-170" dirty="0">
                <a:latin typeface="Calibri"/>
                <a:cs typeface="Calibri"/>
              </a:rPr>
              <a:t> </a:t>
            </a:r>
            <a:r>
              <a:rPr sz="3200" spc="-20" dirty="0">
                <a:latin typeface="Calibri"/>
                <a:cs typeface="Calibri"/>
              </a:rPr>
              <a:t>bilayers</a:t>
            </a:r>
            <a:r>
              <a:rPr sz="3200" spc="-45" dirty="0">
                <a:latin typeface="Calibri"/>
                <a:cs typeface="Calibri"/>
              </a:rPr>
              <a:t> </a:t>
            </a:r>
            <a:r>
              <a:rPr sz="3200" spc="10" dirty="0">
                <a:latin typeface="Calibri"/>
                <a:cs typeface="Calibri"/>
              </a:rPr>
              <a:t>with</a:t>
            </a:r>
            <a:r>
              <a:rPr sz="3200" spc="-30" dirty="0">
                <a:latin typeface="Calibri"/>
                <a:cs typeface="Calibri"/>
              </a:rPr>
              <a:t> </a:t>
            </a:r>
            <a:r>
              <a:rPr lang="en-US" sz="3200" spc="-5" dirty="0">
                <a:latin typeface="Calibri"/>
                <a:cs typeface="Calibri"/>
              </a:rPr>
              <a:t>protein-lined</a:t>
            </a:r>
            <a:r>
              <a:rPr sz="3200" spc="-105" dirty="0">
                <a:latin typeface="Calibri"/>
                <a:cs typeface="Calibri"/>
              </a:rPr>
              <a:t> </a:t>
            </a:r>
            <a:r>
              <a:rPr sz="3200" spc="-5" dirty="0">
                <a:latin typeface="Calibri"/>
                <a:cs typeface="Calibri"/>
              </a:rPr>
              <a:t>pores</a:t>
            </a:r>
            <a:r>
              <a:rPr lang="en-US" sz="3200" spc="-5" dirty="0">
                <a:latin typeface="Calibri"/>
                <a:cs typeface="Calibri"/>
              </a:rPr>
              <a:t>.</a:t>
            </a:r>
            <a:endParaRPr sz="3200" dirty="0">
              <a:latin typeface="Calibri"/>
              <a:cs typeface="Calibri"/>
            </a:endParaRPr>
          </a:p>
        </p:txBody>
      </p:sp>
    </p:spTree>
    <p:extLst>
      <p:ext uri="{BB962C8B-B14F-4D97-AF65-F5344CB8AC3E}">
        <p14:creationId xmlns:p14="http://schemas.microsoft.com/office/powerpoint/2010/main" val="4279010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Cell types </a:t>
            </a:r>
          </a:p>
        </p:txBody>
      </p:sp>
      <p:sp>
        <p:nvSpPr>
          <p:cNvPr id="4" name="Text Placeholder 3"/>
          <p:cNvSpPr>
            <a:spLocks noGrp="1"/>
          </p:cNvSpPr>
          <p:nvPr>
            <p:ph type="body" sz="quarter" idx="14"/>
          </p:nvPr>
        </p:nvSpPr>
        <p:spPr>
          <a:xfrm>
            <a:off x="457200" y="1145309"/>
            <a:ext cx="8062912" cy="4865055"/>
          </a:xfrm>
        </p:spPr>
        <p:txBody>
          <a:bodyPr>
            <a:normAutofit/>
          </a:bodyPr>
          <a:lstStyle/>
          <a:p>
            <a:pPr marL="342900" indent="-342900">
              <a:buFont typeface="Arial" panose="020B0604020202020204" pitchFamily="34" charset="0"/>
              <a:buChar char="•"/>
            </a:pPr>
            <a:r>
              <a:rPr lang="en-US" dirty="0"/>
              <a:t>Cell components:</a:t>
            </a:r>
          </a:p>
          <a:p>
            <a:pPr marL="1074420" lvl="1" indent="-342900">
              <a:buFont typeface="Arial" panose="020B0604020202020204" pitchFamily="34" charset="0"/>
              <a:buChar char="•"/>
            </a:pPr>
            <a:r>
              <a:rPr lang="en-US" dirty="0"/>
              <a:t>Membrane – boundary </a:t>
            </a:r>
          </a:p>
          <a:p>
            <a:pPr marL="1074420" lvl="1" indent="-342900">
              <a:buFont typeface="Arial" panose="020B0604020202020204" pitchFamily="34" charset="0"/>
              <a:buChar char="•"/>
            </a:pPr>
            <a:r>
              <a:rPr lang="en-US" dirty="0"/>
              <a:t>Cytoplasm – contains organelles </a:t>
            </a:r>
          </a:p>
          <a:p>
            <a:pPr marL="1074420" lvl="1" indent="-342900">
              <a:buFont typeface="Arial" panose="020B0604020202020204" pitchFamily="34" charset="0"/>
              <a:buChar char="•"/>
            </a:pPr>
            <a:r>
              <a:rPr lang="en-US" dirty="0"/>
              <a:t>Nucleus – contains DNA </a:t>
            </a:r>
          </a:p>
          <a:p>
            <a:pPr lvl="1" indent="0">
              <a:buNone/>
            </a:pPr>
            <a:endParaRPr lang="en-US" dirty="0"/>
          </a:p>
          <a:p>
            <a:pPr marL="342900" indent="-342900">
              <a:buFont typeface="Arial" panose="020B0604020202020204" pitchFamily="34" charset="0"/>
              <a:buChar char="•"/>
            </a:pPr>
            <a:r>
              <a:rPr lang="en-US" dirty="0"/>
              <a:t>Cells types:</a:t>
            </a:r>
          </a:p>
          <a:p>
            <a:pPr marL="1074420" lvl="1" indent="-342900">
              <a:buFont typeface="+mj-lt"/>
              <a:buAutoNum type="arabicPeriod"/>
            </a:pPr>
            <a:r>
              <a:rPr lang="en-US" dirty="0"/>
              <a:t>Prokaryotic cells: bacteria</a:t>
            </a:r>
          </a:p>
          <a:p>
            <a:pPr marL="1600200" lvl="2">
              <a:buFont typeface="Arial" panose="020B0604020202020204" pitchFamily="34" charset="0"/>
              <a:buChar char="•"/>
            </a:pPr>
            <a:r>
              <a:rPr lang="en-US" dirty="0"/>
              <a:t>Do not have a nucleus, however, have DNA </a:t>
            </a:r>
          </a:p>
          <a:p>
            <a:pPr marL="1074420" lvl="1" indent="-342900">
              <a:buFont typeface="+mj-lt"/>
              <a:buAutoNum type="arabicPeriod"/>
            </a:pPr>
            <a:r>
              <a:rPr lang="en-US" dirty="0"/>
              <a:t>Eukaryotic cells: </a:t>
            </a:r>
          </a:p>
          <a:p>
            <a:pPr marL="1600200" lvl="2">
              <a:buFont typeface="Arial" panose="020B0604020202020204" pitchFamily="34" charset="0"/>
              <a:buChar char="•"/>
            </a:pPr>
            <a:r>
              <a:rPr lang="en-US" dirty="0"/>
              <a:t>Animal cells</a:t>
            </a:r>
          </a:p>
          <a:p>
            <a:pPr marL="1600200" lvl="2">
              <a:buFont typeface="Arial" panose="020B0604020202020204" pitchFamily="34" charset="0"/>
              <a:buChar char="•"/>
            </a:pPr>
            <a:r>
              <a:rPr lang="en-US" dirty="0"/>
              <a:t>Plant cells </a:t>
            </a:r>
          </a:p>
          <a:p>
            <a:pPr lvl="2" indent="0">
              <a:buNone/>
            </a:pPr>
            <a:endParaRPr lang="en-US" dirty="0"/>
          </a:p>
        </p:txBody>
      </p:sp>
    </p:spTree>
    <p:extLst>
      <p:ext uri="{BB962C8B-B14F-4D97-AF65-F5344CB8AC3E}">
        <p14:creationId xmlns:p14="http://schemas.microsoft.com/office/powerpoint/2010/main" val="22999865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55059" y="460692"/>
            <a:ext cx="1847214" cy="701040"/>
          </a:xfrm>
          <a:prstGeom prst="rect">
            <a:avLst/>
          </a:prstGeom>
        </p:spPr>
        <p:txBody>
          <a:bodyPr vert="horz" wrap="square" lIns="0" tIns="16510" rIns="0" bIns="0" rtlCol="0">
            <a:spAutoFit/>
          </a:bodyPr>
          <a:lstStyle/>
          <a:p>
            <a:pPr marL="12700">
              <a:lnSpc>
                <a:spcPct val="100000"/>
              </a:lnSpc>
              <a:spcBef>
                <a:spcPts val="130"/>
              </a:spcBef>
            </a:pPr>
            <a:r>
              <a:rPr spc="15" dirty="0"/>
              <a:t>Nuc</a:t>
            </a:r>
            <a:r>
              <a:rPr spc="20" dirty="0"/>
              <a:t>l</a:t>
            </a:r>
            <a:r>
              <a:rPr spc="-15" dirty="0"/>
              <a:t>e</a:t>
            </a:r>
            <a:r>
              <a:rPr spc="5" dirty="0"/>
              <a:t>us</a:t>
            </a:r>
          </a:p>
        </p:txBody>
      </p:sp>
      <p:sp>
        <p:nvSpPr>
          <p:cNvPr id="3" name="object 3"/>
          <p:cNvSpPr txBox="1"/>
          <p:nvPr/>
        </p:nvSpPr>
        <p:spPr>
          <a:xfrm>
            <a:off x="536575" y="1495787"/>
            <a:ext cx="7723505" cy="3433445"/>
          </a:xfrm>
          <a:prstGeom prst="rect">
            <a:avLst/>
          </a:prstGeom>
        </p:spPr>
        <p:txBody>
          <a:bodyPr vert="horz" wrap="square" lIns="0" tIns="124460" rIns="0" bIns="0" rtlCol="0">
            <a:spAutoFit/>
          </a:bodyPr>
          <a:lstStyle/>
          <a:p>
            <a:pPr marL="355600" indent="-343535">
              <a:lnSpc>
                <a:spcPct val="100000"/>
              </a:lnSpc>
              <a:spcBef>
                <a:spcPts val="980"/>
              </a:spcBef>
              <a:buFont typeface="Arial MT"/>
              <a:buChar char="•"/>
              <a:tabLst>
                <a:tab pos="356235" algn="l"/>
              </a:tabLst>
            </a:pPr>
            <a:r>
              <a:rPr sz="3600" spc="10" dirty="0">
                <a:latin typeface="Calibri"/>
                <a:cs typeface="Calibri"/>
              </a:rPr>
              <a:t>DNA</a:t>
            </a:r>
            <a:r>
              <a:rPr sz="3600" spc="-60" dirty="0">
                <a:latin typeface="Calibri"/>
                <a:cs typeface="Calibri"/>
              </a:rPr>
              <a:t> </a:t>
            </a:r>
            <a:r>
              <a:rPr sz="3600" dirty="0">
                <a:latin typeface="Calibri"/>
                <a:cs typeface="Calibri"/>
              </a:rPr>
              <a:t>is </a:t>
            </a:r>
            <a:r>
              <a:rPr sz="3600" spc="-5" dirty="0">
                <a:latin typeface="Calibri"/>
                <a:cs typeface="Calibri"/>
              </a:rPr>
              <a:t>arranged</a:t>
            </a:r>
            <a:r>
              <a:rPr sz="3600" spc="-150" dirty="0">
                <a:latin typeface="Calibri"/>
                <a:cs typeface="Calibri"/>
              </a:rPr>
              <a:t> </a:t>
            </a:r>
            <a:r>
              <a:rPr sz="3600" dirty="0">
                <a:latin typeface="Calibri"/>
                <a:cs typeface="Calibri"/>
              </a:rPr>
              <a:t>in</a:t>
            </a:r>
            <a:r>
              <a:rPr sz="3600" spc="-25" dirty="0">
                <a:latin typeface="Calibri"/>
                <a:cs typeface="Calibri"/>
              </a:rPr>
              <a:t> </a:t>
            </a:r>
            <a:r>
              <a:rPr sz="3600" spc="-20" dirty="0">
                <a:latin typeface="Calibri"/>
                <a:cs typeface="Calibri"/>
              </a:rPr>
              <a:t>chromosomes</a:t>
            </a:r>
            <a:endParaRPr sz="3600">
              <a:latin typeface="Calibri"/>
              <a:cs typeface="Calibri"/>
            </a:endParaRPr>
          </a:p>
          <a:p>
            <a:pPr marL="756285" marR="5080" lvl="1" indent="-286385">
              <a:lnSpc>
                <a:spcPct val="100000"/>
              </a:lnSpc>
              <a:spcBef>
                <a:spcPts val="810"/>
              </a:spcBef>
              <a:buFont typeface="Arial MT"/>
              <a:buChar char="–"/>
              <a:tabLst>
                <a:tab pos="756285" algn="l"/>
              </a:tabLst>
            </a:pPr>
            <a:r>
              <a:rPr sz="3200" spc="10" dirty="0">
                <a:latin typeface="Calibri"/>
                <a:cs typeface="Calibri"/>
              </a:rPr>
              <a:t>Chromosome</a:t>
            </a:r>
            <a:r>
              <a:rPr sz="3200" spc="-140" dirty="0">
                <a:latin typeface="Calibri"/>
                <a:cs typeface="Calibri"/>
              </a:rPr>
              <a:t> </a:t>
            </a:r>
            <a:r>
              <a:rPr sz="3200" spc="10" dirty="0">
                <a:latin typeface="Calibri"/>
                <a:cs typeface="Calibri"/>
              </a:rPr>
              <a:t>–</a:t>
            </a:r>
            <a:r>
              <a:rPr sz="3200" spc="-10" dirty="0">
                <a:latin typeface="Calibri"/>
                <a:cs typeface="Calibri"/>
              </a:rPr>
              <a:t> </a:t>
            </a:r>
            <a:r>
              <a:rPr sz="3200" spc="5" dirty="0">
                <a:latin typeface="Calibri"/>
                <a:cs typeface="Calibri"/>
              </a:rPr>
              <a:t>fiber</a:t>
            </a:r>
            <a:r>
              <a:rPr sz="3200" spc="-55" dirty="0">
                <a:latin typeface="Calibri"/>
                <a:cs typeface="Calibri"/>
              </a:rPr>
              <a:t> </a:t>
            </a:r>
            <a:r>
              <a:rPr sz="3200" spc="20" dirty="0">
                <a:latin typeface="Calibri"/>
                <a:cs typeface="Calibri"/>
              </a:rPr>
              <a:t>of</a:t>
            </a:r>
            <a:r>
              <a:rPr sz="3200" spc="-65" dirty="0">
                <a:latin typeface="Calibri"/>
                <a:cs typeface="Calibri"/>
              </a:rPr>
              <a:t> </a:t>
            </a:r>
            <a:r>
              <a:rPr sz="3200" spc="5" dirty="0">
                <a:latin typeface="Calibri"/>
                <a:cs typeface="Calibri"/>
              </a:rPr>
              <a:t>DNA</a:t>
            </a:r>
            <a:r>
              <a:rPr sz="3200" spc="-45" dirty="0">
                <a:latin typeface="Calibri"/>
                <a:cs typeface="Calibri"/>
              </a:rPr>
              <a:t> </a:t>
            </a:r>
            <a:r>
              <a:rPr sz="3200" spc="5" dirty="0">
                <a:latin typeface="Calibri"/>
                <a:cs typeface="Calibri"/>
              </a:rPr>
              <a:t>with</a:t>
            </a:r>
            <a:r>
              <a:rPr sz="3200" spc="-30" dirty="0">
                <a:latin typeface="Calibri"/>
                <a:cs typeface="Calibri"/>
              </a:rPr>
              <a:t> </a:t>
            </a:r>
            <a:r>
              <a:rPr sz="3200" dirty="0">
                <a:latin typeface="Calibri"/>
                <a:cs typeface="Calibri"/>
              </a:rPr>
              <a:t>proteins </a:t>
            </a:r>
            <a:r>
              <a:rPr sz="3200" spc="-710" dirty="0">
                <a:latin typeface="Calibri"/>
                <a:cs typeface="Calibri"/>
              </a:rPr>
              <a:t> </a:t>
            </a:r>
            <a:r>
              <a:rPr sz="3200" spc="-15" dirty="0">
                <a:latin typeface="Calibri"/>
                <a:cs typeface="Calibri"/>
              </a:rPr>
              <a:t>attached</a:t>
            </a:r>
            <a:endParaRPr sz="3200">
              <a:latin typeface="Calibri"/>
              <a:cs typeface="Calibri"/>
            </a:endParaRPr>
          </a:p>
          <a:p>
            <a:pPr lvl="1">
              <a:lnSpc>
                <a:spcPct val="100000"/>
              </a:lnSpc>
              <a:spcBef>
                <a:spcPts val="25"/>
              </a:spcBef>
              <a:buFont typeface="Arial MT"/>
              <a:buChar char="–"/>
            </a:pPr>
            <a:endParaRPr sz="4550">
              <a:latin typeface="Calibri"/>
              <a:cs typeface="Calibri"/>
            </a:endParaRPr>
          </a:p>
          <a:p>
            <a:pPr marL="756285" marR="278130" lvl="1" indent="-286385">
              <a:lnSpc>
                <a:spcPts val="3829"/>
              </a:lnSpc>
              <a:buFont typeface="Arial MT"/>
              <a:buChar char="–"/>
              <a:tabLst>
                <a:tab pos="756285" algn="l"/>
              </a:tabLst>
            </a:pPr>
            <a:r>
              <a:rPr sz="3200" spc="5" dirty="0">
                <a:latin typeface="Calibri"/>
                <a:cs typeface="Calibri"/>
              </a:rPr>
              <a:t>Chromatin</a:t>
            </a:r>
            <a:r>
              <a:rPr sz="3200" spc="-85" dirty="0">
                <a:latin typeface="Calibri"/>
                <a:cs typeface="Calibri"/>
              </a:rPr>
              <a:t> </a:t>
            </a:r>
            <a:r>
              <a:rPr sz="3200" spc="10" dirty="0">
                <a:latin typeface="Calibri"/>
                <a:cs typeface="Calibri"/>
              </a:rPr>
              <a:t>–</a:t>
            </a:r>
            <a:r>
              <a:rPr sz="3200" spc="-10" dirty="0">
                <a:latin typeface="Calibri"/>
                <a:cs typeface="Calibri"/>
              </a:rPr>
              <a:t> </a:t>
            </a:r>
            <a:r>
              <a:rPr sz="3200" spc="15" dirty="0">
                <a:latin typeface="Calibri"/>
                <a:cs typeface="Calibri"/>
              </a:rPr>
              <a:t>all</a:t>
            </a:r>
            <a:r>
              <a:rPr sz="3200" spc="-120" dirty="0">
                <a:latin typeface="Calibri"/>
                <a:cs typeface="Calibri"/>
              </a:rPr>
              <a:t> </a:t>
            </a:r>
            <a:r>
              <a:rPr sz="3200" spc="20" dirty="0">
                <a:latin typeface="Calibri"/>
                <a:cs typeface="Calibri"/>
              </a:rPr>
              <a:t>of</a:t>
            </a:r>
            <a:r>
              <a:rPr sz="3200" spc="5" dirty="0">
                <a:latin typeface="Calibri"/>
                <a:cs typeface="Calibri"/>
              </a:rPr>
              <a:t> </a:t>
            </a:r>
            <a:r>
              <a:rPr sz="3200" spc="10" dirty="0">
                <a:latin typeface="Calibri"/>
                <a:cs typeface="Calibri"/>
              </a:rPr>
              <a:t>the</a:t>
            </a:r>
            <a:r>
              <a:rPr sz="3200" spc="-85" dirty="0">
                <a:latin typeface="Calibri"/>
                <a:cs typeface="Calibri"/>
              </a:rPr>
              <a:t> </a:t>
            </a:r>
            <a:r>
              <a:rPr sz="3200" spc="-35" dirty="0">
                <a:latin typeface="Calibri"/>
                <a:cs typeface="Calibri"/>
              </a:rPr>
              <a:t>cell’s</a:t>
            </a:r>
            <a:r>
              <a:rPr sz="3200" spc="-45" dirty="0">
                <a:latin typeface="Calibri"/>
                <a:cs typeface="Calibri"/>
              </a:rPr>
              <a:t> </a:t>
            </a:r>
            <a:r>
              <a:rPr sz="3200" spc="5" dirty="0">
                <a:latin typeface="Calibri"/>
                <a:cs typeface="Calibri"/>
              </a:rPr>
              <a:t>DNA</a:t>
            </a:r>
            <a:r>
              <a:rPr sz="3200" spc="25" dirty="0">
                <a:latin typeface="Calibri"/>
                <a:cs typeface="Calibri"/>
              </a:rPr>
              <a:t> </a:t>
            </a:r>
            <a:r>
              <a:rPr sz="3200" spc="30" dirty="0">
                <a:latin typeface="Calibri"/>
                <a:cs typeface="Calibri"/>
              </a:rPr>
              <a:t>and</a:t>
            </a:r>
            <a:r>
              <a:rPr sz="3200" spc="-100" dirty="0">
                <a:latin typeface="Calibri"/>
                <a:cs typeface="Calibri"/>
              </a:rPr>
              <a:t> </a:t>
            </a:r>
            <a:r>
              <a:rPr sz="3200" spc="10" dirty="0">
                <a:latin typeface="Calibri"/>
                <a:cs typeface="Calibri"/>
              </a:rPr>
              <a:t>the </a:t>
            </a:r>
            <a:r>
              <a:rPr sz="3200" spc="-710" dirty="0">
                <a:latin typeface="Calibri"/>
                <a:cs typeface="Calibri"/>
              </a:rPr>
              <a:t> </a:t>
            </a:r>
            <a:r>
              <a:rPr sz="3200" spc="35" dirty="0">
                <a:latin typeface="Calibri"/>
                <a:cs typeface="Calibri"/>
              </a:rPr>
              <a:t>a</a:t>
            </a:r>
            <a:r>
              <a:rPr sz="3200" spc="15" dirty="0">
                <a:latin typeface="Calibri"/>
                <a:cs typeface="Calibri"/>
              </a:rPr>
              <a:t>ss</a:t>
            </a:r>
            <a:r>
              <a:rPr sz="3200" spc="35" dirty="0">
                <a:latin typeface="Calibri"/>
                <a:cs typeface="Calibri"/>
              </a:rPr>
              <a:t>o</a:t>
            </a:r>
            <a:r>
              <a:rPr sz="3200" spc="-10" dirty="0">
                <a:latin typeface="Calibri"/>
                <a:cs typeface="Calibri"/>
              </a:rPr>
              <a:t>c</a:t>
            </a:r>
            <a:r>
              <a:rPr sz="3200" spc="5" dirty="0">
                <a:latin typeface="Calibri"/>
                <a:cs typeface="Calibri"/>
              </a:rPr>
              <a:t>i</a:t>
            </a:r>
            <a:r>
              <a:rPr sz="3200" spc="40" dirty="0">
                <a:latin typeface="Calibri"/>
                <a:cs typeface="Calibri"/>
              </a:rPr>
              <a:t>a</a:t>
            </a:r>
            <a:r>
              <a:rPr sz="3200" spc="-25" dirty="0">
                <a:latin typeface="Calibri"/>
                <a:cs typeface="Calibri"/>
              </a:rPr>
              <a:t>te</a:t>
            </a:r>
            <a:r>
              <a:rPr sz="3200" spc="15" dirty="0">
                <a:latin typeface="Calibri"/>
                <a:cs typeface="Calibri"/>
              </a:rPr>
              <a:t>d</a:t>
            </a:r>
            <a:r>
              <a:rPr sz="3200" spc="-250" dirty="0">
                <a:latin typeface="Calibri"/>
                <a:cs typeface="Calibri"/>
              </a:rPr>
              <a:t> </a:t>
            </a:r>
            <a:r>
              <a:rPr sz="3200" spc="40" dirty="0">
                <a:latin typeface="Calibri"/>
                <a:cs typeface="Calibri"/>
              </a:rPr>
              <a:t>p</a:t>
            </a:r>
            <a:r>
              <a:rPr sz="3200" spc="-70" dirty="0">
                <a:latin typeface="Calibri"/>
                <a:cs typeface="Calibri"/>
              </a:rPr>
              <a:t>r</a:t>
            </a:r>
            <a:r>
              <a:rPr sz="3200" spc="35" dirty="0">
                <a:latin typeface="Calibri"/>
                <a:cs typeface="Calibri"/>
              </a:rPr>
              <a:t>o</a:t>
            </a:r>
            <a:r>
              <a:rPr sz="3200" spc="-25" dirty="0">
                <a:latin typeface="Calibri"/>
                <a:cs typeface="Calibri"/>
              </a:rPr>
              <a:t>te</a:t>
            </a:r>
            <a:r>
              <a:rPr sz="3200" spc="5" dirty="0">
                <a:latin typeface="Calibri"/>
                <a:cs typeface="Calibri"/>
              </a:rPr>
              <a:t>i</a:t>
            </a:r>
            <a:r>
              <a:rPr sz="3200" spc="50" dirty="0">
                <a:latin typeface="Calibri"/>
                <a:cs typeface="Calibri"/>
              </a:rPr>
              <a:t>n</a:t>
            </a:r>
            <a:r>
              <a:rPr sz="3200" spc="10" dirty="0">
                <a:latin typeface="Calibri"/>
                <a:cs typeface="Calibri"/>
              </a:rPr>
              <a:t>s</a:t>
            </a:r>
            <a:endParaRPr sz="3200">
              <a:latin typeface="Calibri"/>
              <a:cs typeface="Calibri"/>
            </a:endParaRPr>
          </a:p>
        </p:txBody>
      </p:sp>
    </p:spTree>
    <p:extLst>
      <p:ext uri="{BB962C8B-B14F-4D97-AF65-F5344CB8AC3E}">
        <p14:creationId xmlns:p14="http://schemas.microsoft.com/office/powerpoint/2010/main" val="3245868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52929" y="460692"/>
            <a:ext cx="5434965" cy="701040"/>
          </a:xfrm>
          <a:prstGeom prst="rect">
            <a:avLst/>
          </a:prstGeom>
        </p:spPr>
        <p:txBody>
          <a:bodyPr vert="horz" wrap="square" lIns="0" tIns="16510" rIns="0" bIns="0" rtlCol="0">
            <a:spAutoFit/>
          </a:bodyPr>
          <a:lstStyle/>
          <a:p>
            <a:pPr marL="12700">
              <a:lnSpc>
                <a:spcPct val="100000"/>
              </a:lnSpc>
              <a:spcBef>
                <a:spcPts val="130"/>
              </a:spcBef>
            </a:pPr>
            <a:r>
              <a:rPr b="1" spc="10" dirty="0">
                <a:latin typeface="Calibri"/>
                <a:cs typeface="Calibri"/>
              </a:rPr>
              <a:t>Endoplasmic</a:t>
            </a:r>
            <a:r>
              <a:rPr b="1" spc="-245" dirty="0">
                <a:latin typeface="Calibri"/>
                <a:cs typeface="Calibri"/>
              </a:rPr>
              <a:t> </a:t>
            </a:r>
            <a:r>
              <a:rPr b="1" spc="-5" dirty="0">
                <a:latin typeface="Calibri"/>
                <a:cs typeface="Calibri"/>
              </a:rPr>
              <a:t>Reticulum</a:t>
            </a:r>
          </a:p>
        </p:txBody>
      </p:sp>
      <p:pic>
        <p:nvPicPr>
          <p:cNvPr id="3" name="object 3"/>
          <p:cNvPicPr/>
          <p:nvPr/>
        </p:nvPicPr>
        <p:blipFill>
          <a:blip r:embed="rId2" cstate="print"/>
          <a:stretch>
            <a:fillRect/>
          </a:stretch>
        </p:blipFill>
        <p:spPr>
          <a:xfrm>
            <a:off x="533400" y="1920875"/>
            <a:ext cx="3581400" cy="3581400"/>
          </a:xfrm>
          <a:prstGeom prst="rect">
            <a:avLst/>
          </a:prstGeom>
        </p:spPr>
      </p:pic>
      <p:sp>
        <p:nvSpPr>
          <p:cNvPr id="4" name="object 4"/>
          <p:cNvSpPr txBox="1"/>
          <p:nvPr/>
        </p:nvSpPr>
        <p:spPr>
          <a:xfrm>
            <a:off x="4274184" y="1235011"/>
            <a:ext cx="4211955" cy="3186430"/>
          </a:xfrm>
          <a:prstGeom prst="rect">
            <a:avLst/>
          </a:prstGeom>
        </p:spPr>
        <p:txBody>
          <a:bodyPr vert="horz" wrap="square" lIns="0" tIns="5715" rIns="0" bIns="0" rtlCol="0">
            <a:spAutoFit/>
          </a:bodyPr>
          <a:lstStyle/>
          <a:p>
            <a:pPr marL="355600" marR="5080" indent="-343535">
              <a:lnSpc>
                <a:spcPct val="102499"/>
              </a:lnSpc>
              <a:spcBef>
                <a:spcPts val="45"/>
              </a:spcBef>
              <a:buFont typeface="Arial MT"/>
              <a:buChar char="•"/>
              <a:tabLst>
                <a:tab pos="355600" algn="l"/>
                <a:tab pos="356235" algn="l"/>
              </a:tabLst>
            </a:pPr>
            <a:r>
              <a:rPr sz="2750" spc="25" dirty="0">
                <a:latin typeface="Calibri"/>
                <a:cs typeface="Calibri"/>
              </a:rPr>
              <a:t>Moves</a:t>
            </a:r>
            <a:r>
              <a:rPr sz="2750" spc="-10" dirty="0">
                <a:latin typeface="Calibri"/>
                <a:cs typeface="Calibri"/>
              </a:rPr>
              <a:t> </a:t>
            </a:r>
            <a:r>
              <a:rPr sz="2750" dirty="0">
                <a:latin typeface="Calibri"/>
                <a:cs typeface="Calibri"/>
              </a:rPr>
              <a:t>materials</a:t>
            </a:r>
            <a:r>
              <a:rPr sz="2750" spc="70" dirty="0">
                <a:latin typeface="Calibri"/>
                <a:cs typeface="Calibri"/>
              </a:rPr>
              <a:t> </a:t>
            </a:r>
            <a:r>
              <a:rPr sz="2750" spc="-5" dirty="0">
                <a:latin typeface="Calibri"/>
                <a:cs typeface="Calibri"/>
              </a:rPr>
              <a:t>around</a:t>
            </a:r>
            <a:r>
              <a:rPr sz="2750" spc="70" dirty="0">
                <a:latin typeface="Calibri"/>
                <a:cs typeface="Calibri"/>
              </a:rPr>
              <a:t> </a:t>
            </a:r>
            <a:r>
              <a:rPr sz="2750" spc="-10" dirty="0">
                <a:latin typeface="Calibri"/>
                <a:cs typeface="Calibri"/>
              </a:rPr>
              <a:t>in</a:t>
            </a:r>
            <a:r>
              <a:rPr lang="en-US" sz="2750" spc="-10" dirty="0">
                <a:latin typeface="Calibri"/>
                <a:cs typeface="Calibri"/>
              </a:rPr>
              <a:t> the </a:t>
            </a:r>
            <a:r>
              <a:rPr sz="2750" spc="-5" dirty="0">
                <a:latin typeface="Calibri"/>
                <a:cs typeface="Calibri"/>
              </a:rPr>
              <a:t>cell</a:t>
            </a:r>
            <a:endParaRPr sz="2750" dirty="0">
              <a:latin typeface="Calibri"/>
              <a:cs typeface="Calibri"/>
            </a:endParaRPr>
          </a:p>
          <a:p>
            <a:pPr marL="355600" marR="1118235" indent="-343535">
              <a:lnSpc>
                <a:spcPct val="102400"/>
              </a:lnSpc>
              <a:spcBef>
                <a:spcPts val="675"/>
              </a:spcBef>
              <a:buFont typeface="Arial MT"/>
              <a:buChar char="•"/>
              <a:tabLst>
                <a:tab pos="355600" algn="l"/>
                <a:tab pos="356235" algn="l"/>
              </a:tabLst>
            </a:pPr>
            <a:r>
              <a:rPr lang="en-US" sz="2750" spc="20" dirty="0">
                <a:latin typeface="Calibri"/>
                <a:cs typeface="Calibri"/>
              </a:rPr>
              <a:t>Smooth</a:t>
            </a:r>
            <a:r>
              <a:rPr lang="en-US" sz="2750" spc="-15" dirty="0">
                <a:latin typeface="Calibri"/>
                <a:cs typeface="Calibri"/>
              </a:rPr>
              <a:t> </a:t>
            </a:r>
            <a:r>
              <a:rPr lang="en-US" sz="2750" spc="-5" dirty="0">
                <a:latin typeface="Calibri"/>
                <a:cs typeface="Calibri"/>
              </a:rPr>
              <a:t>type:</a:t>
            </a:r>
            <a:r>
              <a:rPr lang="en-US" sz="2750" spc="100" dirty="0">
                <a:latin typeface="Calibri"/>
                <a:cs typeface="Calibri"/>
              </a:rPr>
              <a:t> </a:t>
            </a:r>
            <a:r>
              <a:rPr lang="en-US" sz="2750" spc="10" dirty="0">
                <a:latin typeface="Calibri"/>
                <a:cs typeface="Calibri"/>
              </a:rPr>
              <a:t>lacks </a:t>
            </a:r>
            <a:r>
              <a:rPr lang="en-US" sz="2750" spc="5" dirty="0">
                <a:latin typeface="Calibri"/>
                <a:cs typeface="Calibri"/>
              </a:rPr>
              <a:t>ribosomes.</a:t>
            </a:r>
            <a:endParaRPr lang="en-US" sz="2750" dirty="0">
              <a:latin typeface="Calibri"/>
              <a:cs typeface="Calibri"/>
            </a:endParaRPr>
          </a:p>
          <a:p>
            <a:pPr marL="355600" marR="355600" indent="-343535">
              <a:lnSpc>
                <a:spcPct val="101299"/>
              </a:lnSpc>
              <a:spcBef>
                <a:spcPts val="710"/>
              </a:spcBef>
              <a:buFont typeface="Arial MT"/>
              <a:buChar char="•"/>
              <a:tabLst>
                <a:tab pos="355600" algn="l"/>
                <a:tab pos="356235" algn="l"/>
              </a:tabLst>
            </a:pPr>
            <a:r>
              <a:rPr sz="2750" spc="-10" dirty="0">
                <a:latin typeface="Calibri"/>
                <a:cs typeface="Calibri"/>
              </a:rPr>
              <a:t>Rough</a:t>
            </a:r>
            <a:r>
              <a:rPr sz="2750" spc="150" dirty="0">
                <a:latin typeface="Calibri"/>
                <a:cs typeface="Calibri"/>
              </a:rPr>
              <a:t> </a:t>
            </a:r>
            <a:r>
              <a:rPr sz="2750" spc="-5" dirty="0">
                <a:latin typeface="Calibri"/>
                <a:cs typeface="Calibri"/>
              </a:rPr>
              <a:t>type</a:t>
            </a:r>
            <a:r>
              <a:rPr sz="2750" spc="85" dirty="0">
                <a:latin typeface="Calibri"/>
                <a:cs typeface="Calibri"/>
              </a:rPr>
              <a:t> </a:t>
            </a:r>
            <a:r>
              <a:rPr sz="2750" spc="-10" dirty="0">
                <a:latin typeface="Calibri"/>
                <a:cs typeface="Calibri"/>
              </a:rPr>
              <a:t>(pictured): </a:t>
            </a:r>
            <a:r>
              <a:rPr sz="2750" spc="-5" dirty="0">
                <a:latin typeface="Calibri"/>
                <a:cs typeface="Calibri"/>
              </a:rPr>
              <a:t> </a:t>
            </a:r>
            <a:r>
              <a:rPr sz="2750" spc="5" dirty="0">
                <a:latin typeface="Calibri"/>
                <a:cs typeface="Calibri"/>
              </a:rPr>
              <a:t>ribosomes</a:t>
            </a:r>
            <a:r>
              <a:rPr sz="2750" spc="145" dirty="0">
                <a:latin typeface="Calibri"/>
                <a:cs typeface="Calibri"/>
              </a:rPr>
              <a:t> </a:t>
            </a:r>
            <a:r>
              <a:rPr sz="2750" spc="-10" dirty="0">
                <a:latin typeface="Calibri"/>
                <a:cs typeface="Calibri"/>
              </a:rPr>
              <a:t>embedded</a:t>
            </a:r>
            <a:r>
              <a:rPr sz="2750" spc="220" dirty="0">
                <a:latin typeface="Calibri"/>
                <a:cs typeface="Calibri"/>
              </a:rPr>
              <a:t> </a:t>
            </a:r>
            <a:r>
              <a:rPr sz="2750" spc="-10" dirty="0">
                <a:latin typeface="Calibri"/>
                <a:cs typeface="Calibri"/>
              </a:rPr>
              <a:t>in</a:t>
            </a:r>
            <a:r>
              <a:rPr lang="en-US" sz="2750" spc="-10" dirty="0">
                <a:latin typeface="Calibri"/>
                <a:cs typeface="Calibri"/>
              </a:rPr>
              <a:t> the </a:t>
            </a:r>
            <a:r>
              <a:rPr sz="2750" spc="-10" dirty="0">
                <a:latin typeface="Calibri"/>
                <a:cs typeface="Calibri"/>
              </a:rPr>
              <a:t>surface</a:t>
            </a:r>
            <a:r>
              <a:rPr lang="en-US" sz="2750" spc="-10" dirty="0">
                <a:latin typeface="Calibri"/>
                <a:cs typeface="Calibri"/>
              </a:rPr>
              <a:t>.</a:t>
            </a:r>
            <a:endParaRPr sz="2750" dirty="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83203" y="460692"/>
            <a:ext cx="2583815" cy="701040"/>
          </a:xfrm>
          <a:prstGeom prst="rect">
            <a:avLst/>
          </a:prstGeom>
        </p:spPr>
        <p:txBody>
          <a:bodyPr vert="horz" wrap="square" lIns="0" tIns="16510" rIns="0" bIns="0" rtlCol="0">
            <a:spAutoFit/>
          </a:bodyPr>
          <a:lstStyle/>
          <a:p>
            <a:pPr marL="12700">
              <a:lnSpc>
                <a:spcPct val="100000"/>
              </a:lnSpc>
              <a:spcBef>
                <a:spcPts val="130"/>
              </a:spcBef>
            </a:pPr>
            <a:r>
              <a:rPr b="1" spc="15" dirty="0">
                <a:latin typeface="Calibri"/>
                <a:cs typeface="Calibri"/>
              </a:rPr>
              <a:t>Ribosomes</a:t>
            </a:r>
          </a:p>
        </p:txBody>
      </p:sp>
      <p:sp>
        <p:nvSpPr>
          <p:cNvPr id="3" name="object 3"/>
          <p:cNvSpPr txBox="1"/>
          <p:nvPr/>
        </p:nvSpPr>
        <p:spPr>
          <a:xfrm>
            <a:off x="536575" y="1616455"/>
            <a:ext cx="3745229" cy="429605"/>
          </a:xfrm>
          <a:prstGeom prst="rect">
            <a:avLst/>
          </a:prstGeom>
        </p:spPr>
        <p:txBody>
          <a:bodyPr vert="horz" wrap="square" lIns="0" tIns="6350" rIns="0" bIns="0" rtlCol="0">
            <a:spAutoFit/>
          </a:bodyPr>
          <a:lstStyle/>
          <a:p>
            <a:pPr marL="355600" indent="-343535">
              <a:lnSpc>
                <a:spcPct val="100000"/>
              </a:lnSpc>
              <a:spcBef>
                <a:spcPts val="755"/>
              </a:spcBef>
              <a:buFont typeface="Arial MT"/>
              <a:buChar char="•"/>
              <a:tabLst>
                <a:tab pos="355600" algn="l"/>
                <a:tab pos="356235" algn="l"/>
              </a:tabLst>
            </a:pPr>
            <a:r>
              <a:rPr sz="2750" spc="5" dirty="0">
                <a:latin typeface="Calibri"/>
                <a:cs typeface="Calibri"/>
              </a:rPr>
              <a:t>Make</a:t>
            </a:r>
            <a:r>
              <a:rPr sz="2750" spc="-20" dirty="0">
                <a:latin typeface="Calibri"/>
                <a:cs typeface="Calibri"/>
              </a:rPr>
              <a:t> </a:t>
            </a:r>
            <a:r>
              <a:rPr sz="2750" spc="-15" dirty="0">
                <a:latin typeface="Calibri"/>
                <a:cs typeface="Calibri"/>
              </a:rPr>
              <a:t>proteins</a:t>
            </a:r>
            <a:r>
              <a:rPr lang="en-US" sz="2750" spc="-15" dirty="0">
                <a:latin typeface="Calibri"/>
                <a:cs typeface="Calibri"/>
              </a:rPr>
              <a:t>.</a:t>
            </a:r>
            <a:endParaRPr sz="2750" dirty="0">
              <a:latin typeface="Calibri"/>
              <a:cs typeface="Calibri"/>
            </a:endParaRPr>
          </a:p>
        </p:txBody>
      </p:sp>
      <p:pic>
        <p:nvPicPr>
          <p:cNvPr id="4" name="object 4"/>
          <p:cNvPicPr/>
          <p:nvPr/>
        </p:nvPicPr>
        <p:blipFill>
          <a:blip r:embed="rId2" cstate="print"/>
          <a:stretch>
            <a:fillRect/>
          </a:stretch>
        </p:blipFill>
        <p:spPr>
          <a:xfrm>
            <a:off x="4648200" y="1844675"/>
            <a:ext cx="4191000" cy="419100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500" y="460692"/>
            <a:ext cx="2917190" cy="701040"/>
          </a:xfrm>
          <a:prstGeom prst="rect">
            <a:avLst/>
          </a:prstGeom>
        </p:spPr>
        <p:txBody>
          <a:bodyPr vert="horz" wrap="square" lIns="0" tIns="16510" rIns="0" bIns="0" rtlCol="0">
            <a:spAutoFit/>
          </a:bodyPr>
          <a:lstStyle/>
          <a:p>
            <a:pPr marL="12700">
              <a:lnSpc>
                <a:spcPct val="100000"/>
              </a:lnSpc>
              <a:spcBef>
                <a:spcPts val="130"/>
              </a:spcBef>
            </a:pPr>
            <a:r>
              <a:rPr b="1" spc="10" dirty="0">
                <a:latin typeface="Calibri"/>
                <a:cs typeface="Calibri"/>
              </a:rPr>
              <a:t>Golgi</a:t>
            </a:r>
            <a:r>
              <a:rPr b="1" spc="-140" dirty="0">
                <a:latin typeface="Calibri"/>
                <a:cs typeface="Calibri"/>
              </a:rPr>
              <a:t> </a:t>
            </a:r>
            <a:r>
              <a:rPr b="1" spc="15" dirty="0">
                <a:latin typeface="Calibri"/>
                <a:cs typeface="Calibri"/>
              </a:rPr>
              <a:t>Bodies</a:t>
            </a:r>
          </a:p>
        </p:txBody>
      </p:sp>
      <p:sp>
        <p:nvSpPr>
          <p:cNvPr id="3" name="object 3"/>
          <p:cNvSpPr txBox="1"/>
          <p:nvPr/>
        </p:nvSpPr>
        <p:spPr>
          <a:xfrm>
            <a:off x="536575" y="1616455"/>
            <a:ext cx="3573779" cy="2767330"/>
          </a:xfrm>
          <a:prstGeom prst="rect">
            <a:avLst/>
          </a:prstGeom>
        </p:spPr>
        <p:txBody>
          <a:bodyPr vert="horz" wrap="square" lIns="0" tIns="6350" rIns="0" bIns="0" rtlCol="0">
            <a:spAutoFit/>
          </a:bodyPr>
          <a:lstStyle/>
          <a:p>
            <a:pPr marL="355600" marR="584835" indent="-343535">
              <a:lnSpc>
                <a:spcPct val="102400"/>
              </a:lnSpc>
              <a:spcBef>
                <a:spcPts val="50"/>
              </a:spcBef>
              <a:buFont typeface="Arial MT"/>
              <a:buChar char="•"/>
              <a:tabLst>
                <a:tab pos="355600" algn="l"/>
                <a:tab pos="356235" algn="l"/>
              </a:tabLst>
            </a:pPr>
            <a:r>
              <a:rPr sz="2750" spc="-15" dirty="0">
                <a:latin typeface="Calibri"/>
                <a:cs typeface="Calibri"/>
              </a:rPr>
              <a:t>Protein</a:t>
            </a:r>
            <a:r>
              <a:rPr sz="2750" spc="114" dirty="0">
                <a:latin typeface="Calibri"/>
                <a:cs typeface="Calibri"/>
              </a:rPr>
              <a:t> </a:t>
            </a:r>
            <a:r>
              <a:rPr sz="2750" spc="-5" dirty="0">
                <a:solidFill>
                  <a:srgbClr val="FF0000"/>
                </a:solidFill>
                <a:latin typeface="Calibri"/>
                <a:cs typeface="Calibri"/>
              </a:rPr>
              <a:t>'packaging </a:t>
            </a:r>
            <a:r>
              <a:rPr sz="2750" spc="-610" dirty="0">
                <a:solidFill>
                  <a:srgbClr val="FF0000"/>
                </a:solidFill>
                <a:latin typeface="Calibri"/>
                <a:cs typeface="Calibri"/>
              </a:rPr>
              <a:t> </a:t>
            </a:r>
            <a:r>
              <a:rPr sz="2750" spc="-10" dirty="0">
                <a:solidFill>
                  <a:srgbClr val="FF0000"/>
                </a:solidFill>
                <a:latin typeface="Calibri"/>
                <a:cs typeface="Calibri"/>
              </a:rPr>
              <a:t>plant</a:t>
            </a:r>
            <a:r>
              <a:rPr sz="2750" spc="-10" dirty="0">
                <a:latin typeface="Calibri"/>
                <a:cs typeface="Calibri"/>
              </a:rPr>
              <a:t>'</a:t>
            </a:r>
            <a:endParaRPr sz="2750" dirty="0">
              <a:latin typeface="Calibri"/>
              <a:cs typeface="Calibri"/>
            </a:endParaRPr>
          </a:p>
          <a:p>
            <a:pPr marL="355600" marR="5080" indent="-343535">
              <a:lnSpc>
                <a:spcPct val="102499"/>
              </a:lnSpc>
              <a:spcBef>
                <a:spcPts val="670"/>
              </a:spcBef>
              <a:buFont typeface="Arial MT"/>
              <a:buChar char="•"/>
              <a:tabLst>
                <a:tab pos="355600" algn="l"/>
                <a:tab pos="356235" algn="l"/>
              </a:tabLst>
            </a:pPr>
            <a:r>
              <a:rPr sz="2750" spc="30" dirty="0">
                <a:latin typeface="Calibri"/>
                <a:cs typeface="Calibri"/>
              </a:rPr>
              <a:t>Move</a:t>
            </a:r>
            <a:r>
              <a:rPr sz="2750" spc="-80" dirty="0">
                <a:latin typeface="Calibri"/>
                <a:cs typeface="Calibri"/>
              </a:rPr>
              <a:t> </a:t>
            </a:r>
            <a:r>
              <a:rPr sz="2750" dirty="0">
                <a:latin typeface="Calibri"/>
                <a:cs typeface="Calibri"/>
              </a:rPr>
              <a:t>materials</a:t>
            </a:r>
            <a:r>
              <a:rPr sz="2750" spc="55" dirty="0">
                <a:latin typeface="Calibri"/>
                <a:cs typeface="Calibri"/>
              </a:rPr>
              <a:t> </a:t>
            </a:r>
            <a:r>
              <a:rPr sz="2750" spc="-20" dirty="0">
                <a:latin typeface="Calibri"/>
                <a:cs typeface="Calibri"/>
              </a:rPr>
              <a:t>within </a:t>
            </a:r>
            <a:r>
              <a:rPr sz="2750" spc="-605" dirty="0">
                <a:latin typeface="Calibri"/>
                <a:cs typeface="Calibri"/>
              </a:rPr>
              <a:t> </a:t>
            </a:r>
            <a:r>
              <a:rPr sz="2750" spc="-10" dirty="0">
                <a:latin typeface="Calibri"/>
                <a:cs typeface="Calibri"/>
              </a:rPr>
              <a:t>the</a:t>
            </a:r>
            <a:r>
              <a:rPr sz="2750" spc="85" dirty="0">
                <a:latin typeface="Calibri"/>
                <a:cs typeface="Calibri"/>
              </a:rPr>
              <a:t> </a:t>
            </a:r>
            <a:r>
              <a:rPr sz="2750" spc="-5" dirty="0">
                <a:latin typeface="Calibri"/>
                <a:cs typeface="Calibri"/>
              </a:rPr>
              <a:t>cell</a:t>
            </a:r>
            <a:endParaRPr sz="2750" dirty="0">
              <a:latin typeface="Calibri"/>
              <a:cs typeface="Calibri"/>
            </a:endParaRPr>
          </a:p>
          <a:p>
            <a:pPr marL="355600" marR="17145" indent="-343535">
              <a:lnSpc>
                <a:spcPct val="102499"/>
              </a:lnSpc>
              <a:spcBef>
                <a:spcPts val="675"/>
              </a:spcBef>
              <a:buFont typeface="Arial MT"/>
              <a:buChar char="•"/>
              <a:tabLst>
                <a:tab pos="355600" algn="l"/>
                <a:tab pos="356235" algn="l"/>
              </a:tabLst>
            </a:pPr>
            <a:r>
              <a:rPr sz="2750" spc="30" dirty="0">
                <a:latin typeface="Calibri"/>
                <a:cs typeface="Calibri"/>
              </a:rPr>
              <a:t>Move </a:t>
            </a:r>
            <a:r>
              <a:rPr sz="2750" dirty="0">
                <a:latin typeface="Calibri"/>
                <a:cs typeface="Calibri"/>
              </a:rPr>
              <a:t>materials </a:t>
            </a:r>
            <a:r>
              <a:rPr sz="2750" spc="10" dirty="0">
                <a:latin typeface="Calibri"/>
                <a:cs typeface="Calibri"/>
              </a:rPr>
              <a:t>out </a:t>
            </a:r>
            <a:r>
              <a:rPr sz="2750" spc="25" dirty="0">
                <a:latin typeface="Calibri"/>
                <a:cs typeface="Calibri"/>
              </a:rPr>
              <a:t>of </a:t>
            </a:r>
            <a:r>
              <a:rPr sz="2750" spc="-610" dirty="0">
                <a:latin typeface="Calibri"/>
                <a:cs typeface="Calibri"/>
              </a:rPr>
              <a:t> </a:t>
            </a:r>
            <a:r>
              <a:rPr sz="2750" spc="-10" dirty="0">
                <a:latin typeface="Calibri"/>
                <a:cs typeface="Calibri"/>
              </a:rPr>
              <a:t>the</a:t>
            </a:r>
            <a:r>
              <a:rPr sz="2750" spc="85" dirty="0">
                <a:latin typeface="Calibri"/>
                <a:cs typeface="Calibri"/>
              </a:rPr>
              <a:t> </a:t>
            </a:r>
            <a:r>
              <a:rPr sz="2750" spc="-5" dirty="0">
                <a:latin typeface="Calibri"/>
                <a:cs typeface="Calibri"/>
              </a:rPr>
              <a:t>cell</a:t>
            </a:r>
            <a:endParaRPr sz="2750" dirty="0">
              <a:latin typeface="Calibri"/>
              <a:cs typeface="Calibri"/>
            </a:endParaRPr>
          </a:p>
        </p:txBody>
      </p:sp>
      <p:pic>
        <p:nvPicPr>
          <p:cNvPr id="4" name="object 4"/>
          <p:cNvPicPr/>
          <p:nvPr/>
        </p:nvPicPr>
        <p:blipFill>
          <a:blip r:embed="rId2" cstate="print"/>
          <a:stretch>
            <a:fillRect/>
          </a:stretch>
        </p:blipFill>
        <p:spPr>
          <a:xfrm>
            <a:off x="4419600" y="1387475"/>
            <a:ext cx="4191000" cy="419100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16553" y="460692"/>
            <a:ext cx="2310130" cy="701040"/>
          </a:xfrm>
          <a:prstGeom prst="rect">
            <a:avLst/>
          </a:prstGeom>
        </p:spPr>
        <p:txBody>
          <a:bodyPr vert="horz" wrap="square" lIns="0" tIns="16510" rIns="0" bIns="0" rtlCol="0">
            <a:spAutoFit/>
          </a:bodyPr>
          <a:lstStyle/>
          <a:p>
            <a:pPr marL="12700">
              <a:lnSpc>
                <a:spcPct val="100000"/>
              </a:lnSpc>
              <a:spcBef>
                <a:spcPts val="130"/>
              </a:spcBef>
            </a:pPr>
            <a:r>
              <a:rPr b="1" spc="-5" dirty="0">
                <a:latin typeface="Calibri"/>
                <a:cs typeface="Calibri"/>
              </a:rPr>
              <a:t>Lysosome</a:t>
            </a:r>
          </a:p>
        </p:txBody>
      </p:sp>
      <p:sp>
        <p:nvSpPr>
          <p:cNvPr id="4" name="object 4"/>
          <p:cNvSpPr txBox="1">
            <a:spLocks noGrp="1"/>
          </p:cNvSpPr>
          <p:nvPr>
            <p:ph type="body" idx="1"/>
          </p:nvPr>
        </p:nvSpPr>
        <p:spPr>
          <a:xfrm>
            <a:off x="383857" y="1311211"/>
            <a:ext cx="4655820" cy="3732689"/>
          </a:xfrm>
          <a:prstGeom prst="rect">
            <a:avLst/>
          </a:prstGeom>
        </p:spPr>
        <p:txBody>
          <a:bodyPr vert="horz" wrap="square" lIns="0" tIns="5715" rIns="0" bIns="0" rtlCol="0">
            <a:spAutoFit/>
          </a:bodyPr>
          <a:lstStyle/>
          <a:p>
            <a:pPr marL="355600" marR="177800" indent="-343535">
              <a:lnSpc>
                <a:spcPct val="102499"/>
              </a:lnSpc>
              <a:spcBef>
                <a:spcPts val="45"/>
              </a:spcBef>
              <a:buFont typeface="Arial MT"/>
              <a:buChar char="•"/>
              <a:tabLst>
                <a:tab pos="355600" algn="l"/>
                <a:tab pos="356235" algn="l"/>
              </a:tabLst>
            </a:pPr>
            <a:r>
              <a:rPr spc="-10" dirty="0">
                <a:solidFill>
                  <a:srgbClr val="FF0000"/>
                </a:solidFill>
              </a:rPr>
              <a:t>Digestive</a:t>
            </a:r>
            <a:r>
              <a:rPr spc="155" dirty="0">
                <a:solidFill>
                  <a:srgbClr val="FF0000"/>
                </a:solidFill>
              </a:rPr>
              <a:t> </a:t>
            </a:r>
            <a:r>
              <a:rPr spc="-15" dirty="0">
                <a:solidFill>
                  <a:srgbClr val="FF0000"/>
                </a:solidFill>
              </a:rPr>
              <a:t>'plant</a:t>
            </a:r>
            <a:r>
              <a:rPr spc="-15" dirty="0"/>
              <a:t>'</a:t>
            </a:r>
            <a:r>
              <a:rPr spc="175" dirty="0"/>
              <a:t> </a:t>
            </a:r>
            <a:r>
              <a:rPr spc="-10" dirty="0"/>
              <a:t>for</a:t>
            </a:r>
            <a:r>
              <a:rPr spc="-15" dirty="0"/>
              <a:t> proteins, </a:t>
            </a:r>
            <a:r>
              <a:rPr spc="-610" dirty="0"/>
              <a:t> </a:t>
            </a:r>
            <a:r>
              <a:rPr spc="-20" dirty="0"/>
              <a:t>fats,</a:t>
            </a:r>
            <a:r>
              <a:rPr spc="100" dirty="0"/>
              <a:t> </a:t>
            </a:r>
            <a:r>
              <a:rPr spc="5" dirty="0"/>
              <a:t>and</a:t>
            </a:r>
            <a:r>
              <a:rPr spc="90" dirty="0"/>
              <a:t> </a:t>
            </a:r>
            <a:r>
              <a:rPr spc="-5" dirty="0"/>
              <a:t>carbohydrates</a:t>
            </a:r>
          </a:p>
          <a:p>
            <a:pPr marL="355600" marR="5080" indent="-343535">
              <a:lnSpc>
                <a:spcPct val="102400"/>
              </a:lnSpc>
              <a:spcBef>
                <a:spcPts val="675"/>
              </a:spcBef>
              <a:buFont typeface="Arial MT"/>
              <a:buChar char="•"/>
              <a:tabLst>
                <a:tab pos="355600" algn="l"/>
                <a:tab pos="356235" algn="l"/>
              </a:tabLst>
            </a:pPr>
            <a:r>
              <a:rPr spc="-20" dirty="0"/>
              <a:t>Transports undigested</a:t>
            </a:r>
            <a:r>
              <a:rPr spc="-15" dirty="0"/>
              <a:t> </a:t>
            </a:r>
            <a:r>
              <a:rPr lang="en-US" spc="5" dirty="0"/>
              <a:t>material </a:t>
            </a:r>
            <a:r>
              <a:rPr spc="-5" dirty="0"/>
              <a:t>to</a:t>
            </a:r>
            <a:r>
              <a:rPr spc="5" dirty="0"/>
              <a:t> </a:t>
            </a:r>
            <a:r>
              <a:rPr lang="en-US" spc="5" dirty="0"/>
              <a:t>the </a:t>
            </a:r>
            <a:r>
              <a:rPr spc="-5" dirty="0"/>
              <a:t>cell</a:t>
            </a:r>
            <a:r>
              <a:rPr spc="85" dirty="0"/>
              <a:t> </a:t>
            </a:r>
            <a:r>
              <a:rPr dirty="0"/>
              <a:t>membrane</a:t>
            </a:r>
            <a:r>
              <a:rPr spc="165" dirty="0"/>
              <a:t> </a:t>
            </a:r>
            <a:r>
              <a:rPr spc="-10" dirty="0"/>
              <a:t>for</a:t>
            </a:r>
            <a:r>
              <a:rPr spc="-20" dirty="0"/>
              <a:t> </a:t>
            </a:r>
            <a:r>
              <a:rPr spc="10" dirty="0"/>
              <a:t>removal</a:t>
            </a:r>
            <a:r>
              <a:rPr lang="en-US" spc="10" dirty="0"/>
              <a:t>.</a:t>
            </a:r>
            <a:endParaRPr spc="10" dirty="0"/>
          </a:p>
          <a:p>
            <a:pPr marL="355600" marR="129539" indent="-343535">
              <a:lnSpc>
                <a:spcPct val="102400"/>
              </a:lnSpc>
              <a:spcBef>
                <a:spcPts val="675"/>
              </a:spcBef>
              <a:buFont typeface="Arial MT"/>
              <a:buChar char="•"/>
              <a:tabLst>
                <a:tab pos="355600" algn="l"/>
                <a:tab pos="356235" algn="l"/>
              </a:tabLst>
            </a:pPr>
            <a:r>
              <a:rPr lang="en-US" spc="-5" dirty="0"/>
              <a:t> Cells break down if the </a:t>
            </a:r>
            <a:r>
              <a:rPr spc="10" dirty="0"/>
              <a:t>lysosome</a:t>
            </a:r>
            <a:r>
              <a:rPr lang="en-US" spc="10" dirty="0"/>
              <a:t> </a:t>
            </a:r>
            <a:r>
              <a:rPr spc="-5" dirty="0"/>
              <a:t>structure</a:t>
            </a:r>
          </a:p>
          <a:p>
            <a:pPr marL="250825">
              <a:lnSpc>
                <a:spcPct val="100000"/>
              </a:lnSpc>
              <a:spcBef>
                <a:spcPts val="760"/>
              </a:spcBef>
            </a:pPr>
            <a:r>
              <a:rPr spc="-10" dirty="0"/>
              <a:t>is</a:t>
            </a:r>
            <a:r>
              <a:rPr spc="45" dirty="0"/>
              <a:t> </a:t>
            </a:r>
            <a:r>
              <a:rPr spc="-15" dirty="0"/>
              <a:t>disrupted.</a:t>
            </a:r>
          </a:p>
        </p:txBody>
      </p:sp>
      <p:pic>
        <p:nvPicPr>
          <p:cNvPr id="5" name="object 5"/>
          <p:cNvPicPr/>
          <p:nvPr/>
        </p:nvPicPr>
        <p:blipFill>
          <a:blip r:embed="rId2" cstate="print"/>
          <a:stretch>
            <a:fillRect/>
          </a:stretch>
        </p:blipFill>
        <p:spPr>
          <a:xfrm>
            <a:off x="5410200" y="1905000"/>
            <a:ext cx="3352800" cy="373380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21709" y="460692"/>
            <a:ext cx="2098675" cy="701040"/>
          </a:xfrm>
          <a:prstGeom prst="rect">
            <a:avLst/>
          </a:prstGeom>
        </p:spPr>
        <p:txBody>
          <a:bodyPr vert="horz" wrap="square" lIns="0" tIns="16510" rIns="0" bIns="0" rtlCol="0">
            <a:spAutoFit/>
          </a:bodyPr>
          <a:lstStyle/>
          <a:p>
            <a:pPr marL="12700">
              <a:lnSpc>
                <a:spcPct val="100000"/>
              </a:lnSpc>
              <a:spcBef>
                <a:spcPts val="130"/>
              </a:spcBef>
            </a:pPr>
            <a:r>
              <a:rPr b="1" spc="-204" dirty="0">
                <a:latin typeface="Calibri"/>
                <a:cs typeface="Calibri"/>
              </a:rPr>
              <a:t>V</a:t>
            </a:r>
            <a:r>
              <a:rPr b="1" spc="10" dirty="0">
                <a:latin typeface="Calibri"/>
                <a:cs typeface="Calibri"/>
              </a:rPr>
              <a:t>ac</a:t>
            </a:r>
            <a:r>
              <a:rPr b="1" spc="45" dirty="0">
                <a:latin typeface="Calibri"/>
                <a:cs typeface="Calibri"/>
              </a:rPr>
              <a:t>u</a:t>
            </a:r>
            <a:r>
              <a:rPr b="1" spc="30" dirty="0">
                <a:latin typeface="Calibri"/>
                <a:cs typeface="Calibri"/>
              </a:rPr>
              <a:t>o</a:t>
            </a:r>
            <a:r>
              <a:rPr b="1" spc="-35" dirty="0">
                <a:latin typeface="Calibri"/>
                <a:cs typeface="Calibri"/>
              </a:rPr>
              <a:t>l</a:t>
            </a:r>
            <a:r>
              <a:rPr b="1" spc="30" dirty="0">
                <a:latin typeface="Calibri"/>
                <a:cs typeface="Calibri"/>
              </a:rPr>
              <a:t>e</a:t>
            </a:r>
            <a:r>
              <a:rPr b="1" spc="10" dirty="0">
                <a:latin typeface="Calibri"/>
                <a:cs typeface="Calibri"/>
              </a:rPr>
              <a:t>s</a:t>
            </a:r>
          </a:p>
        </p:txBody>
      </p:sp>
      <p:sp>
        <p:nvSpPr>
          <p:cNvPr id="3" name="object 3"/>
          <p:cNvSpPr txBox="1"/>
          <p:nvPr/>
        </p:nvSpPr>
        <p:spPr>
          <a:xfrm>
            <a:off x="536575" y="1616455"/>
            <a:ext cx="3761740" cy="3682355"/>
          </a:xfrm>
          <a:prstGeom prst="rect">
            <a:avLst/>
          </a:prstGeom>
        </p:spPr>
        <p:txBody>
          <a:bodyPr vert="horz" wrap="square" lIns="0" tIns="6350" rIns="0" bIns="0" rtlCol="0">
            <a:spAutoFit/>
          </a:bodyPr>
          <a:lstStyle/>
          <a:p>
            <a:pPr marL="355600" marR="67310" indent="-343535">
              <a:lnSpc>
                <a:spcPct val="102400"/>
              </a:lnSpc>
              <a:spcBef>
                <a:spcPts val="50"/>
              </a:spcBef>
              <a:buFont typeface="Arial MT"/>
              <a:buChar char="•"/>
              <a:tabLst>
                <a:tab pos="355600" algn="l"/>
                <a:tab pos="356235" algn="l"/>
                <a:tab pos="3091180" algn="l"/>
              </a:tabLst>
            </a:pPr>
            <a:r>
              <a:rPr sz="2800" spc="45" dirty="0">
                <a:latin typeface="Calibri"/>
                <a:cs typeface="Calibri"/>
              </a:rPr>
              <a:t>M</a:t>
            </a:r>
            <a:r>
              <a:rPr sz="2800" spc="-25" dirty="0">
                <a:latin typeface="Calibri"/>
                <a:cs typeface="Calibri"/>
              </a:rPr>
              <a:t>e</a:t>
            </a:r>
            <a:r>
              <a:rPr sz="2800" spc="45" dirty="0">
                <a:latin typeface="Calibri"/>
                <a:cs typeface="Calibri"/>
              </a:rPr>
              <a:t>m</a:t>
            </a:r>
            <a:r>
              <a:rPr sz="2800" spc="-20" dirty="0">
                <a:latin typeface="Calibri"/>
                <a:cs typeface="Calibri"/>
              </a:rPr>
              <a:t>b</a:t>
            </a:r>
            <a:r>
              <a:rPr sz="2800" spc="-60" dirty="0">
                <a:latin typeface="Calibri"/>
                <a:cs typeface="Calibri"/>
              </a:rPr>
              <a:t>r</a:t>
            </a:r>
            <a:r>
              <a:rPr sz="2800" spc="25" dirty="0">
                <a:latin typeface="Calibri"/>
                <a:cs typeface="Calibri"/>
              </a:rPr>
              <a:t>a</a:t>
            </a:r>
            <a:r>
              <a:rPr sz="2800" spc="-20" dirty="0">
                <a:latin typeface="Calibri"/>
                <a:cs typeface="Calibri"/>
              </a:rPr>
              <a:t>n</a:t>
            </a:r>
            <a:r>
              <a:rPr sz="2800" spc="-15" dirty="0">
                <a:latin typeface="Calibri"/>
                <a:cs typeface="Calibri"/>
              </a:rPr>
              <a:t>e</a:t>
            </a:r>
            <a:r>
              <a:rPr sz="2800" spc="-25" dirty="0">
                <a:latin typeface="Calibri"/>
                <a:cs typeface="Calibri"/>
              </a:rPr>
              <a:t>-</a:t>
            </a:r>
            <a:r>
              <a:rPr sz="2800" spc="-20" dirty="0">
                <a:latin typeface="Calibri"/>
                <a:cs typeface="Calibri"/>
              </a:rPr>
              <a:t>b</a:t>
            </a:r>
            <a:r>
              <a:rPr sz="2800" spc="45" dirty="0">
                <a:latin typeface="Calibri"/>
                <a:cs typeface="Calibri"/>
              </a:rPr>
              <a:t>o</a:t>
            </a:r>
            <a:r>
              <a:rPr sz="2800" spc="-20" dirty="0">
                <a:latin typeface="Calibri"/>
                <a:cs typeface="Calibri"/>
              </a:rPr>
              <a:t>un</a:t>
            </a:r>
            <a:r>
              <a:rPr sz="2800" spc="15" dirty="0">
                <a:latin typeface="Calibri"/>
                <a:cs typeface="Calibri"/>
              </a:rPr>
              <a:t>d</a:t>
            </a:r>
            <a:r>
              <a:rPr sz="2800" dirty="0">
                <a:latin typeface="Calibri"/>
                <a:cs typeface="Calibri"/>
              </a:rPr>
              <a:t>	</a:t>
            </a:r>
            <a:r>
              <a:rPr sz="2800" spc="-30" dirty="0">
                <a:latin typeface="Calibri"/>
                <a:cs typeface="Calibri"/>
              </a:rPr>
              <a:t>s</a:t>
            </a:r>
            <a:r>
              <a:rPr sz="2800" spc="25" dirty="0">
                <a:latin typeface="Calibri"/>
                <a:cs typeface="Calibri"/>
              </a:rPr>
              <a:t>a</a:t>
            </a:r>
            <a:r>
              <a:rPr sz="2800" spc="30" dirty="0">
                <a:latin typeface="Calibri"/>
                <a:cs typeface="Calibri"/>
              </a:rPr>
              <a:t>c</a:t>
            </a:r>
            <a:r>
              <a:rPr sz="2800" spc="5" dirty="0">
                <a:latin typeface="Calibri"/>
                <a:cs typeface="Calibri"/>
              </a:rPr>
              <a:t>s</a:t>
            </a:r>
            <a:r>
              <a:rPr lang="en-US" sz="2800" spc="5" dirty="0">
                <a:latin typeface="Calibri"/>
                <a:cs typeface="Calibri"/>
              </a:rPr>
              <a:t> </a:t>
            </a:r>
            <a:r>
              <a:rPr sz="2800" spc="-15" dirty="0">
                <a:latin typeface="Calibri"/>
                <a:cs typeface="Calibri"/>
              </a:rPr>
              <a:t>for</a:t>
            </a:r>
            <a:r>
              <a:rPr sz="2800" spc="35" dirty="0">
                <a:latin typeface="Calibri"/>
                <a:cs typeface="Calibri"/>
              </a:rPr>
              <a:t> </a:t>
            </a:r>
            <a:r>
              <a:rPr sz="2800" spc="-10" dirty="0">
                <a:latin typeface="Calibri"/>
                <a:cs typeface="Calibri"/>
              </a:rPr>
              <a:t>storage,</a:t>
            </a:r>
            <a:r>
              <a:rPr sz="2800" spc="15" dirty="0">
                <a:latin typeface="Calibri"/>
                <a:cs typeface="Calibri"/>
              </a:rPr>
              <a:t> </a:t>
            </a:r>
            <a:r>
              <a:rPr sz="2800" spc="-15" dirty="0">
                <a:latin typeface="Calibri"/>
                <a:cs typeface="Calibri"/>
              </a:rPr>
              <a:t>digestion, </a:t>
            </a:r>
            <a:r>
              <a:rPr sz="2800" spc="-10" dirty="0">
                <a:latin typeface="Calibri"/>
                <a:cs typeface="Calibri"/>
              </a:rPr>
              <a:t> </a:t>
            </a:r>
            <a:r>
              <a:rPr sz="2800" spc="5" dirty="0">
                <a:latin typeface="Calibri"/>
                <a:cs typeface="Calibri"/>
              </a:rPr>
              <a:t>and</a:t>
            </a:r>
            <a:r>
              <a:rPr sz="2800" spc="80" dirty="0">
                <a:latin typeface="Calibri"/>
                <a:cs typeface="Calibri"/>
              </a:rPr>
              <a:t> </a:t>
            </a:r>
            <a:r>
              <a:rPr sz="2800" spc="-10" dirty="0">
                <a:latin typeface="Calibri"/>
                <a:cs typeface="Calibri"/>
              </a:rPr>
              <a:t>waste</a:t>
            </a:r>
            <a:r>
              <a:rPr sz="2800" spc="10" dirty="0">
                <a:latin typeface="Calibri"/>
                <a:cs typeface="Calibri"/>
              </a:rPr>
              <a:t> removal</a:t>
            </a:r>
            <a:r>
              <a:rPr lang="en-US" sz="2800" spc="10" dirty="0">
                <a:latin typeface="Calibri"/>
                <a:cs typeface="Calibri"/>
              </a:rPr>
              <a:t>.</a:t>
            </a:r>
            <a:endParaRPr sz="2800" dirty="0">
              <a:latin typeface="Calibri"/>
              <a:cs typeface="Calibri"/>
            </a:endParaRPr>
          </a:p>
          <a:p>
            <a:pPr marL="355600" indent="-343535">
              <a:lnSpc>
                <a:spcPct val="100000"/>
              </a:lnSpc>
              <a:spcBef>
                <a:spcPts val="755"/>
              </a:spcBef>
              <a:buFont typeface="Arial MT"/>
              <a:buChar char="•"/>
              <a:tabLst>
                <a:tab pos="355600" algn="l"/>
                <a:tab pos="356235" algn="l"/>
              </a:tabLst>
            </a:pPr>
            <a:r>
              <a:rPr sz="2800" dirty="0">
                <a:latin typeface="Calibri"/>
                <a:cs typeface="Calibri"/>
              </a:rPr>
              <a:t>Contains</a:t>
            </a:r>
            <a:r>
              <a:rPr sz="2800" spc="45" dirty="0">
                <a:latin typeface="Calibri"/>
                <a:cs typeface="Calibri"/>
              </a:rPr>
              <a:t> </a:t>
            </a:r>
            <a:r>
              <a:rPr sz="2800" spc="-5" dirty="0">
                <a:latin typeface="Calibri"/>
                <a:cs typeface="Calibri"/>
              </a:rPr>
              <a:t>water</a:t>
            </a:r>
            <a:r>
              <a:rPr sz="2800" spc="15" dirty="0">
                <a:latin typeface="Calibri"/>
                <a:cs typeface="Calibri"/>
              </a:rPr>
              <a:t> </a:t>
            </a:r>
            <a:r>
              <a:rPr sz="2800" spc="-5" dirty="0">
                <a:latin typeface="Calibri"/>
                <a:cs typeface="Calibri"/>
              </a:rPr>
              <a:t>solution</a:t>
            </a:r>
            <a:r>
              <a:rPr lang="en-US" sz="2800" spc="-5" dirty="0">
                <a:latin typeface="Calibri"/>
                <a:cs typeface="Calibri"/>
              </a:rPr>
              <a:t>.</a:t>
            </a:r>
            <a:endParaRPr sz="2800" dirty="0">
              <a:latin typeface="Calibri"/>
              <a:cs typeface="Calibri"/>
            </a:endParaRPr>
          </a:p>
          <a:p>
            <a:pPr marL="355600" marR="430530" indent="-343535">
              <a:lnSpc>
                <a:spcPct val="102499"/>
              </a:lnSpc>
              <a:spcBef>
                <a:spcPts val="675"/>
              </a:spcBef>
              <a:buFont typeface="Arial MT"/>
              <a:buChar char="•"/>
              <a:tabLst>
                <a:tab pos="355600" algn="l"/>
                <a:tab pos="356235" algn="l"/>
              </a:tabLst>
            </a:pPr>
            <a:r>
              <a:rPr sz="2800" spc="-10" dirty="0">
                <a:latin typeface="Calibri"/>
                <a:cs typeface="Calibri"/>
              </a:rPr>
              <a:t>Help</a:t>
            </a:r>
            <a:r>
              <a:rPr sz="2800" spc="55" dirty="0">
                <a:latin typeface="Calibri"/>
                <a:cs typeface="Calibri"/>
              </a:rPr>
              <a:t> </a:t>
            </a:r>
            <a:r>
              <a:rPr sz="2800" spc="-10" dirty="0">
                <a:latin typeface="Calibri"/>
                <a:cs typeface="Calibri"/>
              </a:rPr>
              <a:t>plants</a:t>
            </a:r>
            <a:r>
              <a:rPr lang="en-US" sz="2800" spc="-10" dirty="0">
                <a:latin typeface="Calibri"/>
                <a:cs typeface="Calibri"/>
              </a:rPr>
              <a:t> to</a:t>
            </a:r>
            <a:r>
              <a:rPr sz="2800" spc="125" dirty="0">
                <a:latin typeface="Calibri"/>
                <a:cs typeface="Calibri"/>
              </a:rPr>
              <a:t> </a:t>
            </a:r>
            <a:r>
              <a:rPr sz="2800" dirty="0">
                <a:latin typeface="Calibri"/>
                <a:cs typeface="Calibri"/>
              </a:rPr>
              <a:t>maintain </a:t>
            </a:r>
            <a:r>
              <a:rPr sz="2800" spc="-605" dirty="0">
                <a:latin typeface="Calibri"/>
                <a:cs typeface="Calibri"/>
              </a:rPr>
              <a:t> </a:t>
            </a:r>
            <a:r>
              <a:rPr sz="2800" spc="-5" dirty="0">
                <a:latin typeface="Calibri"/>
                <a:cs typeface="Calibri"/>
              </a:rPr>
              <a:t>shape</a:t>
            </a:r>
            <a:r>
              <a:rPr lang="en-US" sz="2800" spc="-5" dirty="0">
                <a:latin typeface="Calibri"/>
                <a:cs typeface="Calibri"/>
              </a:rPr>
              <a:t>.</a:t>
            </a:r>
            <a:endParaRPr sz="2800" dirty="0">
              <a:latin typeface="Calibri"/>
              <a:cs typeface="Calibri"/>
            </a:endParaRPr>
          </a:p>
        </p:txBody>
      </p:sp>
      <p:pic>
        <p:nvPicPr>
          <p:cNvPr id="4" name="object 4"/>
          <p:cNvPicPr/>
          <p:nvPr/>
        </p:nvPicPr>
        <p:blipFill>
          <a:blip r:embed="rId2" cstate="print"/>
          <a:stretch>
            <a:fillRect/>
          </a:stretch>
        </p:blipFill>
        <p:spPr>
          <a:xfrm>
            <a:off x="4648200" y="1600200"/>
            <a:ext cx="4114800" cy="411480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91004" y="195580"/>
            <a:ext cx="5769610" cy="632460"/>
          </a:xfrm>
          <a:prstGeom prst="rect">
            <a:avLst/>
          </a:prstGeom>
        </p:spPr>
        <p:txBody>
          <a:bodyPr vert="horz" wrap="square" lIns="0" tIns="16510" rIns="0" bIns="0" rtlCol="0">
            <a:spAutoFit/>
          </a:bodyPr>
          <a:lstStyle/>
          <a:p>
            <a:pPr marL="12700">
              <a:lnSpc>
                <a:spcPct val="100000"/>
              </a:lnSpc>
              <a:spcBef>
                <a:spcPts val="130"/>
              </a:spcBef>
            </a:pPr>
            <a:r>
              <a:rPr sz="3950" spc="5" dirty="0"/>
              <a:t>Endoplasmic</a:t>
            </a:r>
            <a:r>
              <a:rPr sz="3950" spc="114" dirty="0"/>
              <a:t> </a:t>
            </a:r>
            <a:r>
              <a:rPr sz="3950" spc="-5" dirty="0"/>
              <a:t>Reticulum</a:t>
            </a:r>
            <a:r>
              <a:rPr sz="3950" spc="120" dirty="0"/>
              <a:t> </a:t>
            </a:r>
            <a:r>
              <a:rPr sz="3950" spc="10" dirty="0"/>
              <a:t>(ER)</a:t>
            </a:r>
            <a:endParaRPr sz="3950"/>
          </a:p>
        </p:txBody>
      </p:sp>
      <p:sp>
        <p:nvSpPr>
          <p:cNvPr id="3" name="object 3"/>
          <p:cNvSpPr txBox="1"/>
          <p:nvPr/>
        </p:nvSpPr>
        <p:spPr>
          <a:xfrm>
            <a:off x="994092" y="1606930"/>
            <a:ext cx="6188710" cy="2234586"/>
          </a:xfrm>
          <a:prstGeom prst="rect">
            <a:avLst/>
          </a:prstGeom>
        </p:spPr>
        <p:txBody>
          <a:bodyPr vert="horz" wrap="square" lIns="0" tIns="33655" rIns="0" bIns="0" rtlCol="0">
            <a:spAutoFit/>
          </a:bodyPr>
          <a:lstStyle/>
          <a:p>
            <a:pPr>
              <a:lnSpc>
                <a:spcPct val="100000"/>
              </a:lnSpc>
              <a:spcBef>
                <a:spcPts val="35"/>
              </a:spcBef>
            </a:pPr>
            <a:endParaRPr sz="4350" dirty="0">
              <a:latin typeface="Calibri"/>
              <a:cs typeface="Calibri"/>
            </a:endParaRPr>
          </a:p>
          <a:p>
            <a:pPr marL="469265" indent="-457200">
              <a:lnSpc>
                <a:spcPct val="100000"/>
              </a:lnSpc>
              <a:buFont typeface="Wingdings" panose="05000000000000000000" pitchFamily="2" charset="2"/>
              <a:buChar char="Ø"/>
              <a:tabLst>
                <a:tab pos="299085" algn="l"/>
              </a:tabLst>
            </a:pPr>
            <a:r>
              <a:rPr sz="3200" spc="-5" dirty="0">
                <a:latin typeface="Calibri"/>
                <a:cs typeface="Calibri"/>
              </a:rPr>
              <a:t>There</a:t>
            </a:r>
            <a:r>
              <a:rPr sz="3200" spc="-25" dirty="0">
                <a:latin typeface="Calibri"/>
                <a:cs typeface="Calibri"/>
              </a:rPr>
              <a:t> </a:t>
            </a:r>
            <a:r>
              <a:rPr sz="3200" spc="-10" dirty="0">
                <a:latin typeface="Calibri"/>
                <a:cs typeface="Calibri"/>
              </a:rPr>
              <a:t>are</a:t>
            </a:r>
            <a:r>
              <a:rPr sz="3200" spc="-70" dirty="0">
                <a:latin typeface="Calibri"/>
                <a:cs typeface="Calibri"/>
              </a:rPr>
              <a:t> </a:t>
            </a:r>
            <a:r>
              <a:rPr sz="3200" spc="15" dirty="0">
                <a:latin typeface="Calibri"/>
                <a:cs typeface="Calibri"/>
              </a:rPr>
              <a:t>2</a:t>
            </a:r>
            <a:r>
              <a:rPr sz="3200" spc="30" dirty="0">
                <a:latin typeface="Calibri"/>
                <a:cs typeface="Calibri"/>
              </a:rPr>
              <a:t> </a:t>
            </a:r>
            <a:r>
              <a:rPr sz="3200" spc="-5" dirty="0">
                <a:latin typeface="Calibri"/>
                <a:cs typeface="Calibri"/>
              </a:rPr>
              <a:t>types</a:t>
            </a:r>
            <a:r>
              <a:rPr sz="3200" spc="-50" dirty="0">
                <a:latin typeface="Calibri"/>
                <a:cs typeface="Calibri"/>
              </a:rPr>
              <a:t> </a:t>
            </a:r>
            <a:r>
              <a:rPr sz="3200" spc="20" dirty="0">
                <a:latin typeface="Calibri"/>
                <a:cs typeface="Calibri"/>
              </a:rPr>
              <a:t>of</a:t>
            </a:r>
            <a:r>
              <a:rPr sz="3200" spc="-70" dirty="0">
                <a:latin typeface="Calibri"/>
                <a:cs typeface="Calibri"/>
              </a:rPr>
              <a:t> </a:t>
            </a:r>
            <a:r>
              <a:rPr sz="3200" dirty="0">
                <a:latin typeface="Calibri"/>
                <a:cs typeface="Calibri"/>
              </a:rPr>
              <a:t>ER:</a:t>
            </a:r>
          </a:p>
          <a:p>
            <a:pPr marL="699135" lvl="1" indent="-229870">
              <a:lnSpc>
                <a:spcPct val="100000"/>
              </a:lnSpc>
              <a:spcBef>
                <a:spcPts val="740"/>
              </a:spcBef>
              <a:buFont typeface="Arial MT"/>
              <a:buChar char="•"/>
              <a:tabLst>
                <a:tab pos="699770" algn="l"/>
              </a:tabLst>
            </a:pPr>
            <a:r>
              <a:rPr sz="2750" spc="-15" dirty="0">
                <a:latin typeface="Calibri"/>
                <a:cs typeface="Calibri"/>
              </a:rPr>
              <a:t>Rough</a:t>
            </a:r>
            <a:r>
              <a:rPr sz="2750" spc="155" dirty="0">
                <a:latin typeface="Calibri"/>
                <a:cs typeface="Calibri"/>
              </a:rPr>
              <a:t> </a:t>
            </a:r>
            <a:r>
              <a:rPr sz="2750" spc="10" dirty="0">
                <a:latin typeface="Calibri"/>
                <a:cs typeface="Calibri"/>
              </a:rPr>
              <a:t>ER</a:t>
            </a:r>
            <a:r>
              <a:rPr sz="2750" spc="45" dirty="0">
                <a:latin typeface="Calibri"/>
                <a:cs typeface="Calibri"/>
              </a:rPr>
              <a:t> </a:t>
            </a:r>
            <a:r>
              <a:rPr sz="2750" spc="10" dirty="0">
                <a:latin typeface="Calibri"/>
                <a:cs typeface="Calibri"/>
              </a:rPr>
              <a:t>–</a:t>
            </a:r>
            <a:r>
              <a:rPr sz="2750" spc="15" dirty="0">
                <a:latin typeface="Calibri"/>
                <a:cs typeface="Calibri"/>
              </a:rPr>
              <a:t> </a:t>
            </a:r>
            <a:r>
              <a:rPr sz="2750" spc="5" dirty="0">
                <a:latin typeface="Calibri"/>
                <a:cs typeface="Calibri"/>
              </a:rPr>
              <a:t>has ribosomes</a:t>
            </a:r>
            <a:r>
              <a:rPr sz="2750" spc="150" dirty="0">
                <a:latin typeface="Calibri"/>
                <a:cs typeface="Calibri"/>
              </a:rPr>
              <a:t> </a:t>
            </a:r>
            <a:r>
              <a:rPr sz="2750" spc="-10" dirty="0">
                <a:latin typeface="Calibri"/>
                <a:cs typeface="Calibri"/>
              </a:rPr>
              <a:t>attached</a:t>
            </a:r>
            <a:endParaRPr sz="2750" dirty="0">
              <a:latin typeface="Calibri"/>
              <a:cs typeface="Calibri"/>
            </a:endParaRPr>
          </a:p>
          <a:p>
            <a:pPr marL="699135" lvl="1" indent="-229870">
              <a:lnSpc>
                <a:spcPct val="100000"/>
              </a:lnSpc>
              <a:spcBef>
                <a:spcPts val="830"/>
              </a:spcBef>
              <a:buFont typeface="Arial MT"/>
              <a:buChar char="•"/>
              <a:tabLst>
                <a:tab pos="699770" algn="l"/>
              </a:tabLst>
            </a:pPr>
            <a:r>
              <a:rPr sz="2750" spc="20" dirty="0">
                <a:latin typeface="Calibri"/>
                <a:cs typeface="Calibri"/>
              </a:rPr>
              <a:t>Smooth</a:t>
            </a:r>
            <a:r>
              <a:rPr sz="2750" spc="5" dirty="0">
                <a:latin typeface="Calibri"/>
                <a:cs typeface="Calibri"/>
              </a:rPr>
              <a:t> </a:t>
            </a:r>
            <a:r>
              <a:rPr sz="2750" spc="10" dirty="0">
                <a:latin typeface="Calibri"/>
                <a:cs typeface="Calibri"/>
              </a:rPr>
              <a:t>ER</a:t>
            </a:r>
            <a:r>
              <a:rPr sz="2750" spc="50" dirty="0">
                <a:latin typeface="Calibri"/>
                <a:cs typeface="Calibri"/>
              </a:rPr>
              <a:t> </a:t>
            </a:r>
            <a:r>
              <a:rPr sz="2750" spc="10" dirty="0">
                <a:latin typeface="Calibri"/>
                <a:cs typeface="Calibri"/>
              </a:rPr>
              <a:t>– </a:t>
            </a:r>
            <a:r>
              <a:rPr sz="2750" spc="-5" dirty="0">
                <a:latin typeface="Calibri"/>
                <a:cs typeface="Calibri"/>
              </a:rPr>
              <a:t>no</a:t>
            </a:r>
            <a:r>
              <a:rPr sz="2750" spc="70" dirty="0">
                <a:latin typeface="Calibri"/>
                <a:cs typeface="Calibri"/>
              </a:rPr>
              <a:t> </a:t>
            </a:r>
            <a:r>
              <a:rPr sz="2750" spc="5" dirty="0">
                <a:latin typeface="Calibri"/>
                <a:cs typeface="Calibri"/>
              </a:rPr>
              <a:t>ribosomes</a:t>
            </a:r>
            <a:r>
              <a:rPr sz="2750" spc="150" dirty="0">
                <a:latin typeface="Calibri"/>
                <a:cs typeface="Calibri"/>
              </a:rPr>
              <a:t> </a:t>
            </a:r>
            <a:r>
              <a:rPr sz="2750" spc="-10" dirty="0">
                <a:latin typeface="Calibri"/>
                <a:cs typeface="Calibri"/>
              </a:rPr>
              <a:t>attached</a:t>
            </a:r>
            <a:endParaRPr sz="2750" dirty="0">
              <a:latin typeface="Calibri"/>
              <a:cs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10079" y="460692"/>
            <a:ext cx="5333365" cy="701040"/>
          </a:xfrm>
          <a:prstGeom prst="rect">
            <a:avLst/>
          </a:prstGeom>
        </p:spPr>
        <p:txBody>
          <a:bodyPr vert="horz" wrap="square" lIns="0" tIns="16510" rIns="0" bIns="0" rtlCol="0">
            <a:spAutoFit/>
          </a:bodyPr>
          <a:lstStyle/>
          <a:p>
            <a:pPr marL="12700">
              <a:lnSpc>
                <a:spcPct val="100000"/>
              </a:lnSpc>
              <a:spcBef>
                <a:spcPts val="130"/>
              </a:spcBef>
            </a:pPr>
            <a:r>
              <a:rPr spc="10" dirty="0"/>
              <a:t>Endoplasmic</a:t>
            </a:r>
            <a:r>
              <a:rPr spc="-200" dirty="0"/>
              <a:t> </a:t>
            </a:r>
            <a:r>
              <a:rPr spc="5" dirty="0"/>
              <a:t>Reticulum</a:t>
            </a:r>
          </a:p>
        </p:txBody>
      </p:sp>
      <p:sp>
        <p:nvSpPr>
          <p:cNvPr id="3" name="object 3"/>
          <p:cNvSpPr txBox="1"/>
          <p:nvPr/>
        </p:nvSpPr>
        <p:spPr>
          <a:xfrm>
            <a:off x="536575" y="1503197"/>
            <a:ext cx="8060055" cy="2937510"/>
          </a:xfrm>
          <a:prstGeom prst="rect">
            <a:avLst/>
          </a:prstGeom>
        </p:spPr>
        <p:txBody>
          <a:bodyPr vert="horz" wrap="square" lIns="0" tIns="120014" rIns="0" bIns="0" rtlCol="0">
            <a:spAutoFit/>
          </a:bodyPr>
          <a:lstStyle/>
          <a:p>
            <a:pPr marL="355600" indent="-343535">
              <a:lnSpc>
                <a:spcPct val="100000"/>
              </a:lnSpc>
              <a:spcBef>
                <a:spcPts val="944"/>
              </a:spcBef>
              <a:buFont typeface="Arial MT"/>
              <a:buChar char="•"/>
              <a:tabLst>
                <a:tab pos="355600" algn="l"/>
                <a:tab pos="356235" algn="l"/>
              </a:tabLst>
            </a:pPr>
            <a:r>
              <a:rPr sz="3200" spc="20" dirty="0">
                <a:latin typeface="Calibri"/>
                <a:cs typeface="Calibri"/>
              </a:rPr>
              <a:t>F</a:t>
            </a:r>
            <a:r>
              <a:rPr sz="3200" spc="40" dirty="0">
                <a:latin typeface="Calibri"/>
                <a:cs typeface="Calibri"/>
              </a:rPr>
              <a:t>un</a:t>
            </a:r>
            <a:r>
              <a:rPr sz="3200" spc="-10" dirty="0">
                <a:latin typeface="Calibri"/>
                <a:cs typeface="Calibri"/>
              </a:rPr>
              <a:t>c</a:t>
            </a:r>
            <a:r>
              <a:rPr sz="3200" spc="-25" dirty="0">
                <a:latin typeface="Calibri"/>
                <a:cs typeface="Calibri"/>
              </a:rPr>
              <a:t>t</a:t>
            </a:r>
            <a:r>
              <a:rPr sz="3200" spc="5" dirty="0">
                <a:latin typeface="Calibri"/>
                <a:cs typeface="Calibri"/>
              </a:rPr>
              <a:t>i</a:t>
            </a:r>
            <a:r>
              <a:rPr sz="3200" spc="45" dirty="0">
                <a:latin typeface="Calibri"/>
                <a:cs typeface="Calibri"/>
              </a:rPr>
              <a:t>o</a:t>
            </a:r>
            <a:r>
              <a:rPr sz="3200" spc="15" dirty="0">
                <a:latin typeface="Calibri"/>
                <a:cs typeface="Calibri"/>
              </a:rPr>
              <a:t>n</a:t>
            </a:r>
            <a:r>
              <a:rPr sz="3200" spc="-170" dirty="0">
                <a:latin typeface="Calibri"/>
                <a:cs typeface="Calibri"/>
              </a:rPr>
              <a:t> </a:t>
            </a:r>
            <a:r>
              <a:rPr sz="3200" spc="-15" dirty="0">
                <a:latin typeface="Calibri"/>
                <a:cs typeface="Calibri"/>
              </a:rPr>
              <a:t>R</a:t>
            </a:r>
            <a:r>
              <a:rPr sz="3200" spc="10" dirty="0">
                <a:latin typeface="Calibri"/>
                <a:cs typeface="Calibri"/>
              </a:rPr>
              <a:t>ER</a:t>
            </a:r>
            <a:endParaRPr sz="3200">
              <a:latin typeface="Calibri"/>
              <a:cs typeface="Calibri"/>
            </a:endParaRPr>
          </a:p>
          <a:p>
            <a:pPr marL="1156970" marR="5080" lvl="1" indent="-229235">
              <a:lnSpc>
                <a:spcPct val="102400"/>
              </a:lnSpc>
              <a:spcBef>
                <a:spcPts val="660"/>
              </a:spcBef>
              <a:buFont typeface="Arial MT"/>
              <a:buChar char="•"/>
              <a:tabLst>
                <a:tab pos="1156970" algn="l"/>
              </a:tabLst>
            </a:pPr>
            <a:r>
              <a:rPr sz="2750" spc="-15" dirty="0">
                <a:latin typeface="Calibri"/>
                <a:cs typeface="Calibri"/>
              </a:rPr>
              <a:t>Proteins</a:t>
            </a:r>
            <a:r>
              <a:rPr sz="2750" spc="160" dirty="0">
                <a:latin typeface="Calibri"/>
                <a:cs typeface="Calibri"/>
              </a:rPr>
              <a:t> </a:t>
            </a:r>
            <a:r>
              <a:rPr sz="2750" spc="15" dirty="0">
                <a:latin typeface="Calibri"/>
                <a:cs typeface="Calibri"/>
              </a:rPr>
              <a:t>are</a:t>
            </a:r>
            <a:r>
              <a:rPr sz="2750" spc="20" dirty="0">
                <a:latin typeface="Calibri"/>
                <a:cs typeface="Calibri"/>
              </a:rPr>
              <a:t> </a:t>
            </a:r>
            <a:r>
              <a:rPr sz="2750" spc="-5" dirty="0">
                <a:latin typeface="Calibri"/>
                <a:cs typeface="Calibri"/>
              </a:rPr>
              <a:t>modified</a:t>
            </a:r>
            <a:r>
              <a:rPr sz="2750" spc="170" dirty="0">
                <a:latin typeface="Calibri"/>
                <a:cs typeface="Calibri"/>
              </a:rPr>
              <a:t> </a:t>
            </a:r>
            <a:r>
              <a:rPr sz="2750" spc="20" dirty="0">
                <a:latin typeface="Calibri"/>
                <a:cs typeface="Calibri"/>
              </a:rPr>
              <a:t>as</a:t>
            </a:r>
            <a:r>
              <a:rPr sz="2750" spc="10" dirty="0">
                <a:latin typeface="Calibri"/>
                <a:cs typeface="Calibri"/>
              </a:rPr>
              <a:t> </a:t>
            </a:r>
            <a:r>
              <a:rPr sz="2750" spc="-15" dirty="0">
                <a:latin typeface="Calibri"/>
                <a:cs typeface="Calibri"/>
              </a:rPr>
              <a:t>they</a:t>
            </a:r>
            <a:r>
              <a:rPr sz="2750" spc="145" dirty="0">
                <a:latin typeface="Calibri"/>
                <a:cs typeface="Calibri"/>
              </a:rPr>
              <a:t> </a:t>
            </a:r>
            <a:r>
              <a:rPr sz="2750" spc="30" dirty="0">
                <a:latin typeface="Calibri"/>
                <a:cs typeface="Calibri"/>
              </a:rPr>
              <a:t>move</a:t>
            </a:r>
            <a:r>
              <a:rPr sz="2750" spc="-130" dirty="0">
                <a:latin typeface="Calibri"/>
                <a:cs typeface="Calibri"/>
              </a:rPr>
              <a:t> </a:t>
            </a:r>
            <a:r>
              <a:rPr sz="2750" spc="-15" dirty="0">
                <a:latin typeface="Calibri"/>
                <a:cs typeface="Calibri"/>
              </a:rPr>
              <a:t>through</a:t>
            </a:r>
            <a:r>
              <a:rPr sz="2750" spc="245" dirty="0">
                <a:latin typeface="Calibri"/>
                <a:cs typeface="Calibri"/>
              </a:rPr>
              <a:t> </a:t>
            </a:r>
            <a:r>
              <a:rPr sz="2750" spc="-10" dirty="0">
                <a:latin typeface="Calibri"/>
                <a:cs typeface="Calibri"/>
              </a:rPr>
              <a:t>the </a:t>
            </a:r>
            <a:r>
              <a:rPr sz="2750" spc="-605" dirty="0">
                <a:latin typeface="Calibri"/>
                <a:cs typeface="Calibri"/>
              </a:rPr>
              <a:t> </a:t>
            </a:r>
            <a:r>
              <a:rPr sz="2750" spc="5" dirty="0">
                <a:latin typeface="Calibri"/>
                <a:cs typeface="Calibri"/>
              </a:rPr>
              <a:t>RER</a:t>
            </a:r>
            <a:endParaRPr sz="2750">
              <a:latin typeface="Calibri"/>
              <a:cs typeface="Calibri"/>
            </a:endParaRPr>
          </a:p>
          <a:p>
            <a:pPr marL="1156970" marR="518795" lvl="1" indent="-229235">
              <a:lnSpc>
                <a:spcPct val="102400"/>
              </a:lnSpc>
              <a:spcBef>
                <a:spcPts val="675"/>
              </a:spcBef>
              <a:buFont typeface="Arial MT"/>
              <a:buChar char="•"/>
              <a:tabLst>
                <a:tab pos="1156970" algn="l"/>
              </a:tabLst>
            </a:pPr>
            <a:r>
              <a:rPr sz="2750" spc="15" dirty="0">
                <a:latin typeface="Calibri"/>
                <a:cs typeface="Calibri"/>
              </a:rPr>
              <a:t>Once </a:t>
            </a:r>
            <a:r>
              <a:rPr sz="2750" spc="-5" dirty="0">
                <a:latin typeface="Calibri"/>
                <a:cs typeface="Calibri"/>
              </a:rPr>
              <a:t>modified,</a:t>
            </a:r>
            <a:r>
              <a:rPr sz="2750" dirty="0">
                <a:latin typeface="Calibri"/>
                <a:cs typeface="Calibri"/>
              </a:rPr>
              <a:t> </a:t>
            </a:r>
            <a:r>
              <a:rPr sz="2750" spc="-10" dirty="0">
                <a:latin typeface="Calibri"/>
                <a:cs typeface="Calibri"/>
              </a:rPr>
              <a:t>the </a:t>
            </a:r>
            <a:r>
              <a:rPr sz="2750" spc="-15" dirty="0">
                <a:latin typeface="Calibri"/>
                <a:cs typeface="Calibri"/>
              </a:rPr>
              <a:t>proteins </a:t>
            </a:r>
            <a:r>
              <a:rPr sz="2750" spc="15" dirty="0">
                <a:latin typeface="Calibri"/>
                <a:cs typeface="Calibri"/>
              </a:rPr>
              <a:t>are </a:t>
            </a:r>
            <a:r>
              <a:rPr sz="2750" spc="-5" dirty="0">
                <a:latin typeface="Calibri"/>
                <a:cs typeface="Calibri"/>
              </a:rPr>
              <a:t>packaged </a:t>
            </a:r>
            <a:r>
              <a:rPr sz="2750" spc="-10" dirty="0">
                <a:latin typeface="Calibri"/>
                <a:cs typeface="Calibri"/>
              </a:rPr>
              <a:t>in </a:t>
            </a:r>
            <a:r>
              <a:rPr sz="2750" spc="-610" dirty="0">
                <a:latin typeface="Calibri"/>
                <a:cs typeface="Calibri"/>
              </a:rPr>
              <a:t> </a:t>
            </a:r>
            <a:r>
              <a:rPr sz="2750" spc="-10" dirty="0">
                <a:latin typeface="Calibri"/>
                <a:cs typeface="Calibri"/>
              </a:rPr>
              <a:t>transport</a:t>
            </a:r>
            <a:r>
              <a:rPr sz="2750" spc="-5" dirty="0">
                <a:latin typeface="Calibri"/>
                <a:cs typeface="Calibri"/>
              </a:rPr>
              <a:t> </a:t>
            </a:r>
            <a:r>
              <a:rPr sz="2750" spc="-10" dirty="0">
                <a:latin typeface="Calibri"/>
                <a:cs typeface="Calibri"/>
              </a:rPr>
              <a:t>vesicles </a:t>
            </a:r>
            <a:r>
              <a:rPr sz="2750" spc="-15" dirty="0">
                <a:latin typeface="Calibri"/>
                <a:cs typeface="Calibri"/>
              </a:rPr>
              <a:t>for </a:t>
            </a:r>
            <a:r>
              <a:rPr sz="2750" spc="-10" dirty="0">
                <a:latin typeface="Calibri"/>
                <a:cs typeface="Calibri"/>
              </a:rPr>
              <a:t>transport</a:t>
            </a:r>
            <a:r>
              <a:rPr sz="2750" spc="-5" dirty="0">
                <a:latin typeface="Calibri"/>
                <a:cs typeface="Calibri"/>
              </a:rPr>
              <a:t> </a:t>
            </a:r>
            <a:r>
              <a:rPr sz="2750" spc="-10" dirty="0">
                <a:latin typeface="Calibri"/>
                <a:cs typeface="Calibri"/>
              </a:rPr>
              <a:t>to </a:t>
            </a:r>
            <a:r>
              <a:rPr sz="2750" spc="-15" dirty="0">
                <a:latin typeface="Calibri"/>
                <a:cs typeface="Calibri"/>
              </a:rPr>
              <a:t>the </a:t>
            </a:r>
            <a:r>
              <a:rPr sz="2750" spc="-5" dirty="0">
                <a:latin typeface="Calibri"/>
                <a:cs typeface="Calibri"/>
              </a:rPr>
              <a:t>Golgi </a:t>
            </a:r>
            <a:r>
              <a:rPr sz="2750" dirty="0">
                <a:latin typeface="Calibri"/>
                <a:cs typeface="Calibri"/>
              </a:rPr>
              <a:t> body</a:t>
            </a:r>
            <a:endParaRPr sz="2750">
              <a:latin typeface="Calibri"/>
              <a:cs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6575" y="1499840"/>
            <a:ext cx="7853045" cy="4276090"/>
          </a:xfrm>
          <a:prstGeom prst="rect">
            <a:avLst/>
          </a:prstGeom>
        </p:spPr>
        <p:txBody>
          <a:bodyPr vert="horz" wrap="square" lIns="0" tIns="75565" rIns="0" bIns="0" rtlCol="0">
            <a:spAutoFit/>
          </a:bodyPr>
          <a:lstStyle/>
          <a:p>
            <a:pPr marL="355600" indent="-343535">
              <a:lnSpc>
                <a:spcPct val="100000"/>
              </a:lnSpc>
              <a:spcBef>
                <a:spcPts val="595"/>
              </a:spcBef>
              <a:buFont typeface="Arial MT"/>
              <a:buChar char="•"/>
              <a:tabLst>
                <a:tab pos="355600" algn="l"/>
                <a:tab pos="356235" algn="l"/>
              </a:tabLst>
            </a:pPr>
            <a:r>
              <a:rPr sz="3200" spc="10" dirty="0">
                <a:latin typeface="Calibri"/>
                <a:cs typeface="Calibri"/>
              </a:rPr>
              <a:t>Smooth</a:t>
            </a:r>
            <a:r>
              <a:rPr sz="3200" spc="-114" dirty="0">
                <a:latin typeface="Calibri"/>
                <a:cs typeface="Calibri"/>
              </a:rPr>
              <a:t> </a:t>
            </a:r>
            <a:r>
              <a:rPr sz="3200" spc="10" dirty="0">
                <a:latin typeface="Calibri"/>
                <a:cs typeface="Calibri"/>
              </a:rPr>
              <a:t>ER</a:t>
            </a:r>
            <a:r>
              <a:rPr sz="3200" spc="-30" dirty="0">
                <a:latin typeface="Calibri"/>
                <a:cs typeface="Calibri"/>
              </a:rPr>
              <a:t> </a:t>
            </a:r>
            <a:r>
              <a:rPr sz="3200" spc="5" dirty="0">
                <a:latin typeface="Calibri"/>
                <a:cs typeface="Calibri"/>
              </a:rPr>
              <a:t>(SER)</a:t>
            </a:r>
            <a:endParaRPr sz="3200">
              <a:latin typeface="Calibri"/>
              <a:cs typeface="Calibri"/>
            </a:endParaRPr>
          </a:p>
          <a:p>
            <a:pPr marL="756285" lvl="1" indent="-286385">
              <a:lnSpc>
                <a:spcPct val="100000"/>
              </a:lnSpc>
              <a:spcBef>
                <a:spcPts val="440"/>
              </a:spcBef>
              <a:buFont typeface="Arial MT"/>
              <a:buChar char="–"/>
              <a:tabLst>
                <a:tab pos="756285" algn="l"/>
              </a:tabLst>
            </a:pPr>
            <a:r>
              <a:rPr sz="2750" spc="-30" dirty="0">
                <a:latin typeface="Calibri"/>
                <a:cs typeface="Calibri"/>
              </a:rPr>
              <a:t>Tubular</a:t>
            </a:r>
            <a:r>
              <a:rPr sz="2750" spc="185" dirty="0">
                <a:latin typeface="Calibri"/>
                <a:cs typeface="Calibri"/>
              </a:rPr>
              <a:t> </a:t>
            </a:r>
            <a:r>
              <a:rPr sz="2750" dirty="0">
                <a:latin typeface="Calibri"/>
                <a:cs typeface="Calibri"/>
              </a:rPr>
              <a:t>membrane</a:t>
            </a:r>
            <a:r>
              <a:rPr sz="2750" spc="75" dirty="0">
                <a:latin typeface="Calibri"/>
                <a:cs typeface="Calibri"/>
              </a:rPr>
              <a:t> </a:t>
            </a:r>
            <a:r>
              <a:rPr sz="2750" spc="-5" dirty="0">
                <a:latin typeface="Calibri"/>
                <a:cs typeface="Calibri"/>
              </a:rPr>
              <a:t>structure</a:t>
            </a:r>
            <a:endParaRPr sz="2750">
              <a:latin typeface="Calibri"/>
              <a:cs typeface="Calibri"/>
            </a:endParaRPr>
          </a:p>
          <a:p>
            <a:pPr marL="756285" lvl="1" indent="-286385">
              <a:lnSpc>
                <a:spcPct val="100000"/>
              </a:lnSpc>
              <a:spcBef>
                <a:spcPts val="455"/>
              </a:spcBef>
              <a:buFont typeface="Arial MT"/>
              <a:buChar char="–"/>
              <a:tabLst>
                <a:tab pos="756285" algn="l"/>
              </a:tabLst>
            </a:pPr>
            <a:r>
              <a:rPr sz="2750" spc="-5" dirty="0">
                <a:latin typeface="Calibri"/>
                <a:cs typeface="Calibri"/>
              </a:rPr>
              <a:t>Continuous</a:t>
            </a:r>
            <a:r>
              <a:rPr sz="2750" spc="225" dirty="0">
                <a:latin typeface="Calibri"/>
                <a:cs typeface="Calibri"/>
              </a:rPr>
              <a:t> </a:t>
            </a:r>
            <a:r>
              <a:rPr sz="2750" spc="-20" dirty="0">
                <a:latin typeface="Calibri"/>
                <a:cs typeface="Calibri"/>
              </a:rPr>
              <a:t>with</a:t>
            </a:r>
            <a:r>
              <a:rPr sz="2750" spc="85" dirty="0">
                <a:latin typeface="Calibri"/>
                <a:cs typeface="Calibri"/>
              </a:rPr>
              <a:t> </a:t>
            </a:r>
            <a:r>
              <a:rPr sz="2750" spc="5" dirty="0">
                <a:latin typeface="Calibri"/>
                <a:cs typeface="Calibri"/>
              </a:rPr>
              <a:t>RER</a:t>
            </a:r>
            <a:endParaRPr sz="2750">
              <a:latin typeface="Calibri"/>
              <a:cs typeface="Calibri"/>
            </a:endParaRPr>
          </a:p>
          <a:p>
            <a:pPr marL="756285" lvl="1" indent="-286385">
              <a:lnSpc>
                <a:spcPct val="100000"/>
              </a:lnSpc>
              <a:spcBef>
                <a:spcPts val="380"/>
              </a:spcBef>
              <a:buFont typeface="Arial MT"/>
              <a:buChar char="–"/>
              <a:tabLst>
                <a:tab pos="756285" algn="l"/>
              </a:tabLst>
            </a:pPr>
            <a:r>
              <a:rPr sz="2750" spc="15" dirty="0">
                <a:latin typeface="Calibri"/>
                <a:cs typeface="Calibri"/>
              </a:rPr>
              <a:t>No</a:t>
            </a:r>
            <a:r>
              <a:rPr sz="2750" dirty="0">
                <a:latin typeface="Calibri"/>
                <a:cs typeface="Calibri"/>
              </a:rPr>
              <a:t> </a:t>
            </a:r>
            <a:r>
              <a:rPr sz="2750" spc="5" dirty="0">
                <a:latin typeface="Calibri"/>
                <a:cs typeface="Calibri"/>
              </a:rPr>
              <a:t>ribosomes</a:t>
            </a:r>
            <a:r>
              <a:rPr sz="2750" spc="140" dirty="0">
                <a:latin typeface="Calibri"/>
                <a:cs typeface="Calibri"/>
              </a:rPr>
              <a:t> </a:t>
            </a:r>
            <a:r>
              <a:rPr sz="2750" spc="-10" dirty="0">
                <a:latin typeface="Calibri"/>
                <a:cs typeface="Calibri"/>
              </a:rPr>
              <a:t>attached</a:t>
            </a:r>
            <a:endParaRPr sz="2750">
              <a:latin typeface="Calibri"/>
              <a:cs typeface="Calibri"/>
            </a:endParaRPr>
          </a:p>
          <a:p>
            <a:pPr marL="355600" indent="-343535">
              <a:lnSpc>
                <a:spcPct val="100000"/>
              </a:lnSpc>
              <a:spcBef>
                <a:spcPts val="455"/>
              </a:spcBef>
              <a:buFont typeface="Arial MT"/>
              <a:buChar char="•"/>
              <a:tabLst>
                <a:tab pos="355600" algn="l"/>
                <a:tab pos="356235" algn="l"/>
              </a:tabLst>
            </a:pPr>
            <a:r>
              <a:rPr sz="3200" spc="20" dirty="0">
                <a:latin typeface="Calibri"/>
                <a:cs typeface="Calibri"/>
              </a:rPr>
              <a:t>F</a:t>
            </a:r>
            <a:r>
              <a:rPr sz="3200" spc="40" dirty="0">
                <a:latin typeface="Calibri"/>
                <a:cs typeface="Calibri"/>
              </a:rPr>
              <a:t>un</a:t>
            </a:r>
            <a:r>
              <a:rPr sz="3200" spc="-10" dirty="0">
                <a:latin typeface="Calibri"/>
                <a:cs typeface="Calibri"/>
              </a:rPr>
              <a:t>c</a:t>
            </a:r>
            <a:r>
              <a:rPr sz="3200" spc="-25" dirty="0">
                <a:latin typeface="Calibri"/>
                <a:cs typeface="Calibri"/>
              </a:rPr>
              <a:t>t</a:t>
            </a:r>
            <a:r>
              <a:rPr sz="3200" spc="5" dirty="0">
                <a:latin typeface="Calibri"/>
                <a:cs typeface="Calibri"/>
              </a:rPr>
              <a:t>i</a:t>
            </a:r>
            <a:r>
              <a:rPr sz="3200" spc="45" dirty="0">
                <a:latin typeface="Calibri"/>
                <a:cs typeface="Calibri"/>
              </a:rPr>
              <a:t>o</a:t>
            </a:r>
            <a:r>
              <a:rPr sz="3200" spc="15" dirty="0">
                <a:latin typeface="Calibri"/>
                <a:cs typeface="Calibri"/>
              </a:rPr>
              <a:t>n</a:t>
            </a:r>
            <a:r>
              <a:rPr sz="3200" spc="-170" dirty="0">
                <a:latin typeface="Calibri"/>
                <a:cs typeface="Calibri"/>
              </a:rPr>
              <a:t> </a:t>
            </a:r>
            <a:r>
              <a:rPr sz="3200" spc="20" dirty="0">
                <a:latin typeface="Calibri"/>
                <a:cs typeface="Calibri"/>
              </a:rPr>
              <a:t>S</a:t>
            </a:r>
            <a:r>
              <a:rPr sz="3200" spc="10" dirty="0">
                <a:latin typeface="Calibri"/>
                <a:cs typeface="Calibri"/>
              </a:rPr>
              <a:t>ER</a:t>
            </a:r>
            <a:endParaRPr sz="3200">
              <a:latin typeface="Calibri"/>
              <a:cs typeface="Calibri"/>
            </a:endParaRPr>
          </a:p>
          <a:p>
            <a:pPr marL="756285" lvl="1" indent="-286385">
              <a:lnSpc>
                <a:spcPct val="100000"/>
              </a:lnSpc>
              <a:spcBef>
                <a:spcPts val="440"/>
              </a:spcBef>
              <a:buFont typeface="Arial MT"/>
              <a:buChar char="–"/>
              <a:tabLst>
                <a:tab pos="756285" algn="l"/>
              </a:tabLst>
            </a:pPr>
            <a:r>
              <a:rPr sz="2750" spc="-15" dirty="0">
                <a:latin typeface="Calibri"/>
                <a:cs typeface="Calibri"/>
              </a:rPr>
              <a:t>Lipids</a:t>
            </a:r>
            <a:r>
              <a:rPr sz="2750" spc="155" dirty="0">
                <a:latin typeface="Calibri"/>
                <a:cs typeface="Calibri"/>
              </a:rPr>
              <a:t> </a:t>
            </a:r>
            <a:r>
              <a:rPr sz="2750" spc="15" dirty="0">
                <a:latin typeface="Calibri"/>
                <a:cs typeface="Calibri"/>
              </a:rPr>
              <a:t>are</a:t>
            </a:r>
            <a:r>
              <a:rPr sz="2750" spc="20" dirty="0">
                <a:latin typeface="Calibri"/>
                <a:cs typeface="Calibri"/>
              </a:rPr>
              <a:t> </a:t>
            </a:r>
            <a:r>
              <a:rPr sz="2750" spc="15" dirty="0">
                <a:latin typeface="Calibri"/>
                <a:cs typeface="Calibri"/>
              </a:rPr>
              <a:t>made </a:t>
            </a:r>
            <a:r>
              <a:rPr sz="2750" spc="-25" dirty="0">
                <a:latin typeface="Calibri"/>
                <a:cs typeface="Calibri"/>
              </a:rPr>
              <a:t>inside</a:t>
            </a:r>
            <a:r>
              <a:rPr sz="2750" spc="240" dirty="0">
                <a:latin typeface="Calibri"/>
                <a:cs typeface="Calibri"/>
              </a:rPr>
              <a:t> </a:t>
            </a:r>
            <a:r>
              <a:rPr sz="2750" spc="-15" dirty="0">
                <a:latin typeface="Calibri"/>
                <a:cs typeface="Calibri"/>
              </a:rPr>
              <a:t>the</a:t>
            </a:r>
            <a:r>
              <a:rPr sz="2750" spc="90" dirty="0">
                <a:latin typeface="Calibri"/>
                <a:cs typeface="Calibri"/>
              </a:rPr>
              <a:t> </a:t>
            </a:r>
            <a:r>
              <a:rPr sz="2750" spc="5" dirty="0">
                <a:latin typeface="Calibri"/>
                <a:cs typeface="Calibri"/>
              </a:rPr>
              <a:t>SER</a:t>
            </a:r>
            <a:endParaRPr sz="2750">
              <a:latin typeface="Calibri"/>
              <a:cs typeface="Calibri"/>
            </a:endParaRPr>
          </a:p>
          <a:p>
            <a:pPr marL="1156970" lvl="2" indent="-229235">
              <a:lnSpc>
                <a:spcPct val="100000"/>
              </a:lnSpc>
              <a:spcBef>
                <a:spcPts val="355"/>
              </a:spcBef>
              <a:buFont typeface="Arial MT"/>
              <a:buChar char="•"/>
              <a:tabLst>
                <a:tab pos="1156970" algn="l"/>
              </a:tabLst>
            </a:pPr>
            <a:r>
              <a:rPr sz="2400" spc="-15" dirty="0">
                <a:latin typeface="Calibri"/>
                <a:cs typeface="Calibri"/>
              </a:rPr>
              <a:t>fatty</a:t>
            </a:r>
            <a:r>
              <a:rPr sz="2400" spc="-60" dirty="0">
                <a:latin typeface="Calibri"/>
                <a:cs typeface="Calibri"/>
              </a:rPr>
              <a:t> </a:t>
            </a:r>
            <a:r>
              <a:rPr sz="2400" dirty="0">
                <a:latin typeface="Calibri"/>
                <a:cs typeface="Calibri"/>
              </a:rPr>
              <a:t>acids,</a:t>
            </a:r>
            <a:r>
              <a:rPr sz="2400" spc="-95" dirty="0">
                <a:latin typeface="Calibri"/>
                <a:cs typeface="Calibri"/>
              </a:rPr>
              <a:t> </a:t>
            </a:r>
            <a:r>
              <a:rPr sz="2400" dirty="0">
                <a:latin typeface="Calibri"/>
                <a:cs typeface="Calibri"/>
              </a:rPr>
              <a:t>phospholipids,</a:t>
            </a:r>
            <a:r>
              <a:rPr sz="2400" spc="-95" dirty="0">
                <a:latin typeface="Calibri"/>
                <a:cs typeface="Calibri"/>
              </a:rPr>
              <a:t> </a:t>
            </a:r>
            <a:r>
              <a:rPr sz="2400" spc="-5" dirty="0">
                <a:latin typeface="Calibri"/>
                <a:cs typeface="Calibri"/>
              </a:rPr>
              <a:t>sterols..</a:t>
            </a:r>
            <a:endParaRPr sz="2400">
              <a:latin typeface="Calibri"/>
              <a:cs typeface="Calibri"/>
            </a:endParaRPr>
          </a:p>
          <a:p>
            <a:pPr marL="756285" marR="5080" lvl="1" indent="-286385">
              <a:lnSpc>
                <a:spcPts val="3000"/>
              </a:lnSpc>
              <a:spcBef>
                <a:spcPts val="725"/>
              </a:spcBef>
              <a:buFont typeface="Arial MT"/>
              <a:buChar char="–"/>
              <a:tabLst>
                <a:tab pos="756285" algn="l"/>
              </a:tabLst>
            </a:pPr>
            <a:r>
              <a:rPr sz="2750" spc="-15" dirty="0">
                <a:latin typeface="Calibri"/>
                <a:cs typeface="Calibri"/>
              </a:rPr>
              <a:t>Lipids</a:t>
            </a:r>
            <a:r>
              <a:rPr sz="2750" spc="160" dirty="0">
                <a:latin typeface="Calibri"/>
                <a:cs typeface="Calibri"/>
              </a:rPr>
              <a:t> </a:t>
            </a:r>
            <a:r>
              <a:rPr sz="2750" spc="15" dirty="0">
                <a:latin typeface="Calibri"/>
                <a:cs typeface="Calibri"/>
              </a:rPr>
              <a:t>are</a:t>
            </a:r>
            <a:r>
              <a:rPr sz="2750" spc="25" dirty="0">
                <a:latin typeface="Calibri"/>
                <a:cs typeface="Calibri"/>
              </a:rPr>
              <a:t> </a:t>
            </a:r>
            <a:r>
              <a:rPr sz="2750" spc="-5" dirty="0">
                <a:latin typeface="Calibri"/>
                <a:cs typeface="Calibri"/>
              </a:rPr>
              <a:t>packaged</a:t>
            </a:r>
            <a:r>
              <a:rPr sz="2750" spc="90" dirty="0">
                <a:latin typeface="Calibri"/>
                <a:cs typeface="Calibri"/>
              </a:rPr>
              <a:t> </a:t>
            </a:r>
            <a:r>
              <a:rPr sz="2750" spc="-10" dirty="0">
                <a:latin typeface="Calibri"/>
                <a:cs typeface="Calibri"/>
              </a:rPr>
              <a:t>in</a:t>
            </a:r>
            <a:r>
              <a:rPr sz="2750" spc="95" dirty="0">
                <a:latin typeface="Calibri"/>
                <a:cs typeface="Calibri"/>
              </a:rPr>
              <a:t> </a:t>
            </a:r>
            <a:r>
              <a:rPr sz="2750" spc="-10" dirty="0">
                <a:latin typeface="Calibri"/>
                <a:cs typeface="Calibri"/>
              </a:rPr>
              <a:t>transport</a:t>
            </a:r>
            <a:r>
              <a:rPr sz="2750" spc="180" dirty="0">
                <a:latin typeface="Calibri"/>
                <a:cs typeface="Calibri"/>
              </a:rPr>
              <a:t> </a:t>
            </a:r>
            <a:r>
              <a:rPr sz="2750" spc="-10" dirty="0">
                <a:latin typeface="Calibri"/>
                <a:cs typeface="Calibri"/>
              </a:rPr>
              <a:t>vesicles</a:t>
            </a:r>
            <a:r>
              <a:rPr sz="2750" spc="160" dirty="0">
                <a:latin typeface="Calibri"/>
                <a:cs typeface="Calibri"/>
              </a:rPr>
              <a:t> </a:t>
            </a:r>
            <a:r>
              <a:rPr sz="2750" spc="5" dirty="0">
                <a:latin typeface="Calibri"/>
                <a:cs typeface="Calibri"/>
              </a:rPr>
              <a:t>and</a:t>
            </a:r>
            <a:r>
              <a:rPr sz="2750" spc="95" dirty="0">
                <a:latin typeface="Calibri"/>
                <a:cs typeface="Calibri"/>
              </a:rPr>
              <a:t> </a:t>
            </a:r>
            <a:r>
              <a:rPr sz="2750" spc="-20" dirty="0">
                <a:latin typeface="Calibri"/>
                <a:cs typeface="Calibri"/>
              </a:rPr>
              <a:t>sent </a:t>
            </a:r>
            <a:r>
              <a:rPr sz="2750" spc="-605" dirty="0">
                <a:latin typeface="Calibri"/>
                <a:cs typeface="Calibri"/>
              </a:rPr>
              <a:t> </a:t>
            </a:r>
            <a:r>
              <a:rPr sz="2750" spc="-10" dirty="0">
                <a:latin typeface="Calibri"/>
                <a:cs typeface="Calibri"/>
              </a:rPr>
              <a:t>to</a:t>
            </a:r>
            <a:r>
              <a:rPr sz="2750" spc="5" dirty="0">
                <a:latin typeface="Calibri"/>
                <a:cs typeface="Calibri"/>
              </a:rPr>
              <a:t> </a:t>
            </a:r>
            <a:r>
              <a:rPr sz="2750" spc="-15" dirty="0">
                <a:latin typeface="Calibri"/>
                <a:cs typeface="Calibri"/>
              </a:rPr>
              <a:t>the</a:t>
            </a:r>
            <a:r>
              <a:rPr sz="2750" spc="90" dirty="0">
                <a:latin typeface="Calibri"/>
                <a:cs typeface="Calibri"/>
              </a:rPr>
              <a:t> </a:t>
            </a:r>
            <a:r>
              <a:rPr sz="2750" spc="-5" dirty="0">
                <a:latin typeface="Calibri"/>
                <a:cs typeface="Calibri"/>
              </a:rPr>
              <a:t>Golgi</a:t>
            </a:r>
            <a:endParaRPr sz="2750">
              <a:latin typeface="Calibri"/>
              <a:cs typeface="Calibri"/>
            </a:endParaRPr>
          </a:p>
        </p:txBody>
      </p:sp>
      <p:sp>
        <p:nvSpPr>
          <p:cNvPr id="5" name="Title 4">
            <a:extLst>
              <a:ext uri="{FF2B5EF4-FFF2-40B4-BE49-F238E27FC236}">
                <a16:creationId xmlns:a16="http://schemas.microsoft.com/office/drawing/2014/main" id="{FC7B49AD-0A3D-DA14-6860-E23ACF42CC77}"/>
              </a:ext>
            </a:extLst>
          </p:cNvPr>
          <p:cNvSpPr>
            <a:spLocks noGrp="1"/>
          </p:cNvSpPr>
          <p:nvPr>
            <p:ph type="title"/>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30"/>
              </a:lnSpc>
            </a:pPr>
            <a:fld id="{81D60167-4931-47E6-BA6A-407CBD079E47}" type="slidenum">
              <a:rPr dirty="0"/>
              <a:t>39</a:t>
            </a:fld>
            <a:endParaRPr dirty="0"/>
          </a:p>
        </p:txBody>
      </p:sp>
      <p:sp>
        <p:nvSpPr>
          <p:cNvPr id="2" name="object 2"/>
          <p:cNvSpPr txBox="1">
            <a:spLocks noGrp="1"/>
          </p:cNvSpPr>
          <p:nvPr>
            <p:ph type="title"/>
          </p:nvPr>
        </p:nvSpPr>
        <p:spPr>
          <a:prstGeom prst="rect">
            <a:avLst/>
          </a:prstGeom>
        </p:spPr>
        <p:txBody>
          <a:bodyPr vert="horz" wrap="square" lIns="0" tIns="16510" rIns="0" bIns="0" rtlCol="0">
            <a:spAutoFit/>
          </a:bodyPr>
          <a:lstStyle/>
          <a:p>
            <a:pPr marL="22860">
              <a:lnSpc>
                <a:spcPct val="100000"/>
              </a:lnSpc>
              <a:spcBef>
                <a:spcPts val="130"/>
              </a:spcBef>
            </a:pPr>
            <a:r>
              <a:rPr dirty="0"/>
              <a:t>Endomembrane</a:t>
            </a:r>
            <a:r>
              <a:rPr spc="-175" dirty="0"/>
              <a:t> </a:t>
            </a:r>
            <a:r>
              <a:rPr spc="-40" dirty="0"/>
              <a:t>System</a:t>
            </a:r>
          </a:p>
        </p:txBody>
      </p:sp>
      <p:sp>
        <p:nvSpPr>
          <p:cNvPr id="3" name="object 3"/>
          <p:cNvSpPr txBox="1"/>
          <p:nvPr/>
        </p:nvSpPr>
        <p:spPr>
          <a:xfrm>
            <a:off x="536575" y="1508124"/>
            <a:ext cx="7680325" cy="3850004"/>
          </a:xfrm>
          <a:prstGeom prst="rect">
            <a:avLst/>
          </a:prstGeom>
        </p:spPr>
        <p:txBody>
          <a:bodyPr vert="horz" wrap="square" lIns="0" tIns="114935" rIns="0" bIns="0" rtlCol="0">
            <a:spAutoFit/>
          </a:bodyPr>
          <a:lstStyle/>
          <a:p>
            <a:pPr marL="12700">
              <a:lnSpc>
                <a:spcPct val="100000"/>
              </a:lnSpc>
              <a:spcBef>
                <a:spcPts val="905"/>
              </a:spcBef>
            </a:pPr>
            <a:r>
              <a:rPr sz="3200" b="1" spc="-80" dirty="0">
                <a:solidFill>
                  <a:srgbClr val="FF0000"/>
                </a:solidFill>
                <a:latin typeface="Calibri"/>
                <a:cs typeface="Calibri"/>
              </a:rPr>
              <a:t>R</a:t>
            </a:r>
            <a:r>
              <a:rPr sz="3200" b="1" spc="5" dirty="0">
                <a:solidFill>
                  <a:srgbClr val="FF0000"/>
                </a:solidFill>
                <a:latin typeface="Calibri"/>
                <a:cs typeface="Calibri"/>
              </a:rPr>
              <a:t>o</a:t>
            </a:r>
            <a:r>
              <a:rPr sz="3200" b="1" spc="15" dirty="0">
                <a:solidFill>
                  <a:srgbClr val="FF0000"/>
                </a:solidFill>
                <a:latin typeface="Calibri"/>
                <a:cs typeface="Calibri"/>
              </a:rPr>
              <a:t>u</a:t>
            </a:r>
            <a:r>
              <a:rPr sz="3200" b="1" spc="-30" dirty="0">
                <a:solidFill>
                  <a:srgbClr val="FF0000"/>
                </a:solidFill>
                <a:latin typeface="Calibri"/>
                <a:cs typeface="Calibri"/>
              </a:rPr>
              <a:t>g</a:t>
            </a:r>
            <a:r>
              <a:rPr sz="3200" b="1" spc="15" dirty="0">
                <a:solidFill>
                  <a:srgbClr val="FF0000"/>
                </a:solidFill>
                <a:latin typeface="Calibri"/>
                <a:cs typeface="Calibri"/>
              </a:rPr>
              <a:t>h </a:t>
            </a:r>
            <a:r>
              <a:rPr sz="3200" b="1" spc="35" dirty="0">
                <a:solidFill>
                  <a:srgbClr val="FF0000"/>
                </a:solidFill>
                <a:latin typeface="Calibri"/>
                <a:cs typeface="Calibri"/>
              </a:rPr>
              <a:t>e</a:t>
            </a:r>
            <a:r>
              <a:rPr sz="3200" b="1" spc="15" dirty="0">
                <a:solidFill>
                  <a:srgbClr val="FF0000"/>
                </a:solidFill>
                <a:latin typeface="Calibri"/>
                <a:cs typeface="Calibri"/>
              </a:rPr>
              <a:t>n</a:t>
            </a:r>
            <a:r>
              <a:rPr sz="3200" b="1" dirty="0">
                <a:solidFill>
                  <a:srgbClr val="FF0000"/>
                </a:solidFill>
                <a:latin typeface="Calibri"/>
                <a:cs typeface="Calibri"/>
              </a:rPr>
              <a:t>d</a:t>
            </a:r>
            <a:r>
              <a:rPr sz="3200" b="1" spc="5" dirty="0">
                <a:solidFill>
                  <a:srgbClr val="FF0000"/>
                </a:solidFill>
                <a:latin typeface="Calibri"/>
                <a:cs typeface="Calibri"/>
              </a:rPr>
              <a:t>o</a:t>
            </a:r>
            <a:r>
              <a:rPr sz="3200" b="1" spc="15" dirty="0">
                <a:solidFill>
                  <a:srgbClr val="FF0000"/>
                </a:solidFill>
                <a:latin typeface="Calibri"/>
                <a:cs typeface="Calibri"/>
              </a:rPr>
              <a:t>p</a:t>
            </a:r>
            <a:r>
              <a:rPr sz="3200" b="1" spc="25" dirty="0">
                <a:solidFill>
                  <a:srgbClr val="FF0000"/>
                </a:solidFill>
                <a:latin typeface="Calibri"/>
                <a:cs typeface="Calibri"/>
              </a:rPr>
              <a:t>l</a:t>
            </a:r>
            <a:r>
              <a:rPr sz="3200" b="1" spc="-10" dirty="0">
                <a:solidFill>
                  <a:srgbClr val="FF0000"/>
                </a:solidFill>
                <a:latin typeface="Calibri"/>
                <a:cs typeface="Calibri"/>
              </a:rPr>
              <a:t>a</a:t>
            </a:r>
            <a:r>
              <a:rPr sz="3200" b="1" spc="-5" dirty="0">
                <a:solidFill>
                  <a:srgbClr val="FF0000"/>
                </a:solidFill>
                <a:latin typeface="Calibri"/>
                <a:cs typeface="Calibri"/>
              </a:rPr>
              <a:t>s</a:t>
            </a:r>
            <a:r>
              <a:rPr sz="3200" b="1" spc="15" dirty="0">
                <a:solidFill>
                  <a:srgbClr val="FF0000"/>
                </a:solidFill>
                <a:latin typeface="Calibri"/>
                <a:cs typeface="Calibri"/>
              </a:rPr>
              <a:t>m</a:t>
            </a:r>
            <a:r>
              <a:rPr sz="3200" b="1" spc="30" dirty="0">
                <a:solidFill>
                  <a:srgbClr val="FF0000"/>
                </a:solidFill>
                <a:latin typeface="Calibri"/>
                <a:cs typeface="Calibri"/>
              </a:rPr>
              <a:t>i</a:t>
            </a:r>
            <a:r>
              <a:rPr sz="3200" b="1" spc="10" dirty="0">
                <a:solidFill>
                  <a:srgbClr val="FF0000"/>
                </a:solidFill>
                <a:latin typeface="Calibri"/>
                <a:cs typeface="Calibri"/>
              </a:rPr>
              <a:t>c</a:t>
            </a:r>
            <a:r>
              <a:rPr sz="3200" b="1" spc="-204" dirty="0">
                <a:solidFill>
                  <a:srgbClr val="FF0000"/>
                </a:solidFill>
                <a:latin typeface="Calibri"/>
                <a:cs typeface="Calibri"/>
              </a:rPr>
              <a:t> </a:t>
            </a:r>
            <a:r>
              <a:rPr sz="3200" b="1" spc="-15" dirty="0">
                <a:solidFill>
                  <a:srgbClr val="FF0000"/>
                </a:solidFill>
                <a:latin typeface="Calibri"/>
                <a:cs typeface="Calibri"/>
              </a:rPr>
              <a:t>r</a:t>
            </a:r>
            <a:r>
              <a:rPr sz="3200" b="1" spc="35" dirty="0">
                <a:solidFill>
                  <a:srgbClr val="FF0000"/>
                </a:solidFill>
                <a:latin typeface="Calibri"/>
                <a:cs typeface="Calibri"/>
              </a:rPr>
              <a:t>e</a:t>
            </a:r>
            <a:r>
              <a:rPr sz="3200" b="1" spc="10" dirty="0">
                <a:solidFill>
                  <a:srgbClr val="FF0000"/>
                </a:solidFill>
                <a:latin typeface="Calibri"/>
                <a:cs typeface="Calibri"/>
              </a:rPr>
              <a:t>t</a:t>
            </a:r>
            <a:r>
              <a:rPr sz="3200" b="1" spc="35" dirty="0">
                <a:solidFill>
                  <a:srgbClr val="FF0000"/>
                </a:solidFill>
                <a:latin typeface="Calibri"/>
                <a:cs typeface="Calibri"/>
              </a:rPr>
              <a:t>i</a:t>
            </a:r>
            <a:r>
              <a:rPr sz="3200" b="1" spc="5" dirty="0">
                <a:solidFill>
                  <a:srgbClr val="FF0000"/>
                </a:solidFill>
                <a:latin typeface="Calibri"/>
                <a:cs typeface="Calibri"/>
              </a:rPr>
              <a:t>cu</a:t>
            </a:r>
            <a:r>
              <a:rPr sz="3200" b="1" spc="20" dirty="0">
                <a:solidFill>
                  <a:srgbClr val="FF0000"/>
                </a:solidFill>
                <a:latin typeface="Calibri"/>
                <a:cs typeface="Calibri"/>
              </a:rPr>
              <a:t>lum</a:t>
            </a:r>
            <a:r>
              <a:rPr sz="3200" b="1" spc="-280" dirty="0">
                <a:solidFill>
                  <a:srgbClr val="FF0000"/>
                </a:solidFill>
                <a:latin typeface="Calibri"/>
                <a:cs typeface="Calibri"/>
              </a:rPr>
              <a:t> </a:t>
            </a:r>
            <a:r>
              <a:rPr sz="3200" b="1" spc="-30" dirty="0">
                <a:solidFill>
                  <a:srgbClr val="FF0000"/>
                </a:solidFill>
                <a:latin typeface="Calibri"/>
                <a:cs typeface="Calibri"/>
              </a:rPr>
              <a:t>(</a:t>
            </a:r>
            <a:r>
              <a:rPr sz="3200" b="1" spc="-5" dirty="0">
                <a:solidFill>
                  <a:srgbClr val="FF0000"/>
                </a:solidFill>
                <a:latin typeface="Calibri"/>
                <a:cs typeface="Calibri"/>
              </a:rPr>
              <a:t>R</a:t>
            </a:r>
            <a:r>
              <a:rPr sz="3200" b="1" spc="10" dirty="0">
                <a:solidFill>
                  <a:srgbClr val="FF0000"/>
                </a:solidFill>
                <a:latin typeface="Calibri"/>
                <a:cs typeface="Calibri"/>
              </a:rPr>
              <a:t>E</a:t>
            </a:r>
            <a:r>
              <a:rPr sz="3200" b="1" spc="-5" dirty="0">
                <a:solidFill>
                  <a:srgbClr val="FF0000"/>
                </a:solidFill>
                <a:latin typeface="Calibri"/>
                <a:cs typeface="Calibri"/>
              </a:rPr>
              <a:t>R</a:t>
            </a:r>
            <a:r>
              <a:rPr sz="3200" b="1" spc="5" dirty="0">
                <a:solidFill>
                  <a:srgbClr val="FF0000"/>
                </a:solidFill>
                <a:latin typeface="Calibri"/>
                <a:cs typeface="Calibri"/>
              </a:rPr>
              <a:t>)</a:t>
            </a:r>
            <a:endParaRPr sz="3200">
              <a:latin typeface="Calibri"/>
              <a:cs typeface="Calibri"/>
            </a:endParaRPr>
          </a:p>
          <a:p>
            <a:pPr marL="355600" marR="1134110">
              <a:lnSpc>
                <a:spcPct val="100000"/>
              </a:lnSpc>
              <a:spcBef>
                <a:spcPts val="815"/>
              </a:spcBef>
            </a:pPr>
            <a:r>
              <a:rPr sz="3200" dirty="0">
                <a:latin typeface="Calibri"/>
                <a:cs typeface="Calibri"/>
              </a:rPr>
              <a:t>-membranes</a:t>
            </a:r>
            <a:r>
              <a:rPr sz="3200" spc="-125" dirty="0">
                <a:latin typeface="Calibri"/>
                <a:cs typeface="Calibri"/>
              </a:rPr>
              <a:t> </a:t>
            </a:r>
            <a:r>
              <a:rPr sz="3200" spc="15" dirty="0">
                <a:latin typeface="Calibri"/>
                <a:cs typeface="Calibri"/>
              </a:rPr>
              <a:t>that</a:t>
            </a:r>
            <a:r>
              <a:rPr sz="3200" spc="-90" dirty="0">
                <a:latin typeface="Calibri"/>
                <a:cs typeface="Calibri"/>
              </a:rPr>
              <a:t> </a:t>
            </a:r>
            <a:r>
              <a:rPr sz="3200" spc="-15" dirty="0">
                <a:latin typeface="Calibri"/>
                <a:cs typeface="Calibri"/>
              </a:rPr>
              <a:t>create</a:t>
            </a:r>
            <a:r>
              <a:rPr sz="3200" spc="-20" dirty="0">
                <a:latin typeface="Calibri"/>
                <a:cs typeface="Calibri"/>
              </a:rPr>
              <a:t> </a:t>
            </a:r>
            <a:r>
              <a:rPr sz="3200" spc="10" dirty="0">
                <a:latin typeface="Calibri"/>
                <a:cs typeface="Calibri"/>
              </a:rPr>
              <a:t>a</a:t>
            </a:r>
            <a:r>
              <a:rPr sz="3200" spc="-30" dirty="0">
                <a:latin typeface="Calibri"/>
                <a:cs typeface="Calibri"/>
              </a:rPr>
              <a:t> </a:t>
            </a:r>
            <a:r>
              <a:rPr sz="3200" spc="10" dirty="0">
                <a:latin typeface="Calibri"/>
                <a:cs typeface="Calibri"/>
              </a:rPr>
              <a:t>network</a:t>
            </a:r>
            <a:r>
              <a:rPr sz="3200" spc="-175" dirty="0">
                <a:latin typeface="Calibri"/>
                <a:cs typeface="Calibri"/>
              </a:rPr>
              <a:t> </a:t>
            </a:r>
            <a:r>
              <a:rPr sz="3200" spc="20" dirty="0">
                <a:latin typeface="Calibri"/>
                <a:cs typeface="Calibri"/>
              </a:rPr>
              <a:t>of </a:t>
            </a:r>
            <a:r>
              <a:rPr sz="3200" spc="-710" dirty="0">
                <a:latin typeface="Calibri"/>
                <a:cs typeface="Calibri"/>
              </a:rPr>
              <a:t> </a:t>
            </a:r>
            <a:r>
              <a:rPr sz="3200" spc="-10" dirty="0">
                <a:latin typeface="Calibri"/>
                <a:cs typeface="Calibri"/>
              </a:rPr>
              <a:t>c</a:t>
            </a:r>
            <a:r>
              <a:rPr sz="3200" spc="40" dirty="0">
                <a:latin typeface="Calibri"/>
                <a:cs typeface="Calibri"/>
              </a:rPr>
              <a:t>hann</a:t>
            </a:r>
            <a:r>
              <a:rPr sz="3200" spc="-25" dirty="0">
                <a:latin typeface="Calibri"/>
                <a:cs typeface="Calibri"/>
              </a:rPr>
              <a:t>e</a:t>
            </a:r>
            <a:r>
              <a:rPr sz="3200" spc="5" dirty="0">
                <a:latin typeface="Calibri"/>
                <a:cs typeface="Calibri"/>
              </a:rPr>
              <a:t>ls</a:t>
            </a:r>
            <a:r>
              <a:rPr sz="3200" spc="-180" dirty="0">
                <a:latin typeface="Calibri"/>
                <a:cs typeface="Calibri"/>
              </a:rPr>
              <a:t> </a:t>
            </a:r>
            <a:r>
              <a:rPr sz="3200" spc="-25" dirty="0">
                <a:latin typeface="Calibri"/>
                <a:cs typeface="Calibri"/>
              </a:rPr>
              <a:t>t</a:t>
            </a:r>
            <a:r>
              <a:rPr sz="3200" spc="40" dirty="0">
                <a:latin typeface="Calibri"/>
                <a:cs typeface="Calibri"/>
              </a:rPr>
              <a:t>h</a:t>
            </a:r>
            <a:r>
              <a:rPr sz="3200" spc="-70" dirty="0">
                <a:latin typeface="Calibri"/>
                <a:cs typeface="Calibri"/>
              </a:rPr>
              <a:t>r</a:t>
            </a:r>
            <a:r>
              <a:rPr sz="3200" spc="35" dirty="0">
                <a:latin typeface="Calibri"/>
                <a:cs typeface="Calibri"/>
              </a:rPr>
              <a:t>o</a:t>
            </a:r>
            <a:r>
              <a:rPr sz="3200" spc="40" dirty="0">
                <a:latin typeface="Calibri"/>
                <a:cs typeface="Calibri"/>
              </a:rPr>
              <a:t>u</a:t>
            </a:r>
            <a:r>
              <a:rPr sz="3200" spc="-15" dirty="0">
                <a:latin typeface="Calibri"/>
                <a:cs typeface="Calibri"/>
              </a:rPr>
              <a:t>g</a:t>
            </a:r>
            <a:r>
              <a:rPr sz="3200" spc="40" dirty="0">
                <a:latin typeface="Calibri"/>
                <a:cs typeface="Calibri"/>
              </a:rPr>
              <a:t>h</a:t>
            </a:r>
            <a:r>
              <a:rPr sz="3200" spc="35" dirty="0">
                <a:latin typeface="Calibri"/>
                <a:cs typeface="Calibri"/>
              </a:rPr>
              <a:t>o</a:t>
            </a:r>
            <a:r>
              <a:rPr sz="3200" spc="40" dirty="0">
                <a:latin typeface="Calibri"/>
                <a:cs typeface="Calibri"/>
              </a:rPr>
              <a:t>u</a:t>
            </a:r>
            <a:r>
              <a:rPr sz="3200" spc="10" dirty="0">
                <a:latin typeface="Calibri"/>
                <a:cs typeface="Calibri"/>
              </a:rPr>
              <a:t>t</a:t>
            </a:r>
            <a:r>
              <a:rPr sz="3200" spc="-155" dirty="0">
                <a:latin typeface="Calibri"/>
                <a:cs typeface="Calibri"/>
              </a:rPr>
              <a:t> </a:t>
            </a:r>
            <a:r>
              <a:rPr sz="3200" spc="-25" dirty="0">
                <a:latin typeface="Calibri"/>
                <a:cs typeface="Calibri"/>
              </a:rPr>
              <a:t>t</a:t>
            </a:r>
            <a:r>
              <a:rPr sz="3200" spc="40" dirty="0">
                <a:latin typeface="Calibri"/>
                <a:cs typeface="Calibri"/>
              </a:rPr>
              <a:t>h</a:t>
            </a:r>
            <a:r>
              <a:rPr sz="3200" spc="10" dirty="0">
                <a:latin typeface="Calibri"/>
                <a:cs typeface="Calibri"/>
              </a:rPr>
              <a:t>e</a:t>
            </a:r>
            <a:r>
              <a:rPr sz="3200" spc="-10" dirty="0">
                <a:latin typeface="Calibri"/>
                <a:cs typeface="Calibri"/>
              </a:rPr>
              <a:t> c</a:t>
            </a:r>
            <a:r>
              <a:rPr sz="3200" spc="-30" dirty="0">
                <a:latin typeface="Calibri"/>
                <a:cs typeface="Calibri"/>
              </a:rPr>
              <a:t>y</a:t>
            </a:r>
            <a:r>
              <a:rPr sz="3200" spc="-25" dirty="0">
                <a:latin typeface="Calibri"/>
                <a:cs typeface="Calibri"/>
              </a:rPr>
              <a:t>t</a:t>
            </a:r>
            <a:r>
              <a:rPr sz="3200" spc="35" dirty="0">
                <a:latin typeface="Calibri"/>
                <a:cs typeface="Calibri"/>
              </a:rPr>
              <a:t>o</a:t>
            </a:r>
            <a:r>
              <a:rPr sz="3200" spc="40" dirty="0">
                <a:latin typeface="Calibri"/>
                <a:cs typeface="Calibri"/>
              </a:rPr>
              <a:t>p</a:t>
            </a:r>
            <a:r>
              <a:rPr sz="3200" spc="5" dirty="0">
                <a:latin typeface="Calibri"/>
                <a:cs typeface="Calibri"/>
              </a:rPr>
              <a:t>l</a:t>
            </a:r>
            <a:r>
              <a:rPr sz="3200" spc="40" dirty="0">
                <a:latin typeface="Calibri"/>
                <a:cs typeface="Calibri"/>
              </a:rPr>
              <a:t>a</a:t>
            </a:r>
            <a:r>
              <a:rPr sz="3200" spc="15" dirty="0">
                <a:latin typeface="Calibri"/>
                <a:cs typeface="Calibri"/>
              </a:rPr>
              <a:t>s</a:t>
            </a:r>
            <a:r>
              <a:rPr sz="3200" spc="20" dirty="0">
                <a:latin typeface="Calibri"/>
                <a:cs typeface="Calibri"/>
              </a:rPr>
              <a:t>m</a:t>
            </a:r>
            <a:endParaRPr sz="3200">
              <a:latin typeface="Calibri"/>
              <a:cs typeface="Calibri"/>
            </a:endParaRPr>
          </a:p>
          <a:p>
            <a:pPr marL="355600" marR="44450">
              <a:lnSpc>
                <a:spcPct val="100000"/>
              </a:lnSpc>
              <a:spcBef>
                <a:spcPts val="810"/>
              </a:spcBef>
            </a:pPr>
            <a:r>
              <a:rPr sz="3200" spc="-10" dirty="0">
                <a:latin typeface="Calibri"/>
                <a:cs typeface="Calibri"/>
              </a:rPr>
              <a:t>-attachment</a:t>
            </a:r>
            <a:r>
              <a:rPr sz="3200" spc="-90" dirty="0">
                <a:latin typeface="Calibri"/>
                <a:cs typeface="Calibri"/>
              </a:rPr>
              <a:t> </a:t>
            </a:r>
            <a:r>
              <a:rPr sz="3200" spc="20" dirty="0">
                <a:latin typeface="Calibri"/>
                <a:cs typeface="Calibri"/>
              </a:rPr>
              <a:t>of</a:t>
            </a:r>
            <a:r>
              <a:rPr sz="3200" spc="-65" dirty="0">
                <a:latin typeface="Calibri"/>
                <a:cs typeface="Calibri"/>
              </a:rPr>
              <a:t> </a:t>
            </a:r>
            <a:r>
              <a:rPr sz="3200" spc="15" dirty="0">
                <a:latin typeface="Calibri"/>
                <a:cs typeface="Calibri"/>
              </a:rPr>
              <a:t>ribosomes</a:t>
            </a:r>
            <a:r>
              <a:rPr sz="3200" spc="-114" dirty="0">
                <a:latin typeface="Calibri"/>
                <a:cs typeface="Calibri"/>
              </a:rPr>
              <a:t> </a:t>
            </a:r>
            <a:r>
              <a:rPr sz="3200" spc="-5" dirty="0">
                <a:latin typeface="Calibri"/>
                <a:cs typeface="Calibri"/>
              </a:rPr>
              <a:t>to</a:t>
            </a:r>
            <a:r>
              <a:rPr sz="3200" spc="-35" dirty="0">
                <a:latin typeface="Calibri"/>
                <a:cs typeface="Calibri"/>
              </a:rPr>
              <a:t> </a:t>
            </a:r>
            <a:r>
              <a:rPr sz="3200" spc="10" dirty="0">
                <a:latin typeface="Calibri"/>
                <a:cs typeface="Calibri"/>
              </a:rPr>
              <a:t>the</a:t>
            </a:r>
            <a:r>
              <a:rPr sz="3200" spc="-85" dirty="0">
                <a:latin typeface="Calibri"/>
                <a:cs typeface="Calibri"/>
              </a:rPr>
              <a:t> </a:t>
            </a:r>
            <a:r>
              <a:rPr sz="3200" dirty="0">
                <a:latin typeface="Calibri"/>
                <a:cs typeface="Calibri"/>
              </a:rPr>
              <a:t>membrane </a:t>
            </a:r>
            <a:r>
              <a:rPr sz="3200" spc="-705" dirty="0">
                <a:latin typeface="Calibri"/>
                <a:cs typeface="Calibri"/>
              </a:rPr>
              <a:t> </a:t>
            </a:r>
            <a:r>
              <a:rPr sz="3200" spc="-5" dirty="0">
                <a:latin typeface="Calibri"/>
                <a:cs typeface="Calibri"/>
              </a:rPr>
              <a:t>gives</a:t>
            </a:r>
            <a:r>
              <a:rPr sz="3200" spc="-45" dirty="0">
                <a:latin typeface="Calibri"/>
                <a:cs typeface="Calibri"/>
              </a:rPr>
              <a:t> </a:t>
            </a:r>
            <a:r>
              <a:rPr sz="3200" spc="10" dirty="0">
                <a:latin typeface="Calibri"/>
                <a:cs typeface="Calibri"/>
              </a:rPr>
              <a:t>a</a:t>
            </a:r>
            <a:r>
              <a:rPr sz="3200" spc="45" dirty="0">
                <a:latin typeface="Calibri"/>
                <a:cs typeface="Calibri"/>
              </a:rPr>
              <a:t> </a:t>
            </a:r>
            <a:r>
              <a:rPr sz="3200" dirty="0">
                <a:latin typeface="Calibri"/>
                <a:cs typeface="Calibri"/>
              </a:rPr>
              <a:t>rough</a:t>
            </a:r>
            <a:r>
              <a:rPr sz="3200" spc="-100" dirty="0">
                <a:latin typeface="Calibri"/>
                <a:cs typeface="Calibri"/>
              </a:rPr>
              <a:t> </a:t>
            </a:r>
            <a:r>
              <a:rPr sz="3200" spc="10" dirty="0">
                <a:latin typeface="Calibri"/>
                <a:cs typeface="Calibri"/>
              </a:rPr>
              <a:t>appearance</a:t>
            </a:r>
            <a:endParaRPr sz="3200">
              <a:latin typeface="Calibri"/>
              <a:cs typeface="Calibri"/>
            </a:endParaRPr>
          </a:p>
          <a:p>
            <a:pPr marL="355600" marR="5080">
              <a:lnSpc>
                <a:spcPct val="100000"/>
              </a:lnSpc>
              <a:spcBef>
                <a:spcPts val="805"/>
              </a:spcBef>
            </a:pPr>
            <a:r>
              <a:rPr sz="3200" spc="-5" dirty="0">
                <a:latin typeface="Calibri"/>
                <a:cs typeface="Calibri"/>
              </a:rPr>
              <a:t>-synthesis</a:t>
            </a:r>
            <a:r>
              <a:rPr sz="3200" spc="-105" dirty="0">
                <a:latin typeface="Calibri"/>
                <a:cs typeface="Calibri"/>
              </a:rPr>
              <a:t> </a:t>
            </a:r>
            <a:r>
              <a:rPr sz="3200" spc="20" dirty="0">
                <a:latin typeface="Calibri"/>
                <a:cs typeface="Calibri"/>
              </a:rPr>
              <a:t>of</a:t>
            </a:r>
            <a:r>
              <a:rPr sz="3200" spc="-55" dirty="0">
                <a:latin typeface="Calibri"/>
                <a:cs typeface="Calibri"/>
              </a:rPr>
              <a:t> </a:t>
            </a:r>
            <a:r>
              <a:rPr sz="3200" dirty="0">
                <a:latin typeface="Calibri"/>
                <a:cs typeface="Calibri"/>
              </a:rPr>
              <a:t>proteins</a:t>
            </a:r>
            <a:r>
              <a:rPr sz="3200" spc="-110" dirty="0">
                <a:latin typeface="Calibri"/>
                <a:cs typeface="Calibri"/>
              </a:rPr>
              <a:t> </a:t>
            </a:r>
            <a:r>
              <a:rPr sz="3200" spc="-5" dirty="0">
                <a:latin typeface="Calibri"/>
                <a:cs typeface="Calibri"/>
              </a:rPr>
              <a:t>to</a:t>
            </a:r>
            <a:r>
              <a:rPr sz="3200" spc="-30" dirty="0">
                <a:latin typeface="Calibri"/>
                <a:cs typeface="Calibri"/>
              </a:rPr>
              <a:t> </a:t>
            </a:r>
            <a:r>
              <a:rPr sz="3200" spc="25" dirty="0">
                <a:latin typeface="Calibri"/>
                <a:cs typeface="Calibri"/>
              </a:rPr>
              <a:t>be</a:t>
            </a:r>
            <a:r>
              <a:rPr sz="3200" spc="-5" dirty="0">
                <a:latin typeface="Calibri"/>
                <a:cs typeface="Calibri"/>
              </a:rPr>
              <a:t> </a:t>
            </a:r>
            <a:r>
              <a:rPr sz="3200" spc="-15" dirty="0">
                <a:latin typeface="Calibri"/>
                <a:cs typeface="Calibri"/>
              </a:rPr>
              <a:t>secreted,</a:t>
            </a:r>
            <a:r>
              <a:rPr sz="3200" spc="-30" dirty="0">
                <a:latin typeface="Calibri"/>
                <a:cs typeface="Calibri"/>
              </a:rPr>
              <a:t> </a:t>
            </a:r>
            <a:r>
              <a:rPr sz="3200" spc="10" dirty="0">
                <a:latin typeface="Calibri"/>
                <a:cs typeface="Calibri"/>
              </a:rPr>
              <a:t>sent</a:t>
            </a:r>
            <a:r>
              <a:rPr sz="3200" spc="-150" dirty="0">
                <a:latin typeface="Calibri"/>
                <a:cs typeface="Calibri"/>
              </a:rPr>
              <a:t> </a:t>
            </a:r>
            <a:r>
              <a:rPr sz="3200" spc="-5" dirty="0">
                <a:latin typeface="Calibri"/>
                <a:cs typeface="Calibri"/>
              </a:rPr>
              <a:t>to </a:t>
            </a:r>
            <a:r>
              <a:rPr sz="3200" spc="-710" dirty="0">
                <a:latin typeface="Calibri"/>
                <a:cs typeface="Calibri"/>
              </a:rPr>
              <a:t> </a:t>
            </a:r>
            <a:r>
              <a:rPr sz="3200" spc="5" dirty="0">
                <a:latin typeface="Calibri"/>
                <a:cs typeface="Calibri"/>
              </a:rPr>
              <a:t>lysosomes</a:t>
            </a:r>
            <a:r>
              <a:rPr sz="3200" spc="-114" dirty="0">
                <a:latin typeface="Calibri"/>
                <a:cs typeface="Calibri"/>
              </a:rPr>
              <a:t> </a:t>
            </a:r>
            <a:r>
              <a:rPr sz="3200" spc="20" dirty="0">
                <a:latin typeface="Calibri"/>
                <a:cs typeface="Calibri"/>
              </a:rPr>
              <a:t>or</a:t>
            </a:r>
            <a:r>
              <a:rPr sz="3200" spc="-55" dirty="0">
                <a:latin typeface="Calibri"/>
                <a:cs typeface="Calibri"/>
              </a:rPr>
              <a:t> </a:t>
            </a:r>
            <a:r>
              <a:rPr sz="3200" spc="15" dirty="0">
                <a:latin typeface="Calibri"/>
                <a:cs typeface="Calibri"/>
              </a:rPr>
              <a:t>plasma</a:t>
            </a:r>
            <a:r>
              <a:rPr sz="3200" spc="-100" dirty="0">
                <a:latin typeface="Calibri"/>
                <a:cs typeface="Calibri"/>
              </a:rPr>
              <a:t> </a:t>
            </a:r>
            <a:r>
              <a:rPr sz="3200" dirty="0">
                <a:latin typeface="Calibri"/>
                <a:cs typeface="Calibri"/>
              </a:rPr>
              <a:t>membrane</a:t>
            </a:r>
            <a:endParaRPr sz="32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a:extLst>
              <a:ext uri="{FF2B5EF4-FFF2-40B4-BE49-F238E27FC236}">
                <a16:creationId xmlns:a16="http://schemas.microsoft.com/office/drawing/2014/main" id="{3C435411-44E0-40A7-9D1E-9A01A9EF8558}"/>
              </a:ext>
            </a:extLst>
          </p:cNvPr>
          <p:cNvSpPr>
            <a:spLocks noGrp="1" noChangeArrowheads="1"/>
          </p:cNvSpPr>
          <p:nvPr>
            <p:ph type="title"/>
          </p:nvPr>
        </p:nvSpPr>
        <p:spPr>
          <a:xfrm>
            <a:off x="0" y="0"/>
            <a:ext cx="7772400" cy="1143000"/>
          </a:xfrm>
        </p:spPr>
        <p:txBody>
          <a:bodyPr/>
          <a:lstStyle/>
          <a:p>
            <a:pPr eaLnBrk="1" hangingPunct="1">
              <a:defRPr/>
            </a:pPr>
            <a:r>
              <a:rPr lang="en-US" altLang="en-US" sz="5400">
                <a:solidFill>
                  <a:srgbClr val="0000FF"/>
                </a:solidFill>
                <a:effectLst>
                  <a:outerShdw blurRad="38100" dist="38100" dir="2700000" algn="tl">
                    <a:srgbClr val="C0C0C0"/>
                  </a:outerShdw>
                </a:effectLst>
              </a:rPr>
              <a:t>Two Types of Cells</a:t>
            </a:r>
            <a:endParaRPr lang="en-US" altLang="en-US"/>
          </a:p>
        </p:txBody>
      </p:sp>
      <p:sp>
        <p:nvSpPr>
          <p:cNvPr id="34819" name="Rectangle 1027">
            <a:extLst>
              <a:ext uri="{FF2B5EF4-FFF2-40B4-BE49-F238E27FC236}">
                <a16:creationId xmlns:a16="http://schemas.microsoft.com/office/drawing/2014/main" id="{1DCB5C4A-CA92-4F87-8895-9BE4D43A520A}"/>
              </a:ext>
            </a:extLst>
          </p:cNvPr>
          <p:cNvSpPr>
            <a:spLocks noGrp="1" noChangeArrowheads="1"/>
          </p:cNvSpPr>
          <p:nvPr>
            <p:ph type="body" sz="half" idx="1"/>
          </p:nvPr>
        </p:nvSpPr>
        <p:spPr>
          <a:xfrm>
            <a:off x="685800" y="1981200"/>
            <a:ext cx="3810000" cy="1715854"/>
          </a:xfrm>
        </p:spPr>
        <p:txBody>
          <a:bodyPr/>
          <a:lstStyle/>
          <a:p>
            <a:pPr marL="514350" indent="-514350" eaLnBrk="1" hangingPunct="1">
              <a:buFont typeface="+mj-lt"/>
              <a:buAutoNum type="arabicPeriod"/>
              <a:defRPr/>
            </a:pPr>
            <a:r>
              <a:rPr lang="en-US" altLang="en-US" u="sng" dirty="0">
                <a:solidFill>
                  <a:srgbClr val="6CD106"/>
                </a:solidFill>
                <a:effectLst>
                  <a:outerShdw blurRad="38100" dist="38100" dir="2700000" algn="tl">
                    <a:srgbClr val="C0C0C0"/>
                  </a:outerShdw>
                </a:effectLst>
              </a:rPr>
              <a:t>Prokaryotic Cells:</a:t>
            </a:r>
            <a:endParaRPr lang="en-US" altLang="en-US" sz="2800" u="sng" dirty="0">
              <a:effectLst>
                <a:outerShdw blurRad="38100" dist="38100" dir="2700000" algn="tl">
                  <a:srgbClr val="C0C0C0"/>
                </a:outerShdw>
              </a:effectLst>
            </a:endParaRPr>
          </a:p>
          <a:p>
            <a:pPr eaLnBrk="1" hangingPunct="1">
              <a:defRPr/>
            </a:pPr>
            <a:r>
              <a:rPr lang="en-US" altLang="en-US" sz="2800" dirty="0"/>
              <a:t>They have no nucleus.</a:t>
            </a:r>
          </a:p>
          <a:p>
            <a:pPr eaLnBrk="1" hangingPunct="1">
              <a:defRPr/>
            </a:pPr>
            <a:r>
              <a:rPr lang="en-US" altLang="en-US" sz="2800" dirty="0"/>
              <a:t>Have circular DNA.</a:t>
            </a:r>
          </a:p>
          <a:p>
            <a:pPr eaLnBrk="1" hangingPunct="1">
              <a:defRPr/>
            </a:pPr>
            <a:r>
              <a:rPr lang="en-US" altLang="en-US" sz="2800" dirty="0"/>
              <a:t>-bacteria.</a:t>
            </a:r>
          </a:p>
        </p:txBody>
      </p:sp>
      <p:pic>
        <p:nvPicPr>
          <p:cNvPr id="12292" name="Picture 1033" descr="proCell">
            <a:extLst>
              <a:ext uri="{FF2B5EF4-FFF2-40B4-BE49-F238E27FC236}">
                <a16:creationId xmlns:a16="http://schemas.microsoft.com/office/drawing/2014/main" id="{743E1195-5E89-46D4-82CC-89737BE29E4C}"/>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7010400" y="0"/>
            <a:ext cx="2133600" cy="2209800"/>
          </a:xfrm>
        </p:spPr>
      </p:pic>
      <p:pic>
        <p:nvPicPr>
          <p:cNvPr id="12293" name="Picture 1035" descr="prokaryote1">
            <a:extLst>
              <a:ext uri="{FF2B5EF4-FFF2-40B4-BE49-F238E27FC236}">
                <a16:creationId xmlns:a16="http://schemas.microsoft.com/office/drawing/2014/main" id="{51D35088-A8F2-49E9-A002-FC5E39084F40}"/>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4343400" y="2133600"/>
            <a:ext cx="46482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30"/>
              </a:lnSpc>
            </a:pPr>
            <a:fld id="{81D60167-4931-47E6-BA6A-407CBD079E47}" type="slidenum">
              <a:rPr dirty="0"/>
              <a:t>40</a:t>
            </a:fld>
            <a:endParaRPr dirty="0"/>
          </a:p>
        </p:txBody>
      </p:sp>
      <p:sp>
        <p:nvSpPr>
          <p:cNvPr id="3" name="object 3"/>
          <p:cNvSpPr txBox="1"/>
          <p:nvPr/>
        </p:nvSpPr>
        <p:spPr>
          <a:xfrm>
            <a:off x="536575" y="1508124"/>
            <a:ext cx="7366634" cy="3363595"/>
          </a:xfrm>
          <a:prstGeom prst="rect">
            <a:avLst/>
          </a:prstGeom>
        </p:spPr>
        <p:txBody>
          <a:bodyPr vert="horz" wrap="square" lIns="0" tIns="114935" rIns="0" bIns="0" rtlCol="0">
            <a:spAutoFit/>
          </a:bodyPr>
          <a:lstStyle/>
          <a:p>
            <a:pPr marL="12700">
              <a:lnSpc>
                <a:spcPct val="100000"/>
              </a:lnSpc>
              <a:spcBef>
                <a:spcPts val="905"/>
              </a:spcBef>
            </a:pPr>
            <a:r>
              <a:rPr sz="3200" b="1" dirty="0">
                <a:solidFill>
                  <a:srgbClr val="FF0000"/>
                </a:solidFill>
                <a:latin typeface="Calibri"/>
                <a:cs typeface="Calibri"/>
              </a:rPr>
              <a:t>Golgi</a:t>
            </a:r>
            <a:r>
              <a:rPr sz="3200" b="1" spc="-45" dirty="0">
                <a:solidFill>
                  <a:srgbClr val="FF0000"/>
                </a:solidFill>
                <a:latin typeface="Calibri"/>
                <a:cs typeface="Calibri"/>
              </a:rPr>
              <a:t> </a:t>
            </a:r>
            <a:r>
              <a:rPr sz="3200" b="1" spc="-10" dirty="0">
                <a:solidFill>
                  <a:srgbClr val="FF0000"/>
                </a:solidFill>
                <a:latin typeface="Calibri"/>
                <a:cs typeface="Calibri"/>
              </a:rPr>
              <a:t>apparatus</a:t>
            </a:r>
            <a:endParaRPr sz="3200">
              <a:latin typeface="Calibri"/>
              <a:cs typeface="Calibri"/>
            </a:endParaRPr>
          </a:p>
          <a:p>
            <a:pPr marL="355600" marR="1243965">
              <a:lnSpc>
                <a:spcPct val="100000"/>
              </a:lnSpc>
              <a:spcBef>
                <a:spcPts val="815"/>
              </a:spcBef>
            </a:pPr>
            <a:r>
              <a:rPr sz="3200" spc="-10" dirty="0">
                <a:latin typeface="Calibri"/>
                <a:cs typeface="Calibri"/>
              </a:rPr>
              <a:t>-flattened</a:t>
            </a:r>
            <a:r>
              <a:rPr sz="3200" spc="-15" dirty="0">
                <a:latin typeface="Calibri"/>
                <a:cs typeface="Calibri"/>
              </a:rPr>
              <a:t> </a:t>
            </a:r>
            <a:r>
              <a:rPr sz="3200" spc="-5" dirty="0">
                <a:latin typeface="Calibri"/>
                <a:cs typeface="Calibri"/>
              </a:rPr>
              <a:t>stacks</a:t>
            </a:r>
            <a:r>
              <a:rPr sz="3200" spc="-185" dirty="0">
                <a:latin typeface="Calibri"/>
                <a:cs typeface="Calibri"/>
              </a:rPr>
              <a:t> </a:t>
            </a:r>
            <a:r>
              <a:rPr sz="3200" spc="20" dirty="0">
                <a:latin typeface="Calibri"/>
                <a:cs typeface="Calibri"/>
              </a:rPr>
              <a:t>of</a:t>
            </a:r>
            <a:r>
              <a:rPr sz="3200" spc="-45" dirty="0">
                <a:latin typeface="Calibri"/>
                <a:cs typeface="Calibri"/>
              </a:rPr>
              <a:t> </a:t>
            </a:r>
            <a:r>
              <a:rPr sz="3200" spc="-5" dirty="0">
                <a:latin typeface="Calibri"/>
                <a:cs typeface="Calibri"/>
              </a:rPr>
              <a:t>interconnected </a:t>
            </a:r>
            <a:r>
              <a:rPr sz="3200" spc="-710" dirty="0">
                <a:latin typeface="Calibri"/>
                <a:cs typeface="Calibri"/>
              </a:rPr>
              <a:t> </a:t>
            </a:r>
            <a:r>
              <a:rPr sz="3200" dirty="0">
                <a:latin typeface="Calibri"/>
                <a:cs typeface="Calibri"/>
              </a:rPr>
              <a:t>membranes</a:t>
            </a:r>
            <a:endParaRPr sz="3200">
              <a:latin typeface="Calibri"/>
              <a:cs typeface="Calibri"/>
            </a:endParaRPr>
          </a:p>
          <a:p>
            <a:pPr marL="355600" marR="5080">
              <a:lnSpc>
                <a:spcPct val="100000"/>
              </a:lnSpc>
              <a:spcBef>
                <a:spcPts val="810"/>
              </a:spcBef>
            </a:pPr>
            <a:r>
              <a:rPr sz="3200" spc="-10" dirty="0">
                <a:latin typeface="Calibri"/>
                <a:cs typeface="Calibri"/>
              </a:rPr>
              <a:t>-</a:t>
            </a:r>
            <a:r>
              <a:rPr sz="3200" spc="40" dirty="0">
                <a:latin typeface="Calibri"/>
                <a:cs typeface="Calibri"/>
              </a:rPr>
              <a:t>pa</a:t>
            </a:r>
            <a:r>
              <a:rPr sz="3200" spc="-10" dirty="0">
                <a:latin typeface="Calibri"/>
                <a:cs typeface="Calibri"/>
              </a:rPr>
              <a:t>c</a:t>
            </a:r>
            <a:r>
              <a:rPr sz="3200" spc="-35" dirty="0">
                <a:latin typeface="Calibri"/>
                <a:cs typeface="Calibri"/>
              </a:rPr>
              <a:t>k</a:t>
            </a:r>
            <a:r>
              <a:rPr sz="3200" spc="35" dirty="0">
                <a:latin typeface="Calibri"/>
                <a:cs typeface="Calibri"/>
              </a:rPr>
              <a:t>a</a:t>
            </a:r>
            <a:r>
              <a:rPr sz="3200" spc="-15" dirty="0">
                <a:latin typeface="Calibri"/>
                <a:cs typeface="Calibri"/>
              </a:rPr>
              <a:t>g</a:t>
            </a:r>
            <a:r>
              <a:rPr sz="3200" spc="5" dirty="0">
                <a:latin typeface="Calibri"/>
                <a:cs typeface="Calibri"/>
              </a:rPr>
              <a:t>i</a:t>
            </a:r>
            <a:r>
              <a:rPr sz="3200" spc="50" dirty="0">
                <a:latin typeface="Calibri"/>
                <a:cs typeface="Calibri"/>
              </a:rPr>
              <a:t>n</a:t>
            </a:r>
            <a:r>
              <a:rPr sz="3200" spc="10" dirty="0">
                <a:latin typeface="Calibri"/>
                <a:cs typeface="Calibri"/>
              </a:rPr>
              <a:t>g</a:t>
            </a:r>
            <a:r>
              <a:rPr sz="3200" spc="-220" dirty="0">
                <a:latin typeface="Calibri"/>
                <a:cs typeface="Calibri"/>
              </a:rPr>
              <a:t> </a:t>
            </a:r>
            <a:r>
              <a:rPr sz="3200" spc="40" dirty="0">
                <a:latin typeface="Calibri"/>
                <a:cs typeface="Calibri"/>
              </a:rPr>
              <a:t>an</a:t>
            </a:r>
            <a:r>
              <a:rPr sz="3200" spc="15" dirty="0">
                <a:latin typeface="Calibri"/>
                <a:cs typeface="Calibri"/>
              </a:rPr>
              <a:t>d</a:t>
            </a:r>
            <a:r>
              <a:rPr sz="3200" spc="-25" dirty="0">
                <a:latin typeface="Calibri"/>
                <a:cs typeface="Calibri"/>
              </a:rPr>
              <a:t> </a:t>
            </a:r>
            <a:r>
              <a:rPr sz="3200" spc="40" dirty="0">
                <a:latin typeface="Calibri"/>
                <a:cs typeface="Calibri"/>
              </a:rPr>
              <a:t>d</a:t>
            </a:r>
            <a:r>
              <a:rPr sz="3200" spc="5" dirty="0">
                <a:latin typeface="Calibri"/>
                <a:cs typeface="Calibri"/>
              </a:rPr>
              <a:t>i</a:t>
            </a:r>
            <a:r>
              <a:rPr sz="3200" spc="25" dirty="0">
                <a:latin typeface="Calibri"/>
                <a:cs typeface="Calibri"/>
              </a:rPr>
              <a:t>s</a:t>
            </a:r>
            <a:r>
              <a:rPr sz="3200" spc="-25" dirty="0">
                <a:latin typeface="Calibri"/>
                <a:cs typeface="Calibri"/>
              </a:rPr>
              <a:t>t</a:t>
            </a:r>
            <a:r>
              <a:rPr sz="3200" spc="5" dirty="0">
                <a:latin typeface="Calibri"/>
                <a:cs typeface="Calibri"/>
              </a:rPr>
              <a:t>ri</a:t>
            </a:r>
            <a:r>
              <a:rPr sz="3200" spc="45" dirty="0">
                <a:latin typeface="Calibri"/>
                <a:cs typeface="Calibri"/>
              </a:rPr>
              <a:t>b</a:t>
            </a:r>
            <a:r>
              <a:rPr sz="3200" spc="40" dirty="0">
                <a:latin typeface="Calibri"/>
                <a:cs typeface="Calibri"/>
              </a:rPr>
              <a:t>u</a:t>
            </a:r>
            <a:r>
              <a:rPr sz="3200" spc="-25" dirty="0">
                <a:latin typeface="Calibri"/>
                <a:cs typeface="Calibri"/>
              </a:rPr>
              <a:t>t</a:t>
            </a:r>
            <a:r>
              <a:rPr sz="3200" spc="5" dirty="0">
                <a:latin typeface="Calibri"/>
                <a:cs typeface="Calibri"/>
              </a:rPr>
              <a:t>i</a:t>
            </a:r>
            <a:r>
              <a:rPr sz="3200" spc="45" dirty="0">
                <a:latin typeface="Calibri"/>
                <a:cs typeface="Calibri"/>
              </a:rPr>
              <a:t>o</a:t>
            </a:r>
            <a:r>
              <a:rPr sz="3200" spc="15" dirty="0">
                <a:latin typeface="Calibri"/>
                <a:cs typeface="Calibri"/>
              </a:rPr>
              <a:t>n</a:t>
            </a:r>
            <a:r>
              <a:rPr sz="3200" spc="-245" dirty="0">
                <a:latin typeface="Calibri"/>
                <a:cs typeface="Calibri"/>
              </a:rPr>
              <a:t> </a:t>
            </a:r>
            <a:r>
              <a:rPr sz="3200" spc="35" dirty="0">
                <a:latin typeface="Calibri"/>
                <a:cs typeface="Calibri"/>
              </a:rPr>
              <a:t>o</a:t>
            </a:r>
            <a:r>
              <a:rPr sz="3200" spc="5" dirty="0">
                <a:latin typeface="Calibri"/>
                <a:cs typeface="Calibri"/>
              </a:rPr>
              <a:t>f</a:t>
            </a:r>
            <a:r>
              <a:rPr sz="3200" spc="-60" dirty="0">
                <a:latin typeface="Calibri"/>
                <a:cs typeface="Calibri"/>
              </a:rPr>
              <a:t> </a:t>
            </a:r>
            <a:r>
              <a:rPr sz="3200" spc="-10" dirty="0">
                <a:latin typeface="Calibri"/>
                <a:cs typeface="Calibri"/>
              </a:rPr>
              <a:t>m</a:t>
            </a:r>
            <a:r>
              <a:rPr sz="3200" spc="35" dirty="0">
                <a:latin typeface="Calibri"/>
                <a:cs typeface="Calibri"/>
              </a:rPr>
              <a:t>a</a:t>
            </a:r>
            <a:r>
              <a:rPr sz="3200" spc="-25" dirty="0">
                <a:latin typeface="Calibri"/>
                <a:cs typeface="Calibri"/>
              </a:rPr>
              <a:t>te</a:t>
            </a:r>
            <a:r>
              <a:rPr sz="3200" spc="5" dirty="0">
                <a:latin typeface="Calibri"/>
                <a:cs typeface="Calibri"/>
              </a:rPr>
              <a:t>ri</a:t>
            </a:r>
            <a:r>
              <a:rPr sz="3200" spc="40" dirty="0">
                <a:latin typeface="Calibri"/>
                <a:cs typeface="Calibri"/>
              </a:rPr>
              <a:t>a</a:t>
            </a:r>
            <a:r>
              <a:rPr sz="3200" spc="5" dirty="0">
                <a:latin typeface="Calibri"/>
                <a:cs typeface="Calibri"/>
              </a:rPr>
              <a:t>ls</a:t>
            </a:r>
            <a:r>
              <a:rPr sz="3200" spc="-105" dirty="0">
                <a:latin typeface="Calibri"/>
                <a:cs typeface="Calibri"/>
              </a:rPr>
              <a:t> </a:t>
            </a:r>
            <a:r>
              <a:rPr sz="3200" spc="-25" dirty="0">
                <a:latin typeface="Calibri"/>
                <a:cs typeface="Calibri"/>
              </a:rPr>
              <a:t>t</a:t>
            </a:r>
            <a:r>
              <a:rPr sz="3200" spc="5" dirty="0">
                <a:latin typeface="Calibri"/>
                <a:cs typeface="Calibri"/>
              </a:rPr>
              <a:t>o  </a:t>
            </a:r>
            <a:r>
              <a:rPr sz="3200" spc="-15" dirty="0">
                <a:latin typeface="Calibri"/>
                <a:cs typeface="Calibri"/>
              </a:rPr>
              <a:t>different</a:t>
            </a:r>
            <a:r>
              <a:rPr sz="3200" spc="-90" dirty="0">
                <a:latin typeface="Calibri"/>
                <a:cs typeface="Calibri"/>
              </a:rPr>
              <a:t> </a:t>
            </a:r>
            <a:r>
              <a:rPr sz="3200" spc="10" dirty="0">
                <a:latin typeface="Calibri"/>
                <a:cs typeface="Calibri"/>
              </a:rPr>
              <a:t>parts</a:t>
            </a:r>
            <a:r>
              <a:rPr sz="3200" spc="-114" dirty="0">
                <a:latin typeface="Calibri"/>
                <a:cs typeface="Calibri"/>
              </a:rPr>
              <a:t> </a:t>
            </a:r>
            <a:r>
              <a:rPr sz="3200" spc="20" dirty="0">
                <a:latin typeface="Calibri"/>
                <a:cs typeface="Calibri"/>
              </a:rPr>
              <a:t>of</a:t>
            </a:r>
            <a:r>
              <a:rPr sz="3200" spc="-60" dirty="0">
                <a:latin typeface="Calibri"/>
                <a:cs typeface="Calibri"/>
              </a:rPr>
              <a:t> </a:t>
            </a:r>
            <a:r>
              <a:rPr sz="3200" spc="5" dirty="0">
                <a:latin typeface="Calibri"/>
                <a:cs typeface="Calibri"/>
              </a:rPr>
              <a:t>the</a:t>
            </a:r>
            <a:r>
              <a:rPr sz="3200" spc="-10" dirty="0">
                <a:latin typeface="Calibri"/>
                <a:cs typeface="Calibri"/>
              </a:rPr>
              <a:t> </a:t>
            </a:r>
            <a:r>
              <a:rPr sz="3200" spc="-5" dirty="0">
                <a:latin typeface="Calibri"/>
                <a:cs typeface="Calibri"/>
              </a:rPr>
              <a:t>cell</a:t>
            </a:r>
            <a:endParaRPr sz="3200">
              <a:latin typeface="Calibri"/>
              <a:cs typeface="Calibri"/>
            </a:endParaRPr>
          </a:p>
          <a:p>
            <a:pPr marL="355600">
              <a:lnSpc>
                <a:spcPct val="100000"/>
              </a:lnSpc>
              <a:spcBef>
                <a:spcPts val="805"/>
              </a:spcBef>
            </a:pPr>
            <a:r>
              <a:rPr sz="3200" spc="-5" dirty="0">
                <a:latin typeface="Calibri"/>
                <a:cs typeface="Calibri"/>
              </a:rPr>
              <a:t>-synthesis</a:t>
            </a:r>
            <a:r>
              <a:rPr sz="3200" spc="-105" dirty="0">
                <a:latin typeface="Calibri"/>
                <a:cs typeface="Calibri"/>
              </a:rPr>
              <a:t> </a:t>
            </a:r>
            <a:r>
              <a:rPr sz="3200" spc="20" dirty="0">
                <a:latin typeface="Calibri"/>
                <a:cs typeface="Calibri"/>
              </a:rPr>
              <a:t>of</a:t>
            </a:r>
            <a:r>
              <a:rPr sz="3200" spc="-60" dirty="0">
                <a:latin typeface="Calibri"/>
                <a:cs typeface="Calibri"/>
              </a:rPr>
              <a:t> </a:t>
            </a:r>
            <a:r>
              <a:rPr sz="3200" spc="-5" dirty="0">
                <a:latin typeface="Calibri"/>
                <a:cs typeface="Calibri"/>
              </a:rPr>
              <a:t>cell</a:t>
            </a:r>
            <a:r>
              <a:rPr sz="3200" spc="30" dirty="0">
                <a:latin typeface="Calibri"/>
                <a:cs typeface="Calibri"/>
              </a:rPr>
              <a:t> </a:t>
            </a:r>
            <a:r>
              <a:rPr sz="3200" spc="20" dirty="0">
                <a:latin typeface="Calibri"/>
                <a:cs typeface="Calibri"/>
              </a:rPr>
              <a:t>wall</a:t>
            </a:r>
            <a:r>
              <a:rPr sz="3200" spc="-114" dirty="0">
                <a:latin typeface="Calibri"/>
                <a:cs typeface="Calibri"/>
              </a:rPr>
              <a:t> </a:t>
            </a:r>
            <a:r>
              <a:rPr sz="3200" spc="10" dirty="0">
                <a:latin typeface="Calibri"/>
                <a:cs typeface="Calibri"/>
              </a:rPr>
              <a:t>components</a:t>
            </a:r>
            <a:endParaRPr sz="3200">
              <a:latin typeface="Calibri"/>
              <a:cs typeface="Calibri"/>
            </a:endParaRPr>
          </a:p>
        </p:txBody>
      </p:sp>
      <p:sp>
        <p:nvSpPr>
          <p:cNvPr id="6" name="Title 5">
            <a:extLst>
              <a:ext uri="{FF2B5EF4-FFF2-40B4-BE49-F238E27FC236}">
                <a16:creationId xmlns:a16="http://schemas.microsoft.com/office/drawing/2014/main" id="{2F3F7013-EBC9-FAA5-896C-C5ED6200BE83}"/>
              </a:ext>
            </a:extLst>
          </p:cNvPr>
          <p:cNvSpPr>
            <a:spLocks noGrp="1"/>
          </p:cNvSpPr>
          <p:nvPr>
            <p:ph type="title"/>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30"/>
              </a:lnSpc>
            </a:pPr>
            <a:fld id="{81D60167-4931-47E6-BA6A-407CBD079E47}" type="slidenum">
              <a:rPr dirty="0"/>
              <a:t>41</a:t>
            </a:fld>
            <a:endParaRPr dirty="0"/>
          </a:p>
        </p:txBody>
      </p:sp>
      <p:sp>
        <p:nvSpPr>
          <p:cNvPr id="3" name="object 3"/>
          <p:cNvSpPr txBox="1"/>
          <p:nvPr/>
        </p:nvSpPr>
        <p:spPr>
          <a:xfrm>
            <a:off x="536575" y="1508124"/>
            <a:ext cx="7528559" cy="3258820"/>
          </a:xfrm>
          <a:prstGeom prst="rect">
            <a:avLst/>
          </a:prstGeom>
        </p:spPr>
        <p:txBody>
          <a:bodyPr vert="horz" wrap="square" lIns="0" tIns="114935" rIns="0" bIns="0" rtlCol="0">
            <a:spAutoFit/>
          </a:bodyPr>
          <a:lstStyle/>
          <a:p>
            <a:pPr marL="12700">
              <a:lnSpc>
                <a:spcPct val="100000"/>
              </a:lnSpc>
              <a:spcBef>
                <a:spcPts val="905"/>
              </a:spcBef>
            </a:pPr>
            <a:r>
              <a:rPr sz="3200" b="1" spc="-15" dirty="0">
                <a:solidFill>
                  <a:srgbClr val="FF0000"/>
                </a:solidFill>
                <a:latin typeface="Calibri"/>
                <a:cs typeface="Calibri"/>
              </a:rPr>
              <a:t>Lysosomes</a:t>
            </a:r>
            <a:endParaRPr sz="3200">
              <a:latin typeface="Calibri"/>
              <a:cs typeface="Calibri"/>
            </a:endParaRPr>
          </a:p>
          <a:p>
            <a:pPr marL="355600" marR="865505">
              <a:lnSpc>
                <a:spcPct val="99800"/>
              </a:lnSpc>
              <a:spcBef>
                <a:spcPts val="825"/>
              </a:spcBef>
            </a:pPr>
            <a:r>
              <a:rPr sz="3200" dirty="0">
                <a:latin typeface="Calibri"/>
                <a:cs typeface="Calibri"/>
              </a:rPr>
              <a:t>-membrane</a:t>
            </a:r>
            <a:r>
              <a:rPr sz="3200" spc="-75" dirty="0">
                <a:latin typeface="Calibri"/>
                <a:cs typeface="Calibri"/>
              </a:rPr>
              <a:t> </a:t>
            </a:r>
            <a:r>
              <a:rPr sz="3200" spc="30" dirty="0">
                <a:latin typeface="Calibri"/>
                <a:cs typeface="Calibri"/>
              </a:rPr>
              <a:t>bound</a:t>
            </a:r>
            <a:r>
              <a:rPr sz="3200" spc="-165" dirty="0">
                <a:latin typeface="Calibri"/>
                <a:cs typeface="Calibri"/>
              </a:rPr>
              <a:t> </a:t>
            </a:r>
            <a:r>
              <a:rPr sz="3200" spc="-5" dirty="0">
                <a:latin typeface="Calibri"/>
                <a:cs typeface="Calibri"/>
              </a:rPr>
              <a:t>vesicles</a:t>
            </a:r>
            <a:r>
              <a:rPr sz="3200" spc="-30" dirty="0">
                <a:latin typeface="Calibri"/>
                <a:cs typeface="Calibri"/>
              </a:rPr>
              <a:t> </a:t>
            </a:r>
            <a:r>
              <a:rPr sz="3200" spc="10" dirty="0">
                <a:latin typeface="Calibri"/>
                <a:cs typeface="Calibri"/>
              </a:rPr>
              <a:t>containing </a:t>
            </a:r>
            <a:r>
              <a:rPr sz="3200" spc="-710" dirty="0">
                <a:latin typeface="Calibri"/>
                <a:cs typeface="Calibri"/>
              </a:rPr>
              <a:t> </a:t>
            </a:r>
            <a:r>
              <a:rPr sz="3200" dirty="0">
                <a:latin typeface="Calibri"/>
                <a:cs typeface="Calibri"/>
              </a:rPr>
              <a:t>digestive </a:t>
            </a:r>
            <a:r>
              <a:rPr sz="3200" spc="-5" dirty="0">
                <a:latin typeface="Calibri"/>
                <a:cs typeface="Calibri"/>
              </a:rPr>
              <a:t>enzymes to </a:t>
            </a:r>
            <a:r>
              <a:rPr sz="3200" dirty="0">
                <a:latin typeface="Calibri"/>
                <a:cs typeface="Calibri"/>
              </a:rPr>
              <a:t>break </a:t>
            </a:r>
            <a:r>
              <a:rPr sz="3200" spc="30" dirty="0">
                <a:latin typeface="Calibri"/>
                <a:cs typeface="Calibri"/>
              </a:rPr>
              <a:t>down </a:t>
            </a:r>
            <a:r>
              <a:rPr sz="3200" spc="35" dirty="0">
                <a:latin typeface="Calibri"/>
                <a:cs typeface="Calibri"/>
              </a:rPr>
              <a:t> </a:t>
            </a:r>
            <a:r>
              <a:rPr sz="3200" dirty="0">
                <a:latin typeface="Calibri"/>
                <a:cs typeface="Calibri"/>
              </a:rPr>
              <a:t>macromolecules</a:t>
            </a:r>
            <a:endParaRPr sz="3200">
              <a:latin typeface="Calibri"/>
              <a:cs typeface="Calibri"/>
            </a:endParaRPr>
          </a:p>
          <a:p>
            <a:pPr marL="355600" marR="5080">
              <a:lnSpc>
                <a:spcPct val="100000"/>
              </a:lnSpc>
              <a:spcBef>
                <a:spcPts val="815"/>
              </a:spcBef>
            </a:pPr>
            <a:r>
              <a:rPr sz="3200" spc="-5" dirty="0">
                <a:latin typeface="Calibri"/>
                <a:cs typeface="Calibri"/>
              </a:rPr>
              <a:t>-destroy</a:t>
            </a:r>
            <a:r>
              <a:rPr sz="3200" spc="-90" dirty="0">
                <a:latin typeface="Calibri"/>
                <a:cs typeface="Calibri"/>
              </a:rPr>
              <a:t> </a:t>
            </a:r>
            <a:r>
              <a:rPr sz="3200" dirty="0">
                <a:latin typeface="Calibri"/>
                <a:cs typeface="Calibri"/>
              </a:rPr>
              <a:t>cells</a:t>
            </a:r>
            <a:r>
              <a:rPr sz="3200" spc="-40" dirty="0">
                <a:latin typeface="Calibri"/>
                <a:cs typeface="Calibri"/>
              </a:rPr>
              <a:t> </a:t>
            </a:r>
            <a:r>
              <a:rPr sz="3200" spc="20" dirty="0">
                <a:latin typeface="Calibri"/>
                <a:cs typeface="Calibri"/>
              </a:rPr>
              <a:t>or</a:t>
            </a:r>
            <a:r>
              <a:rPr sz="3200" spc="-50" dirty="0">
                <a:latin typeface="Calibri"/>
                <a:cs typeface="Calibri"/>
              </a:rPr>
              <a:t> </a:t>
            </a:r>
            <a:r>
              <a:rPr sz="3200" spc="-20" dirty="0">
                <a:latin typeface="Calibri"/>
                <a:cs typeface="Calibri"/>
              </a:rPr>
              <a:t>foreign</a:t>
            </a:r>
            <a:r>
              <a:rPr sz="3200" spc="-25" dirty="0">
                <a:latin typeface="Calibri"/>
                <a:cs typeface="Calibri"/>
              </a:rPr>
              <a:t> </a:t>
            </a:r>
            <a:r>
              <a:rPr sz="3200" spc="-20" dirty="0">
                <a:latin typeface="Calibri"/>
                <a:cs typeface="Calibri"/>
              </a:rPr>
              <a:t>matter</a:t>
            </a:r>
            <a:r>
              <a:rPr sz="3200" spc="20" dirty="0">
                <a:latin typeface="Calibri"/>
                <a:cs typeface="Calibri"/>
              </a:rPr>
              <a:t> </a:t>
            </a:r>
            <a:r>
              <a:rPr sz="3200" spc="15" dirty="0">
                <a:latin typeface="Calibri"/>
                <a:cs typeface="Calibri"/>
              </a:rPr>
              <a:t>that</a:t>
            </a:r>
            <a:r>
              <a:rPr sz="3200" spc="-155" dirty="0">
                <a:latin typeface="Calibri"/>
                <a:cs typeface="Calibri"/>
              </a:rPr>
              <a:t> </a:t>
            </a:r>
            <a:r>
              <a:rPr sz="3200" spc="10" dirty="0">
                <a:latin typeface="Calibri"/>
                <a:cs typeface="Calibri"/>
              </a:rPr>
              <a:t>the</a:t>
            </a:r>
            <a:r>
              <a:rPr sz="3200" spc="-10" dirty="0">
                <a:latin typeface="Calibri"/>
                <a:cs typeface="Calibri"/>
              </a:rPr>
              <a:t> </a:t>
            </a:r>
            <a:r>
              <a:rPr sz="3200" spc="-5" dirty="0">
                <a:latin typeface="Calibri"/>
                <a:cs typeface="Calibri"/>
              </a:rPr>
              <a:t>cell </a:t>
            </a:r>
            <a:r>
              <a:rPr sz="3200" spc="-705" dirty="0">
                <a:latin typeface="Calibri"/>
                <a:cs typeface="Calibri"/>
              </a:rPr>
              <a:t> </a:t>
            </a:r>
            <a:r>
              <a:rPr sz="3200" spc="30" dirty="0">
                <a:latin typeface="Calibri"/>
                <a:cs typeface="Calibri"/>
              </a:rPr>
              <a:t>has</a:t>
            </a:r>
            <a:r>
              <a:rPr sz="3200" spc="-120" dirty="0">
                <a:latin typeface="Calibri"/>
                <a:cs typeface="Calibri"/>
              </a:rPr>
              <a:t> </a:t>
            </a:r>
            <a:r>
              <a:rPr sz="3200" spc="-5" dirty="0">
                <a:latin typeface="Calibri"/>
                <a:cs typeface="Calibri"/>
              </a:rPr>
              <a:t>engulfed</a:t>
            </a:r>
            <a:r>
              <a:rPr sz="3200" spc="-25" dirty="0">
                <a:latin typeface="Calibri"/>
                <a:cs typeface="Calibri"/>
              </a:rPr>
              <a:t> </a:t>
            </a:r>
            <a:r>
              <a:rPr sz="3200" spc="25" dirty="0">
                <a:latin typeface="Calibri"/>
                <a:cs typeface="Calibri"/>
              </a:rPr>
              <a:t>by</a:t>
            </a:r>
            <a:r>
              <a:rPr sz="3200" spc="-90" dirty="0">
                <a:latin typeface="Calibri"/>
                <a:cs typeface="Calibri"/>
              </a:rPr>
              <a:t> </a:t>
            </a:r>
            <a:r>
              <a:rPr sz="3200" spc="10" dirty="0">
                <a:latin typeface="Calibri"/>
                <a:cs typeface="Calibri"/>
              </a:rPr>
              <a:t>phagocytosis</a:t>
            </a:r>
            <a:endParaRPr sz="3200">
              <a:latin typeface="Calibri"/>
              <a:cs typeface="Calibri"/>
            </a:endParaRPr>
          </a:p>
        </p:txBody>
      </p:sp>
      <p:sp>
        <p:nvSpPr>
          <p:cNvPr id="6" name="Title 5">
            <a:extLst>
              <a:ext uri="{FF2B5EF4-FFF2-40B4-BE49-F238E27FC236}">
                <a16:creationId xmlns:a16="http://schemas.microsoft.com/office/drawing/2014/main" id="{FC1E26F8-06B6-C236-2C49-5A54FA23EAA3}"/>
              </a:ext>
            </a:extLst>
          </p:cNvPr>
          <p:cNvSpPr>
            <a:spLocks noGrp="1"/>
          </p:cNvSpPr>
          <p:nvPr>
            <p:ph type="title"/>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49295" y="460692"/>
            <a:ext cx="3655060" cy="701040"/>
          </a:xfrm>
          <a:prstGeom prst="rect">
            <a:avLst/>
          </a:prstGeom>
        </p:spPr>
        <p:txBody>
          <a:bodyPr vert="horz" wrap="square" lIns="0" tIns="16510" rIns="0" bIns="0" rtlCol="0">
            <a:spAutoFit/>
          </a:bodyPr>
          <a:lstStyle/>
          <a:p>
            <a:pPr marL="12700">
              <a:lnSpc>
                <a:spcPct val="100000"/>
              </a:lnSpc>
              <a:spcBef>
                <a:spcPts val="130"/>
              </a:spcBef>
            </a:pPr>
            <a:r>
              <a:rPr spc="10" dirty="0"/>
              <a:t>Golgi</a:t>
            </a:r>
            <a:r>
              <a:rPr spc="-120" dirty="0"/>
              <a:t> </a:t>
            </a:r>
            <a:r>
              <a:rPr spc="-10" dirty="0"/>
              <a:t>Apparatus</a:t>
            </a:r>
          </a:p>
        </p:txBody>
      </p:sp>
      <p:sp>
        <p:nvSpPr>
          <p:cNvPr id="3" name="object 3"/>
          <p:cNvSpPr txBox="1"/>
          <p:nvPr/>
        </p:nvSpPr>
        <p:spPr>
          <a:xfrm>
            <a:off x="536575" y="1503197"/>
            <a:ext cx="7774305" cy="3100015"/>
          </a:xfrm>
          <a:prstGeom prst="rect">
            <a:avLst/>
          </a:prstGeom>
        </p:spPr>
        <p:txBody>
          <a:bodyPr vert="horz" wrap="square" lIns="0" tIns="120014" rIns="0" bIns="0" rtlCol="0">
            <a:spAutoFit/>
          </a:bodyPr>
          <a:lstStyle/>
          <a:p>
            <a:pPr marL="355600" indent="-343535">
              <a:lnSpc>
                <a:spcPct val="100000"/>
              </a:lnSpc>
              <a:spcBef>
                <a:spcPts val="944"/>
              </a:spcBef>
              <a:buFont typeface="Arial MT"/>
              <a:buChar char="•"/>
              <a:tabLst>
                <a:tab pos="355600" algn="l"/>
                <a:tab pos="356235" algn="l"/>
              </a:tabLst>
            </a:pPr>
            <a:r>
              <a:rPr sz="3200" spc="10" dirty="0">
                <a:latin typeface="Calibri"/>
                <a:cs typeface="Calibri"/>
              </a:rPr>
              <a:t>Golgi</a:t>
            </a:r>
            <a:r>
              <a:rPr sz="3200" spc="-75" dirty="0">
                <a:latin typeface="Calibri"/>
                <a:cs typeface="Calibri"/>
              </a:rPr>
              <a:t> </a:t>
            </a:r>
            <a:r>
              <a:rPr sz="3200" spc="15" dirty="0">
                <a:latin typeface="Calibri"/>
                <a:cs typeface="Calibri"/>
              </a:rPr>
              <a:t>Apparatus</a:t>
            </a:r>
            <a:endParaRPr sz="3200" dirty="0">
              <a:latin typeface="Calibri"/>
              <a:cs typeface="Calibri"/>
            </a:endParaRPr>
          </a:p>
          <a:p>
            <a:pPr marL="355600" indent="-343535">
              <a:lnSpc>
                <a:spcPct val="100000"/>
              </a:lnSpc>
              <a:spcBef>
                <a:spcPts val="830"/>
              </a:spcBef>
              <a:buFont typeface="Arial MT"/>
              <a:buChar char="•"/>
              <a:tabLst>
                <a:tab pos="355600" algn="l"/>
                <a:tab pos="356235" algn="l"/>
              </a:tabLst>
            </a:pPr>
            <a:r>
              <a:rPr sz="3200" spc="20" dirty="0">
                <a:latin typeface="Calibri"/>
                <a:cs typeface="Calibri"/>
              </a:rPr>
              <a:t>F</a:t>
            </a:r>
            <a:r>
              <a:rPr sz="3200" spc="35" dirty="0">
                <a:latin typeface="Calibri"/>
                <a:cs typeface="Calibri"/>
              </a:rPr>
              <a:t>un</a:t>
            </a:r>
            <a:r>
              <a:rPr sz="3200" spc="-10" dirty="0">
                <a:latin typeface="Calibri"/>
                <a:cs typeface="Calibri"/>
              </a:rPr>
              <a:t>c</a:t>
            </a:r>
            <a:r>
              <a:rPr sz="3200" spc="-30" dirty="0">
                <a:latin typeface="Calibri"/>
                <a:cs typeface="Calibri"/>
              </a:rPr>
              <a:t>t</a:t>
            </a:r>
            <a:r>
              <a:rPr sz="3200" spc="5" dirty="0">
                <a:latin typeface="Calibri"/>
                <a:cs typeface="Calibri"/>
              </a:rPr>
              <a:t>i</a:t>
            </a:r>
            <a:r>
              <a:rPr sz="3200" spc="40" dirty="0">
                <a:latin typeface="Calibri"/>
                <a:cs typeface="Calibri"/>
              </a:rPr>
              <a:t>o</a:t>
            </a:r>
            <a:r>
              <a:rPr sz="3200" spc="10" dirty="0">
                <a:latin typeface="Calibri"/>
                <a:cs typeface="Calibri"/>
              </a:rPr>
              <a:t>n</a:t>
            </a:r>
            <a:r>
              <a:rPr sz="3200" spc="-170" dirty="0">
                <a:latin typeface="Calibri"/>
                <a:cs typeface="Calibri"/>
              </a:rPr>
              <a:t> </a:t>
            </a:r>
            <a:r>
              <a:rPr sz="3200" spc="15" dirty="0">
                <a:latin typeface="Calibri"/>
                <a:cs typeface="Calibri"/>
              </a:rPr>
              <a:t>G</a:t>
            </a:r>
            <a:r>
              <a:rPr sz="3200" spc="20" dirty="0">
                <a:latin typeface="Calibri"/>
                <a:cs typeface="Calibri"/>
              </a:rPr>
              <a:t>o</a:t>
            </a:r>
            <a:r>
              <a:rPr sz="3200" spc="5" dirty="0">
                <a:latin typeface="Calibri"/>
                <a:cs typeface="Calibri"/>
              </a:rPr>
              <a:t>l</a:t>
            </a:r>
            <a:r>
              <a:rPr sz="3200" spc="-5" dirty="0">
                <a:latin typeface="Calibri"/>
                <a:cs typeface="Calibri"/>
              </a:rPr>
              <a:t>g</a:t>
            </a:r>
            <a:r>
              <a:rPr sz="3200" spc="5" dirty="0">
                <a:latin typeface="Calibri"/>
                <a:cs typeface="Calibri"/>
              </a:rPr>
              <a:t>i</a:t>
            </a:r>
            <a:r>
              <a:rPr sz="3200" spc="-40" dirty="0">
                <a:latin typeface="Calibri"/>
                <a:cs typeface="Calibri"/>
              </a:rPr>
              <a:t> </a:t>
            </a:r>
            <a:r>
              <a:rPr sz="3200" spc="35" dirty="0">
                <a:latin typeface="Calibri"/>
                <a:cs typeface="Calibri"/>
              </a:rPr>
              <a:t>appa</a:t>
            </a:r>
            <a:r>
              <a:rPr sz="3200" spc="-75" dirty="0">
                <a:latin typeface="Calibri"/>
                <a:cs typeface="Calibri"/>
              </a:rPr>
              <a:t>r</a:t>
            </a:r>
            <a:r>
              <a:rPr sz="3200" spc="35" dirty="0">
                <a:latin typeface="Calibri"/>
                <a:cs typeface="Calibri"/>
              </a:rPr>
              <a:t>a</a:t>
            </a:r>
            <a:r>
              <a:rPr sz="3200" spc="-30" dirty="0">
                <a:latin typeface="Calibri"/>
                <a:cs typeface="Calibri"/>
              </a:rPr>
              <a:t>t</a:t>
            </a:r>
            <a:r>
              <a:rPr sz="3200" spc="35" dirty="0">
                <a:latin typeface="Calibri"/>
                <a:cs typeface="Calibri"/>
              </a:rPr>
              <a:t>u</a:t>
            </a:r>
            <a:r>
              <a:rPr sz="3200" spc="10" dirty="0">
                <a:latin typeface="Calibri"/>
                <a:cs typeface="Calibri"/>
              </a:rPr>
              <a:t>s</a:t>
            </a:r>
            <a:r>
              <a:rPr lang="en-US" sz="3200" spc="10" dirty="0">
                <a:latin typeface="Calibri"/>
                <a:cs typeface="Calibri"/>
              </a:rPr>
              <a:t>.</a:t>
            </a:r>
            <a:endParaRPr sz="3200" dirty="0">
              <a:latin typeface="Calibri"/>
              <a:cs typeface="Calibri"/>
            </a:endParaRPr>
          </a:p>
          <a:p>
            <a:pPr marL="756285" marR="337185" lvl="1" indent="-286385">
              <a:lnSpc>
                <a:spcPct val="102400"/>
              </a:lnSpc>
              <a:spcBef>
                <a:spcPts val="665"/>
              </a:spcBef>
              <a:buFont typeface="Arial MT"/>
              <a:buChar char="–"/>
              <a:tabLst>
                <a:tab pos="756285" algn="l"/>
              </a:tabLst>
            </a:pPr>
            <a:r>
              <a:rPr sz="2750" dirty="0">
                <a:latin typeface="Calibri"/>
                <a:cs typeface="Calibri"/>
              </a:rPr>
              <a:t>Completes</a:t>
            </a:r>
            <a:r>
              <a:rPr sz="2750" spc="160" dirty="0">
                <a:latin typeface="Calibri"/>
                <a:cs typeface="Calibri"/>
              </a:rPr>
              <a:t> </a:t>
            </a:r>
            <a:r>
              <a:rPr sz="2750" spc="-10" dirty="0">
                <a:latin typeface="Calibri"/>
                <a:cs typeface="Calibri"/>
              </a:rPr>
              <a:t>the</a:t>
            </a:r>
            <a:r>
              <a:rPr sz="2750" spc="90" dirty="0">
                <a:latin typeface="Calibri"/>
                <a:cs typeface="Calibri"/>
              </a:rPr>
              <a:t> </a:t>
            </a:r>
            <a:r>
              <a:rPr sz="2750" spc="-15" dirty="0">
                <a:latin typeface="Calibri"/>
                <a:cs typeface="Calibri"/>
              </a:rPr>
              <a:t>processing</a:t>
            </a:r>
            <a:r>
              <a:rPr sz="2750" spc="245" dirty="0">
                <a:latin typeface="Calibri"/>
                <a:cs typeface="Calibri"/>
              </a:rPr>
              <a:t> </a:t>
            </a:r>
            <a:r>
              <a:rPr lang="en-US" sz="2750" spc="245" dirty="0">
                <a:latin typeface="Calibri"/>
                <a:cs typeface="Calibri"/>
              </a:rPr>
              <a:t>of </a:t>
            </a:r>
            <a:r>
              <a:rPr sz="2750" spc="-10" dirty="0">
                <a:latin typeface="Calibri"/>
                <a:cs typeface="Calibri"/>
              </a:rPr>
              <a:t>substances</a:t>
            </a:r>
            <a:r>
              <a:rPr sz="2750" spc="235" dirty="0">
                <a:latin typeface="Calibri"/>
                <a:cs typeface="Calibri"/>
              </a:rPr>
              <a:t> </a:t>
            </a:r>
            <a:r>
              <a:rPr sz="2750" spc="-5" dirty="0">
                <a:latin typeface="Calibri"/>
                <a:cs typeface="Calibri"/>
              </a:rPr>
              <a:t>received</a:t>
            </a:r>
            <a:r>
              <a:rPr lang="en-US" sz="2750" spc="-5" dirty="0">
                <a:latin typeface="Calibri"/>
                <a:cs typeface="Calibri"/>
              </a:rPr>
              <a:t> </a:t>
            </a:r>
            <a:r>
              <a:rPr sz="2750" spc="-5" dirty="0">
                <a:latin typeface="Calibri"/>
                <a:cs typeface="Calibri"/>
              </a:rPr>
              <a:t>from</a:t>
            </a:r>
            <a:r>
              <a:rPr sz="2750" spc="70" dirty="0">
                <a:latin typeface="Calibri"/>
                <a:cs typeface="Calibri"/>
              </a:rPr>
              <a:t> </a:t>
            </a:r>
            <a:r>
              <a:rPr sz="2750" spc="-10" dirty="0">
                <a:latin typeface="Calibri"/>
                <a:cs typeface="Calibri"/>
              </a:rPr>
              <a:t>the</a:t>
            </a:r>
            <a:r>
              <a:rPr sz="2750" spc="90" dirty="0">
                <a:latin typeface="Calibri"/>
                <a:cs typeface="Calibri"/>
              </a:rPr>
              <a:t> </a:t>
            </a:r>
            <a:r>
              <a:rPr sz="2750" spc="10" dirty="0">
                <a:latin typeface="Calibri"/>
                <a:cs typeface="Calibri"/>
              </a:rPr>
              <a:t>ER</a:t>
            </a:r>
            <a:r>
              <a:rPr lang="en-US" sz="2750" spc="10" dirty="0">
                <a:latin typeface="Calibri"/>
                <a:cs typeface="Calibri"/>
              </a:rPr>
              <a:t>.</a:t>
            </a:r>
            <a:endParaRPr sz="2750" dirty="0">
              <a:latin typeface="Calibri"/>
              <a:cs typeface="Calibri"/>
            </a:endParaRPr>
          </a:p>
          <a:p>
            <a:pPr marL="756285" marR="5080" lvl="1" indent="-286385">
              <a:lnSpc>
                <a:spcPct val="102400"/>
              </a:lnSpc>
              <a:spcBef>
                <a:spcPts val="675"/>
              </a:spcBef>
              <a:buFont typeface="Arial MT"/>
              <a:buChar char="–"/>
              <a:tabLst>
                <a:tab pos="756285" algn="l"/>
              </a:tabLst>
            </a:pPr>
            <a:r>
              <a:rPr sz="2750" dirty="0">
                <a:latin typeface="Calibri"/>
                <a:cs typeface="Calibri"/>
              </a:rPr>
              <a:t>Sorts</a:t>
            </a:r>
            <a:r>
              <a:rPr lang="en-US" sz="2750" spc="-5" dirty="0">
                <a:latin typeface="Calibri"/>
                <a:cs typeface="Calibri"/>
              </a:rPr>
              <a:t>,</a:t>
            </a:r>
            <a:r>
              <a:rPr sz="2750" spc="10" dirty="0">
                <a:latin typeface="Calibri"/>
                <a:cs typeface="Calibri"/>
              </a:rPr>
              <a:t> </a:t>
            </a:r>
            <a:r>
              <a:rPr sz="2750" spc="5" dirty="0">
                <a:latin typeface="Calibri"/>
                <a:cs typeface="Calibri"/>
              </a:rPr>
              <a:t>and</a:t>
            </a:r>
            <a:r>
              <a:rPr sz="2750" spc="90" dirty="0">
                <a:latin typeface="Calibri"/>
                <a:cs typeface="Calibri"/>
              </a:rPr>
              <a:t> </a:t>
            </a:r>
            <a:r>
              <a:rPr sz="2750" spc="-5" dirty="0">
                <a:latin typeface="Calibri"/>
                <a:cs typeface="Calibri"/>
              </a:rPr>
              <a:t>packages</a:t>
            </a:r>
            <a:r>
              <a:rPr sz="2750" spc="85" dirty="0">
                <a:latin typeface="Calibri"/>
                <a:cs typeface="Calibri"/>
              </a:rPr>
              <a:t> </a:t>
            </a:r>
            <a:r>
              <a:rPr lang="en-US" sz="2750" spc="85" dirty="0">
                <a:latin typeface="Calibri"/>
                <a:cs typeface="Calibri"/>
              </a:rPr>
              <a:t>of </a:t>
            </a:r>
            <a:r>
              <a:rPr sz="2750" spc="-20" dirty="0">
                <a:latin typeface="Calibri"/>
                <a:cs typeface="Calibri"/>
              </a:rPr>
              <a:t>fully</a:t>
            </a:r>
            <a:r>
              <a:rPr sz="2750" spc="215" dirty="0">
                <a:latin typeface="Calibri"/>
                <a:cs typeface="Calibri"/>
              </a:rPr>
              <a:t> </a:t>
            </a:r>
            <a:r>
              <a:rPr sz="2750" spc="-10" dirty="0">
                <a:latin typeface="Calibri"/>
                <a:cs typeface="Calibri"/>
              </a:rPr>
              <a:t>processed</a:t>
            </a:r>
            <a:r>
              <a:rPr sz="2750" spc="240" dirty="0">
                <a:latin typeface="Calibri"/>
                <a:cs typeface="Calibri"/>
              </a:rPr>
              <a:t> </a:t>
            </a:r>
            <a:r>
              <a:rPr sz="2750" spc="-15" dirty="0">
                <a:latin typeface="Calibri"/>
                <a:cs typeface="Calibri"/>
              </a:rPr>
              <a:t>proteins</a:t>
            </a:r>
            <a:r>
              <a:rPr lang="en-US" sz="2750" spc="-15" dirty="0">
                <a:latin typeface="Calibri"/>
                <a:cs typeface="Calibri"/>
              </a:rPr>
              <a:t> </a:t>
            </a:r>
            <a:r>
              <a:rPr sz="2750" spc="5" dirty="0">
                <a:latin typeface="Calibri"/>
                <a:cs typeface="Calibri"/>
              </a:rPr>
              <a:t>and</a:t>
            </a:r>
            <a:r>
              <a:rPr sz="2750" spc="85" dirty="0">
                <a:latin typeface="Calibri"/>
                <a:cs typeface="Calibri"/>
              </a:rPr>
              <a:t> </a:t>
            </a:r>
            <a:r>
              <a:rPr sz="2750" spc="-25" dirty="0">
                <a:latin typeface="Calibri"/>
                <a:cs typeface="Calibri"/>
              </a:rPr>
              <a:t>lipids</a:t>
            </a:r>
            <a:r>
              <a:rPr sz="2750" spc="235" dirty="0">
                <a:latin typeface="Calibri"/>
                <a:cs typeface="Calibri"/>
              </a:rPr>
              <a:t> </a:t>
            </a:r>
            <a:r>
              <a:rPr sz="2750" spc="-10" dirty="0">
                <a:latin typeface="Calibri"/>
                <a:cs typeface="Calibri"/>
              </a:rPr>
              <a:t>in</a:t>
            </a:r>
            <a:r>
              <a:rPr sz="2750" spc="15" dirty="0">
                <a:latin typeface="Calibri"/>
                <a:cs typeface="Calibri"/>
              </a:rPr>
              <a:t> </a:t>
            </a:r>
            <a:r>
              <a:rPr sz="2750" spc="-10" dirty="0">
                <a:latin typeface="Calibri"/>
                <a:cs typeface="Calibri"/>
              </a:rPr>
              <a:t>vesicles</a:t>
            </a:r>
            <a:r>
              <a:rPr lang="en-US" sz="2750" spc="-10" dirty="0">
                <a:latin typeface="Calibri"/>
                <a:cs typeface="Calibri"/>
              </a:rPr>
              <a:t>.</a:t>
            </a:r>
            <a:endParaRPr sz="2750" dirty="0">
              <a:latin typeface="Calibri"/>
              <a:cs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06725" y="460692"/>
            <a:ext cx="3134360" cy="701040"/>
          </a:xfrm>
          <a:prstGeom prst="rect">
            <a:avLst/>
          </a:prstGeom>
        </p:spPr>
        <p:txBody>
          <a:bodyPr vert="horz" wrap="square" lIns="0" tIns="16510" rIns="0" bIns="0" rtlCol="0">
            <a:spAutoFit/>
          </a:bodyPr>
          <a:lstStyle/>
          <a:p>
            <a:pPr marL="12700">
              <a:lnSpc>
                <a:spcPct val="100000"/>
              </a:lnSpc>
              <a:spcBef>
                <a:spcPts val="130"/>
              </a:spcBef>
            </a:pPr>
            <a:r>
              <a:rPr spc="5" dirty="0"/>
              <a:t>Mitochondria</a:t>
            </a:r>
          </a:p>
        </p:txBody>
      </p:sp>
      <p:sp>
        <p:nvSpPr>
          <p:cNvPr id="3" name="object 3"/>
          <p:cNvSpPr txBox="1"/>
          <p:nvPr/>
        </p:nvSpPr>
        <p:spPr>
          <a:xfrm>
            <a:off x="536575" y="1503197"/>
            <a:ext cx="7477125" cy="4042772"/>
          </a:xfrm>
          <a:prstGeom prst="rect">
            <a:avLst/>
          </a:prstGeom>
        </p:spPr>
        <p:txBody>
          <a:bodyPr vert="horz" wrap="square" lIns="0" tIns="120014" rIns="0" bIns="0" rtlCol="0">
            <a:spAutoFit/>
          </a:bodyPr>
          <a:lstStyle/>
          <a:p>
            <a:pPr marL="355600" indent="-343535">
              <a:lnSpc>
                <a:spcPct val="100000"/>
              </a:lnSpc>
              <a:spcBef>
                <a:spcPts val="944"/>
              </a:spcBef>
              <a:buFont typeface="Arial MT"/>
              <a:buChar char="•"/>
              <a:tabLst>
                <a:tab pos="355600" algn="l"/>
                <a:tab pos="356235" algn="l"/>
              </a:tabLst>
            </a:pPr>
            <a:r>
              <a:rPr sz="3200" spc="-5" dirty="0">
                <a:latin typeface="Calibri"/>
                <a:cs typeface="Calibri"/>
              </a:rPr>
              <a:t>Structure:</a:t>
            </a:r>
            <a:endParaRPr sz="3200" dirty="0">
              <a:latin typeface="Calibri"/>
              <a:cs typeface="Calibri"/>
            </a:endParaRPr>
          </a:p>
          <a:p>
            <a:pPr marL="756285" lvl="1" indent="-286385">
              <a:lnSpc>
                <a:spcPct val="100000"/>
              </a:lnSpc>
              <a:spcBef>
                <a:spcPts val="740"/>
              </a:spcBef>
              <a:buFont typeface="Arial MT"/>
              <a:buChar char="–"/>
              <a:tabLst>
                <a:tab pos="756285" algn="l"/>
              </a:tabLst>
            </a:pPr>
            <a:r>
              <a:rPr sz="2750" dirty="0">
                <a:latin typeface="Calibri"/>
                <a:cs typeface="Calibri"/>
              </a:rPr>
              <a:t>~1-5</a:t>
            </a:r>
            <a:r>
              <a:rPr sz="2750" spc="114" dirty="0">
                <a:latin typeface="Calibri"/>
                <a:cs typeface="Calibri"/>
              </a:rPr>
              <a:t> </a:t>
            </a:r>
            <a:r>
              <a:rPr sz="2750" dirty="0">
                <a:latin typeface="Calibri"/>
                <a:cs typeface="Calibri"/>
              </a:rPr>
              <a:t>microns</a:t>
            </a:r>
          </a:p>
          <a:p>
            <a:pPr marL="756285" lvl="1" indent="-286385">
              <a:lnSpc>
                <a:spcPct val="100000"/>
              </a:lnSpc>
              <a:spcBef>
                <a:spcPts val="830"/>
              </a:spcBef>
              <a:buFont typeface="Arial MT"/>
              <a:buChar char="–"/>
              <a:tabLst>
                <a:tab pos="756285" algn="l"/>
              </a:tabLst>
            </a:pPr>
            <a:r>
              <a:rPr sz="2750" spc="-50" dirty="0">
                <a:latin typeface="Calibri"/>
                <a:cs typeface="Calibri"/>
              </a:rPr>
              <a:t>Two</a:t>
            </a:r>
            <a:r>
              <a:rPr sz="2750" spc="55" dirty="0">
                <a:latin typeface="Calibri"/>
                <a:cs typeface="Calibri"/>
              </a:rPr>
              <a:t> </a:t>
            </a:r>
            <a:r>
              <a:rPr sz="2750" spc="-5" dirty="0">
                <a:latin typeface="Calibri"/>
                <a:cs typeface="Calibri"/>
              </a:rPr>
              <a:t>membranes</a:t>
            </a:r>
            <a:endParaRPr sz="2750" dirty="0">
              <a:latin typeface="Calibri"/>
              <a:cs typeface="Calibri"/>
            </a:endParaRPr>
          </a:p>
          <a:p>
            <a:pPr marL="1156970" lvl="2" indent="-229235">
              <a:lnSpc>
                <a:spcPct val="100000"/>
              </a:lnSpc>
              <a:spcBef>
                <a:spcPts val="580"/>
              </a:spcBef>
              <a:buFont typeface="Arial MT"/>
              <a:buChar char="•"/>
              <a:tabLst>
                <a:tab pos="1156970" algn="l"/>
              </a:tabLst>
            </a:pPr>
            <a:r>
              <a:rPr sz="2400" dirty="0">
                <a:latin typeface="Calibri"/>
                <a:cs typeface="Calibri"/>
              </a:rPr>
              <a:t>Outer</a:t>
            </a:r>
            <a:r>
              <a:rPr sz="2400" spc="-55" dirty="0">
                <a:latin typeface="Calibri"/>
                <a:cs typeface="Calibri"/>
              </a:rPr>
              <a:t> </a:t>
            </a:r>
            <a:r>
              <a:rPr sz="2400" spc="-5" dirty="0">
                <a:latin typeface="Calibri"/>
                <a:cs typeface="Calibri"/>
              </a:rPr>
              <a:t>membrane</a:t>
            </a:r>
            <a:endParaRPr sz="2400" dirty="0">
              <a:latin typeface="Calibri"/>
              <a:cs typeface="Calibri"/>
            </a:endParaRPr>
          </a:p>
          <a:p>
            <a:pPr marL="1156970" lvl="2" indent="-229235">
              <a:lnSpc>
                <a:spcPct val="100000"/>
              </a:lnSpc>
              <a:spcBef>
                <a:spcPts val="650"/>
              </a:spcBef>
              <a:buFont typeface="Arial MT"/>
              <a:buChar char="•"/>
              <a:tabLst>
                <a:tab pos="1156970" algn="l"/>
              </a:tabLst>
            </a:pPr>
            <a:r>
              <a:rPr sz="2400" dirty="0">
                <a:latin typeface="Calibri"/>
                <a:cs typeface="Calibri"/>
              </a:rPr>
              <a:t>Inner</a:t>
            </a:r>
            <a:r>
              <a:rPr sz="2400" spc="-35" dirty="0">
                <a:latin typeface="Calibri"/>
                <a:cs typeface="Calibri"/>
              </a:rPr>
              <a:t> </a:t>
            </a:r>
            <a:r>
              <a:rPr sz="2400" spc="-5" dirty="0">
                <a:latin typeface="Calibri"/>
                <a:cs typeface="Calibri"/>
              </a:rPr>
              <a:t>membrane</a:t>
            </a:r>
            <a:r>
              <a:rPr sz="2400" dirty="0">
                <a:latin typeface="Calibri"/>
                <a:cs typeface="Calibri"/>
              </a:rPr>
              <a:t> -</a:t>
            </a:r>
            <a:r>
              <a:rPr sz="2400" spc="-15" dirty="0">
                <a:latin typeface="Calibri"/>
                <a:cs typeface="Calibri"/>
              </a:rPr>
              <a:t> </a:t>
            </a:r>
            <a:r>
              <a:rPr sz="2400" spc="-10" dirty="0">
                <a:latin typeface="Calibri"/>
                <a:cs typeface="Calibri"/>
              </a:rPr>
              <a:t>Highly</a:t>
            </a:r>
            <a:r>
              <a:rPr sz="2400" spc="10" dirty="0">
                <a:latin typeface="Calibri"/>
                <a:cs typeface="Calibri"/>
              </a:rPr>
              <a:t> </a:t>
            </a:r>
            <a:r>
              <a:rPr sz="2400" spc="-15" dirty="0">
                <a:latin typeface="Calibri"/>
                <a:cs typeface="Calibri"/>
              </a:rPr>
              <a:t>folded</a:t>
            </a:r>
            <a:endParaRPr sz="2400" dirty="0">
              <a:latin typeface="Calibri"/>
              <a:cs typeface="Calibri"/>
            </a:endParaRPr>
          </a:p>
          <a:p>
            <a:pPr marL="756285" lvl="1" indent="-286385">
              <a:lnSpc>
                <a:spcPct val="100000"/>
              </a:lnSpc>
              <a:spcBef>
                <a:spcPts val="680"/>
              </a:spcBef>
              <a:buFont typeface="Arial MT"/>
              <a:buChar char="–"/>
              <a:tabLst>
                <a:tab pos="756285" algn="l"/>
              </a:tabLst>
            </a:pPr>
            <a:r>
              <a:rPr sz="2750" spc="-5" dirty="0">
                <a:latin typeface="Calibri"/>
                <a:cs typeface="Calibri"/>
              </a:rPr>
              <a:t>Intermembrane</a:t>
            </a:r>
            <a:r>
              <a:rPr sz="2750" spc="225" dirty="0">
                <a:latin typeface="Calibri"/>
                <a:cs typeface="Calibri"/>
              </a:rPr>
              <a:t> </a:t>
            </a:r>
            <a:r>
              <a:rPr sz="2750" spc="5" dirty="0">
                <a:latin typeface="Calibri"/>
                <a:cs typeface="Calibri"/>
              </a:rPr>
              <a:t>space</a:t>
            </a:r>
            <a:r>
              <a:rPr sz="2750" spc="75" dirty="0">
                <a:latin typeface="Calibri"/>
                <a:cs typeface="Calibri"/>
              </a:rPr>
              <a:t> </a:t>
            </a:r>
            <a:endParaRPr lang="en-US" sz="2750" spc="75" dirty="0">
              <a:latin typeface="Calibri"/>
              <a:cs typeface="Calibri"/>
            </a:endParaRPr>
          </a:p>
          <a:p>
            <a:pPr marL="756285" lvl="1" indent="-286385">
              <a:lnSpc>
                <a:spcPct val="100000"/>
              </a:lnSpc>
              <a:spcBef>
                <a:spcPts val="680"/>
              </a:spcBef>
              <a:buFont typeface="Arial MT"/>
              <a:buChar char="–"/>
              <a:tabLst>
                <a:tab pos="756285" algn="l"/>
              </a:tabLst>
            </a:pPr>
            <a:r>
              <a:rPr sz="2750" spc="5" dirty="0">
                <a:latin typeface="Calibri"/>
                <a:cs typeface="Calibri"/>
              </a:rPr>
              <a:t>Matrix</a:t>
            </a:r>
            <a:endParaRPr sz="2750" dirty="0">
              <a:latin typeface="Calibri"/>
              <a:cs typeface="Calibri"/>
            </a:endParaRPr>
          </a:p>
          <a:p>
            <a:pPr marL="1156970" lvl="2" indent="-229235">
              <a:lnSpc>
                <a:spcPct val="100000"/>
              </a:lnSpc>
              <a:spcBef>
                <a:spcPts val="655"/>
              </a:spcBef>
              <a:buFont typeface="Arial MT"/>
              <a:buChar char="•"/>
              <a:tabLst>
                <a:tab pos="1156970" algn="l"/>
              </a:tabLst>
            </a:pPr>
            <a:r>
              <a:rPr sz="2400" spc="10" dirty="0">
                <a:latin typeface="Calibri"/>
                <a:cs typeface="Calibri"/>
              </a:rPr>
              <a:t>DNA</a:t>
            </a:r>
            <a:r>
              <a:rPr sz="2400" spc="-80" dirty="0">
                <a:latin typeface="Calibri"/>
                <a:cs typeface="Calibri"/>
              </a:rPr>
              <a:t> </a:t>
            </a:r>
            <a:r>
              <a:rPr sz="2400" spc="-10" dirty="0">
                <a:latin typeface="Calibri"/>
                <a:cs typeface="Calibri"/>
              </a:rPr>
              <a:t>and</a:t>
            </a:r>
            <a:r>
              <a:rPr sz="2400" spc="-20" dirty="0">
                <a:latin typeface="Calibri"/>
                <a:cs typeface="Calibri"/>
              </a:rPr>
              <a:t> </a:t>
            </a:r>
            <a:r>
              <a:rPr sz="2400" spc="5" dirty="0">
                <a:latin typeface="Calibri"/>
                <a:cs typeface="Calibri"/>
              </a:rPr>
              <a:t>ribosomes</a:t>
            </a:r>
            <a:r>
              <a:rPr sz="2400" spc="-75" dirty="0">
                <a:latin typeface="Calibri"/>
                <a:cs typeface="Calibri"/>
              </a:rPr>
              <a:t> </a:t>
            </a:r>
            <a:r>
              <a:rPr sz="2400" spc="-15" dirty="0">
                <a:latin typeface="Calibri"/>
                <a:cs typeface="Calibri"/>
              </a:rPr>
              <a:t>in</a:t>
            </a:r>
            <a:r>
              <a:rPr sz="2400" spc="-20" dirty="0">
                <a:latin typeface="Calibri"/>
                <a:cs typeface="Calibri"/>
              </a:rPr>
              <a:t> </a:t>
            </a:r>
            <a:r>
              <a:rPr sz="2400" spc="-5" dirty="0">
                <a:latin typeface="Calibri"/>
                <a:cs typeface="Calibri"/>
              </a:rPr>
              <a:t>matrix</a:t>
            </a:r>
            <a:endParaRPr sz="2400" dirty="0">
              <a:latin typeface="Calibri"/>
              <a:cs typeface="Calibri"/>
            </a:endParaRPr>
          </a:p>
        </p:txBody>
      </p:sp>
    </p:spTree>
    <p:extLst>
      <p:ext uri="{BB962C8B-B14F-4D97-AF65-F5344CB8AC3E}">
        <p14:creationId xmlns:p14="http://schemas.microsoft.com/office/powerpoint/2010/main" val="18441664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68625" y="460692"/>
            <a:ext cx="3207385" cy="701040"/>
          </a:xfrm>
          <a:prstGeom prst="rect">
            <a:avLst/>
          </a:prstGeom>
        </p:spPr>
        <p:txBody>
          <a:bodyPr vert="horz" wrap="square" lIns="0" tIns="16510" rIns="0" bIns="0" rtlCol="0">
            <a:spAutoFit/>
          </a:bodyPr>
          <a:lstStyle/>
          <a:p>
            <a:pPr marL="12700">
              <a:lnSpc>
                <a:spcPct val="100000"/>
              </a:lnSpc>
              <a:spcBef>
                <a:spcPts val="130"/>
              </a:spcBef>
            </a:pPr>
            <a:r>
              <a:rPr b="1" spc="5" dirty="0">
                <a:latin typeface="Calibri"/>
                <a:cs typeface="Calibri"/>
              </a:rPr>
              <a:t>Mitochondria</a:t>
            </a:r>
          </a:p>
        </p:txBody>
      </p:sp>
      <p:sp>
        <p:nvSpPr>
          <p:cNvPr id="3" name="object 3"/>
          <p:cNvSpPr txBox="1"/>
          <p:nvPr/>
        </p:nvSpPr>
        <p:spPr>
          <a:xfrm>
            <a:off x="307657" y="1540192"/>
            <a:ext cx="4634865" cy="3615690"/>
          </a:xfrm>
          <a:prstGeom prst="rect">
            <a:avLst/>
          </a:prstGeom>
        </p:spPr>
        <p:txBody>
          <a:bodyPr vert="horz" wrap="square" lIns="0" tIns="5715" rIns="0" bIns="0" rtlCol="0">
            <a:spAutoFit/>
          </a:bodyPr>
          <a:lstStyle/>
          <a:p>
            <a:pPr marL="355600" marR="5080" indent="-343535">
              <a:lnSpc>
                <a:spcPct val="102400"/>
              </a:lnSpc>
              <a:spcBef>
                <a:spcPts val="45"/>
              </a:spcBef>
              <a:buFont typeface="Arial MT"/>
              <a:buChar char="•"/>
              <a:tabLst>
                <a:tab pos="355600" algn="l"/>
                <a:tab pos="356235" algn="l"/>
              </a:tabLst>
            </a:pPr>
            <a:r>
              <a:rPr sz="2750" spc="-5" dirty="0">
                <a:latin typeface="Calibri"/>
                <a:cs typeface="Calibri"/>
              </a:rPr>
              <a:t>Produces </a:t>
            </a:r>
            <a:r>
              <a:rPr sz="2750" spc="-20" dirty="0">
                <a:latin typeface="Calibri"/>
                <a:cs typeface="Calibri"/>
              </a:rPr>
              <a:t>energy</a:t>
            </a:r>
            <a:r>
              <a:rPr sz="2750" spc="-15" dirty="0">
                <a:latin typeface="Calibri"/>
                <a:cs typeface="Calibri"/>
              </a:rPr>
              <a:t> through </a:t>
            </a:r>
            <a:r>
              <a:rPr sz="2750" spc="-10" dirty="0">
                <a:latin typeface="Calibri"/>
                <a:cs typeface="Calibri"/>
              </a:rPr>
              <a:t> </a:t>
            </a:r>
            <a:r>
              <a:rPr sz="2750" spc="10" dirty="0">
                <a:latin typeface="Calibri"/>
                <a:cs typeface="Calibri"/>
              </a:rPr>
              <a:t>chemical</a:t>
            </a:r>
            <a:r>
              <a:rPr sz="2750" spc="75" dirty="0">
                <a:latin typeface="Calibri"/>
                <a:cs typeface="Calibri"/>
              </a:rPr>
              <a:t> </a:t>
            </a:r>
            <a:r>
              <a:rPr sz="2750" dirty="0">
                <a:latin typeface="Calibri"/>
                <a:cs typeface="Calibri"/>
              </a:rPr>
              <a:t>reactions</a:t>
            </a:r>
            <a:r>
              <a:rPr sz="2750" spc="100" dirty="0">
                <a:latin typeface="Calibri"/>
                <a:cs typeface="Calibri"/>
              </a:rPr>
              <a:t> </a:t>
            </a:r>
            <a:r>
              <a:rPr sz="2750" spc="10" dirty="0">
                <a:latin typeface="Calibri"/>
                <a:cs typeface="Calibri"/>
              </a:rPr>
              <a:t>–</a:t>
            </a:r>
            <a:r>
              <a:rPr sz="2750" spc="15" dirty="0">
                <a:latin typeface="Calibri"/>
                <a:cs typeface="Calibri"/>
              </a:rPr>
              <a:t> </a:t>
            </a:r>
            <a:r>
              <a:rPr sz="2750" spc="-5" dirty="0">
                <a:latin typeface="Calibri"/>
                <a:cs typeface="Calibri"/>
              </a:rPr>
              <a:t>breaking </a:t>
            </a:r>
            <a:r>
              <a:rPr sz="2750" spc="-605" dirty="0">
                <a:latin typeface="Calibri"/>
                <a:cs typeface="Calibri"/>
              </a:rPr>
              <a:t> </a:t>
            </a:r>
            <a:r>
              <a:rPr sz="2750" spc="5" dirty="0">
                <a:latin typeface="Calibri"/>
                <a:cs typeface="Calibri"/>
              </a:rPr>
              <a:t>down</a:t>
            </a:r>
            <a:r>
              <a:rPr sz="2750" spc="80" dirty="0">
                <a:latin typeface="Calibri"/>
                <a:cs typeface="Calibri"/>
              </a:rPr>
              <a:t> </a:t>
            </a:r>
            <a:r>
              <a:rPr sz="2750" spc="-20" dirty="0">
                <a:latin typeface="Calibri"/>
                <a:cs typeface="Calibri"/>
              </a:rPr>
              <a:t>fats</a:t>
            </a:r>
            <a:r>
              <a:rPr sz="2750" spc="80" dirty="0">
                <a:latin typeface="Calibri"/>
                <a:cs typeface="Calibri"/>
              </a:rPr>
              <a:t> </a:t>
            </a:r>
            <a:r>
              <a:rPr sz="2750" spc="15" dirty="0">
                <a:latin typeface="Calibri"/>
                <a:cs typeface="Calibri"/>
              </a:rPr>
              <a:t>&amp;</a:t>
            </a:r>
            <a:r>
              <a:rPr sz="2750" spc="25" dirty="0">
                <a:latin typeface="Calibri"/>
                <a:cs typeface="Calibri"/>
              </a:rPr>
              <a:t> </a:t>
            </a:r>
            <a:r>
              <a:rPr sz="2750" spc="-5" dirty="0">
                <a:latin typeface="Calibri"/>
                <a:cs typeface="Calibri"/>
              </a:rPr>
              <a:t>carbohydrates</a:t>
            </a:r>
            <a:endParaRPr sz="2750">
              <a:latin typeface="Calibri"/>
              <a:cs typeface="Calibri"/>
            </a:endParaRPr>
          </a:p>
          <a:p>
            <a:pPr marL="355600" marR="406400" indent="-343535">
              <a:lnSpc>
                <a:spcPct val="100000"/>
              </a:lnSpc>
              <a:spcBef>
                <a:spcPts val="755"/>
              </a:spcBef>
              <a:buFont typeface="Arial MT"/>
              <a:buChar char="•"/>
              <a:tabLst>
                <a:tab pos="355600" algn="l"/>
                <a:tab pos="356235" algn="l"/>
              </a:tabLst>
            </a:pPr>
            <a:r>
              <a:rPr sz="2750" spc="-5" dirty="0">
                <a:latin typeface="Calibri"/>
                <a:cs typeface="Calibri"/>
              </a:rPr>
              <a:t>Controls</a:t>
            </a:r>
            <a:r>
              <a:rPr sz="2750" spc="80" dirty="0">
                <a:latin typeface="Calibri"/>
                <a:cs typeface="Calibri"/>
              </a:rPr>
              <a:t> </a:t>
            </a:r>
            <a:r>
              <a:rPr sz="2750" spc="-5" dirty="0">
                <a:latin typeface="Calibri"/>
                <a:cs typeface="Calibri"/>
              </a:rPr>
              <a:t>level</a:t>
            </a:r>
            <a:r>
              <a:rPr sz="2750" spc="75" dirty="0">
                <a:latin typeface="Calibri"/>
                <a:cs typeface="Calibri"/>
              </a:rPr>
              <a:t> </a:t>
            </a:r>
            <a:r>
              <a:rPr sz="2750" spc="25" dirty="0">
                <a:latin typeface="Calibri"/>
                <a:cs typeface="Calibri"/>
              </a:rPr>
              <a:t>of</a:t>
            </a:r>
            <a:r>
              <a:rPr sz="2750" spc="-55" dirty="0">
                <a:latin typeface="Calibri"/>
                <a:cs typeface="Calibri"/>
              </a:rPr>
              <a:t> </a:t>
            </a:r>
            <a:r>
              <a:rPr sz="2750" spc="-5" dirty="0">
                <a:latin typeface="Calibri"/>
                <a:cs typeface="Calibri"/>
              </a:rPr>
              <a:t>water</a:t>
            </a:r>
            <a:r>
              <a:rPr sz="2750" spc="45" dirty="0">
                <a:latin typeface="Calibri"/>
                <a:cs typeface="Calibri"/>
              </a:rPr>
              <a:t> </a:t>
            </a:r>
            <a:r>
              <a:rPr sz="2750" spc="5" dirty="0">
                <a:latin typeface="Calibri"/>
                <a:cs typeface="Calibri"/>
              </a:rPr>
              <a:t>and </a:t>
            </a:r>
            <a:r>
              <a:rPr sz="2750" spc="-605" dirty="0">
                <a:latin typeface="Calibri"/>
                <a:cs typeface="Calibri"/>
              </a:rPr>
              <a:t> </a:t>
            </a:r>
            <a:r>
              <a:rPr sz="2750" spc="-5" dirty="0">
                <a:latin typeface="Calibri"/>
                <a:cs typeface="Calibri"/>
              </a:rPr>
              <a:t>other</a:t>
            </a:r>
            <a:r>
              <a:rPr sz="2750" spc="125" dirty="0">
                <a:latin typeface="Calibri"/>
                <a:cs typeface="Calibri"/>
              </a:rPr>
              <a:t> </a:t>
            </a:r>
            <a:r>
              <a:rPr sz="2750" dirty="0">
                <a:latin typeface="Calibri"/>
                <a:cs typeface="Calibri"/>
              </a:rPr>
              <a:t>materials</a:t>
            </a:r>
            <a:r>
              <a:rPr sz="2750" spc="85" dirty="0">
                <a:latin typeface="Calibri"/>
                <a:cs typeface="Calibri"/>
              </a:rPr>
              <a:t> </a:t>
            </a:r>
            <a:r>
              <a:rPr sz="2750" spc="-10" dirty="0">
                <a:latin typeface="Calibri"/>
                <a:cs typeface="Calibri"/>
              </a:rPr>
              <a:t>in</a:t>
            </a:r>
            <a:r>
              <a:rPr sz="2750" spc="10" dirty="0">
                <a:latin typeface="Calibri"/>
                <a:cs typeface="Calibri"/>
              </a:rPr>
              <a:t> </a:t>
            </a:r>
            <a:r>
              <a:rPr sz="2750" spc="-5" dirty="0">
                <a:latin typeface="Calibri"/>
                <a:cs typeface="Calibri"/>
              </a:rPr>
              <a:t>cell</a:t>
            </a:r>
            <a:endParaRPr sz="2750">
              <a:latin typeface="Calibri"/>
              <a:cs typeface="Calibri"/>
            </a:endParaRPr>
          </a:p>
          <a:p>
            <a:pPr marL="355600" marR="548640" indent="-343535">
              <a:lnSpc>
                <a:spcPct val="101299"/>
              </a:lnSpc>
              <a:spcBef>
                <a:spcPts val="795"/>
              </a:spcBef>
              <a:buFont typeface="Arial MT"/>
              <a:buChar char="•"/>
              <a:tabLst>
                <a:tab pos="355600" algn="l"/>
                <a:tab pos="356235" algn="l"/>
              </a:tabLst>
            </a:pPr>
            <a:r>
              <a:rPr sz="2750" spc="-5" dirty="0">
                <a:latin typeface="Calibri"/>
                <a:cs typeface="Calibri"/>
              </a:rPr>
              <a:t>Recycles</a:t>
            </a:r>
            <a:r>
              <a:rPr sz="2750" spc="50" dirty="0">
                <a:latin typeface="Calibri"/>
                <a:cs typeface="Calibri"/>
              </a:rPr>
              <a:t> </a:t>
            </a:r>
            <a:r>
              <a:rPr sz="2750" spc="5" dirty="0">
                <a:latin typeface="Calibri"/>
                <a:cs typeface="Calibri"/>
              </a:rPr>
              <a:t>and</a:t>
            </a:r>
            <a:r>
              <a:rPr sz="2750" spc="55" dirty="0">
                <a:latin typeface="Calibri"/>
                <a:cs typeface="Calibri"/>
              </a:rPr>
              <a:t> </a:t>
            </a:r>
            <a:r>
              <a:rPr sz="2750" spc="10" dirty="0">
                <a:latin typeface="Calibri"/>
                <a:cs typeface="Calibri"/>
              </a:rPr>
              <a:t>decomposes </a:t>
            </a:r>
            <a:r>
              <a:rPr sz="2750" spc="-610" dirty="0">
                <a:latin typeface="Calibri"/>
                <a:cs typeface="Calibri"/>
              </a:rPr>
              <a:t> </a:t>
            </a:r>
            <a:r>
              <a:rPr sz="2750" spc="-20" dirty="0">
                <a:latin typeface="Calibri"/>
                <a:cs typeface="Calibri"/>
              </a:rPr>
              <a:t>proteins,</a:t>
            </a:r>
            <a:r>
              <a:rPr sz="2750" spc="-15" dirty="0">
                <a:latin typeface="Calibri"/>
                <a:cs typeface="Calibri"/>
              </a:rPr>
              <a:t> </a:t>
            </a:r>
            <a:r>
              <a:rPr sz="2750" spc="-25" dirty="0">
                <a:latin typeface="Calibri"/>
                <a:cs typeface="Calibri"/>
              </a:rPr>
              <a:t>fats, </a:t>
            </a:r>
            <a:r>
              <a:rPr sz="2750" spc="5" dirty="0">
                <a:latin typeface="Calibri"/>
                <a:cs typeface="Calibri"/>
              </a:rPr>
              <a:t>and </a:t>
            </a:r>
            <a:r>
              <a:rPr sz="2750" spc="10" dirty="0">
                <a:latin typeface="Calibri"/>
                <a:cs typeface="Calibri"/>
              </a:rPr>
              <a:t> </a:t>
            </a:r>
            <a:r>
              <a:rPr sz="2750" spc="-5" dirty="0">
                <a:latin typeface="Calibri"/>
                <a:cs typeface="Calibri"/>
              </a:rPr>
              <a:t>carbohydrates</a:t>
            </a:r>
            <a:endParaRPr sz="2750">
              <a:latin typeface="Calibri"/>
              <a:cs typeface="Calibri"/>
            </a:endParaRPr>
          </a:p>
        </p:txBody>
      </p:sp>
      <p:pic>
        <p:nvPicPr>
          <p:cNvPr id="4" name="object 4"/>
          <p:cNvPicPr/>
          <p:nvPr/>
        </p:nvPicPr>
        <p:blipFill>
          <a:blip r:embed="rId2" cstate="print"/>
          <a:stretch>
            <a:fillRect/>
          </a:stretch>
        </p:blipFill>
        <p:spPr>
          <a:xfrm>
            <a:off x="5486400" y="1676400"/>
            <a:ext cx="3352800" cy="3352800"/>
          </a:xfrm>
          <a:prstGeom prst="rect">
            <a:avLst/>
          </a:prstGeom>
        </p:spPr>
      </p:pic>
    </p:spTree>
    <p:extLst>
      <p:ext uri="{BB962C8B-B14F-4D97-AF65-F5344CB8AC3E}">
        <p14:creationId xmlns:p14="http://schemas.microsoft.com/office/powerpoint/2010/main" val="1194955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06725" y="460692"/>
            <a:ext cx="3134360" cy="701040"/>
          </a:xfrm>
          <a:prstGeom prst="rect">
            <a:avLst/>
          </a:prstGeom>
        </p:spPr>
        <p:txBody>
          <a:bodyPr vert="horz" wrap="square" lIns="0" tIns="16510" rIns="0" bIns="0" rtlCol="0">
            <a:spAutoFit/>
          </a:bodyPr>
          <a:lstStyle/>
          <a:p>
            <a:pPr marL="12700">
              <a:lnSpc>
                <a:spcPct val="100000"/>
              </a:lnSpc>
              <a:spcBef>
                <a:spcPts val="130"/>
              </a:spcBef>
            </a:pPr>
            <a:r>
              <a:rPr spc="5" dirty="0"/>
              <a:t>Mitochondria</a:t>
            </a:r>
          </a:p>
        </p:txBody>
      </p:sp>
      <p:pic>
        <p:nvPicPr>
          <p:cNvPr id="3" name="object 3"/>
          <p:cNvPicPr/>
          <p:nvPr/>
        </p:nvPicPr>
        <p:blipFill>
          <a:blip r:embed="rId2" cstate="print"/>
          <a:stretch>
            <a:fillRect/>
          </a:stretch>
        </p:blipFill>
        <p:spPr>
          <a:xfrm>
            <a:off x="549851" y="1981136"/>
            <a:ext cx="8275124" cy="4097401"/>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30"/>
              </a:lnSpc>
            </a:pPr>
            <a:fld id="{81D60167-4931-47E6-BA6A-407CBD079E47}" type="slidenum">
              <a:rPr dirty="0"/>
              <a:t>46</a:t>
            </a:fld>
            <a:endParaRPr dirty="0"/>
          </a:p>
        </p:txBody>
      </p:sp>
      <p:sp>
        <p:nvSpPr>
          <p:cNvPr id="2" name="object 2"/>
          <p:cNvSpPr txBox="1">
            <a:spLocks noGrp="1"/>
          </p:cNvSpPr>
          <p:nvPr>
            <p:ph type="title"/>
          </p:nvPr>
        </p:nvSpPr>
        <p:spPr>
          <a:xfrm>
            <a:off x="3006725" y="460692"/>
            <a:ext cx="3134360" cy="701040"/>
          </a:xfrm>
          <a:prstGeom prst="rect">
            <a:avLst/>
          </a:prstGeom>
        </p:spPr>
        <p:txBody>
          <a:bodyPr vert="horz" wrap="square" lIns="0" tIns="16510" rIns="0" bIns="0" rtlCol="0">
            <a:spAutoFit/>
          </a:bodyPr>
          <a:lstStyle/>
          <a:p>
            <a:pPr marL="12700">
              <a:lnSpc>
                <a:spcPct val="100000"/>
              </a:lnSpc>
              <a:spcBef>
                <a:spcPts val="130"/>
              </a:spcBef>
            </a:pPr>
            <a:r>
              <a:rPr spc="5" dirty="0"/>
              <a:t>Mitochondria</a:t>
            </a:r>
          </a:p>
        </p:txBody>
      </p:sp>
      <p:sp>
        <p:nvSpPr>
          <p:cNvPr id="3" name="object 3"/>
          <p:cNvSpPr txBox="1"/>
          <p:nvPr/>
        </p:nvSpPr>
        <p:spPr>
          <a:xfrm>
            <a:off x="536575" y="1508124"/>
            <a:ext cx="7664450" cy="3378489"/>
          </a:xfrm>
          <a:prstGeom prst="rect">
            <a:avLst/>
          </a:prstGeom>
        </p:spPr>
        <p:txBody>
          <a:bodyPr vert="horz" wrap="square" lIns="0" tIns="114935" rIns="0" bIns="0" rtlCol="0">
            <a:spAutoFit/>
          </a:bodyPr>
          <a:lstStyle/>
          <a:p>
            <a:pPr marL="12700">
              <a:lnSpc>
                <a:spcPct val="100000"/>
              </a:lnSpc>
              <a:spcBef>
                <a:spcPts val="905"/>
              </a:spcBef>
            </a:pPr>
            <a:r>
              <a:rPr sz="3200" b="1" spc="15" dirty="0">
                <a:solidFill>
                  <a:srgbClr val="FF0000"/>
                </a:solidFill>
                <a:latin typeface="Calibri"/>
                <a:cs typeface="Calibri"/>
              </a:rPr>
              <a:t>Mitochondria</a:t>
            </a:r>
            <a:endParaRPr sz="3200" dirty="0">
              <a:latin typeface="Calibri"/>
              <a:cs typeface="Calibri"/>
            </a:endParaRPr>
          </a:p>
          <a:p>
            <a:pPr marL="355600" marR="5080">
              <a:lnSpc>
                <a:spcPct val="100000"/>
              </a:lnSpc>
              <a:spcBef>
                <a:spcPts val="815"/>
              </a:spcBef>
            </a:pPr>
            <a:r>
              <a:rPr sz="3200" spc="-5" dirty="0">
                <a:latin typeface="Calibri"/>
                <a:cs typeface="Calibri"/>
              </a:rPr>
              <a:t>-</a:t>
            </a:r>
            <a:r>
              <a:rPr sz="3200" spc="-120" dirty="0">
                <a:latin typeface="Calibri"/>
                <a:cs typeface="Calibri"/>
              </a:rPr>
              <a:t> </a:t>
            </a:r>
            <a:r>
              <a:rPr sz="3200" spc="-5" dirty="0">
                <a:latin typeface="Calibri"/>
                <a:cs typeface="Calibri"/>
              </a:rPr>
              <a:t>present</a:t>
            </a:r>
            <a:r>
              <a:rPr sz="3200" spc="-85" dirty="0">
                <a:latin typeface="Calibri"/>
                <a:cs typeface="Calibri"/>
              </a:rPr>
              <a:t> </a:t>
            </a:r>
            <a:r>
              <a:rPr sz="3200" spc="10" dirty="0">
                <a:latin typeface="Calibri"/>
                <a:cs typeface="Calibri"/>
              </a:rPr>
              <a:t>in</a:t>
            </a:r>
            <a:r>
              <a:rPr sz="3200" spc="-15" dirty="0">
                <a:latin typeface="Calibri"/>
                <a:cs typeface="Calibri"/>
              </a:rPr>
              <a:t> </a:t>
            </a:r>
            <a:r>
              <a:rPr sz="3200" spc="15" dirty="0">
                <a:latin typeface="Calibri"/>
                <a:cs typeface="Calibri"/>
              </a:rPr>
              <a:t>all</a:t>
            </a:r>
            <a:r>
              <a:rPr sz="3200" spc="-40" dirty="0">
                <a:latin typeface="Calibri"/>
                <a:cs typeface="Calibri"/>
              </a:rPr>
              <a:t> </a:t>
            </a:r>
            <a:r>
              <a:rPr sz="3200" spc="-5" dirty="0">
                <a:latin typeface="Calibri"/>
                <a:cs typeface="Calibri"/>
              </a:rPr>
              <a:t>types</a:t>
            </a:r>
            <a:r>
              <a:rPr sz="3200" spc="30" dirty="0">
                <a:latin typeface="Calibri"/>
                <a:cs typeface="Calibri"/>
              </a:rPr>
              <a:t> </a:t>
            </a:r>
            <a:r>
              <a:rPr sz="3200" spc="20" dirty="0">
                <a:latin typeface="Calibri"/>
                <a:cs typeface="Calibri"/>
              </a:rPr>
              <a:t>of</a:t>
            </a:r>
            <a:r>
              <a:rPr sz="3200" spc="-60" dirty="0">
                <a:latin typeface="Calibri"/>
                <a:cs typeface="Calibri"/>
              </a:rPr>
              <a:t> </a:t>
            </a:r>
            <a:r>
              <a:rPr sz="3200" dirty="0">
                <a:latin typeface="Calibri"/>
                <a:cs typeface="Calibri"/>
              </a:rPr>
              <a:t>eukaryotic</a:t>
            </a:r>
            <a:r>
              <a:rPr lang="en-US" sz="3200" dirty="0">
                <a:latin typeface="Calibri"/>
                <a:cs typeface="Calibri"/>
              </a:rPr>
              <a:t> </a:t>
            </a:r>
            <a:r>
              <a:rPr sz="3200" dirty="0">
                <a:latin typeface="Calibri"/>
                <a:cs typeface="Calibri"/>
              </a:rPr>
              <a:t>cells</a:t>
            </a:r>
            <a:r>
              <a:rPr lang="en-US" sz="3200" dirty="0">
                <a:latin typeface="Calibri"/>
                <a:cs typeface="Calibri"/>
              </a:rPr>
              <a:t>.</a:t>
            </a:r>
            <a:endParaRPr sz="3200" dirty="0">
              <a:latin typeface="Calibri"/>
              <a:cs typeface="Calibri"/>
            </a:endParaRPr>
          </a:p>
          <a:p>
            <a:pPr marL="355600" marR="213360">
              <a:lnSpc>
                <a:spcPct val="100000"/>
              </a:lnSpc>
              <a:spcBef>
                <a:spcPts val="810"/>
              </a:spcBef>
            </a:pPr>
            <a:r>
              <a:rPr sz="3200" spc="-10" dirty="0">
                <a:latin typeface="Calibri"/>
                <a:cs typeface="Calibri"/>
              </a:rPr>
              <a:t>-c</a:t>
            </a:r>
            <a:r>
              <a:rPr sz="3200" spc="35" dirty="0">
                <a:latin typeface="Calibri"/>
                <a:cs typeface="Calibri"/>
              </a:rPr>
              <a:t>o</a:t>
            </a:r>
            <a:r>
              <a:rPr sz="3200" spc="40" dirty="0">
                <a:latin typeface="Calibri"/>
                <a:cs typeface="Calibri"/>
              </a:rPr>
              <a:t>n</a:t>
            </a:r>
            <a:r>
              <a:rPr sz="3200" spc="-100" dirty="0">
                <a:latin typeface="Calibri"/>
                <a:cs typeface="Calibri"/>
              </a:rPr>
              <a:t>t</a:t>
            </a:r>
            <a:r>
              <a:rPr sz="3200" spc="35" dirty="0">
                <a:latin typeface="Calibri"/>
                <a:cs typeface="Calibri"/>
              </a:rPr>
              <a:t>a</a:t>
            </a:r>
            <a:r>
              <a:rPr sz="3200" spc="10" dirty="0">
                <a:latin typeface="Calibri"/>
                <a:cs typeface="Calibri"/>
              </a:rPr>
              <a:t>in</a:t>
            </a:r>
            <a:r>
              <a:rPr sz="3200" spc="-90" dirty="0">
                <a:latin typeface="Calibri"/>
                <a:cs typeface="Calibri"/>
              </a:rPr>
              <a:t> </a:t>
            </a:r>
            <a:r>
              <a:rPr sz="3200" spc="-35" dirty="0">
                <a:latin typeface="Calibri"/>
                <a:cs typeface="Calibri"/>
              </a:rPr>
              <a:t>o</a:t>
            </a:r>
            <a:r>
              <a:rPr sz="3200" spc="30" dirty="0">
                <a:latin typeface="Calibri"/>
                <a:cs typeface="Calibri"/>
              </a:rPr>
              <a:t>x</a:t>
            </a:r>
            <a:r>
              <a:rPr sz="3200" spc="5" dirty="0">
                <a:latin typeface="Calibri"/>
                <a:cs typeface="Calibri"/>
              </a:rPr>
              <a:t>i</a:t>
            </a:r>
            <a:r>
              <a:rPr sz="3200" spc="50" dirty="0">
                <a:latin typeface="Calibri"/>
                <a:cs typeface="Calibri"/>
              </a:rPr>
              <a:t>d</a:t>
            </a:r>
            <a:r>
              <a:rPr sz="3200" spc="35" dirty="0">
                <a:latin typeface="Calibri"/>
                <a:cs typeface="Calibri"/>
              </a:rPr>
              <a:t>a</a:t>
            </a:r>
            <a:r>
              <a:rPr sz="3200" spc="-25" dirty="0">
                <a:latin typeface="Calibri"/>
                <a:cs typeface="Calibri"/>
              </a:rPr>
              <a:t>t</a:t>
            </a:r>
            <a:r>
              <a:rPr sz="3200" spc="5" dirty="0">
                <a:latin typeface="Calibri"/>
                <a:cs typeface="Calibri"/>
              </a:rPr>
              <a:t>i</a:t>
            </a:r>
            <a:r>
              <a:rPr sz="3200" spc="-20" dirty="0">
                <a:latin typeface="Calibri"/>
                <a:cs typeface="Calibri"/>
              </a:rPr>
              <a:t>v</a:t>
            </a:r>
            <a:r>
              <a:rPr sz="3200" spc="10" dirty="0">
                <a:latin typeface="Calibri"/>
                <a:cs typeface="Calibri"/>
              </a:rPr>
              <a:t>e</a:t>
            </a:r>
            <a:r>
              <a:rPr sz="3200" spc="-229" dirty="0">
                <a:latin typeface="Calibri"/>
                <a:cs typeface="Calibri"/>
              </a:rPr>
              <a:t> </a:t>
            </a:r>
            <a:r>
              <a:rPr sz="3200" spc="-10" dirty="0">
                <a:latin typeface="Calibri"/>
                <a:cs typeface="Calibri"/>
              </a:rPr>
              <a:t>m</a:t>
            </a:r>
            <a:r>
              <a:rPr sz="3200" spc="-25" dirty="0">
                <a:latin typeface="Calibri"/>
                <a:cs typeface="Calibri"/>
              </a:rPr>
              <a:t>e</a:t>
            </a:r>
            <a:r>
              <a:rPr sz="3200" spc="-100" dirty="0">
                <a:latin typeface="Calibri"/>
                <a:cs typeface="Calibri"/>
              </a:rPr>
              <a:t>t</a:t>
            </a:r>
            <a:r>
              <a:rPr sz="3200" spc="40" dirty="0">
                <a:latin typeface="Calibri"/>
                <a:cs typeface="Calibri"/>
              </a:rPr>
              <a:t>ab</a:t>
            </a:r>
            <a:r>
              <a:rPr sz="3200" spc="35" dirty="0">
                <a:latin typeface="Calibri"/>
                <a:cs typeface="Calibri"/>
              </a:rPr>
              <a:t>o</a:t>
            </a:r>
            <a:r>
              <a:rPr sz="3200" spc="5" dirty="0">
                <a:latin typeface="Calibri"/>
                <a:cs typeface="Calibri"/>
              </a:rPr>
              <a:t>l</a:t>
            </a:r>
            <a:r>
              <a:rPr sz="3200" spc="15" dirty="0">
                <a:latin typeface="Calibri"/>
                <a:cs typeface="Calibri"/>
              </a:rPr>
              <a:t>is</a:t>
            </a:r>
            <a:r>
              <a:rPr sz="3200" spc="20" dirty="0">
                <a:latin typeface="Calibri"/>
                <a:cs typeface="Calibri"/>
              </a:rPr>
              <a:t>m</a:t>
            </a:r>
            <a:r>
              <a:rPr sz="3200" spc="-80" dirty="0">
                <a:latin typeface="Calibri"/>
                <a:cs typeface="Calibri"/>
              </a:rPr>
              <a:t> </a:t>
            </a:r>
            <a:r>
              <a:rPr sz="3200" spc="-25" dirty="0">
                <a:latin typeface="Calibri"/>
                <a:cs typeface="Calibri"/>
              </a:rPr>
              <a:t>e</a:t>
            </a:r>
            <a:r>
              <a:rPr sz="3200" spc="40" dirty="0">
                <a:latin typeface="Calibri"/>
                <a:cs typeface="Calibri"/>
              </a:rPr>
              <a:t>n</a:t>
            </a:r>
            <a:r>
              <a:rPr sz="3200" spc="5" dirty="0">
                <a:latin typeface="Calibri"/>
                <a:cs typeface="Calibri"/>
              </a:rPr>
              <a:t>z</a:t>
            </a:r>
            <a:r>
              <a:rPr sz="3200" spc="-30" dirty="0">
                <a:latin typeface="Calibri"/>
                <a:cs typeface="Calibri"/>
              </a:rPr>
              <a:t>y</a:t>
            </a:r>
            <a:r>
              <a:rPr sz="3200" spc="-10" dirty="0">
                <a:latin typeface="Calibri"/>
                <a:cs typeface="Calibri"/>
              </a:rPr>
              <a:t>m</a:t>
            </a:r>
            <a:r>
              <a:rPr sz="3200" spc="-25" dirty="0">
                <a:latin typeface="Calibri"/>
                <a:cs typeface="Calibri"/>
              </a:rPr>
              <a:t>e</a:t>
            </a:r>
            <a:r>
              <a:rPr sz="3200" spc="10" dirty="0">
                <a:latin typeface="Calibri"/>
                <a:cs typeface="Calibri"/>
              </a:rPr>
              <a:t>s</a:t>
            </a:r>
            <a:r>
              <a:rPr sz="3200" spc="-40" dirty="0">
                <a:latin typeface="Calibri"/>
                <a:cs typeface="Calibri"/>
              </a:rPr>
              <a:t> </a:t>
            </a:r>
            <a:r>
              <a:rPr sz="3200" spc="-80" dirty="0">
                <a:latin typeface="Calibri"/>
                <a:cs typeface="Calibri"/>
              </a:rPr>
              <a:t>f</a:t>
            </a:r>
            <a:r>
              <a:rPr sz="3200" spc="35" dirty="0">
                <a:latin typeface="Calibri"/>
                <a:cs typeface="Calibri"/>
              </a:rPr>
              <a:t>o</a:t>
            </a:r>
            <a:r>
              <a:rPr sz="3200" spc="5" dirty="0">
                <a:latin typeface="Calibri"/>
                <a:cs typeface="Calibri"/>
              </a:rPr>
              <a:t>r</a:t>
            </a:r>
            <a:r>
              <a:rPr lang="en-US" sz="3200" spc="5" dirty="0">
                <a:latin typeface="Calibri"/>
                <a:cs typeface="Calibri"/>
              </a:rPr>
              <a:t> </a:t>
            </a:r>
            <a:r>
              <a:rPr sz="3200" spc="-5" dirty="0">
                <a:latin typeface="Calibri"/>
                <a:cs typeface="Calibri"/>
              </a:rPr>
              <a:t>transferring </a:t>
            </a:r>
            <a:r>
              <a:rPr sz="3200" spc="5" dirty="0">
                <a:latin typeface="Calibri"/>
                <a:cs typeface="Calibri"/>
              </a:rPr>
              <a:t>the </a:t>
            </a:r>
            <a:r>
              <a:rPr sz="3200" spc="-15" dirty="0">
                <a:latin typeface="Calibri"/>
                <a:cs typeface="Calibri"/>
              </a:rPr>
              <a:t>energy </a:t>
            </a:r>
            <a:r>
              <a:rPr sz="3200" spc="10" dirty="0">
                <a:latin typeface="Calibri"/>
                <a:cs typeface="Calibri"/>
              </a:rPr>
              <a:t>within</a:t>
            </a:r>
            <a:r>
              <a:rPr lang="en-US" sz="3200" spc="10" dirty="0">
                <a:latin typeface="Calibri"/>
                <a:cs typeface="Calibri"/>
              </a:rPr>
              <a:t> </a:t>
            </a:r>
            <a:r>
              <a:rPr sz="3200" dirty="0">
                <a:latin typeface="Calibri"/>
                <a:cs typeface="Calibri"/>
              </a:rPr>
              <a:t>macromolecules</a:t>
            </a:r>
            <a:r>
              <a:rPr sz="3200" spc="-120" dirty="0">
                <a:latin typeface="Calibri"/>
                <a:cs typeface="Calibri"/>
              </a:rPr>
              <a:t> </a:t>
            </a:r>
            <a:r>
              <a:rPr sz="3200" spc="-5" dirty="0">
                <a:latin typeface="Calibri"/>
                <a:cs typeface="Calibri"/>
              </a:rPr>
              <a:t>to</a:t>
            </a:r>
            <a:r>
              <a:rPr sz="3200" spc="-30" dirty="0">
                <a:latin typeface="Calibri"/>
                <a:cs typeface="Calibri"/>
              </a:rPr>
              <a:t> </a:t>
            </a:r>
            <a:r>
              <a:rPr sz="3200" spc="-65" dirty="0">
                <a:latin typeface="Calibri"/>
                <a:cs typeface="Calibri"/>
              </a:rPr>
              <a:t>ATP</a:t>
            </a:r>
            <a:r>
              <a:rPr lang="en-US" sz="3200" spc="-65" dirty="0">
                <a:latin typeface="Calibri"/>
                <a:cs typeface="Calibri"/>
              </a:rPr>
              <a:t>.</a:t>
            </a:r>
            <a:endParaRPr sz="3200" dirty="0">
              <a:latin typeface="Calibri"/>
              <a:cs typeface="Calibri"/>
            </a:endParaRPr>
          </a:p>
          <a:p>
            <a:pPr marL="355600">
              <a:lnSpc>
                <a:spcPct val="100000"/>
              </a:lnSpc>
              <a:spcBef>
                <a:spcPts val="795"/>
              </a:spcBef>
            </a:pPr>
            <a:r>
              <a:rPr sz="3200" spc="5" dirty="0">
                <a:latin typeface="Calibri"/>
                <a:cs typeface="Calibri"/>
              </a:rPr>
              <a:t>-found</a:t>
            </a:r>
            <a:r>
              <a:rPr sz="3200" spc="-100" dirty="0">
                <a:latin typeface="Calibri"/>
                <a:cs typeface="Calibri"/>
              </a:rPr>
              <a:t> </a:t>
            </a:r>
            <a:r>
              <a:rPr sz="3200" spc="10" dirty="0">
                <a:latin typeface="Calibri"/>
                <a:cs typeface="Calibri"/>
              </a:rPr>
              <a:t>in</a:t>
            </a:r>
            <a:r>
              <a:rPr sz="3200" spc="-15" dirty="0">
                <a:latin typeface="Calibri"/>
                <a:cs typeface="Calibri"/>
              </a:rPr>
              <a:t> </a:t>
            </a:r>
            <a:r>
              <a:rPr sz="3200" spc="15" dirty="0">
                <a:latin typeface="Calibri"/>
                <a:cs typeface="Calibri"/>
              </a:rPr>
              <a:t>all</a:t>
            </a:r>
            <a:r>
              <a:rPr sz="3200" spc="-40" dirty="0">
                <a:latin typeface="Calibri"/>
                <a:cs typeface="Calibri"/>
              </a:rPr>
              <a:t> </a:t>
            </a:r>
            <a:r>
              <a:rPr sz="3200" spc="-5" dirty="0">
                <a:latin typeface="Calibri"/>
                <a:cs typeface="Calibri"/>
              </a:rPr>
              <a:t>types</a:t>
            </a:r>
            <a:r>
              <a:rPr sz="3200" spc="-45" dirty="0">
                <a:latin typeface="Calibri"/>
                <a:cs typeface="Calibri"/>
              </a:rPr>
              <a:t> </a:t>
            </a:r>
            <a:r>
              <a:rPr sz="3200" spc="20" dirty="0">
                <a:latin typeface="Calibri"/>
                <a:cs typeface="Calibri"/>
              </a:rPr>
              <a:t>of</a:t>
            </a:r>
            <a:r>
              <a:rPr sz="3200" spc="-60" dirty="0">
                <a:latin typeface="Calibri"/>
                <a:cs typeface="Calibri"/>
              </a:rPr>
              <a:t> </a:t>
            </a:r>
            <a:r>
              <a:rPr sz="3200" dirty="0">
                <a:latin typeface="Calibri"/>
                <a:cs typeface="Calibri"/>
              </a:rPr>
              <a:t>eukaryotic</a:t>
            </a:r>
            <a:r>
              <a:rPr sz="3200" spc="-130" dirty="0">
                <a:latin typeface="Calibri"/>
                <a:cs typeface="Calibri"/>
              </a:rPr>
              <a:t> </a:t>
            </a:r>
            <a:r>
              <a:rPr sz="3200" dirty="0">
                <a:latin typeface="Calibri"/>
                <a:cs typeface="Calibri"/>
              </a:rPr>
              <a:t>cells</a:t>
            </a:r>
            <a:r>
              <a:rPr lang="en-US" sz="3200" dirty="0">
                <a:latin typeface="Calibri"/>
                <a:cs typeface="Calibri"/>
              </a:rPr>
              <a:t>.</a:t>
            </a:r>
            <a:endParaRPr sz="3200" dirty="0">
              <a:latin typeface="Calibri"/>
              <a:cs typeface="Calibri"/>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0C5D727E-8545-4FCF-B495-96D130D3254F}"/>
              </a:ext>
            </a:extLst>
          </p:cNvPr>
          <p:cNvSpPr>
            <a:spLocks noGrp="1" noChangeArrowheads="1"/>
          </p:cNvSpPr>
          <p:nvPr>
            <p:ph type="title"/>
          </p:nvPr>
        </p:nvSpPr>
        <p:spPr/>
        <p:txBody>
          <a:bodyPr/>
          <a:lstStyle/>
          <a:p>
            <a:pPr eaLnBrk="1" hangingPunct="1"/>
            <a:r>
              <a:rPr lang="en-US" altLang="en-US">
                <a:solidFill>
                  <a:srgbClr val="0000FF"/>
                </a:solidFill>
              </a:rPr>
              <a:t>Endo and Exocytosis</a:t>
            </a:r>
          </a:p>
        </p:txBody>
      </p:sp>
      <p:sp>
        <p:nvSpPr>
          <p:cNvPr id="46083" name="Rectangle 3">
            <a:extLst>
              <a:ext uri="{FF2B5EF4-FFF2-40B4-BE49-F238E27FC236}">
                <a16:creationId xmlns:a16="http://schemas.microsoft.com/office/drawing/2014/main" id="{FFAE7E26-1D8D-49AA-BF96-8AB097A6977C}"/>
              </a:ext>
            </a:extLst>
          </p:cNvPr>
          <p:cNvSpPr>
            <a:spLocks noGrp="1" noChangeArrowheads="1"/>
          </p:cNvSpPr>
          <p:nvPr>
            <p:ph type="body" idx="1"/>
          </p:nvPr>
        </p:nvSpPr>
        <p:spPr>
          <a:xfrm>
            <a:off x="383857" y="1311211"/>
            <a:ext cx="4655820" cy="3808735"/>
          </a:xfrm>
        </p:spPr>
        <p:txBody>
          <a:bodyPr/>
          <a:lstStyle/>
          <a:p>
            <a:pPr marL="457200" indent="-457200" eaLnBrk="1" hangingPunct="1">
              <a:buClr>
                <a:schemeClr val="tx1"/>
              </a:buClr>
              <a:buFont typeface="Wingdings" panose="05000000000000000000" pitchFamily="2" charset="2"/>
              <a:buChar char="Ø"/>
            </a:pPr>
            <a:r>
              <a:rPr lang="en-US" altLang="en-US" dirty="0"/>
              <a:t>Exocytosis</a:t>
            </a:r>
          </a:p>
          <a:p>
            <a:pPr eaLnBrk="1" hangingPunct="1">
              <a:buFontTx/>
              <a:buNone/>
            </a:pPr>
            <a:r>
              <a:rPr lang="en-US" altLang="en-US" dirty="0"/>
              <a:t>	- membrane vesicle fuses with the cell membrane, and releases enclosed material to extracellular space.</a:t>
            </a:r>
          </a:p>
          <a:p>
            <a:pPr marL="457200" indent="-457200" eaLnBrk="1" hangingPunct="1">
              <a:buFont typeface="Wingdings" panose="05000000000000000000" pitchFamily="2" charset="2"/>
              <a:buChar char="Ø"/>
            </a:pPr>
            <a:r>
              <a:rPr lang="en-US" altLang="en-US" dirty="0"/>
              <a:t>Endocytosis</a:t>
            </a:r>
          </a:p>
          <a:p>
            <a:pPr eaLnBrk="1" hangingPunct="1">
              <a:buFontTx/>
              <a:buNone/>
            </a:pPr>
            <a:r>
              <a:rPr lang="en-US" altLang="en-US" dirty="0"/>
              <a:t>	- cell membrane invaginates, pinches in, creates vesicle enclosing contents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Figure" descr="Three types of endocytosis are shown: (a) phagocytosis, (b) pinocytosis, and (c) receptor-mediated endocytosis. Part a shows the plasma membrane forming a pocket around a particle in the extracellular fluid. The membrane subsequently engulfs the particle, which becomes trapped in a vacuole. Part b shows a plasma membrane forming a pocket around fluid in the extracellular fluid. The membrane subsequently engulfs the fluid, which becomes trapped in a vacuole. Part c shows a part of the plasma membrane that is clathrin-coated on the cytoplasmic side and has receptors on the extracellular side. The receptors bind a substance, then pinch off to form a coated vesicle."/>
          <p:cNvPicPr>
            <a:picLocks noGrp="1" noChangeAspect="1"/>
          </p:cNvPicPr>
          <p:nvPr>
            <p:ph type="pic" sz="quarter" idx="13"/>
          </p:nvPr>
        </p:nvPicPr>
        <p:blipFill>
          <a:blip r:embed="rId2" cstate="email">
            <a:extLst>
              <a:ext uri="{28A0092B-C50C-407E-A947-70E740481C1C}">
                <a14:useLocalDpi xmlns:a14="http://schemas.microsoft.com/office/drawing/2010/main" val="0"/>
              </a:ext>
            </a:extLst>
          </a:blip>
          <a:srcRect t="-2138" b="-2138"/>
          <a:stretch>
            <a:fillRect/>
          </a:stretch>
        </p:blipFill>
        <p:spPr/>
      </p:pic>
      <p:sp>
        <p:nvSpPr>
          <p:cNvPr id="5" name="Figure Number"/>
          <p:cNvSpPr>
            <a:spLocks noGrp="1"/>
          </p:cNvSpPr>
          <p:nvPr>
            <p:ph type="title"/>
          </p:nvPr>
        </p:nvSpPr>
        <p:spPr>
          <a:xfrm>
            <a:off x="457200" y="241326"/>
            <a:ext cx="8062912" cy="677108"/>
          </a:xfrm>
        </p:spPr>
        <p:txBody>
          <a:bodyPr/>
          <a:lstStyle/>
          <a:p>
            <a:r>
              <a:rPr lang="en-US" dirty="0"/>
              <a:t> – endocytosis </a:t>
            </a:r>
          </a:p>
        </p:txBody>
      </p:sp>
      <p:pic>
        <p:nvPicPr>
          <p:cNvPr id="8" name="Picture 7">
            <a:extLst>
              <a:ext uri="{FF2B5EF4-FFF2-40B4-BE49-F238E27FC236}">
                <a16:creationId xmlns:a16="http://schemas.microsoft.com/office/drawing/2014/main" id="{F35D7E5A-60B8-3243-9E44-56A6CC55289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233007" y="211262"/>
            <a:ext cx="1693024" cy="409803"/>
          </a:xfrm>
          <a:prstGeom prst="rect">
            <a:avLst/>
          </a:prstGeom>
        </p:spPr>
      </p:pic>
    </p:spTree>
    <p:extLst>
      <p:ext uri="{BB962C8B-B14F-4D97-AF65-F5344CB8AC3E}">
        <p14:creationId xmlns:p14="http://schemas.microsoft.com/office/powerpoint/2010/main" val="35591766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Figure" descr="A vesicle containing waste products is shown in the cytoplasm. The vesicle migrates to the cell membrane. The membrane of the vesicle fuses with the cell membrane, and the contents of the vesicle are released to the extracellular fluid."/>
          <p:cNvPicPr>
            <a:picLocks noGrp="1" noChangeAspect="1"/>
          </p:cNvPicPr>
          <p:nvPr>
            <p:ph type="pic" sz="quarter" idx="13"/>
          </p:nvPr>
        </p:nvPicPr>
        <p:blipFill>
          <a:blip r:embed="rId2" cstate="email">
            <a:extLst>
              <a:ext uri="{28A0092B-C50C-407E-A947-70E740481C1C}">
                <a14:useLocalDpi xmlns:a14="http://schemas.microsoft.com/office/drawing/2010/main" val="0"/>
              </a:ext>
            </a:extLst>
          </a:blip>
          <a:srcRect t="-7488" b="-7488"/>
          <a:stretch>
            <a:fillRect/>
          </a:stretch>
        </p:blipFill>
        <p:spPr>
          <a:xfrm>
            <a:off x="4489450" y="1108075"/>
            <a:ext cx="4030663" cy="5256213"/>
          </a:xfrm>
        </p:spPr>
      </p:pic>
      <p:sp>
        <p:nvSpPr>
          <p:cNvPr id="14" name="Figure Legend"/>
          <p:cNvSpPr>
            <a:spLocks noGrp="1"/>
          </p:cNvSpPr>
          <p:nvPr>
            <p:ph type="body" sz="quarter" idx="14"/>
          </p:nvPr>
        </p:nvSpPr>
        <p:spPr>
          <a:xfrm>
            <a:off x="457200" y="1107617"/>
            <a:ext cx="3913188" cy="5256973"/>
          </a:xfrm>
        </p:spPr>
        <p:txBody>
          <a:bodyPr>
            <a:noAutofit/>
          </a:bodyPr>
          <a:lstStyle/>
          <a:p>
            <a:r>
              <a:rPr lang="en-US" sz="1600" dirty="0">
                <a:solidFill>
                  <a:schemeClr val="tx1"/>
                </a:solidFill>
              </a:rPr>
              <a:t>In exocytosis, a vesicle migrates to the plasma membrane, binds, and releases its contents to the outside of the cell. (credit: modification of work by Mariana Ruiz Villarreal)</a:t>
            </a:r>
          </a:p>
        </p:txBody>
      </p:sp>
      <p:sp>
        <p:nvSpPr>
          <p:cNvPr id="5" name="Figure Number"/>
          <p:cNvSpPr>
            <a:spLocks noGrp="1"/>
          </p:cNvSpPr>
          <p:nvPr>
            <p:ph type="title"/>
          </p:nvPr>
        </p:nvSpPr>
        <p:spPr/>
        <p:txBody>
          <a:bodyPr>
            <a:normAutofit/>
          </a:bodyPr>
          <a:lstStyle/>
          <a:p>
            <a:pPr algn="r"/>
            <a:r>
              <a:rPr lang="en-US" sz="2400" dirty="0">
                <a:solidFill>
                  <a:srgbClr val="6CB255"/>
                </a:solidFill>
              </a:rPr>
              <a:t>Exocytosis - </a:t>
            </a:r>
          </a:p>
        </p:txBody>
      </p:sp>
    </p:spTree>
    <p:extLst>
      <p:ext uri="{BB962C8B-B14F-4D97-AF65-F5344CB8AC3E}">
        <p14:creationId xmlns:p14="http://schemas.microsoft.com/office/powerpoint/2010/main" val="2251443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F79810FF-FC8B-49DB-820B-084AD2B15A79}"/>
              </a:ext>
            </a:extLst>
          </p:cNvPr>
          <p:cNvSpPr>
            <a:spLocks noGrp="1" noChangeArrowheads="1"/>
          </p:cNvSpPr>
          <p:nvPr>
            <p:ph type="title"/>
          </p:nvPr>
        </p:nvSpPr>
        <p:spPr/>
        <p:txBody>
          <a:bodyPr/>
          <a:lstStyle/>
          <a:p>
            <a:pPr eaLnBrk="1" hangingPunct="1">
              <a:defRPr/>
            </a:pPr>
            <a:r>
              <a:rPr lang="en-US" altLang="en-US" sz="4800">
                <a:solidFill>
                  <a:srgbClr val="0000FF"/>
                </a:solidFill>
                <a:effectLst>
                  <a:outerShdw blurRad="38100" dist="38100" dir="2700000" algn="tl">
                    <a:srgbClr val="C0C0C0"/>
                  </a:outerShdw>
                </a:effectLst>
              </a:rPr>
              <a:t>Two Types of Cells</a:t>
            </a:r>
            <a:endParaRPr lang="en-US" altLang="en-US"/>
          </a:p>
        </p:txBody>
      </p:sp>
      <p:sp>
        <p:nvSpPr>
          <p:cNvPr id="36868" name="Rectangle 4">
            <a:extLst>
              <a:ext uri="{FF2B5EF4-FFF2-40B4-BE49-F238E27FC236}">
                <a16:creationId xmlns:a16="http://schemas.microsoft.com/office/drawing/2014/main" id="{E693B938-F4C0-4243-A0F5-822CAC9FBAA3}"/>
              </a:ext>
            </a:extLst>
          </p:cNvPr>
          <p:cNvSpPr>
            <a:spLocks noGrp="1" noChangeArrowheads="1"/>
          </p:cNvSpPr>
          <p:nvPr>
            <p:ph type="body" sz="half" idx="2"/>
          </p:nvPr>
        </p:nvSpPr>
        <p:spPr>
          <a:xfrm>
            <a:off x="4648200" y="1981200"/>
            <a:ext cx="3810000" cy="2154436"/>
          </a:xfrm>
        </p:spPr>
        <p:txBody>
          <a:bodyPr/>
          <a:lstStyle/>
          <a:p>
            <a:pPr eaLnBrk="1" hangingPunct="1">
              <a:defRPr/>
            </a:pPr>
            <a:r>
              <a:rPr lang="en-US" altLang="en-US" sz="2800" dirty="0">
                <a:solidFill>
                  <a:srgbClr val="6CD106"/>
                </a:solidFill>
                <a:effectLst>
                  <a:outerShdw blurRad="38100" dist="38100" dir="2700000" algn="tl">
                    <a:srgbClr val="C0C0C0"/>
                  </a:outerShdw>
                </a:effectLst>
              </a:rPr>
              <a:t>2. </a:t>
            </a:r>
            <a:r>
              <a:rPr lang="en-US" altLang="en-US" sz="2800" u="sng" dirty="0">
                <a:solidFill>
                  <a:srgbClr val="6CD106"/>
                </a:solidFill>
                <a:effectLst>
                  <a:outerShdw blurRad="38100" dist="38100" dir="2700000" algn="tl">
                    <a:srgbClr val="C0C0C0"/>
                  </a:outerShdw>
                </a:effectLst>
              </a:rPr>
              <a:t>Eukaryotic Cells:</a:t>
            </a:r>
            <a:endParaRPr lang="en-US" altLang="en-US" sz="2800" dirty="0"/>
          </a:p>
          <a:p>
            <a:pPr eaLnBrk="1" hangingPunct="1">
              <a:defRPr/>
            </a:pPr>
            <a:r>
              <a:rPr lang="ar-IQ" altLang="en-US" sz="2800" dirty="0"/>
              <a:t>-</a:t>
            </a:r>
            <a:r>
              <a:rPr lang="en-US" altLang="en-US" sz="2800" dirty="0"/>
              <a:t>Have a nucleus</a:t>
            </a:r>
          </a:p>
          <a:p>
            <a:pPr eaLnBrk="1" hangingPunct="1">
              <a:defRPr/>
            </a:pPr>
            <a:r>
              <a:rPr lang="ar-IQ" altLang="en-US" sz="2800" dirty="0"/>
              <a:t>-</a:t>
            </a:r>
            <a:r>
              <a:rPr lang="en-US" altLang="en-US" sz="2800" dirty="0"/>
              <a:t>Have </a:t>
            </a:r>
            <a:r>
              <a:rPr lang="ar-IQ" altLang="en-US" sz="2800" dirty="0"/>
              <a:t>membrane-covered</a:t>
            </a:r>
            <a:r>
              <a:rPr lang="en-US" altLang="en-US" sz="2800" dirty="0"/>
              <a:t> organelles.</a:t>
            </a:r>
          </a:p>
          <a:p>
            <a:pPr eaLnBrk="1" hangingPunct="1">
              <a:defRPr/>
            </a:pPr>
            <a:r>
              <a:rPr lang="en-US" altLang="en-US" sz="2800" dirty="0"/>
              <a:t>-Have linear DNA.</a:t>
            </a:r>
          </a:p>
        </p:txBody>
      </p:sp>
      <p:pic>
        <p:nvPicPr>
          <p:cNvPr id="14340" name="Picture 6" descr="euCell">
            <a:extLst>
              <a:ext uri="{FF2B5EF4-FFF2-40B4-BE49-F238E27FC236}">
                <a16:creationId xmlns:a16="http://schemas.microsoft.com/office/drawing/2014/main" id="{4799DAD1-5F59-49DC-8626-B3B46E9806C3}"/>
              </a:ext>
            </a:extLst>
          </p:cNvPr>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685800" y="2133600"/>
            <a:ext cx="3382963" cy="348932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Eukaryotic cell</a:t>
            </a:r>
          </a:p>
        </p:txBody>
      </p:sp>
      <p:sp>
        <p:nvSpPr>
          <p:cNvPr id="4" name="Text Placeholder 3"/>
          <p:cNvSpPr>
            <a:spLocks noGrp="1"/>
          </p:cNvSpPr>
          <p:nvPr>
            <p:ph type="body" sz="quarter" idx="14"/>
          </p:nvPr>
        </p:nvSpPr>
        <p:spPr>
          <a:xfrm>
            <a:off x="457200" y="1052945"/>
            <a:ext cx="8062912" cy="4957419"/>
          </a:xfrm>
        </p:spPr>
        <p:txBody>
          <a:bodyPr>
            <a:normAutofit/>
          </a:bodyPr>
          <a:lstStyle/>
          <a:p>
            <a:pPr marL="342900" indent="-342900">
              <a:buFont typeface="Arial" panose="020B0604020202020204" pitchFamily="34" charset="0"/>
              <a:buChar char="•"/>
            </a:pPr>
            <a:r>
              <a:rPr lang="en-US" dirty="0"/>
              <a:t>Components:</a:t>
            </a:r>
          </a:p>
          <a:p>
            <a:pPr marL="457200" indent="-457200">
              <a:buFont typeface="+mj-lt"/>
              <a:buAutoNum type="arabicPeriod"/>
            </a:pPr>
            <a:r>
              <a:rPr lang="en-US" dirty="0"/>
              <a:t>Plasma Membrane </a:t>
            </a:r>
          </a:p>
          <a:p>
            <a:pPr lvl="1" indent="0">
              <a:buNone/>
            </a:pPr>
            <a:r>
              <a:rPr lang="en-US" dirty="0"/>
              <a:t>- And a Cell wall in plants, yeast </a:t>
            </a:r>
          </a:p>
          <a:p>
            <a:pPr marL="457200" indent="-457200">
              <a:buFont typeface="+mj-lt"/>
              <a:buAutoNum type="arabicPeriod"/>
            </a:pPr>
            <a:r>
              <a:rPr lang="en-US" dirty="0"/>
              <a:t>Nucleus </a:t>
            </a:r>
          </a:p>
          <a:p>
            <a:pPr marL="457200" indent="-457200">
              <a:buFont typeface="+mj-lt"/>
              <a:buAutoNum type="arabicPeriod"/>
            </a:pPr>
            <a:r>
              <a:rPr lang="en-US" dirty="0"/>
              <a:t>Cytoplasm </a:t>
            </a:r>
          </a:p>
          <a:p>
            <a:pPr marL="1074420" lvl="1" indent="-342900">
              <a:buFont typeface="Arial" panose="020B0604020202020204" pitchFamily="34" charset="0"/>
              <a:buChar char="•"/>
            </a:pPr>
            <a:r>
              <a:rPr lang="en-US" dirty="0"/>
              <a:t>Organelles:</a:t>
            </a:r>
          </a:p>
          <a:p>
            <a:pPr marL="1600200" lvl="2">
              <a:buFont typeface="Arial" panose="020B0604020202020204" pitchFamily="34" charset="0"/>
              <a:buChar char="•"/>
            </a:pPr>
            <a:r>
              <a:rPr lang="en-US" dirty="0"/>
              <a:t>Mitochondria</a:t>
            </a:r>
          </a:p>
          <a:p>
            <a:pPr marL="1600200" lvl="2">
              <a:buFont typeface="Arial" panose="020B0604020202020204" pitchFamily="34" charset="0"/>
              <a:buChar char="•"/>
            </a:pPr>
            <a:r>
              <a:rPr lang="en-US" dirty="0"/>
              <a:t>Ribosomes</a:t>
            </a:r>
          </a:p>
          <a:p>
            <a:pPr marL="1600200" lvl="2">
              <a:buFont typeface="Arial" panose="020B0604020202020204" pitchFamily="34" charset="0"/>
              <a:buChar char="•"/>
            </a:pPr>
            <a:r>
              <a:rPr lang="en-US" dirty="0"/>
              <a:t>Endoplasmic reticulum</a:t>
            </a:r>
          </a:p>
          <a:p>
            <a:pPr marL="1600200" lvl="2">
              <a:buFont typeface="Arial" panose="020B0604020202020204" pitchFamily="34" charset="0"/>
              <a:buChar char="•"/>
            </a:pPr>
            <a:r>
              <a:rPr lang="en-US" dirty="0"/>
              <a:t>Golgi apparatus</a:t>
            </a:r>
          </a:p>
          <a:p>
            <a:pPr marL="1600200" lvl="2">
              <a:buFont typeface="Arial" panose="020B0604020202020204" pitchFamily="34" charset="0"/>
              <a:buChar char="•"/>
            </a:pPr>
            <a:r>
              <a:rPr lang="en-US"/>
              <a:t>Lysosomes</a:t>
            </a:r>
            <a:endParaRPr lang="en-US" dirty="0"/>
          </a:p>
          <a:p>
            <a:pPr marL="1600200" lvl="2">
              <a:buFont typeface="Arial" panose="020B0604020202020204" pitchFamily="34" charset="0"/>
              <a:buChar char="•"/>
            </a:pPr>
            <a:r>
              <a:rPr lang="en-US" dirty="0"/>
              <a:t>Cytoskeleton </a:t>
            </a:r>
          </a:p>
          <a:p>
            <a:pPr marL="1600200" lvl="2">
              <a:buFont typeface="Arial" panose="020B0604020202020204" pitchFamily="34" charset="0"/>
              <a:buChar char="•"/>
            </a:pPr>
            <a:r>
              <a:rPr lang="en-US" dirty="0"/>
              <a:t>Vacuoles (plants)</a:t>
            </a:r>
          </a:p>
          <a:p>
            <a:pPr marL="1600200" lvl="2">
              <a:buFont typeface="Arial" panose="020B0604020202020204" pitchFamily="34" charset="0"/>
              <a:buChar char="•"/>
            </a:pPr>
            <a:r>
              <a:rPr lang="en-US" dirty="0"/>
              <a:t>Chloroplast  (plants)</a:t>
            </a:r>
          </a:p>
        </p:txBody>
      </p:sp>
    </p:spTree>
    <p:extLst>
      <p:ext uri="{BB962C8B-B14F-4D97-AF65-F5344CB8AC3E}">
        <p14:creationId xmlns:p14="http://schemas.microsoft.com/office/powerpoint/2010/main" val="1503459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87395" y="107949"/>
            <a:ext cx="3580129" cy="701040"/>
          </a:xfrm>
          <a:prstGeom prst="rect">
            <a:avLst/>
          </a:prstGeom>
        </p:spPr>
        <p:txBody>
          <a:bodyPr vert="horz" wrap="square" lIns="0" tIns="16510" rIns="0" bIns="0" rtlCol="0">
            <a:spAutoFit/>
          </a:bodyPr>
          <a:lstStyle/>
          <a:p>
            <a:pPr marL="12700">
              <a:lnSpc>
                <a:spcPct val="100000"/>
              </a:lnSpc>
              <a:spcBef>
                <a:spcPts val="130"/>
              </a:spcBef>
            </a:pPr>
            <a:r>
              <a:rPr dirty="0"/>
              <a:t>Eukaryotic</a:t>
            </a:r>
            <a:r>
              <a:rPr spc="-200" dirty="0"/>
              <a:t> </a:t>
            </a:r>
            <a:r>
              <a:rPr spc="5" dirty="0"/>
              <a:t>Cells</a:t>
            </a:r>
          </a:p>
        </p:txBody>
      </p:sp>
      <p:pic>
        <p:nvPicPr>
          <p:cNvPr id="3" name="object 3"/>
          <p:cNvPicPr/>
          <p:nvPr/>
        </p:nvPicPr>
        <p:blipFill>
          <a:blip r:embed="rId2" cstate="print"/>
          <a:stretch>
            <a:fillRect/>
          </a:stretch>
        </p:blipFill>
        <p:spPr>
          <a:xfrm>
            <a:off x="0" y="1142999"/>
            <a:ext cx="9144000" cy="5714996"/>
          </a:xfrm>
          <a:prstGeom prst="rect">
            <a:avLst/>
          </a:prstGeom>
        </p:spPr>
      </p:pic>
      <p:sp>
        <p:nvSpPr>
          <p:cNvPr id="4" name="object 4"/>
          <p:cNvSpPr txBox="1"/>
          <p:nvPr/>
        </p:nvSpPr>
        <p:spPr>
          <a:xfrm>
            <a:off x="8480806" y="6458129"/>
            <a:ext cx="161290" cy="196215"/>
          </a:xfrm>
          <a:prstGeom prst="rect">
            <a:avLst/>
          </a:prstGeom>
        </p:spPr>
        <p:txBody>
          <a:bodyPr vert="horz" wrap="square" lIns="0" tIns="0" rIns="0" bIns="0" rtlCol="0">
            <a:spAutoFit/>
          </a:bodyPr>
          <a:lstStyle/>
          <a:p>
            <a:pPr marL="38100">
              <a:lnSpc>
                <a:spcPts val="1430"/>
              </a:lnSpc>
            </a:pPr>
            <a:fld id="{81D60167-4931-47E6-BA6A-407CBD079E47}" type="slidenum">
              <a:rPr sz="1200" dirty="0">
                <a:solidFill>
                  <a:srgbClr val="888888"/>
                </a:solidFill>
                <a:latin typeface="Arial MT"/>
                <a:cs typeface="Arial MT"/>
              </a:rPr>
              <a:t>7</a:t>
            </a:fld>
            <a:endParaRPr sz="1200">
              <a:latin typeface="Arial MT"/>
              <a:cs typeface="Arial M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8480806" y="6458129"/>
            <a:ext cx="161290" cy="196215"/>
          </a:xfrm>
          <a:prstGeom prst="rect">
            <a:avLst/>
          </a:prstGeom>
        </p:spPr>
        <p:txBody>
          <a:bodyPr vert="horz" wrap="square" lIns="0" tIns="0" rIns="0" bIns="0" rtlCol="0">
            <a:spAutoFit/>
          </a:bodyPr>
          <a:lstStyle/>
          <a:p>
            <a:pPr marL="38100">
              <a:lnSpc>
                <a:spcPts val="1430"/>
              </a:lnSpc>
            </a:pPr>
            <a:fld id="{81D60167-4931-47E6-BA6A-407CBD079E47}" type="slidenum">
              <a:rPr sz="1200" dirty="0">
                <a:solidFill>
                  <a:srgbClr val="888888"/>
                </a:solidFill>
                <a:latin typeface="Arial MT"/>
                <a:cs typeface="Arial MT"/>
              </a:rPr>
              <a:t>8</a:t>
            </a:fld>
            <a:endParaRPr sz="1200">
              <a:latin typeface="Arial MT"/>
              <a:cs typeface="Arial MT"/>
            </a:endParaRPr>
          </a:p>
        </p:txBody>
      </p:sp>
      <p:sp>
        <p:nvSpPr>
          <p:cNvPr id="2" name="object 2"/>
          <p:cNvSpPr txBox="1">
            <a:spLocks noGrp="1"/>
          </p:cNvSpPr>
          <p:nvPr>
            <p:ph type="title"/>
          </p:nvPr>
        </p:nvSpPr>
        <p:spPr>
          <a:xfrm>
            <a:off x="4093845" y="460692"/>
            <a:ext cx="1083310" cy="701040"/>
          </a:xfrm>
          <a:prstGeom prst="rect">
            <a:avLst/>
          </a:prstGeom>
        </p:spPr>
        <p:txBody>
          <a:bodyPr vert="horz" wrap="square" lIns="0" tIns="16510" rIns="0" bIns="0" rtlCol="0">
            <a:spAutoFit/>
          </a:bodyPr>
          <a:lstStyle/>
          <a:p>
            <a:pPr marL="12700">
              <a:lnSpc>
                <a:spcPct val="100000"/>
              </a:lnSpc>
              <a:spcBef>
                <a:spcPts val="130"/>
              </a:spcBef>
            </a:pPr>
            <a:r>
              <a:rPr spc="-25" dirty="0"/>
              <a:t>C</a:t>
            </a:r>
            <a:r>
              <a:rPr spc="-15" dirty="0"/>
              <a:t>e</a:t>
            </a:r>
            <a:r>
              <a:rPr spc="30" dirty="0"/>
              <a:t>ll</a:t>
            </a:r>
            <a:r>
              <a:rPr spc="10" dirty="0"/>
              <a:t>s</a:t>
            </a:r>
          </a:p>
        </p:txBody>
      </p:sp>
      <p:sp>
        <p:nvSpPr>
          <p:cNvPr id="3" name="object 3"/>
          <p:cNvSpPr txBox="1"/>
          <p:nvPr/>
        </p:nvSpPr>
        <p:spPr>
          <a:xfrm>
            <a:off x="536575" y="1508124"/>
            <a:ext cx="8010525" cy="3850004"/>
          </a:xfrm>
          <a:prstGeom prst="rect">
            <a:avLst/>
          </a:prstGeom>
        </p:spPr>
        <p:txBody>
          <a:bodyPr vert="horz" wrap="square" lIns="0" tIns="114935" rIns="0" bIns="0" rtlCol="0">
            <a:spAutoFit/>
          </a:bodyPr>
          <a:lstStyle/>
          <a:p>
            <a:pPr marL="12700">
              <a:lnSpc>
                <a:spcPct val="100000"/>
              </a:lnSpc>
              <a:spcBef>
                <a:spcPts val="905"/>
              </a:spcBef>
            </a:pPr>
            <a:r>
              <a:rPr sz="3200" b="1" spc="15" dirty="0">
                <a:solidFill>
                  <a:srgbClr val="FF0000"/>
                </a:solidFill>
                <a:latin typeface="Calibri"/>
                <a:cs typeface="Calibri"/>
              </a:rPr>
              <a:t>Nucleus</a:t>
            </a:r>
            <a:endParaRPr sz="3200" dirty="0">
              <a:latin typeface="Calibri"/>
              <a:cs typeface="Calibri"/>
            </a:endParaRPr>
          </a:p>
          <a:p>
            <a:pPr marL="355600" marR="337820">
              <a:lnSpc>
                <a:spcPct val="100000"/>
              </a:lnSpc>
              <a:spcBef>
                <a:spcPts val="815"/>
              </a:spcBef>
            </a:pPr>
            <a:r>
              <a:rPr sz="3200" spc="-10" dirty="0">
                <a:latin typeface="Calibri"/>
                <a:cs typeface="Calibri"/>
              </a:rPr>
              <a:t>-stores</a:t>
            </a:r>
            <a:r>
              <a:rPr sz="3200" spc="-120" dirty="0">
                <a:latin typeface="Calibri"/>
                <a:cs typeface="Calibri"/>
              </a:rPr>
              <a:t> </a:t>
            </a:r>
            <a:r>
              <a:rPr sz="3200" spc="10" dirty="0">
                <a:latin typeface="Calibri"/>
                <a:cs typeface="Calibri"/>
              </a:rPr>
              <a:t>the</a:t>
            </a:r>
            <a:r>
              <a:rPr sz="3200" spc="-15" dirty="0">
                <a:latin typeface="Calibri"/>
                <a:cs typeface="Calibri"/>
              </a:rPr>
              <a:t> </a:t>
            </a:r>
            <a:r>
              <a:rPr sz="3200" spc="-5" dirty="0">
                <a:latin typeface="Calibri"/>
                <a:cs typeface="Calibri"/>
              </a:rPr>
              <a:t>genetic</a:t>
            </a:r>
            <a:r>
              <a:rPr sz="3200" spc="-60" dirty="0">
                <a:latin typeface="Calibri"/>
                <a:cs typeface="Calibri"/>
              </a:rPr>
              <a:t> </a:t>
            </a:r>
            <a:r>
              <a:rPr sz="3200" spc="5" dirty="0">
                <a:latin typeface="Calibri"/>
                <a:cs typeface="Calibri"/>
              </a:rPr>
              <a:t>material</a:t>
            </a:r>
            <a:r>
              <a:rPr sz="3200" spc="-120" dirty="0">
                <a:latin typeface="Calibri"/>
                <a:cs typeface="Calibri"/>
              </a:rPr>
              <a:t> </a:t>
            </a:r>
            <a:r>
              <a:rPr sz="3200" spc="20" dirty="0">
                <a:latin typeface="Calibri"/>
                <a:cs typeface="Calibri"/>
              </a:rPr>
              <a:t>of</a:t>
            </a:r>
            <a:r>
              <a:rPr sz="3200" spc="-60" dirty="0">
                <a:latin typeface="Calibri"/>
                <a:cs typeface="Calibri"/>
              </a:rPr>
              <a:t> </a:t>
            </a:r>
            <a:r>
              <a:rPr sz="3200" spc="10" dirty="0">
                <a:latin typeface="Calibri"/>
                <a:cs typeface="Calibri"/>
              </a:rPr>
              <a:t>the</a:t>
            </a:r>
            <a:r>
              <a:rPr sz="3200" spc="-15" dirty="0">
                <a:latin typeface="Calibri"/>
                <a:cs typeface="Calibri"/>
              </a:rPr>
              <a:t> </a:t>
            </a:r>
            <a:r>
              <a:rPr sz="3200" spc="-5" dirty="0">
                <a:latin typeface="Calibri"/>
                <a:cs typeface="Calibri"/>
              </a:rPr>
              <a:t>cell</a:t>
            </a:r>
            <a:r>
              <a:rPr sz="3200" spc="25" dirty="0">
                <a:latin typeface="Calibri"/>
                <a:cs typeface="Calibri"/>
              </a:rPr>
              <a:t> </a:t>
            </a:r>
            <a:r>
              <a:rPr sz="3200" spc="10" dirty="0">
                <a:latin typeface="Calibri"/>
                <a:cs typeface="Calibri"/>
              </a:rPr>
              <a:t>in</a:t>
            </a:r>
            <a:r>
              <a:rPr sz="3200" spc="-20" dirty="0">
                <a:latin typeface="Calibri"/>
                <a:cs typeface="Calibri"/>
              </a:rPr>
              <a:t> </a:t>
            </a:r>
            <a:r>
              <a:rPr sz="3200" spc="10" dirty="0">
                <a:latin typeface="Calibri"/>
                <a:cs typeface="Calibri"/>
              </a:rPr>
              <a:t>the</a:t>
            </a:r>
            <a:r>
              <a:rPr lang="en-US" sz="3200" spc="10" dirty="0">
                <a:latin typeface="Calibri"/>
                <a:cs typeface="Calibri"/>
              </a:rPr>
              <a:t> </a:t>
            </a:r>
            <a:r>
              <a:rPr sz="3200" spc="-5" dirty="0">
                <a:latin typeface="Calibri"/>
                <a:cs typeface="Calibri"/>
              </a:rPr>
              <a:t>form</a:t>
            </a:r>
            <a:r>
              <a:rPr sz="3200" spc="-85" dirty="0">
                <a:latin typeface="Calibri"/>
                <a:cs typeface="Calibri"/>
              </a:rPr>
              <a:t> </a:t>
            </a:r>
            <a:r>
              <a:rPr sz="3200" spc="20" dirty="0">
                <a:latin typeface="Calibri"/>
                <a:cs typeface="Calibri"/>
              </a:rPr>
              <a:t>of</a:t>
            </a:r>
            <a:r>
              <a:rPr sz="3200" spc="-60" dirty="0">
                <a:latin typeface="Calibri"/>
                <a:cs typeface="Calibri"/>
              </a:rPr>
              <a:t> </a:t>
            </a:r>
            <a:r>
              <a:rPr sz="3200" spc="5" dirty="0">
                <a:latin typeface="Calibri"/>
                <a:cs typeface="Calibri"/>
              </a:rPr>
              <a:t>multiple</a:t>
            </a:r>
            <a:r>
              <a:rPr sz="3200" spc="-125" dirty="0">
                <a:latin typeface="Calibri"/>
                <a:cs typeface="Calibri"/>
              </a:rPr>
              <a:t> </a:t>
            </a:r>
            <a:r>
              <a:rPr sz="3200" spc="5" dirty="0">
                <a:latin typeface="Calibri"/>
                <a:cs typeface="Calibri"/>
              </a:rPr>
              <a:t>chromosomes</a:t>
            </a:r>
            <a:r>
              <a:rPr lang="en-US" sz="3200" spc="5" dirty="0">
                <a:latin typeface="Calibri"/>
                <a:cs typeface="Calibri"/>
              </a:rPr>
              <a:t>.</a:t>
            </a:r>
            <a:endParaRPr sz="3200" dirty="0">
              <a:latin typeface="Calibri"/>
              <a:cs typeface="Calibri"/>
            </a:endParaRPr>
          </a:p>
          <a:p>
            <a:pPr marL="355600" marR="5080">
              <a:lnSpc>
                <a:spcPct val="100000"/>
              </a:lnSpc>
              <a:spcBef>
                <a:spcPts val="810"/>
              </a:spcBef>
            </a:pPr>
            <a:r>
              <a:rPr sz="3200" spc="10" dirty="0">
                <a:latin typeface="Calibri"/>
                <a:cs typeface="Calibri"/>
              </a:rPr>
              <a:t>-surrounded</a:t>
            </a:r>
            <a:r>
              <a:rPr sz="3200" spc="-250" dirty="0">
                <a:latin typeface="Calibri"/>
                <a:cs typeface="Calibri"/>
              </a:rPr>
              <a:t> </a:t>
            </a:r>
            <a:r>
              <a:rPr sz="3200" spc="25" dirty="0">
                <a:latin typeface="Calibri"/>
                <a:cs typeface="Calibri"/>
              </a:rPr>
              <a:t>by</a:t>
            </a:r>
            <a:r>
              <a:rPr sz="3200" spc="-10" dirty="0">
                <a:latin typeface="Calibri"/>
                <a:cs typeface="Calibri"/>
              </a:rPr>
              <a:t> </a:t>
            </a:r>
            <a:r>
              <a:rPr sz="3200" spc="10" dirty="0">
                <a:latin typeface="Calibri"/>
                <a:cs typeface="Calibri"/>
              </a:rPr>
              <a:t>a</a:t>
            </a:r>
            <a:r>
              <a:rPr sz="3200" spc="15" dirty="0">
                <a:latin typeface="Calibri"/>
                <a:cs typeface="Calibri"/>
              </a:rPr>
              <a:t> </a:t>
            </a:r>
            <a:r>
              <a:rPr sz="3200" b="1" spc="10" dirty="0">
                <a:solidFill>
                  <a:srgbClr val="FF0000"/>
                </a:solidFill>
                <a:latin typeface="Calibri"/>
                <a:cs typeface="Calibri"/>
              </a:rPr>
              <a:t>nuclear</a:t>
            </a:r>
            <a:r>
              <a:rPr sz="3200" b="1" spc="-145" dirty="0">
                <a:solidFill>
                  <a:srgbClr val="FF0000"/>
                </a:solidFill>
                <a:latin typeface="Calibri"/>
                <a:cs typeface="Calibri"/>
              </a:rPr>
              <a:t> </a:t>
            </a:r>
            <a:r>
              <a:rPr sz="3200" b="1" spc="5" dirty="0">
                <a:solidFill>
                  <a:srgbClr val="FF0000"/>
                </a:solidFill>
                <a:latin typeface="Calibri"/>
                <a:cs typeface="Calibri"/>
              </a:rPr>
              <a:t>envelope</a:t>
            </a:r>
            <a:r>
              <a:rPr sz="3200" b="1" spc="-90" dirty="0">
                <a:solidFill>
                  <a:srgbClr val="FF0000"/>
                </a:solidFill>
                <a:latin typeface="Calibri"/>
                <a:cs typeface="Calibri"/>
              </a:rPr>
              <a:t> </a:t>
            </a:r>
            <a:r>
              <a:rPr sz="3200" spc="10" dirty="0">
                <a:latin typeface="Calibri"/>
                <a:cs typeface="Calibri"/>
              </a:rPr>
              <a:t>composed</a:t>
            </a:r>
            <a:r>
              <a:rPr lang="en-US" sz="3200" spc="10" dirty="0">
                <a:latin typeface="Calibri"/>
                <a:cs typeface="Calibri"/>
              </a:rPr>
              <a:t> </a:t>
            </a:r>
            <a:r>
              <a:rPr sz="3200" spc="30" dirty="0">
                <a:latin typeface="Calibri"/>
                <a:cs typeface="Calibri"/>
              </a:rPr>
              <a:t>o</a:t>
            </a:r>
            <a:r>
              <a:rPr sz="3200" spc="5" dirty="0">
                <a:latin typeface="Calibri"/>
                <a:cs typeface="Calibri"/>
              </a:rPr>
              <a:t>f</a:t>
            </a:r>
            <a:r>
              <a:rPr sz="3200" spc="-55" dirty="0">
                <a:latin typeface="Calibri"/>
                <a:cs typeface="Calibri"/>
              </a:rPr>
              <a:t> </a:t>
            </a:r>
            <a:r>
              <a:rPr sz="3200" spc="10" dirty="0">
                <a:latin typeface="Calibri"/>
                <a:cs typeface="Calibri"/>
              </a:rPr>
              <a:t>2</a:t>
            </a:r>
            <a:r>
              <a:rPr sz="3200" spc="-35" dirty="0">
                <a:latin typeface="Calibri"/>
                <a:cs typeface="Calibri"/>
              </a:rPr>
              <a:t> </a:t>
            </a:r>
            <a:r>
              <a:rPr sz="3200" spc="35" dirty="0">
                <a:latin typeface="Calibri"/>
                <a:cs typeface="Calibri"/>
              </a:rPr>
              <a:t>ph</a:t>
            </a:r>
            <a:r>
              <a:rPr sz="3200" spc="30" dirty="0">
                <a:latin typeface="Calibri"/>
                <a:cs typeface="Calibri"/>
              </a:rPr>
              <a:t>o</a:t>
            </a:r>
            <a:r>
              <a:rPr sz="3200" spc="15" dirty="0">
                <a:latin typeface="Calibri"/>
                <a:cs typeface="Calibri"/>
              </a:rPr>
              <a:t>s</a:t>
            </a:r>
            <a:r>
              <a:rPr sz="3200" spc="35" dirty="0">
                <a:latin typeface="Calibri"/>
                <a:cs typeface="Calibri"/>
              </a:rPr>
              <a:t>ph</a:t>
            </a:r>
            <a:r>
              <a:rPr sz="3200" spc="30" dirty="0">
                <a:latin typeface="Calibri"/>
                <a:cs typeface="Calibri"/>
              </a:rPr>
              <a:t>o</a:t>
            </a:r>
            <a:r>
              <a:rPr sz="3200" spc="5" dirty="0">
                <a:latin typeface="Calibri"/>
                <a:cs typeface="Calibri"/>
              </a:rPr>
              <a:t>l</a:t>
            </a:r>
            <a:r>
              <a:rPr sz="3200" spc="15" dirty="0">
                <a:latin typeface="Calibri"/>
                <a:cs typeface="Calibri"/>
              </a:rPr>
              <a:t>i</a:t>
            </a:r>
            <a:r>
              <a:rPr sz="3200" spc="-35" dirty="0">
                <a:latin typeface="Calibri"/>
                <a:cs typeface="Calibri"/>
              </a:rPr>
              <a:t>p</a:t>
            </a:r>
            <a:r>
              <a:rPr sz="3200" spc="10" dirty="0">
                <a:latin typeface="Calibri"/>
                <a:cs typeface="Calibri"/>
              </a:rPr>
              <a:t>id</a:t>
            </a:r>
            <a:r>
              <a:rPr sz="3200" spc="-235" dirty="0">
                <a:latin typeface="Calibri"/>
                <a:cs typeface="Calibri"/>
              </a:rPr>
              <a:t> </a:t>
            </a:r>
            <a:r>
              <a:rPr sz="3200" spc="35" dirty="0">
                <a:latin typeface="Calibri"/>
                <a:cs typeface="Calibri"/>
              </a:rPr>
              <a:t>b</a:t>
            </a:r>
            <a:r>
              <a:rPr sz="3200" spc="5" dirty="0">
                <a:latin typeface="Calibri"/>
                <a:cs typeface="Calibri"/>
              </a:rPr>
              <a:t>i</a:t>
            </a:r>
            <a:r>
              <a:rPr sz="3200" spc="15" dirty="0">
                <a:latin typeface="Calibri"/>
                <a:cs typeface="Calibri"/>
              </a:rPr>
              <a:t>l</a:t>
            </a:r>
            <a:r>
              <a:rPr sz="3200" spc="-40" dirty="0">
                <a:latin typeface="Calibri"/>
                <a:cs typeface="Calibri"/>
              </a:rPr>
              <a:t>a</a:t>
            </a:r>
            <a:r>
              <a:rPr sz="3200" spc="-105" dirty="0">
                <a:latin typeface="Calibri"/>
                <a:cs typeface="Calibri"/>
              </a:rPr>
              <a:t>y</a:t>
            </a:r>
            <a:r>
              <a:rPr sz="3200" spc="-25" dirty="0">
                <a:latin typeface="Calibri"/>
                <a:cs typeface="Calibri"/>
              </a:rPr>
              <a:t>e</a:t>
            </a:r>
            <a:r>
              <a:rPr sz="3200" spc="-75" dirty="0">
                <a:latin typeface="Calibri"/>
                <a:cs typeface="Calibri"/>
              </a:rPr>
              <a:t>r</a:t>
            </a:r>
            <a:r>
              <a:rPr sz="3200" spc="10" dirty="0">
                <a:latin typeface="Calibri"/>
                <a:cs typeface="Calibri"/>
              </a:rPr>
              <a:t>s</a:t>
            </a:r>
            <a:r>
              <a:rPr lang="en-US" sz="3200" spc="10" dirty="0">
                <a:latin typeface="Calibri"/>
                <a:cs typeface="Calibri"/>
              </a:rPr>
              <a:t>.</a:t>
            </a:r>
            <a:endParaRPr sz="3200" dirty="0">
              <a:latin typeface="Calibri"/>
              <a:cs typeface="Calibri"/>
            </a:endParaRPr>
          </a:p>
          <a:p>
            <a:pPr marL="355600" marR="778510">
              <a:lnSpc>
                <a:spcPct val="100000"/>
              </a:lnSpc>
              <a:spcBef>
                <a:spcPts val="805"/>
              </a:spcBef>
            </a:pPr>
            <a:r>
              <a:rPr sz="3200" spc="5" dirty="0">
                <a:latin typeface="Calibri"/>
                <a:cs typeface="Calibri"/>
              </a:rPr>
              <a:t>-in</a:t>
            </a:r>
            <a:r>
              <a:rPr sz="3200" spc="-20" dirty="0">
                <a:latin typeface="Calibri"/>
                <a:cs typeface="Calibri"/>
              </a:rPr>
              <a:t> </a:t>
            </a:r>
            <a:r>
              <a:rPr sz="3200" spc="5" dirty="0">
                <a:latin typeface="Calibri"/>
                <a:cs typeface="Calibri"/>
              </a:rPr>
              <a:t>chromosomes</a:t>
            </a:r>
            <a:r>
              <a:rPr sz="3200" spc="-100" dirty="0">
                <a:latin typeface="Calibri"/>
                <a:cs typeface="Calibri"/>
              </a:rPr>
              <a:t> </a:t>
            </a:r>
            <a:r>
              <a:rPr sz="3200" spc="10" dirty="0">
                <a:latin typeface="Calibri"/>
                <a:cs typeface="Calibri"/>
              </a:rPr>
              <a:t>–</a:t>
            </a:r>
            <a:r>
              <a:rPr sz="3200" spc="-5" dirty="0">
                <a:latin typeface="Calibri"/>
                <a:cs typeface="Calibri"/>
              </a:rPr>
              <a:t> </a:t>
            </a:r>
            <a:r>
              <a:rPr sz="3200" spc="5" dirty="0">
                <a:latin typeface="Calibri"/>
                <a:cs typeface="Calibri"/>
              </a:rPr>
              <a:t>DNA</a:t>
            </a:r>
            <a:r>
              <a:rPr sz="3200" spc="-45" dirty="0">
                <a:latin typeface="Calibri"/>
                <a:cs typeface="Calibri"/>
              </a:rPr>
              <a:t> </a:t>
            </a:r>
            <a:r>
              <a:rPr sz="3200" spc="5" dirty="0">
                <a:latin typeface="Calibri"/>
                <a:cs typeface="Calibri"/>
              </a:rPr>
              <a:t>is</a:t>
            </a:r>
            <a:r>
              <a:rPr sz="3200" spc="-35" dirty="0">
                <a:latin typeface="Calibri"/>
                <a:cs typeface="Calibri"/>
              </a:rPr>
              <a:t> </a:t>
            </a:r>
            <a:r>
              <a:rPr sz="3200" spc="-15" dirty="0">
                <a:latin typeface="Calibri"/>
                <a:cs typeface="Calibri"/>
              </a:rPr>
              <a:t>organized</a:t>
            </a:r>
            <a:r>
              <a:rPr sz="3200" spc="-100" dirty="0">
                <a:latin typeface="Calibri"/>
                <a:cs typeface="Calibri"/>
              </a:rPr>
              <a:t> </a:t>
            </a:r>
            <a:r>
              <a:rPr sz="3200" spc="10" dirty="0">
                <a:latin typeface="Calibri"/>
                <a:cs typeface="Calibri"/>
              </a:rPr>
              <a:t>with</a:t>
            </a:r>
            <a:r>
              <a:rPr lang="en-US" sz="3200" spc="10" dirty="0">
                <a:latin typeface="Calibri"/>
                <a:cs typeface="Calibri"/>
              </a:rPr>
              <a:t> </a:t>
            </a:r>
            <a:r>
              <a:rPr sz="3200" dirty="0">
                <a:latin typeface="Calibri"/>
                <a:cs typeface="Calibri"/>
              </a:rPr>
              <a:t>proteins</a:t>
            </a:r>
            <a:r>
              <a:rPr sz="3200" spc="-120" dirty="0">
                <a:latin typeface="Calibri"/>
                <a:cs typeface="Calibri"/>
              </a:rPr>
              <a:t> </a:t>
            </a:r>
            <a:r>
              <a:rPr sz="3200" spc="-5" dirty="0">
                <a:latin typeface="Calibri"/>
                <a:cs typeface="Calibri"/>
              </a:rPr>
              <a:t>to</a:t>
            </a:r>
            <a:r>
              <a:rPr sz="3200" spc="-30" dirty="0">
                <a:latin typeface="Calibri"/>
                <a:cs typeface="Calibri"/>
              </a:rPr>
              <a:t> </a:t>
            </a:r>
            <a:r>
              <a:rPr sz="3200" spc="-5" dirty="0">
                <a:latin typeface="Calibri"/>
                <a:cs typeface="Calibri"/>
              </a:rPr>
              <a:t>form</a:t>
            </a:r>
            <a:r>
              <a:rPr sz="3200" spc="-60" dirty="0">
                <a:latin typeface="Calibri"/>
                <a:cs typeface="Calibri"/>
              </a:rPr>
              <a:t> </a:t>
            </a:r>
            <a:r>
              <a:rPr sz="3200" b="1" dirty="0">
                <a:solidFill>
                  <a:srgbClr val="FF0000"/>
                </a:solidFill>
                <a:latin typeface="Calibri"/>
                <a:cs typeface="Calibri"/>
              </a:rPr>
              <a:t>chromatin</a:t>
            </a:r>
            <a:r>
              <a:rPr lang="en-US" sz="3200" b="1" dirty="0">
                <a:solidFill>
                  <a:srgbClr val="FF0000"/>
                </a:solidFill>
                <a:latin typeface="Calibri"/>
                <a:cs typeface="Calibri"/>
              </a:rPr>
              <a:t>.</a:t>
            </a:r>
            <a:endParaRPr sz="32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4E839C9-4238-4C64-BE0B-4258AD228286}"/>
              </a:ext>
            </a:extLst>
          </p:cNvPr>
          <p:cNvSpPr>
            <a:spLocks noGrp="1" noChangeArrowheads="1"/>
          </p:cNvSpPr>
          <p:nvPr>
            <p:ph type="title"/>
          </p:nvPr>
        </p:nvSpPr>
        <p:spPr>
          <a:xfrm>
            <a:off x="1861185" y="448500"/>
            <a:ext cx="5421629" cy="1354217"/>
          </a:xfrm>
        </p:spPr>
        <p:txBody>
          <a:bodyPr/>
          <a:lstStyle/>
          <a:p>
            <a:pPr eaLnBrk="1" hangingPunct="1"/>
            <a:r>
              <a:rPr lang="en-US" altLang="en-US" b="1" dirty="0">
                <a:solidFill>
                  <a:srgbClr val="0000FF"/>
                </a:solidFill>
              </a:rPr>
              <a:t>Organic molecules of Cells</a:t>
            </a:r>
            <a:r>
              <a:rPr lang="en-US" altLang="en-US" dirty="0"/>
              <a:t> </a:t>
            </a:r>
          </a:p>
        </p:txBody>
      </p:sp>
      <p:sp>
        <p:nvSpPr>
          <p:cNvPr id="9219" name="Rectangle 3">
            <a:extLst>
              <a:ext uri="{FF2B5EF4-FFF2-40B4-BE49-F238E27FC236}">
                <a16:creationId xmlns:a16="http://schemas.microsoft.com/office/drawing/2014/main" id="{B6107D67-E2AA-4331-AD37-66EAF614185A}"/>
              </a:ext>
            </a:extLst>
          </p:cNvPr>
          <p:cNvSpPr>
            <a:spLocks noGrp="1" noChangeArrowheads="1"/>
          </p:cNvSpPr>
          <p:nvPr>
            <p:ph type="body" idx="1"/>
          </p:nvPr>
        </p:nvSpPr>
        <p:spPr>
          <a:xfrm>
            <a:off x="383857" y="2209800"/>
            <a:ext cx="4655820" cy="1692771"/>
          </a:xfrm>
        </p:spPr>
        <p:txBody>
          <a:bodyPr/>
          <a:lstStyle/>
          <a:p>
            <a:pPr marL="457200" indent="-457200" eaLnBrk="1" hangingPunct="1">
              <a:buFont typeface="Arial" panose="020B0604020202020204" pitchFamily="34" charset="0"/>
              <a:buChar char="•"/>
            </a:pPr>
            <a:r>
              <a:rPr lang="en-US" altLang="en-US" dirty="0"/>
              <a:t>Proteins.</a:t>
            </a:r>
          </a:p>
          <a:p>
            <a:pPr marL="457200" indent="-457200" eaLnBrk="1" hangingPunct="1">
              <a:buFont typeface="Arial" panose="020B0604020202020204" pitchFamily="34" charset="0"/>
              <a:buChar char="•"/>
            </a:pPr>
            <a:r>
              <a:rPr lang="en-US" altLang="en-US" dirty="0"/>
              <a:t>Carbohydrates.</a:t>
            </a:r>
          </a:p>
          <a:p>
            <a:pPr marL="457200" indent="-457200" eaLnBrk="1" hangingPunct="1">
              <a:buFont typeface="Arial" panose="020B0604020202020204" pitchFamily="34" charset="0"/>
              <a:buChar char="•"/>
            </a:pPr>
            <a:r>
              <a:rPr lang="en-US" altLang="en-US" dirty="0"/>
              <a:t>Lipids.</a:t>
            </a:r>
          </a:p>
          <a:p>
            <a:pPr marL="457200" indent="-457200" eaLnBrk="1" hangingPunct="1">
              <a:buFont typeface="Arial" panose="020B0604020202020204" pitchFamily="34" charset="0"/>
              <a:buChar char="•"/>
            </a:pPr>
            <a:r>
              <a:rPr lang="en-US" altLang="en-US" dirty="0"/>
              <a:t>Nucleic acids.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565</TotalTime>
  <Words>1398</Words>
  <Application>Microsoft Office PowerPoint</Application>
  <PresentationFormat>On-screen Show (4:3)</PresentationFormat>
  <Paragraphs>275</Paragraphs>
  <Slides>49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Arial MT</vt:lpstr>
      <vt:lpstr>Calibri</vt:lpstr>
      <vt:lpstr>Times New Roman</vt:lpstr>
      <vt:lpstr>Wingdings</vt:lpstr>
      <vt:lpstr>Office Theme</vt:lpstr>
      <vt:lpstr>Cell Structure  &amp; Function</vt:lpstr>
      <vt:lpstr>PowerPoint Presentation</vt:lpstr>
      <vt:lpstr>Cell types </vt:lpstr>
      <vt:lpstr>Two Types of Cells</vt:lpstr>
      <vt:lpstr>Two Types of Cells</vt:lpstr>
      <vt:lpstr>Eukaryotic cell</vt:lpstr>
      <vt:lpstr>Eukaryotic Cells</vt:lpstr>
      <vt:lpstr>Cells</vt:lpstr>
      <vt:lpstr>Organic molecules of Cells </vt:lpstr>
      <vt:lpstr>Proteins</vt:lpstr>
      <vt:lpstr>Lipids</vt:lpstr>
      <vt:lpstr>Nucleic Acids</vt:lpstr>
      <vt:lpstr>Cell Structure</vt:lpstr>
      <vt:lpstr>PowerPoint Presentation</vt:lpstr>
      <vt:lpstr>1. Plasma Membrane</vt:lpstr>
      <vt:lpstr>Plasma membrane</vt:lpstr>
      <vt:lpstr>Figure 3.8 – plasma membrane </vt:lpstr>
      <vt:lpstr>Plasma membrane functions</vt:lpstr>
      <vt:lpstr>Membrane transport </vt:lpstr>
      <vt:lpstr>Passive transport </vt:lpstr>
      <vt:lpstr>Active transport </vt:lpstr>
      <vt:lpstr>Cell Wall</vt:lpstr>
      <vt:lpstr>Cells</vt:lpstr>
      <vt:lpstr>Cytoplasm</vt:lpstr>
      <vt:lpstr>Nucleus</vt:lpstr>
      <vt:lpstr>The Nucleus</vt:lpstr>
      <vt:lpstr>Nuclear Membrane</vt:lpstr>
      <vt:lpstr>Nucleolus</vt:lpstr>
      <vt:lpstr>Nucleus</vt:lpstr>
      <vt:lpstr>Nucleus</vt:lpstr>
      <vt:lpstr>Endoplasmic Reticulum</vt:lpstr>
      <vt:lpstr>Ribosomes</vt:lpstr>
      <vt:lpstr>Golgi Bodies</vt:lpstr>
      <vt:lpstr>Lysosome</vt:lpstr>
      <vt:lpstr>Vacuoles</vt:lpstr>
      <vt:lpstr>Endoplasmic Reticulum (ER)</vt:lpstr>
      <vt:lpstr>Endoplasmic Reticulum</vt:lpstr>
      <vt:lpstr>PowerPoint Presentation</vt:lpstr>
      <vt:lpstr>Endomembrane System</vt:lpstr>
      <vt:lpstr>PowerPoint Presentation</vt:lpstr>
      <vt:lpstr>PowerPoint Presentation</vt:lpstr>
      <vt:lpstr>Golgi Apparatus</vt:lpstr>
      <vt:lpstr>Mitochondria</vt:lpstr>
      <vt:lpstr>Mitochondria</vt:lpstr>
      <vt:lpstr>Mitochondria</vt:lpstr>
      <vt:lpstr>Mitochondria</vt:lpstr>
      <vt:lpstr>Endo and Exocytosis</vt:lpstr>
      <vt:lpstr> – endocytosis </vt:lpstr>
      <vt:lpstr>Exocytosis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Physiology: Cell Structure and Function</dc:title>
  <dc:creator>SELVI</dc:creator>
  <cp:lastModifiedBy>Alaa Hamzha</cp:lastModifiedBy>
  <cp:revision>59</cp:revision>
  <dcterms:created xsi:type="dcterms:W3CDTF">2022-11-30T09:21:34Z</dcterms:created>
  <dcterms:modified xsi:type="dcterms:W3CDTF">2024-12-13T16:14:14Z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2018-10-04T00:00:00Z</vt:filetime>
  </property>
  <property fmtid="{D5CDD505-2E9C-101B-9397-08002B2CF9AE}" pid="3" name="Creator">
    <vt:lpwstr>Microsoft® PowerPoint® 2010</vt:lpwstr>
  </property>
  <property fmtid="{D5CDD505-2E9C-101B-9397-08002B2CF9AE}" pid="4" name="LastSaved">
    <vt:filetime>2022-11-30T00:00:00Z</vt:filetime>
  </property>
</Properties>
</file>