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 varScale="1">
        <p:scale>
          <a:sx n="71" d="100"/>
          <a:sy n="71" d="100"/>
        </p:scale>
        <p:origin x="66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0411-E228-4CC7-9847-A08354C4A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82694-716A-471E-88F2-7DA150AC2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9B5A2-724A-48A5-BC26-2040A36D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74007-0E74-4CB7-BE2B-5C943413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A99A-12DE-4EC8-A09E-FE90101E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4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CEDC7-21A6-41FC-B375-396BF6DA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2520B-B53B-4EA4-BDD5-8C53C8F68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4EA87-32B8-4327-B75D-2DAD6DAC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BDF0-5DED-4CED-91CD-8F74730C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9B579-6C79-4322-8D60-95A0B1B7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E412A1-6686-4056-ACD2-01F60BEFD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E4224-247A-4769-B4A3-A2FFA6A88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10E9D-E980-4AB3-B002-24A3AA32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74B68-F6F6-403A-95A6-E8D39800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F086A-3675-45ED-B885-D71D8E40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B4097-C52D-42E8-9784-8A50BB1E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E5875-B253-4B58-8D55-D6B30A45A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94903-68EE-4909-9466-67768681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9FF5D-6825-4BFB-8E10-EDCC195A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3185-7362-45E0-8D67-C1F4E507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5C14C-C1E9-400F-9FB5-851B865F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F9B37-EF6B-4561-8E5F-56980D466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2A4DE-F2A6-424E-9ACE-1D0588167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FDDE7-0E42-4047-A9E6-F753E914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0A3E4-3076-48FD-A121-CBBA7F5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9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2C06-FA6A-4F90-B544-DE94F60F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17911-3B54-47A8-9FB4-CD9CFB861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2B6B8-C961-4F95-989A-273782684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20DFD-811C-45E9-AEE3-FA880477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F2825-35CE-4C4D-A55F-B5980A5E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FA25E-FDC7-4CB8-93D9-30EE2F08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8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49C47-2736-41C1-B7EB-548709E64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B83FA-C7F1-48EE-905B-4E76C801B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1CF1F-3498-436B-877F-7EF2C44F5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62B47-3F49-4E80-B04D-C667B225C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08011-9722-4D28-B829-3473650E3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DC906-8912-423E-942B-EB39AB74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255D6-F820-421A-A705-7D57D939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CE7163-6498-429E-9C4F-E0683D16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F803F-25AA-404E-B75D-D4F76F1B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41D04-5545-4F73-850F-75B00413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965F4-2DC2-4BE2-B857-6C0086B2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35ABD-7DFE-4443-A94B-FF44FA53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5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87198-4F48-444F-8B17-DA671EB1C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4F83C-6F51-4426-9944-C90A7920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E6B25-112D-4A31-AEF4-A03B32530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9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BADE-3511-48CC-91AD-2144C80D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5503-16F1-434E-8AC2-3807B348B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1E2-2358-42FB-8892-85F054E91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690AC-A77B-4D86-B936-DB62E56B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00643-A473-4789-B404-5A6A26976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0D027-936C-420F-8990-55D5AF56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1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2BC4-7634-4A99-8384-94ACD77D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66F25-0AB3-4EFF-A0C0-19884E2C2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7AC66-EE3C-4017-8800-5207EDF8C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22421-6538-446F-88CE-DC0B5E56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47566-5D49-47CA-B30C-B40ABD2E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2CEC0-2F18-4C23-95DD-BFBB35CC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9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4A4776-02BB-4D74-82E0-B96868957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74608-831C-43E8-B61F-0D7EA564C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B25E2-43A1-4457-82FD-FE92FF785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499AA-4CF7-4AF1-BB00-9629C03F9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A97C-062F-4094-B1C9-D7158D66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7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0609F-E8D4-491B-8368-054866A50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721" y="3040535"/>
            <a:ext cx="9144000" cy="1254279"/>
          </a:xfrm>
        </p:spPr>
        <p:txBody>
          <a:bodyPr anchor="ctr">
            <a:normAutofit fontScale="90000"/>
          </a:bodyPr>
          <a:lstStyle/>
          <a:p>
            <a:r>
              <a:rPr lang="en-US" sz="7200" dirty="0" smtClean="0"/>
              <a:t>Chapter Two </a:t>
            </a:r>
            <a:br>
              <a:rPr lang="en-US" sz="7200" dirty="0" smtClean="0"/>
            </a:br>
            <a:r>
              <a:rPr lang="en-US" sz="7200" dirty="0" smtClean="0"/>
              <a:t>Elements of Grammar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E27432-9D75-4A9E-8FE8-FF227BBA5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By </a:t>
            </a:r>
            <a:r>
              <a:rPr lang="en-US" smtClean="0"/>
              <a:t>dr. Mustafa </a:t>
            </a:r>
            <a:r>
              <a:rPr lang="en-US" dirty="0" err="1" smtClean="0"/>
              <a:t>muslim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C131256-B95B-49E6-B033-48F68B7BD26E}"/>
              </a:ext>
            </a:extLst>
          </p:cNvPr>
          <p:cNvSpPr txBox="1"/>
          <p:nvPr/>
        </p:nvSpPr>
        <p:spPr>
          <a:xfrm>
            <a:off x="807676" y="1256173"/>
            <a:ext cx="5427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cs typeface="+mj-cs"/>
              </a:rPr>
              <a:t>Ministry of Higher Education and Scientific Researches</a:t>
            </a:r>
            <a:endParaRPr lang="ar-IQ" b="1" dirty="0">
              <a:cs typeface="+mj-cs"/>
            </a:endParaRPr>
          </a:p>
          <a:p>
            <a:r>
              <a:rPr lang="en-US" b="1" dirty="0" err="1" smtClean="0">
                <a:cs typeface="+mj-cs"/>
              </a:rPr>
              <a:t>AlMUSTAQBAL</a:t>
            </a:r>
            <a:r>
              <a:rPr lang="en-US" b="1" dirty="0" smtClean="0">
                <a:cs typeface="+mj-cs"/>
              </a:rPr>
              <a:t> </a:t>
            </a:r>
            <a:r>
              <a:rPr lang="en-US" b="1" dirty="0">
                <a:cs typeface="+mj-cs"/>
              </a:rPr>
              <a:t>University College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Department of </a:t>
            </a:r>
            <a:r>
              <a:rPr lang="en-US" b="1" dirty="0" smtClean="0">
                <a:cs typeface="+mj-cs"/>
              </a:rPr>
              <a:t>…English….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Class </a:t>
            </a:r>
            <a:r>
              <a:rPr lang="en-US" b="1" dirty="0" smtClean="0">
                <a:cs typeface="+mj-cs"/>
              </a:rPr>
              <a:t>…FIRST…….</a:t>
            </a:r>
            <a:endParaRPr lang="en-US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911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and predicate</a:t>
            </a:r>
          </a:p>
          <a:p>
            <a:pPr marL="0" indent="0">
              <a:buNone/>
            </a:pPr>
            <a:r>
              <a:rPr lang="en-US" dirty="0" smtClean="0"/>
              <a:t>The subject of the sentence is </a:t>
            </a:r>
            <a:r>
              <a:rPr lang="en-US" dirty="0"/>
              <a:t>what (or whom) the sentence is about. The </a:t>
            </a:r>
            <a:r>
              <a:rPr lang="en-US" dirty="0" smtClean="0"/>
              <a:t>predicate is </a:t>
            </a:r>
            <a:r>
              <a:rPr lang="en-US" dirty="0"/>
              <a:t>the </a:t>
            </a:r>
            <a:r>
              <a:rPr lang="en-US" dirty="0" smtClean="0"/>
              <a:t>verb of the sentence that tells </a:t>
            </a:r>
            <a:r>
              <a:rPr lang="en-US" dirty="0"/>
              <a:t>something about the subject.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sentence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subject                   predicate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John                         searched the room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The girl                     is now a student at the college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620512" y="4047744"/>
            <a:ext cx="0" cy="329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91584" y="4376928"/>
            <a:ext cx="2828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91584" y="4376928"/>
            <a:ext cx="0" cy="353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120128" y="4376928"/>
            <a:ext cx="0" cy="353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50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173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3235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            Sentence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subject                                              predicate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auxiliary                    predication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( operator 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He                                 will                              help his father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Operator</a:t>
            </a:r>
            <a:r>
              <a:rPr lang="en-US" dirty="0" smtClean="0"/>
              <a:t> is the auxiliary that is basically used to form negative and interrogative sentences.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632704" y="1219200"/>
            <a:ext cx="12192" cy="341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16352" y="1560576"/>
            <a:ext cx="4925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16352" y="1560576"/>
            <a:ext cx="0" cy="353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741920" y="1560576"/>
            <a:ext cx="0" cy="353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741920" y="2279904"/>
            <a:ext cx="0" cy="402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59424" y="2682240"/>
            <a:ext cx="2999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59424" y="2682240"/>
            <a:ext cx="0" cy="353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058656" y="2682240"/>
            <a:ext cx="0" cy="353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16352" y="2279904"/>
            <a:ext cx="0" cy="2011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059424" y="3828288"/>
            <a:ext cx="0" cy="463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058656" y="3285744"/>
            <a:ext cx="0" cy="1005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68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7227"/>
          </a:xfrm>
        </p:spPr>
        <p:txBody>
          <a:bodyPr/>
          <a:lstStyle/>
          <a:p>
            <a:r>
              <a:rPr lang="en-US" dirty="0" smtClean="0"/>
              <a:t>Range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7696"/>
            <a:ext cx="10515600" cy="47992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verb expression may consist several auxiliaries. The maximum number is 4 auxiliaries. For example:</a:t>
            </a:r>
          </a:p>
          <a:p>
            <a:pPr marL="0" indent="0">
              <a:buNone/>
            </a:pPr>
            <a:r>
              <a:rPr lang="en-US" dirty="0" smtClean="0"/>
              <a:t>1- It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raining. ( one auxiliary )</a:t>
            </a:r>
          </a:p>
          <a:p>
            <a:pPr marL="0" indent="0">
              <a:buNone/>
            </a:pPr>
            <a:r>
              <a:rPr lang="en-US" dirty="0" smtClean="0"/>
              <a:t>2- He </a:t>
            </a:r>
            <a:r>
              <a:rPr lang="en-US" dirty="0" smtClean="0">
                <a:solidFill>
                  <a:srgbClr val="FF0000"/>
                </a:solidFill>
              </a:rPr>
              <a:t>would have </a:t>
            </a:r>
            <a:r>
              <a:rPr lang="en-US" dirty="0" smtClean="0"/>
              <a:t>visit his father. </a:t>
            </a:r>
            <a:r>
              <a:rPr lang="en-US" dirty="0"/>
              <a:t>(</a:t>
            </a:r>
            <a:r>
              <a:rPr lang="en-US" dirty="0" smtClean="0"/>
              <a:t>Two auxiliaries )</a:t>
            </a:r>
          </a:p>
          <a:p>
            <a:pPr marL="0" indent="0">
              <a:buNone/>
            </a:pPr>
            <a:r>
              <a:rPr lang="en-US" dirty="0" smtClean="0"/>
              <a:t>3- They </a:t>
            </a:r>
            <a:r>
              <a:rPr lang="en-US" dirty="0" smtClean="0">
                <a:solidFill>
                  <a:srgbClr val="FF0000"/>
                </a:solidFill>
              </a:rPr>
              <a:t>would have been </a:t>
            </a:r>
            <a:r>
              <a:rPr lang="en-US" dirty="0" smtClean="0"/>
              <a:t>waiting the results. ( Three auxiliaries)</a:t>
            </a:r>
          </a:p>
          <a:p>
            <a:pPr marL="0" indent="0">
              <a:buNone/>
            </a:pPr>
            <a:r>
              <a:rPr lang="en-US" dirty="0" smtClean="0"/>
              <a:t>4- He </a:t>
            </a:r>
            <a:r>
              <a:rPr lang="en-US" dirty="0" smtClean="0">
                <a:solidFill>
                  <a:srgbClr val="FF0000"/>
                </a:solidFill>
              </a:rPr>
              <a:t>would have been being </a:t>
            </a:r>
            <a:r>
              <a:rPr lang="en-US" dirty="0" smtClean="0"/>
              <a:t>visited his father. ( Four auxiliaries)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Note</a:t>
            </a:r>
            <a:r>
              <a:rPr lang="en-US" dirty="0" smtClean="0"/>
              <a:t> :The first auxiliary is the operator that can be used to form negative and interrogative sentences.</a:t>
            </a:r>
          </a:p>
          <a:p>
            <a:pPr marL="0" indent="0">
              <a:buNone/>
            </a:pPr>
            <a:r>
              <a:rPr lang="en-US" dirty="0" smtClean="0"/>
              <a:t>He would have visit his father.       He </a:t>
            </a:r>
            <a:r>
              <a:rPr lang="en-US" dirty="0" smtClean="0">
                <a:solidFill>
                  <a:srgbClr val="FF0000"/>
                </a:solidFill>
              </a:rPr>
              <a:t>would</a:t>
            </a:r>
            <a:r>
              <a:rPr lang="en-US" dirty="0" smtClean="0"/>
              <a:t>n’t have visit his father.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Would</a:t>
            </a:r>
            <a:r>
              <a:rPr lang="en-US" dirty="0" smtClean="0"/>
              <a:t> he have visit his father?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266944" y="5145024"/>
            <a:ext cx="3779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266944" y="5486400"/>
            <a:ext cx="377952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8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sentence may alternatively seen as comprising five units called elements of sentence. </a:t>
            </a:r>
            <a:r>
              <a:rPr lang="en-US" dirty="0"/>
              <a:t>The sentence's primary components are the subject, verb, object, complement, and adverbial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u="sng" dirty="0" smtClean="0"/>
              <a:t>John</a:t>
            </a:r>
            <a:r>
              <a:rPr lang="en-US" dirty="0" smtClean="0"/>
              <a:t> </a:t>
            </a:r>
            <a:r>
              <a:rPr lang="en-US" u="sng" dirty="0" smtClean="0"/>
              <a:t>carefully</a:t>
            </a:r>
            <a:r>
              <a:rPr lang="en-US" dirty="0" smtClean="0"/>
              <a:t> </a:t>
            </a:r>
            <a:r>
              <a:rPr lang="en-US" u="sng" dirty="0" smtClean="0"/>
              <a:t>searched</a:t>
            </a:r>
            <a:r>
              <a:rPr lang="en-US" dirty="0" smtClean="0"/>
              <a:t> </a:t>
            </a:r>
            <a:r>
              <a:rPr lang="en-US" u="sng" dirty="0" smtClean="0"/>
              <a:t>the room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S           A              V               O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19072" y="3499104"/>
            <a:ext cx="0" cy="36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755392" y="3499104"/>
            <a:ext cx="24384" cy="36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157472" y="3499104"/>
            <a:ext cx="12192" cy="36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98592" y="3499104"/>
            <a:ext cx="0" cy="36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81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u="sng" dirty="0" smtClean="0"/>
              <a:t>They</a:t>
            </a:r>
            <a:r>
              <a:rPr lang="en-US" dirty="0" smtClean="0"/>
              <a:t> </a:t>
            </a:r>
            <a:r>
              <a:rPr lang="en-US" u="sng" dirty="0" smtClean="0"/>
              <a:t>make</a:t>
            </a:r>
            <a:r>
              <a:rPr lang="en-US" dirty="0" smtClean="0"/>
              <a:t> </a:t>
            </a:r>
            <a:r>
              <a:rPr lang="en-US" u="sng" dirty="0" smtClean="0"/>
              <a:t>him</a:t>
            </a:r>
            <a:r>
              <a:rPr lang="en-US" dirty="0" smtClean="0"/>
              <a:t> </a:t>
            </a:r>
            <a:r>
              <a:rPr lang="en-US" u="sng" dirty="0" smtClean="0"/>
              <a:t>the leader of the team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S         V       O                 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Ex:  </a:t>
            </a:r>
            <a:r>
              <a:rPr lang="en-US" u="sng" dirty="0" smtClean="0"/>
              <a:t>She</a:t>
            </a:r>
            <a:r>
              <a:rPr lang="en-US" dirty="0" smtClean="0"/>
              <a:t> </a:t>
            </a:r>
            <a:r>
              <a:rPr lang="en-US" u="sng" dirty="0" smtClean="0"/>
              <a:t>saw</a:t>
            </a:r>
            <a:r>
              <a:rPr lang="en-US" dirty="0" smtClean="0"/>
              <a:t> </a:t>
            </a:r>
            <a:r>
              <a:rPr lang="en-US" u="sng" dirty="0" smtClean="0"/>
              <a:t>that it rained all day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S      V                    O</a:t>
            </a:r>
          </a:p>
          <a:p>
            <a:pPr marL="0" indent="0">
              <a:buNone/>
            </a:pPr>
            <a:r>
              <a:rPr lang="en-US" dirty="0"/>
              <a:t>Note: The clause “ that it rained all day “ is called dependent clause or subordinate clause.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670304" y="2194560"/>
            <a:ext cx="24384" cy="707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86528" y="2194560"/>
            <a:ext cx="0" cy="707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316224" y="2194560"/>
            <a:ext cx="12192" cy="707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35936" y="2194560"/>
            <a:ext cx="0" cy="707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694688" y="4267200"/>
            <a:ext cx="0" cy="402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353056" y="4267200"/>
            <a:ext cx="0" cy="402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145280" y="4267200"/>
            <a:ext cx="0" cy="402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29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Complements and objects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can be of two types:</a:t>
            </a:r>
          </a:p>
          <a:p>
            <a:pPr marL="0" indent="0">
              <a:buNone/>
            </a:pPr>
            <a:r>
              <a:rPr lang="en-US" dirty="0" smtClean="0"/>
              <a:t>1- Direct object             obligatory part /  Od</a:t>
            </a:r>
          </a:p>
          <a:p>
            <a:pPr marL="0" indent="0">
              <a:buNone/>
            </a:pPr>
            <a:r>
              <a:rPr lang="en-US" dirty="0" smtClean="0"/>
              <a:t>2- Indirect object          optional part / </a:t>
            </a:r>
            <a:r>
              <a:rPr lang="en-US" dirty="0" err="1" smtClean="0"/>
              <a:t>Oi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Ex: He had given </a:t>
            </a:r>
            <a:r>
              <a:rPr lang="en-US" u="sng" dirty="0" smtClean="0"/>
              <a:t>the girl</a:t>
            </a:r>
            <a:r>
              <a:rPr lang="en-US" dirty="0" smtClean="0"/>
              <a:t> </a:t>
            </a:r>
            <a:r>
              <a:rPr lang="en-US" u="sng" dirty="0" smtClean="0"/>
              <a:t>an apple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</a:t>
            </a:r>
            <a:r>
              <a:rPr lang="en-US" dirty="0" err="1" smtClean="0"/>
              <a:t>Oi</a:t>
            </a:r>
            <a:r>
              <a:rPr lang="en-US" dirty="0" smtClean="0"/>
              <a:t>              Od</a:t>
            </a:r>
          </a:p>
          <a:p>
            <a:pPr marL="0" indent="0">
              <a:buNone/>
            </a:pPr>
            <a:r>
              <a:rPr lang="en-US" dirty="0" smtClean="0"/>
              <a:t>Note: The indirect object is always animate ( human being ) and it is an optional part in the sentence. So the above example can be written as:</a:t>
            </a:r>
          </a:p>
          <a:p>
            <a:pPr marL="0" indent="0">
              <a:buNone/>
            </a:pPr>
            <a:r>
              <a:rPr lang="en-US" dirty="0" smtClean="0"/>
              <a:t>Ex: He had given an apple.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06496" y="2609088"/>
            <a:ext cx="865632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13760" y="3145536"/>
            <a:ext cx="6583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950208" y="3730752"/>
            <a:ext cx="12192" cy="3169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998720" y="3730752"/>
            <a:ext cx="12192" cy="3169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687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Complements can be of two types:</a:t>
            </a:r>
          </a:p>
          <a:p>
            <a:pPr marL="0" indent="0">
              <a:buNone/>
            </a:pPr>
            <a:r>
              <a:rPr lang="en-US" dirty="0" smtClean="0"/>
              <a:t>1- Subject complement           Cs</a:t>
            </a:r>
          </a:p>
          <a:p>
            <a:pPr marL="0" indent="0">
              <a:buNone/>
            </a:pPr>
            <a:r>
              <a:rPr lang="en-US" dirty="0" smtClean="0"/>
              <a:t>2- Object complement            Co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Subject complement has a direct relation with the subject of the sentence and it is used to give additional information about the subject.</a:t>
            </a:r>
          </a:p>
          <a:p>
            <a:pPr marL="0" indent="0">
              <a:buNone/>
            </a:pPr>
            <a:r>
              <a:rPr lang="en-US" dirty="0" smtClean="0"/>
              <a:t>Ex: John is </a:t>
            </a:r>
            <a:r>
              <a:rPr lang="en-US" dirty="0" smtClean="0">
                <a:solidFill>
                  <a:srgbClr val="FF0000"/>
                </a:solidFill>
              </a:rPr>
              <a:t>a doctor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The noun phrase ( a doctor ) is a subject complement to show the situation of the subject ( John ).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364736" y="2523744"/>
            <a:ext cx="609600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218432" y="3011424"/>
            <a:ext cx="755904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27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object complement is additional information about the direct object of the sentence. The object complement can be a noun (phrase) or an adjective.</a:t>
            </a:r>
          </a:p>
          <a:p>
            <a:pPr marL="0" indent="0">
              <a:buNone/>
            </a:pPr>
            <a:r>
              <a:rPr lang="en-US" dirty="0" smtClean="0"/>
              <a:t>Ex: They make </a:t>
            </a:r>
            <a:r>
              <a:rPr lang="en-US" u="sng" dirty="0" smtClean="0"/>
              <a:t>him</a:t>
            </a:r>
            <a:r>
              <a:rPr lang="en-US" dirty="0" smtClean="0"/>
              <a:t> </a:t>
            </a:r>
            <a:r>
              <a:rPr lang="en-US" u="sng" dirty="0" smtClean="0"/>
              <a:t>the chairman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               Od           Co</a:t>
            </a:r>
          </a:p>
          <a:p>
            <a:pPr marL="0" indent="0">
              <a:buNone/>
            </a:pPr>
            <a:r>
              <a:rPr lang="en-US" dirty="0" smtClean="0"/>
              <a:t>Ex: His friend grew </a:t>
            </a:r>
            <a:r>
              <a:rPr lang="en-US" u="sng" dirty="0" smtClean="0"/>
              <a:t>his hair</a:t>
            </a:r>
            <a:r>
              <a:rPr lang="en-US" dirty="0" smtClean="0"/>
              <a:t> </a:t>
            </a:r>
            <a:r>
              <a:rPr lang="en-US" u="sng" dirty="0" smtClean="0"/>
              <a:t>long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Od           Co </a:t>
            </a:r>
          </a:p>
          <a:p>
            <a:pPr marL="0" indent="0">
              <a:buNone/>
            </a:pPr>
            <a:r>
              <a:rPr lang="en-US" dirty="0" smtClean="0"/>
              <a:t>The noun phrase ‘ the chairman’ and the adjective ‘ long ‘ are used as object complements to describe their </a:t>
            </a:r>
            <a:r>
              <a:rPr lang="en-US" smtClean="0"/>
              <a:t>preceding objects.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28416" y="3486912"/>
            <a:ext cx="0" cy="341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54880" y="3486912"/>
            <a:ext cx="36576" cy="341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986784" y="4523232"/>
            <a:ext cx="12192" cy="188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169408" y="4523232"/>
            <a:ext cx="12192" cy="188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239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541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Chapter Two  Elements of Grammar</vt:lpstr>
      <vt:lpstr>Parts of a sentence</vt:lpstr>
      <vt:lpstr>PowerPoint Presentation</vt:lpstr>
      <vt:lpstr>Range of operators</vt:lpstr>
      <vt:lpstr>Sentence elements</vt:lpstr>
      <vt:lpstr>PowerPoint Presentation</vt:lpstr>
      <vt:lpstr>Complements and objects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Shuker</dc:creator>
  <cp:lastModifiedBy>User</cp:lastModifiedBy>
  <cp:revision>20</cp:revision>
  <dcterms:created xsi:type="dcterms:W3CDTF">2021-05-18T07:32:11Z</dcterms:created>
  <dcterms:modified xsi:type="dcterms:W3CDTF">2024-12-01T10:13:43Z</dcterms:modified>
</cp:coreProperties>
</file>