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tl="1">
  <p:sldMasterIdLst>
    <p:sldMasterId id="2147483648" r:id="rId1"/>
    <p:sldMasterId id="2147483661" r:id="rId3"/>
  </p:sldMasterIdLst>
  <p:notesMasterIdLst>
    <p:notesMasterId r:id="rId5"/>
  </p:notesMasterIdLst>
  <p:sldIdLst>
    <p:sldId id="274" r:id="rId4"/>
    <p:sldId id="336" r:id="rId6"/>
    <p:sldId id="337" r:id="rId7"/>
    <p:sldId id="338" r:id="rId8"/>
    <p:sldId id="334" r:id="rId9"/>
    <p:sldId id="360" r:id="rId10"/>
    <p:sldId id="339" r:id="rId11"/>
    <p:sldId id="340" r:id="rId12"/>
    <p:sldId id="343" r:id="rId13"/>
    <p:sldId id="341" r:id="rId14"/>
    <p:sldId id="342" r:id="rId15"/>
    <p:sldId id="347" r:id="rId16"/>
    <p:sldId id="353" r:id="rId17"/>
    <p:sldId id="354" r:id="rId18"/>
    <p:sldId id="355" r:id="rId19"/>
    <p:sldId id="356" r:id="rId20"/>
    <p:sldId id="357" r:id="rId21"/>
    <p:sldId id="358" r:id="rId22"/>
    <p:sldId id="361" r:id="rId23"/>
    <p:sldId id="362" r:id="rId24"/>
    <p:sldId id="363" r:id="rId25"/>
    <p:sldId id="364" r:id="rId26"/>
    <p:sldId id="365" r:id="rId27"/>
    <p:sldId id="379" r:id="rId28"/>
    <p:sldId id="380" r:id="rId29"/>
    <p:sldId id="382" r:id="rId30"/>
    <p:sldId id="383" r:id="rId31"/>
    <p:sldId id="384" r:id="rId32"/>
    <p:sldId id="385" r:id="rId33"/>
    <p:sldId id="359" r:id="rId3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470" autoAdjust="0"/>
    <p:restoredTop sz="94660"/>
  </p:normalViewPr>
  <p:slideViewPr>
    <p:cSldViewPr showGuides="1">
      <p:cViewPr varScale="1">
        <p:scale>
          <a:sx n="55" d="100"/>
          <a:sy n="55" d="100"/>
        </p:scale>
        <p:origin x="1038"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slide" Target="slides/slide2.xml"/><Relationship Id="rId5" Type="http://schemas.openxmlformats.org/officeDocument/2006/relationships/notesMaster" Target="notesMasters/notesMaster1.xml"/><Relationship Id="rId4" Type="http://schemas.openxmlformats.org/officeDocument/2006/relationships/slide" Target="slides/slide1.xml"/><Relationship Id="rId37" Type="http://schemas.openxmlformats.org/officeDocument/2006/relationships/tableStyles" Target="tableStyles.xml"/><Relationship Id="rId36" Type="http://schemas.openxmlformats.org/officeDocument/2006/relationships/viewProps" Target="viewProps.xml"/><Relationship Id="rId35" Type="http://schemas.openxmlformats.org/officeDocument/2006/relationships/presProps" Target="presProps.xml"/><Relationship Id="rId34" Type="http://schemas.openxmlformats.org/officeDocument/2006/relationships/slide" Target="slides/slide30.xml"/><Relationship Id="rId33" Type="http://schemas.openxmlformats.org/officeDocument/2006/relationships/slide" Target="slides/slide29.xml"/><Relationship Id="rId32" Type="http://schemas.openxmlformats.org/officeDocument/2006/relationships/slide" Target="slides/slide28.xml"/><Relationship Id="rId31" Type="http://schemas.openxmlformats.org/officeDocument/2006/relationships/slide" Target="slides/slide27.xml"/><Relationship Id="rId30" Type="http://schemas.openxmlformats.org/officeDocument/2006/relationships/slide" Target="slides/slide26.xml"/><Relationship Id="rId3" Type="http://schemas.openxmlformats.org/officeDocument/2006/relationships/slideMaster" Target="slideMasters/slideMaster2.xml"/><Relationship Id="rId29" Type="http://schemas.openxmlformats.org/officeDocument/2006/relationships/slide" Target="slides/slide25.xml"/><Relationship Id="rId28" Type="http://schemas.openxmlformats.org/officeDocument/2006/relationships/slide" Target="slides/slide24.xml"/><Relationship Id="rId27" Type="http://schemas.openxmlformats.org/officeDocument/2006/relationships/slide" Target="slides/slide23.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59664B-60E9-44B4-8BC1-5CA403D3C1FA}" type="datetimeFigureOut">
              <a:rPr lang="en-US" smtClean="0"/>
            </a:fld>
            <a:endParaRPr lang="en-US"/>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A5B932-6694-4F77-9AED-7B83573921E9}"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hasCustomPrompt="1"/>
          </p:nvPr>
        </p:nvSpPr>
        <p:spPr>
          <a:xfrm>
            <a:off x="685800" y="2130425"/>
            <a:ext cx="7772400" cy="1470025"/>
          </a:xfrm>
        </p:spPr>
        <p:txBody>
          <a:bodyPr/>
          <a:lstStyle/>
          <a:p>
            <a:r>
              <a:rPr lang="ar-SA"/>
              <a:t>انقر لتحرير نمط العنوان الرئيسي</a:t>
            </a:r>
            <a:endParaRPr lang="en-US"/>
          </a:p>
        </p:txBody>
      </p:sp>
      <p:sp>
        <p:nvSpPr>
          <p:cNvPr id="3" name="عنوان فرعي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50E071DE-5E7D-44C4-81A8-98174F9FAFBA}"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hasCustomPrompt="1"/>
          </p:nvPr>
        </p:nvSpPr>
        <p:spPr/>
        <p:txBody>
          <a:bodyPr vert="eaVert"/>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9E50AE9F-0B37-489E-AA69-13EA8EE1E255}"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hasCustomPrompt="1"/>
          </p:nvPr>
        </p:nvSpPr>
        <p:spPr>
          <a:xfrm>
            <a:off x="6629400" y="274638"/>
            <a:ext cx="2057400" cy="5851525"/>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hasCustomPrompt="1"/>
          </p:nvPr>
        </p:nvSpPr>
        <p:spPr>
          <a:xfrm>
            <a:off x="457200" y="274638"/>
            <a:ext cx="6019800" cy="5851525"/>
          </a:xfrm>
        </p:spPr>
        <p:txBody>
          <a:bodyPr vert="eaVert"/>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217B4305-4ABC-422F-80F1-9333E9DAF64B}"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76B3C191-8DA0-48FE-BF7E-2DBBD000EB4E}" type="datetime1">
              <a:rPr lang="en-US" smtClean="0">
                <a:solidFill>
                  <a:prstClr val="black">
                    <a:tint val="75000"/>
                  </a:prstClr>
                </a:solidFill>
              </a:rPr>
            </a:fld>
            <a:endParaRPr lang="en-US">
              <a:solidFill>
                <a:prstClr val="black">
                  <a:tint val="75000"/>
                </a:prstClr>
              </a:solidFill>
            </a:endParaRP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fld>
            <a:endParaRPr>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hasCustomPrompt="1"/>
          </p:nvPr>
        </p:nvSpPr>
        <p:spPr>
          <a:xfrm>
            <a:off x="685800" y="2130425"/>
            <a:ext cx="7772400" cy="1470025"/>
          </a:xfrm>
        </p:spPr>
        <p:txBody>
          <a:bodyPr/>
          <a:lstStyle/>
          <a:p>
            <a:r>
              <a:rPr lang="ar-SA"/>
              <a:t>انقر لتحرير نمط العنوان الرئيسي</a:t>
            </a:r>
            <a:endParaRPr lang="en-US"/>
          </a:p>
        </p:txBody>
      </p:sp>
      <p:sp>
        <p:nvSpPr>
          <p:cNvPr id="3" name="عنوان فرعي 2"/>
          <p:cNvSpPr>
            <a:spLocks noGrp="1"/>
          </p:cNvSpPr>
          <p:nvPr>
            <p:ph type="subTitle" idx="1" hasCustomPrompt="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50E071DE-5E7D-44C4-81A8-98174F9FAFBA}"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a:t>انقر لتحرير نمط العنوان الرئيسي</a:t>
            </a:r>
            <a:endParaRPr lang="en-US"/>
          </a:p>
        </p:txBody>
      </p:sp>
      <p:sp>
        <p:nvSpPr>
          <p:cNvPr id="3" name="عنصر نائب للمحتوى 2"/>
          <p:cNvSpPr>
            <a:spLocks noGrp="1"/>
          </p:cNvSpPr>
          <p:nvPr>
            <p:ph idx="1" hasCustomPrompt="1"/>
          </p:nvPr>
        </p:nvSpPr>
        <p:spPr/>
        <p:txBody>
          <a:body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1A098794-95CD-4AA3-A521-95324A913768}"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hasCustomPrompt="1"/>
          </p:nvPr>
        </p:nvSpPr>
        <p:spPr>
          <a:xfrm>
            <a:off x="722313" y="4406900"/>
            <a:ext cx="7772400" cy="1362075"/>
          </a:xfrm>
        </p:spPr>
        <p:txBody>
          <a:bodyPr anchor="t"/>
          <a:lstStyle>
            <a:lvl1pPr algn="l">
              <a:defRPr sz="4000" b="1" cap="all"/>
            </a:lvl1pPr>
          </a:lstStyle>
          <a:p>
            <a:r>
              <a:rPr lang="ar-SA"/>
              <a:t>انقر لتحرير نمط العنوان الرئيسي</a:t>
            </a:r>
            <a:endParaRPr lang="en-US"/>
          </a:p>
        </p:txBody>
      </p:sp>
      <p:sp>
        <p:nvSpPr>
          <p:cNvPr id="3" name="عنصر نائب للنص 2"/>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endParaRPr lang="ar-SA"/>
          </a:p>
        </p:txBody>
      </p:sp>
      <p:sp>
        <p:nvSpPr>
          <p:cNvPr id="4" name="عنصر نائب للتاريخ 3"/>
          <p:cNvSpPr>
            <a:spLocks noGrp="1"/>
          </p:cNvSpPr>
          <p:nvPr>
            <p:ph type="dt" sz="half" idx="10"/>
          </p:nvPr>
        </p:nvSpPr>
        <p:spPr/>
        <p:txBody>
          <a:bodyPr/>
          <a:lstStyle/>
          <a:p>
            <a:fld id="{CC774C57-CFA5-4320-B4A9-7818405B8D70}"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a:t>انقر لتحرير نمط العنوان الرئيسي</a:t>
            </a:r>
            <a:endParaRPr lang="en-US"/>
          </a:p>
        </p:txBody>
      </p:sp>
      <p:sp>
        <p:nvSpPr>
          <p:cNvPr id="3" name="عنصر نائب للمحتوى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محتوى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5" name="عنصر نائب للتاريخ 4"/>
          <p:cNvSpPr>
            <a:spLocks noGrp="1"/>
          </p:cNvSpPr>
          <p:nvPr>
            <p:ph type="dt" sz="half" idx="10"/>
          </p:nvPr>
        </p:nvSpPr>
        <p:spPr/>
        <p:txBody>
          <a:bodyPr/>
          <a:lstStyle/>
          <a:p>
            <a:fld id="{9A0C1DD7-8E01-452F-9048-C2736116FE22}" type="datetime1">
              <a:rPr lang="en-US" smtClean="0">
                <a:solidFill>
                  <a:prstClr val="black">
                    <a:tint val="75000"/>
                  </a:prstClr>
                </a:solidFill>
              </a:rPr>
            </a:fld>
            <a:endParaRPr lang="en-US">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en-US">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lvl1pPr>
              <a:defRPr/>
            </a:lvl1pPr>
          </a:lstStyle>
          <a:p>
            <a:r>
              <a:rPr lang="ar-SA"/>
              <a:t>انقر لتحرير نمط العنوان الرئيسي</a:t>
            </a:r>
            <a:endParaRPr lang="en-US"/>
          </a:p>
        </p:txBody>
      </p:sp>
      <p:sp>
        <p:nvSpPr>
          <p:cNvPr id="3" name="عنصر نائب للنص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endParaRPr lang="ar-SA"/>
          </a:p>
        </p:txBody>
      </p:sp>
      <p:sp>
        <p:nvSpPr>
          <p:cNvPr id="4" name="عنصر نائب للمحتوى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5" name="عنصر نائب للنص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endParaRPr lang="ar-SA"/>
          </a:p>
        </p:txBody>
      </p:sp>
      <p:sp>
        <p:nvSpPr>
          <p:cNvPr id="6" name="عنصر نائب للمحتوى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7" name="عنصر نائب للتاريخ 6"/>
          <p:cNvSpPr>
            <a:spLocks noGrp="1"/>
          </p:cNvSpPr>
          <p:nvPr>
            <p:ph type="dt" sz="half" idx="10"/>
          </p:nvPr>
        </p:nvSpPr>
        <p:spPr/>
        <p:txBody>
          <a:bodyPr/>
          <a:lstStyle/>
          <a:p>
            <a:fld id="{2BDDB80B-69FC-406C-AB52-C23AFDD13BC9}" type="datetime1">
              <a:rPr lang="en-US" smtClean="0">
                <a:solidFill>
                  <a:prstClr val="black">
                    <a:tint val="75000"/>
                  </a:prstClr>
                </a:solidFill>
              </a:rPr>
            </a:fld>
            <a:endParaRPr lang="en-US">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en-US">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841C9BF3-4A8F-46DA-BE8C-FB96F2637E39}" type="datetime1">
              <a:rPr lang="en-US" smtClean="0">
                <a:solidFill>
                  <a:prstClr val="black">
                    <a:tint val="75000"/>
                  </a:prstClr>
                </a:solidFill>
              </a:rPr>
            </a:fld>
            <a:endParaRPr lang="en-US">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en-US">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7EF80C2-DDF4-4187-B3C7-56EB86EDA9EA}" type="datetime1">
              <a:rPr lang="en-US" smtClean="0">
                <a:solidFill>
                  <a:prstClr val="black">
                    <a:tint val="75000"/>
                  </a:prstClr>
                </a:solidFill>
              </a:rPr>
            </a:fld>
            <a:endParaRPr lang="en-US">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en-US">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a:t>انقر لتحرير نمط العنوان الرئيسي</a:t>
            </a:r>
            <a:endParaRPr lang="en-US"/>
          </a:p>
        </p:txBody>
      </p:sp>
      <p:sp>
        <p:nvSpPr>
          <p:cNvPr id="3" name="عنصر نائب للمحتوى 2"/>
          <p:cNvSpPr>
            <a:spLocks noGrp="1"/>
          </p:cNvSpPr>
          <p:nvPr>
            <p:ph idx="1" hasCustomPrompt="1"/>
          </p:nvPr>
        </p:nvSpPr>
        <p:spPr/>
        <p:txBody>
          <a:body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1A098794-95CD-4AA3-A521-95324A913768}"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hasCustomPrompt="1"/>
          </p:nvPr>
        </p:nvSpPr>
        <p:spPr>
          <a:xfrm>
            <a:off x="457200" y="273050"/>
            <a:ext cx="3008313" cy="1162050"/>
          </a:xfrm>
        </p:spPr>
        <p:txBody>
          <a:bodyPr anchor="b"/>
          <a:lstStyle>
            <a:lvl1pPr algn="l">
              <a:defRPr sz="2000" b="1"/>
            </a:lvl1pPr>
          </a:lstStyle>
          <a:p>
            <a:r>
              <a:rPr lang="ar-SA"/>
              <a:t>انقر لتحرير نمط العنوان الرئيسي</a:t>
            </a:r>
            <a:endParaRPr lang="en-US"/>
          </a:p>
        </p:txBody>
      </p:sp>
      <p:sp>
        <p:nvSpPr>
          <p:cNvPr id="3" name="عنصر نائب للمحتوى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نص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endParaRPr lang="ar-SA"/>
          </a:p>
        </p:txBody>
      </p:sp>
      <p:sp>
        <p:nvSpPr>
          <p:cNvPr id="5" name="عنصر نائب للتاريخ 4"/>
          <p:cNvSpPr>
            <a:spLocks noGrp="1"/>
          </p:cNvSpPr>
          <p:nvPr>
            <p:ph type="dt" sz="half" idx="10"/>
          </p:nvPr>
        </p:nvSpPr>
        <p:spPr/>
        <p:txBody>
          <a:bodyPr/>
          <a:lstStyle/>
          <a:p>
            <a:fld id="{F2BE50DA-0AB3-4BA4-82D0-3FC3FBA9D5BD}" type="datetime1">
              <a:rPr lang="en-US" smtClean="0">
                <a:solidFill>
                  <a:prstClr val="black">
                    <a:tint val="75000"/>
                  </a:prstClr>
                </a:solidFill>
              </a:rPr>
            </a:fld>
            <a:endParaRPr lang="en-US">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en-US">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hasCustomPrompt="1"/>
          </p:nvPr>
        </p:nvSpPr>
        <p:spPr>
          <a:xfrm>
            <a:off x="1792288" y="4800600"/>
            <a:ext cx="5486400" cy="566738"/>
          </a:xfrm>
        </p:spPr>
        <p:txBody>
          <a:bodyPr anchor="b"/>
          <a:lstStyle>
            <a:lvl1pPr algn="l">
              <a:defRPr sz="2000" b="1"/>
            </a:lvl1pPr>
          </a:lstStyle>
          <a:p>
            <a:r>
              <a:rPr lang="ar-SA"/>
              <a:t>انقر لتحرير نمط العنوان الرئيسي</a:t>
            </a:r>
            <a:endParaRPr lang="en-US"/>
          </a:p>
        </p:txBody>
      </p:sp>
      <p:sp>
        <p:nvSpPr>
          <p:cNvPr id="3" name="عنصر نائب للصورة 2"/>
          <p:cNvSpPr>
            <a:spLocks noGrp="1"/>
          </p:cNvSpPr>
          <p:nvPr>
            <p:ph type="pic" idx="1" hasCustomPrompt="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a:p>
        </p:txBody>
      </p:sp>
      <p:sp>
        <p:nvSpPr>
          <p:cNvPr id="4" name="عنصر نائب للنص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endParaRPr lang="ar-SA"/>
          </a:p>
        </p:txBody>
      </p:sp>
      <p:sp>
        <p:nvSpPr>
          <p:cNvPr id="5" name="عنصر نائب للتاريخ 4"/>
          <p:cNvSpPr>
            <a:spLocks noGrp="1"/>
          </p:cNvSpPr>
          <p:nvPr>
            <p:ph type="dt" sz="half" idx="10"/>
          </p:nvPr>
        </p:nvSpPr>
        <p:spPr/>
        <p:txBody>
          <a:bodyPr/>
          <a:lstStyle/>
          <a:p>
            <a:fld id="{940FF267-C9C4-4C60-8FD6-9C4BEFD2C474}" type="datetime1">
              <a:rPr lang="en-US" smtClean="0">
                <a:solidFill>
                  <a:prstClr val="black">
                    <a:tint val="75000"/>
                  </a:prstClr>
                </a:solidFill>
              </a:rPr>
            </a:fld>
            <a:endParaRPr lang="en-US">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en-US">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hasCustomPrompt="1"/>
          </p:nvPr>
        </p:nvSpPr>
        <p:spPr/>
        <p:txBody>
          <a:bodyPr vert="eaVert"/>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9E50AE9F-0B37-489E-AA69-13EA8EE1E255}"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hasCustomPrompt="1"/>
          </p:nvPr>
        </p:nvSpPr>
        <p:spPr>
          <a:xfrm>
            <a:off x="6629400" y="274638"/>
            <a:ext cx="2057400" cy="5851525"/>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hasCustomPrompt="1"/>
          </p:nvPr>
        </p:nvSpPr>
        <p:spPr>
          <a:xfrm>
            <a:off x="457200" y="274638"/>
            <a:ext cx="6019800" cy="5851525"/>
          </a:xfrm>
        </p:spPr>
        <p:txBody>
          <a:bodyPr vert="eaVert"/>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217B4305-4ABC-422F-80F1-9333E9DAF64B}"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solidFill>
                <a:prstClr val="black">
                  <a:tint val="75000"/>
                </a:prstClr>
              </a:solidFill>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76B3C191-8DA0-48FE-BF7E-2DBBD000EB4E}" type="datetime1">
              <a:rPr lang="en-US" smtClean="0">
                <a:solidFill>
                  <a:prstClr val="black">
                    <a:tint val="75000"/>
                  </a:prstClr>
                </a:solidFill>
              </a:rPr>
            </a:fld>
            <a:endParaRPr lang="en-US">
              <a:solidFill>
                <a:prstClr val="black">
                  <a:tint val="75000"/>
                </a:prstClr>
              </a:solidFill>
            </a:endParaRPr>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solidFill>
                  <a:prstClr val="black">
                    <a:tint val="75000"/>
                  </a:prstClr>
                </a:solidFill>
              </a:rPr>
            </a:fld>
            <a:endParaRPr>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hasCustomPrompt="1"/>
          </p:nvPr>
        </p:nvSpPr>
        <p:spPr>
          <a:xfrm>
            <a:off x="722313" y="4406900"/>
            <a:ext cx="7772400" cy="1362075"/>
          </a:xfrm>
        </p:spPr>
        <p:txBody>
          <a:bodyPr anchor="t"/>
          <a:lstStyle>
            <a:lvl1pPr algn="l">
              <a:defRPr sz="4000" b="1" cap="all"/>
            </a:lvl1pPr>
          </a:lstStyle>
          <a:p>
            <a:r>
              <a:rPr lang="ar-SA"/>
              <a:t>انقر لتحرير نمط العنوان الرئيسي</a:t>
            </a:r>
            <a:endParaRPr lang="en-US"/>
          </a:p>
        </p:txBody>
      </p:sp>
      <p:sp>
        <p:nvSpPr>
          <p:cNvPr id="3" name="عنصر نائب للنص 2"/>
          <p:cNvSpPr>
            <a:spLocks noGrp="1"/>
          </p:cNvSpPr>
          <p:nvPr>
            <p:ph type="body" idx="1" hasCustomPrompt="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endParaRPr lang="ar-SA"/>
          </a:p>
        </p:txBody>
      </p:sp>
      <p:sp>
        <p:nvSpPr>
          <p:cNvPr id="4" name="عنصر نائب للتاريخ 3"/>
          <p:cNvSpPr>
            <a:spLocks noGrp="1"/>
          </p:cNvSpPr>
          <p:nvPr>
            <p:ph type="dt" sz="half" idx="10"/>
          </p:nvPr>
        </p:nvSpPr>
        <p:spPr/>
        <p:txBody>
          <a:bodyPr/>
          <a:lstStyle/>
          <a:p>
            <a:fld id="{CC774C57-CFA5-4320-B4A9-7818405B8D70}"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11"/>
          </p:nvPr>
        </p:nvSpPr>
        <p:spPr/>
        <p:txBody>
          <a:bodyPr/>
          <a:lstStyle/>
          <a:p>
            <a:endParaRPr lang="en-US">
              <a:solidFill>
                <a:prstClr val="black">
                  <a:tint val="75000"/>
                </a:prstClr>
              </a:solidFill>
            </a:endParaRPr>
          </a:p>
        </p:txBody>
      </p:sp>
      <p:sp>
        <p:nvSpPr>
          <p:cNvPr id="6" name="عنصر نائب لرقم الشريحة 5"/>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a:t>انقر لتحرير نمط العنوان الرئيسي</a:t>
            </a:r>
            <a:endParaRPr lang="en-US"/>
          </a:p>
        </p:txBody>
      </p:sp>
      <p:sp>
        <p:nvSpPr>
          <p:cNvPr id="3" name="عنصر نائب للمحتوى 2"/>
          <p:cNvSpPr>
            <a:spLocks noGrp="1"/>
          </p:cNvSpPr>
          <p:nvPr>
            <p:ph sz="half" idx="1" hasCustomPrompt="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محتوى 3"/>
          <p:cNvSpPr>
            <a:spLocks noGrp="1"/>
          </p:cNvSpPr>
          <p:nvPr>
            <p:ph sz="half" idx="2" hasCustomPrompt="1"/>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5" name="عنصر نائب للتاريخ 4"/>
          <p:cNvSpPr>
            <a:spLocks noGrp="1"/>
          </p:cNvSpPr>
          <p:nvPr>
            <p:ph type="dt" sz="half" idx="10"/>
          </p:nvPr>
        </p:nvSpPr>
        <p:spPr/>
        <p:txBody>
          <a:bodyPr/>
          <a:lstStyle/>
          <a:p>
            <a:fld id="{9A0C1DD7-8E01-452F-9048-C2736116FE22}" type="datetime1">
              <a:rPr lang="en-US" smtClean="0">
                <a:solidFill>
                  <a:prstClr val="black">
                    <a:tint val="75000"/>
                  </a:prstClr>
                </a:solidFill>
              </a:rPr>
            </a:fld>
            <a:endParaRPr lang="en-US">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en-US">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lvl1pPr>
              <a:defRPr/>
            </a:lvl1pPr>
          </a:lstStyle>
          <a:p>
            <a:r>
              <a:rPr lang="ar-SA"/>
              <a:t>انقر لتحرير نمط العنوان الرئيسي</a:t>
            </a:r>
            <a:endParaRPr lang="en-US"/>
          </a:p>
        </p:txBody>
      </p:sp>
      <p:sp>
        <p:nvSpPr>
          <p:cNvPr id="3" name="عنصر نائب للنص 2"/>
          <p:cNvSpPr>
            <a:spLocks noGrp="1"/>
          </p:cNvSpPr>
          <p:nvPr>
            <p:ph type="body" idx="1" hasCustomPrompt="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endParaRPr lang="ar-SA"/>
          </a:p>
        </p:txBody>
      </p:sp>
      <p:sp>
        <p:nvSpPr>
          <p:cNvPr id="4" name="عنصر نائب للمحتوى 3"/>
          <p:cNvSpPr>
            <a:spLocks noGrp="1"/>
          </p:cNvSpPr>
          <p:nvPr>
            <p:ph sz="half" idx="2" hasCustomPrompt="1"/>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5" name="عنصر نائب للنص 4"/>
          <p:cNvSpPr>
            <a:spLocks noGrp="1"/>
          </p:cNvSpPr>
          <p:nvPr>
            <p:ph type="body" sz="quarter" idx="3" hasCustomPrompt="1"/>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endParaRPr lang="ar-SA"/>
          </a:p>
        </p:txBody>
      </p:sp>
      <p:sp>
        <p:nvSpPr>
          <p:cNvPr id="6" name="عنصر نائب للمحتوى 5"/>
          <p:cNvSpPr>
            <a:spLocks noGrp="1"/>
          </p:cNvSpPr>
          <p:nvPr>
            <p:ph sz="quarter" idx="4" hasCustomPrompt="1"/>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7" name="عنصر نائب للتاريخ 6"/>
          <p:cNvSpPr>
            <a:spLocks noGrp="1"/>
          </p:cNvSpPr>
          <p:nvPr>
            <p:ph type="dt" sz="half" idx="10"/>
          </p:nvPr>
        </p:nvSpPr>
        <p:spPr/>
        <p:txBody>
          <a:bodyPr/>
          <a:lstStyle/>
          <a:p>
            <a:fld id="{2BDDB80B-69FC-406C-AB52-C23AFDD13BC9}" type="datetime1">
              <a:rPr lang="en-US" smtClean="0">
                <a:solidFill>
                  <a:prstClr val="black">
                    <a:tint val="75000"/>
                  </a:prstClr>
                </a:solidFill>
              </a:rPr>
            </a:fld>
            <a:endParaRPr lang="en-US">
              <a:solidFill>
                <a:prstClr val="black">
                  <a:tint val="75000"/>
                </a:prstClr>
              </a:solidFill>
            </a:endParaRPr>
          </a:p>
        </p:txBody>
      </p:sp>
      <p:sp>
        <p:nvSpPr>
          <p:cNvPr id="8" name="عنصر نائب للتذييل 7"/>
          <p:cNvSpPr>
            <a:spLocks noGrp="1"/>
          </p:cNvSpPr>
          <p:nvPr>
            <p:ph type="ftr" sz="quarter" idx="11"/>
          </p:nvPr>
        </p:nvSpPr>
        <p:spPr/>
        <p:txBody>
          <a:bodyPr/>
          <a:lstStyle/>
          <a:p>
            <a:endParaRPr lang="en-US">
              <a:solidFill>
                <a:prstClr val="black">
                  <a:tint val="75000"/>
                </a:prstClr>
              </a:solidFill>
            </a:endParaRPr>
          </a:p>
        </p:txBody>
      </p:sp>
      <p:sp>
        <p:nvSpPr>
          <p:cNvPr id="9" name="عنصر نائب لرقم الشريحة 8"/>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841C9BF3-4A8F-46DA-BE8C-FB96F2637E39}" type="datetime1">
              <a:rPr lang="en-US" smtClean="0">
                <a:solidFill>
                  <a:prstClr val="black">
                    <a:tint val="75000"/>
                  </a:prstClr>
                </a:solidFill>
              </a:rPr>
            </a:fld>
            <a:endParaRPr lang="en-US">
              <a:solidFill>
                <a:prstClr val="black">
                  <a:tint val="75000"/>
                </a:prstClr>
              </a:solidFill>
            </a:endParaRPr>
          </a:p>
        </p:txBody>
      </p:sp>
      <p:sp>
        <p:nvSpPr>
          <p:cNvPr id="4" name="عنصر نائب للتذييل 3"/>
          <p:cNvSpPr>
            <a:spLocks noGrp="1"/>
          </p:cNvSpPr>
          <p:nvPr>
            <p:ph type="ftr" sz="quarter" idx="11"/>
          </p:nvPr>
        </p:nvSpPr>
        <p:spPr/>
        <p:txBody>
          <a:bodyPr/>
          <a:lstStyle/>
          <a:p>
            <a:endParaRPr lang="en-US">
              <a:solidFill>
                <a:prstClr val="black">
                  <a:tint val="75000"/>
                </a:prstClr>
              </a:solidFill>
            </a:endParaRPr>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7EF80C2-DDF4-4187-B3C7-56EB86EDA9EA}" type="datetime1">
              <a:rPr lang="en-US" smtClean="0">
                <a:solidFill>
                  <a:prstClr val="black">
                    <a:tint val="75000"/>
                  </a:prstClr>
                </a:solidFill>
              </a:rPr>
            </a:fld>
            <a:endParaRPr lang="en-US">
              <a:solidFill>
                <a:prstClr val="black">
                  <a:tint val="75000"/>
                </a:prstClr>
              </a:solidFill>
            </a:endParaRPr>
          </a:p>
        </p:txBody>
      </p:sp>
      <p:sp>
        <p:nvSpPr>
          <p:cNvPr id="3" name="عنصر نائب للتذييل 2"/>
          <p:cNvSpPr>
            <a:spLocks noGrp="1"/>
          </p:cNvSpPr>
          <p:nvPr>
            <p:ph type="ftr" sz="quarter" idx="11"/>
          </p:nvPr>
        </p:nvSpPr>
        <p:spPr/>
        <p:txBody>
          <a:bodyPr/>
          <a:lstStyle/>
          <a:p>
            <a:endParaRPr lang="en-US">
              <a:solidFill>
                <a:prstClr val="black">
                  <a:tint val="75000"/>
                </a:prstClr>
              </a:solidFill>
            </a:endParaRPr>
          </a:p>
        </p:txBody>
      </p:sp>
      <p:sp>
        <p:nvSpPr>
          <p:cNvPr id="4" name="عنصر نائب لرقم الشريحة 3"/>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hasCustomPrompt="1"/>
          </p:nvPr>
        </p:nvSpPr>
        <p:spPr>
          <a:xfrm>
            <a:off x="457200" y="273050"/>
            <a:ext cx="3008313" cy="1162050"/>
          </a:xfrm>
        </p:spPr>
        <p:txBody>
          <a:bodyPr anchor="b"/>
          <a:lstStyle>
            <a:lvl1pPr algn="l">
              <a:defRPr sz="2000" b="1"/>
            </a:lvl1pPr>
          </a:lstStyle>
          <a:p>
            <a:r>
              <a:rPr lang="ar-SA"/>
              <a:t>انقر لتحرير نمط العنوان الرئيسي</a:t>
            </a:r>
            <a:endParaRPr lang="en-US"/>
          </a:p>
        </p:txBody>
      </p:sp>
      <p:sp>
        <p:nvSpPr>
          <p:cNvPr id="3" name="عنصر نائب للمحتوى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نص 3"/>
          <p:cNvSpPr>
            <a:spLocks noGrp="1"/>
          </p:cNvSpPr>
          <p:nvPr>
            <p:ph type="body" sz="half" idx="2" hasCustomPrompt="1"/>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endParaRPr lang="ar-SA"/>
          </a:p>
        </p:txBody>
      </p:sp>
      <p:sp>
        <p:nvSpPr>
          <p:cNvPr id="5" name="عنصر نائب للتاريخ 4"/>
          <p:cNvSpPr>
            <a:spLocks noGrp="1"/>
          </p:cNvSpPr>
          <p:nvPr>
            <p:ph type="dt" sz="half" idx="10"/>
          </p:nvPr>
        </p:nvSpPr>
        <p:spPr/>
        <p:txBody>
          <a:bodyPr/>
          <a:lstStyle/>
          <a:p>
            <a:fld id="{F2BE50DA-0AB3-4BA4-82D0-3FC3FBA9D5BD}" type="datetime1">
              <a:rPr lang="en-US" smtClean="0">
                <a:solidFill>
                  <a:prstClr val="black">
                    <a:tint val="75000"/>
                  </a:prstClr>
                </a:solidFill>
              </a:rPr>
            </a:fld>
            <a:endParaRPr lang="en-US">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en-US">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hasCustomPrompt="1"/>
          </p:nvPr>
        </p:nvSpPr>
        <p:spPr>
          <a:xfrm>
            <a:off x="1792288" y="4800600"/>
            <a:ext cx="5486400" cy="566738"/>
          </a:xfrm>
        </p:spPr>
        <p:txBody>
          <a:bodyPr anchor="b"/>
          <a:lstStyle>
            <a:lvl1pPr algn="l">
              <a:defRPr sz="2000" b="1"/>
            </a:lvl1pPr>
          </a:lstStyle>
          <a:p>
            <a:r>
              <a:rPr lang="ar-SA"/>
              <a:t>انقر لتحرير نمط العنوان الرئيسي</a:t>
            </a:r>
            <a:endParaRPr lang="en-US"/>
          </a:p>
        </p:txBody>
      </p:sp>
      <p:sp>
        <p:nvSpPr>
          <p:cNvPr id="3" name="عنصر نائب للصورة 2"/>
          <p:cNvSpPr>
            <a:spLocks noGrp="1"/>
          </p:cNvSpPr>
          <p:nvPr>
            <p:ph type="pic" idx="1" hasCustomPrompt="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a:t>انقر فوق الأيقونة لإضافة صورة</a:t>
            </a:r>
            <a:endParaRPr lang="en-US"/>
          </a:p>
        </p:txBody>
      </p:sp>
      <p:sp>
        <p:nvSpPr>
          <p:cNvPr id="4" name="عنصر نائب للنص 3"/>
          <p:cNvSpPr>
            <a:spLocks noGrp="1"/>
          </p:cNvSpPr>
          <p:nvPr>
            <p:ph type="body" sz="half" idx="2" hasCustomPrompt="1"/>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endParaRPr lang="ar-SA"/>
          </a:p>
        </p:txBody>
      </p:sp>
      <p:sp>
        <p:nvSpPr>
          <p:cNvPr id="5" name="عنصر نائب للتاريخ 4"/>
          <p:cNvSpPr>
            <a:spLocks noGrp="1"/>
          </p:cNvSpPr>
          <p:nvPr>
            <p:ph type="dt" sz="half" idx="10"/>
          </p:nvPr>
        </p:nvSpPr>
        <p:spPr/>
        <p:txBody>
          <a:bodyPr/>
          <a:lstStyle/>
          <a:p>
            <a:fld id="{940FF267-C9C4-4C60-8FD6-9C4BEFD2C474}" type="datetime1">
              <a:rPr lang="en-US" smtClean="0">
                <a:solidFill>
                  <a:prstClr val="black">
                    <a:tint val="75000"/>
                  </a:prstClr>
                </a:solidFill>
              </a:rPr>
            </a:fld>
            <a:endParaRPr lang="en-US">
              <a:solidFill>
                <a:prstClr val="black">
                  <a:tint val="75000"/>
                </a:prstClr>
              </a:solidFill>
            </a:endParaRPr>
          </a:p>
        </p:txBody>
      </p:sp>
      <p:sp>
        <p:nvSpPr>
          <p:cNvPr id="6" name="عنصر نائب للتذييل 5"/>
          <p:cNvSpPr>
            <a:spLocks noGrp="1"/>
          </p:cNvSpPr>
          <p:nvPr>
            <p:ph type="ftr" sz="quarter" idx="11"/>
          </p:nvPr>
        </p:nvSpPr>
        <p:spPr/>
        <p:txBody>
          <a:bodyPr/>
          <a:lstStyle/>
          <a:p>
            <a:endParaRPr lang="en-US">
              <a:solidFill>
                <a:prstClr val="black">
                  <a:tint val="75000"/>
                </a:prstClr>
              </a:solidFill>
            </a:endParaRPr>
          </a:p>
        </p:txBody>
      </p:sp>
      <p:sp>
        <p:nvSpPr>
          <p:cNvPr id="7" name="عنصر نائب لرقم الشريحة 6"/>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1.xml"/><Relationship Id="rId8" Type="http://schemas.openxmlformats.org/officeDocument/2006/relationships/slideLayout" Target="../slideLayouts/slideLayout20.xml"/><Relationship Id="rId7" Type="http://schemas.openxmlformats.org/officeDocument/2006/relationships/slideLayout" Target="../slideLayouts/slideLayout19.xml"/><Relationship Id="rId6" Type="http://schemas.openxmlformats.org/officeDocument/2006/relationships/slideLayout" Target="../slideLayouts/slideLayout18.xml"/><Relationship Id="rId5" Type="http://schemas.openxmlformats.org/officeDocument/2006/relationships/slideLayout" Target="../slideLayouts/slideLayout17.xml"/><Relationship Id="rId4" Type="http://schemas.openxmlformats.org/officeDocument/2006/relationships/slideLayout" Target="../slideLayouts/slideLayout16.xml"/><Relationship Id="rId3" Type="http://schemas.openxmlformats.org/officeDocument/2006/relationships/slideLayout" Target="../slideLayouts/slideLayout15.xml"/><Relationship Id="rId2" Type="http://schemas.openxmlformats.org/officeDocument/2006/relationships/slideLayout" Target="../slideLayouts/slideLayout14.xml"/><Relationship Id="rId13" Type="http://schemas.openxmlformats.org/officeDocument/2006/relationships/theme" Target="../theme/theme2.xml"/><Relationship Id="rId12" Type="http://schemas.openxmlformats.org/officeDocument/2006/relationships/slideLayout" Target="../slideLayouts/slideLayout24.xml"/><Relationship Id="rId11" Type="http://schemas.openxmlformats.org/officeDocument/2006/relationships/slideLayout" Target="../slideLayouts/slideLayout23.xml"/><Relationship Id="rId10" Type="http://schemas.openxmlformats.org/officeDocument/2006/relationships/slideLayout" Target="../slideLayouts/slideLayout2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B91D8C64-1988-405B-98A0-482B271A758F}"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en-US">
              <a:solidFill>
                <a:prstClr val="black">
                  <a:tint val="75000"/>
                </a:prstClr>
              </a:solidFill>
            </a:endParaRPr>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ar-SA"/>
              <a:t>انقر لتحرير أنماط النص الرئيسي</a:t>
            </a:r>
            <a:endParaRPr lang="ar-SA"/>
          </a:p>
          <a:p>
            <a:pPr lvl="1"/>
            <a:r>
              <a:rPr lang="ar-SA"/>
              <a:t>المستوى الثاني</a:t>
            </a:r>
            <a:endParaRPr lang="ar-SA"/>
          </a:p>
          <a:p>
            <a:pPr lvl="2"/>
            <a:r>
              <a:rPr lang="ar-SA"/>
              <a:t>المستوى الثالث</a:t>
            </a:r>
            <a:endParaRPr lang="ar-SA"/>
          </a:p>
          <a:p>
            <a:pPr lvl="3"/>
            <a:r>
              <a:rPr lang="ar-SA"/>
              <a:t>المستوى الرابع</a:t>
            </a:r>
            <a:endParaRPr lang="ar-SA"/>
          </a:p>
          <a:p>
            <a:pPr lvl="4"/>
            <a:r>
              <a:rPr lang="ar-SA"/>
              <a:t>المستوى الخامس</a:t>
            </a:r>
            <a:endParaRPr lang="en-US"/>
          </a:p>
        </p:txBody>
      </p:sp>
      <p:sp>
        <p:nvSpPr>
          <p:cNvPr id="4" name="عنصر نائب للتاريخ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B91D8C64-1988-405B-98A0-482B271A758F}" type="datetime1">
              <a:rPr lang="en-US" smtClean="0">
                <a:solidFill>
                  <a:prstClr val="black">
                    <a:tint val="75000"/>
                  </a:prstClr>
                </a:solidFill>
              </a:rPr>
            </a:fld>
            <a:endParaRPr lang="en-US">
              <a:solidFill>
                <a:prstClr val="black">
                  <a:tint val="75000"/>
                </a:prstClr>
              </a:solidFill>
            </a:endParaRPr>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en-US">
              <a:solidFill>
                <a:prstClr val="black">
                  <a:tint val="75000"/>
                </a:prstClr>
              </a:solidFill>
            </a:endParaRPr>
          </a:p>
        </p:txBody>
      </p:sp>
      <p:sp>
        <p:nvSpPr>
          <p:cNvPr id="6" name="عنصر نائب لرقم الشريحة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notesSlide" Target="../notesSlides/notesSlide1.xml"/><Relationship Id="rId3" Type="http://schemas.openxmlformats.org/officeDocument/2006/relationships/slideLayout" Target="../slideLayouts/slideLayout16.xml"/><Relationship Id="rId2" Type="http://schemas.openxmlformats.org/officeDocument/2006/relationships/image" Target="../media/image2.jpe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9.png"/><Relationship Id="rId1" Type="http://schemas.openxmlformats.org/officeDocument/2006/relationships/image" Target="../media/image8.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0.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4.xml"/><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وان 5"/>
          <p:cNvSpPr>
            <a:spLocks noGrp="1"/>
          </p:cNvSpPr>
          <p:nvPr>
            <p:ph type="title"/>
          </p:nvPr>
        </p:nvSpPr>
        <p:spPr>
          <a:solidFill>
            <a:schemeClr val="accent2">
              <a:lumMod val="40000"/>
              <a:lumOff val="60000"/>
            </a:schemeClr>
          </a:solidFill>
        </p:spPr>
        <p:style>
          <a:lnRef idx="1">
            <a:schemeClr val="accent1"/>
          </a:lnRef>
          <a:fillRef idx="2">
            <a:schemeClr val="accent1"/>
          </a:fillRef>
          <a:effectRef idx="1">
            <a:schemeClr val="accent1"/>
          </a:effectRef>
          <a:fontRef idx="minor">
            <a:schemeClr val="dk1"/>
          </a:fontRef>
        </p:style>
        <p:txBody>
          <a:bodyPr>
            <a:noAutofit/>
          </a:bodyPr>
          <a:lstStyle/>
          <a:p>
            <a:pPr marL="635" algn="ctr">
              <a:lnSpc>
                <a:spcPct val="100000"/>
              </a:lnSpc>
              <a:spcBef>
                <a:spcPts val="2540"/>
              </a:spcBef>
            </a:pPr>
            <a:br>
              <a:rPr lang="en-US" sz="3200" b="1" dirty="0">
                <a:latin typeface="Calibri" panose="020F0502020204030204"/>
                <a:cs typeface="Calibri" panose="020F0502020204030204"/>
              </a:rPr>
            </a:br>
            <a:r>
              <a:rPr lang="en-US" sz="2800" b="1" spc="-5" dirty="0">
                <a:solidFill>
                  <a:schemeClr val="tx1"/>
                </a:solidFill>
                <a:latin typeface="Calibri" panose="020F0502020204030204"/>
                <a:cs typeface="Calibri" panose="020F0502020204030204"/>
              </a:rPr>
              <a:t>AL-</a:t>
            </a:r>
            <a:r>
              <a:rPr lang="en-US" sz="2800" b="1" spc="-5" dirty="0" err="1">
                <a:solidFill>
                  <a:schemeClr val="tx1"/>
                </a:solidFill>
                <a:latin typeface="Calibri" panose="020F0502020204030204"/>
                <a:cs typeface="Calibri" panose="020F0502020204030204"/>
              </a:rPr>
              <a:t>Mustaqbal</a:t>
            </a:r>
            <a:r>
              <a:rPr lang="en-US" sz="2800" b="1" spc="10" dirty="0">
                <a:solidFill>
                  <a:schemeClr val="tx1"/>
                </a:solidFill>
                <a:latin typeface="Calibri" panose="020F0502020204030204"/>
                <a:cs typeface="Calibri" panose="020F0502020204030204"/>
              </a:rPr>
              <a:t> </a:t>
            </a:r>
            <a:r>
              <a:rPr lang="en-US" sz="2800" b="1" dirty="0">
                <a:solidFill>
                  <a:schemeClr val="tx1"/>
                </a:solidFill>
                <a:latin typeface="Calibri" panose="020F0502020204030204"/>
                <a:cs typeface="Calibri" panose="020F0502020204030204"/>
              </a:rPr>
              <a:t>University</a:t>
            </a:r>
            <a:r>
              <a:rPr lang="en-US" sz="2800" b="1" spc="-10" dirty="0">
                <a:solidFill>
                  <a:schemeClr val="tx1"/>
                </a:solidFill>
                <a:latin typeface="Calibri" panose="020F0502020204030204"/>
                <a:cs typeface="Calibri" panose="020F0502020204030204"/>
              </a:rPr>
              <a:t> </a:t>
            </a:r>
            <a:r>
              <a:rPr lang="en-US" sz="2800" b="1" spc="-5" dirty="0">
                <a:solidFill>
                  <a:schemeClr val="tx1"/>
                </a:solidFill>
                <a:latin typeface="Calibri" panose="020F0502020204030204"/>
                <a:cs typeface="Calibri" panose="020F0502020204030204"/>
              </a:rPr>
              <a:t> </a:t>
            </a:r>
            <a:br>
              <a:rPr lang="en-US" sz="2800" b="1" spc="-5" dirty="0">
                <a:solidFill>
                  <a:schemeClr val="tx1"/>
                </a:solidFill>
                <a:latin typeface="Calibri" panose="020F0502020204030204"/>
                <a:cs typeface="Calibri" panose="020F0502020204030204"/>
              </a:rPr>
            </a:br>
            <a:r>
              <a:rPr lang="en-US" sz="2800" b="1" spc="-5" dirty="0">
                <a:solidFill>
                  <a:schemeClr val="tx1"/>
                </a:solidFill>
                <a:latin typeface="Calibri" panose="020F0502020204030204"/>
                <a:cs typeface="Calibri" panose="020F0502020204030204"/>
              </a:rPr>
              <a:t>College</a:t>
            </a:r>
            <a:r>
              <a:rPr lang="en-US" sz="2800" b="1" spc="-10" dirty="0">
                <a:solidFill>
                  <a:schemeClr val="tx1"/>
                </a:solidFill>
                <a:latin typeface="Calibri" panose="020F0502020204030204"/>
                <a:cs typeface="Calibri" panose="020F0502020204030204"/>
              </a:rPr>
              <a:t> </a:t>
            </a:r>
            <a:r>
              <a:rPr lang="en-US" sz="2800" b="1" dirty="0">
                <a:solidFill>
                  <a:schemeClr val="tx1"/>
                </a:solidFill>
                <a:latin typeface="Calibri" panose="020F0502020204030204"/>
                <a:cs typeface="Calibri" panose="020F0502020204030204"/>
              </a:rPr>
              <a:t>of </a:t>
            </a:r>
            <a:r>
              <a:rPr lang="en-US" sz="2800" b="1" spc="-5" dirty="0">
                <a:solidFill>
                  <a:schemeClr val="tx1"/>
                </a:solidFill>
                <a:latin typeface="Calibri" panose="020F0502020204030204"/>
                <a:cs typeface="Calibri" panose="020F0502020204030204"/>
              </a:rPr>
              <a:t>Pharmacy</a:t>
            </a:r>
            <a:br>
              <a:rPr lang="en-US" sz="2800" b="1" dirty="0">
                <a:solidFill>
                  <a:schemeClr val="tx1"/>
                </a:solidFill>
                <a:latin typeface="Calibri" panose="020F0502020204030204"/>
                <a:cs typeface="Calibri" panose="020F0502020204030204"/>
              </a:rPr>
            </a:br>
            <a:endParaRPr lang="en-US" sz="2800" b="1" dirty="0">
              <a:solidFill>
                <a:schemeClr val="tx1"/>
              </a:solidFill>
            </a:endParaRPr>
          </a:p>
        </p:txBody>
      </p:sp>
      <p:sp>
        <p:nvSpPr>
          <p:cNvPr id="3" name="Content Placeholder 2"/>
          <p:cNvSpPr>
            <a:spLocks noGrp="1"/>
          </p:cNvSpPr>
          <p:nvPr>
            <p:ph sz="half" idx="1"/>
          </p:nvPr>
        </p:nvSpPr>
        <p:spPr>
          <a:xfrm>
            <a:off x="457200" y="1600200"/>
            <a:ext cx="8686800" cy="3373755"/>
          </a:xfrm>
          <a:ln w="28575"/>
        </p:spPr>
        <p:style>
          <a:lnRef idx="2">
            <a:schemeClr val="accent4"/>
          </a:lnRef>
          <a:fillRef idx="1">
            <a:schemeClr val="lt1"/>
          </a:fillRef>
          <a:effectRef idx="0">
            <a:schemeClr val="accent4"/>
          </a:effectRef>
          <a:fontRef idx="minor">
            <a:schemeClr val="dk1"/>
          </a:fontRef>
        </p:style>
        <p:txBody>
          <a:bodyPr>
            <a:noAutofit/>
          </a:bodyPr>
          <a:lstStyle/>
          <a:p>
            <a:pPr marL="0" indent="0">
              <a:spcBef>
                <a:spcPts val="105"/>
              </a:spcBef>
              <a:buNone/>
            </a:pPr>
            <a:r>
              <a:rPr lang="en-US" sz="4000" b="1" dirty="0">
                <a:solidFill>
                  <a:schemeClr val="tx1"/>
                </a:solidFill>
                <a:latin typeface="Times New Roman" panose="02020603050405020304" pitchFamily="18" charset="0"/>
                <a:cs typeface="Times New Roman" panose="02020603050405020304" pitchFamily="18" charset="0"/>
              </a:rPr>
              <a:t>Hospital Training 5</a:t>
            </a:r>
            <a:r>
              <a:rPr lang="en-US" sz="4000" b="1" baseline="30000" dirty="0">
                <a:solidFill>
                  <a:schemeClr val="tx1"/>
                </a:solidFill>
                <a:latin typeface="Times New Roman" panose="02020603050405020304" pitchFamily="18" charset="0"/>
                <a:cs typeface="Times New Roman" panose="02020603050405020304" pitchFamily="18" charset="0"/>
              </a:rPr>
              <a:t>nd</a:t>
            </a:r>
            <a:r>
              <a:rPr lang="en-US" sz="4000" b="1" dirty="0">
                <a:solidFill>
                  <a:schemeClr val="tx1"/>
                </a:solidFill>
                <a:latin typeface="Times New Roman" panose="02020603050405020304" pitchFamily="18" charset="0"/>
                <a:cs typeface="Times New Roman" panose="02020603050405020304" pitchFamily="18" charset="0"/>
              </a:rPr>
              <a:t> </a:t>
            </a:r>
            <a:r>
              <a:rPr lang="en-US" sz="3600" b="1" dirty="0">
                <a:solidFill>
                  <a:schemeClr val="tx1"/>
                </a:solidFill>
                <a:latin typeface="Times New Roman" panose="02020603050405020304" pitchFamily="18" charset="0"/>
                <a:cs typeface="Times New Roman" panose="02020603050405020304" pitchFamily="18" charset="0"/>
              </a:rPr>
              <a:t>Stage</a:t>
            </a:r>
            <a:endParaRPr lang="en-US" sz="4000" b="1" dirty="0">
              <a:solidFill>
                <a:srgbClr val="5F6368"/>
              </a:solidFill>
              <a:latin typeface="Times New Roman" panose="02020603050405020304" pitchFamily="18" charset="0"/>
              <a:cs typeface="Times New Roman" panose="02020603050405020304" pitchFamily="18" charset="0"/>
            </a:endParaRPr>
          </a:p>
          <a:p>
            <a:pPr marL="0" indent="0">
              <a:spcBef>
                <a:spcPts val="105"/>
              </a:spcBef>
              <a:buNone/>
            </a:pPr>
            <a:r>
              <a:rPr lang="en-US" sz="4400" b="1" dirty="0">
                <a:solidFill>
                  <a:schemeClr val="tx1"/>
                </a:solidFill>
                <a:latin typeface="Times New Roman" panose="02020603050405020304" pitchFamily="18" charset="0"/>
                <a:cs typeface="Times New Roman" panose="02020603050405020304" pitchFamily="18" charset="0"/>
              </a:rPr>
              <a:t>       </a:t>
            </a:r>
            <a:endParaRPr lang="en-US" sz="4400" b="1" dirty="0">
              <a:solidFill>
                <a:schemeClr val="tx1"/>
              </a:solidFill>
              <a:latin typeface="Times New Roman" panose="02020603050405020304" pitchFamily="18" charset="0"/>
              <a:cs typeface="Times New Roman" panose="02020603050405020304" pitchFamily="18" charset="0"/>
            </a:endParaRPr>
          </a:p>
          <a:p>
            <a:pPr marL="0" indent="0">
              <a:spcBef>
                <a:spcPts val="105"/>
              </a:spcBef>
              <a:buNone/>
            </a:pPr>
            <a:r>
              <a:rPr lang="en-US" sz="3600" b="1" dirty="0">
                <a:latin typeface="Times New Roman" panose="02020603050405020304" pitchFamily="18" charset="0"/>
                <a:cs typeface="Times New Roman" panose="02020603050405020304" pitchFamily="18" charset="0"/>
              </a:rPr>
              <a:t>             Pediateric part </a:t>
            </a:r>
            <a:endParaRPr lang="en-US" sz="2400" b="1" dirty="0">
              <a:solidFill>
                <a:srgbClr val="202122"/>
              </a:solidFill>
              <a:latin typeface="Times New Roman" panose="02020603050405020304" pitchFamily="18" charset="0"/>
              <a:cs typeface="Times New Roman" panose="02020603050405020304" pitchFamily="18" charset="0"/>
            </a:endParaRPr>
          </a:p>
          <a:p>
            <a:pPr marL="0" indent="0" algn="ctr">
              <a:spcBef>
                <a:spcPts val="105"/>
              </a:spcBef>
              <a:buNone/>
            </a:pPr>
            <a:r>
              <a:rPr lang="en-US" sz="4000" dirty="0">
                <a:solidFill>
                  <a:srgbClr val="202122"/>
                </a:solidFill>
                <a:latin typeface="Arial" panose="020B0604020202020204"/>
              </a:rPr>
              <a:t> </a:t>
            </a:r>
            <a:endParaRPr lang="en-US" sz="4000" dirty="0">
              <a:latin typeface="Arial Black" panose="020B0A04020102020204" pitchFamily="34" charset="0"/>
            </a:endParaRPr>
          </a:p>
        </p:txBody>
      </p:sp>
      <p:sp>
        <p:nvSpPr>
          <p:cNvPr id="2" name="عنصر نائب لرقم الشريحة 1"/>
          <p:cNvSpPr>
            <a:spLocks noGrp="1"/>
          </p:cNvSpPr>
          <p:nvPr>
            <p:ph type="sldNum" sz="quarter" idx="12"/>
          </p:nvPr>
        </p:nvSpPr>
        <p:spPr/>
        <p:txBody>
          <a:bodyPr/>
          <a:lstStyle/>
          <a:p>
            <a:fld id="{0B34F065-1154-456A-91E3-76DE8E75E17B}" type="slidenum">
              <a:rPr lang="ar-SA" smtClean="0">
                <a:solidFill>
                  <a:prstClr val="black">
                    <a:tint val="75000"/>
                  </a:prstClr>
                </a:solidFill>
              </a:rPr>
            </a:fld>
            <a:endParaRPr lang="ar-SA">
              <a:solidFill>
                <a:prstClr val="black">
                  <a:tint val="75000"/>
                </a:prstClr>
              </a:solidFill>
            </a:endParaRPr>
          </a:p>
        </p:txBody>
      </p:sp>
      <p:sp>
        <p:nvSpPr>
          <p:cNvPr id="10" name="TextBox 9"/>
          <p:cNvSpPr txBox="1"/>
          <p:nvPr/>
        </p:nvSpPr>
        <p:spPr>
          <a:xfrm>
            <a:off x="1064766" y="5157192"/>
            <a:ext cx="6768752" cy="1568450"/>
          </a:xfrm>
          <a:prstGeom prst="rect">
            <a:avLst/>
          </a:prstGeom>
          <a:ln>
            <a:solidFill>
              <a:schemeClr val="accent1"/>
            </a:solidFill>
          </a:ln>
        </p:spPr>
        <p:style>
          <a:lnRef idx="2">
            <a:schemeClr val="accent1"/>
          </a:lnRef>
          <a:fillRef idx="1">
            <a:schemeClr val="lt1"/>
          </a:fillRef>
          <a:effectRef idx="0">
            <a:schemeClr val="accent1"/>
          </a:effectRef>
          <a:fontRef idx="minor">
            <a:schemeClr val="dk1"/>
          </a:fontRef>
        </p:style>
        <p:txBody>
          <a:bodyPr wrap="square">
            <a:spAutoFit/>
          </a:bodyPr>
          <a:lstStyle/>
          <a:p>
            <a:pPr algn="ctr" rtl="0"/>
            <a:r>
              <a:rPr lang="en-US" sz="2800" dirty="0">
                <a:solidFill>
                  <a:prstClr val="black"/>
                </a:solidFill>
                <a:latin typeface="Elephant" panose="02020904090505020303" pitchFamily="18" charset="0"/>
              </a:rPr>
              <a:t>Edited by: Dr. teba jasim mohammed</a:t>
            </a:r>
            <a:endParaRPr lang="en-US" sz="2800" dirty="0">
              <a:solidFill>
                <a:prstClr val="black"/>
              </a:solidFill>
              <a:latin typeface="Elephant" panose="02020904090505020303" pitchFamily="18" charset="0"/>
            </a:endParaRPr>
          </a:p>
          <a:p>
            <a:pPr algn="ctr" rtl="0"/>
            <a:r>
              <a:rPr lang="en-US" sz="2400" dirty="0">
                <a:solidFill>
                  <a:prstClr val="black"/>
                </a:solidFill>
                <a:latin typeface="Elephant" panose="02020904090505020303" pitchFamily="18" charset="0"/>
              </a:rPr>
              <a:t> </a:t>
            </a:r>
            <a:r>
              <a:rPr lang="en-US" sz="1600" dirty="0">
                <a:solidFill>
                  <a:prstClr val="black"/>
                </a:solidFill>
                <a:latin typeface="Elephant" panose="02020904090505020303" pitchFamily="18" charset="0"/>
              </a:rPr>
              <a:t>Hospital Training Committee In Pharmacy Department /AL-</a:t>
            </a:r>
            <a:r>
              <a:rPr lang="en-US" sz="1600" dirty="0" err="1">
                <a:solidFill>
                  <a:prstClr val="black"/>
                </a:solidFill>
                <a:latin typeface="Elephant" panose="02020904090505020303" pitchFamily="18" charset="0"/>
              </a:rPr>
              <a:t>Mustaqbal</a:t>
            </a:r>
            <a:r>
              <a:rPr lang="en-US" sz="1600" dirty="0">
                <a:solidFill>
                  <a:prstClr val="black"/>
                </a:solidFill>
                <a:latin typeface="Elephant" panose="02020904090505020303" pitchFamily="18" charset="0"/>
              </a:rPr>
              <a:t> University College </a:t>
            </a:r>
            <a:endParaRPr lang="en-US" sz="2400" dirty="0">
              <a:solidFill>
                <a:prstClr val="black"/>
              </a:solidFill>
              <a:latin typeface="Elephant" panose="02020904090505020303" pitchFamily="18" charset="0"/>
            </a:endParaRPr>
          </a:p>
        </p:txBody>
      </p:sp>
      <p:pic>
        <p:nvPicPr>
          <p:cNvPr id="2051" name="Picture 3"/>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6228184" y="2348880"/>
            <a:ext cx="2785965" cy="24482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6" name="صورة 7"/>
          <p:cNvPicPr>
            <a:picLocks noChangeAspect="1"/>
          </p:cNvPicPr>
          <p:nvPr>
            <p:ph sz="half" idx="2"/>
          </p:nvPr>
        </p:nvPicPr>
        <p:blipFill>
          <a:blip r:embed="rId2"/>
          <a:srcRect l="7018" r="5264"/>
          <a:stretch>
            <a:fillRect/>
          </a:stretch>
        </p:blipFill>
        <p:spPr>
          <a:xfrm>
            <a:off x="6887845" y="274955"/>
            <a:ext cx="2115820" cy="1852930"/>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07504" y="55236"/>
            <a:ext cx="8928992" cy="688975"/>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spcBef>
                <a:spcPts val="95"/>
              </a:spcBef>
            </a:pPr>
            <a:endParaRPr b="1" dirty="0">
              <a:solidFill>
                <a:srgbClr val="FF0000"/>
              </a:solidFill>
              <a:latin typeface="Times New Roman" panose="02020603050405020304"/>
              <a:cs typeface="Times New Roman" panose="02020603050405020304"/>
            </a:endParaRPr>
          </a:p>
        </p:txBody>
      </p:sp>
      <p:sp>
        <p:nvSpPr>
          <p:cNvPr id="6" name="عنصر نائب للمحتوى 5"/>
          <p:cNvSpPr>
            <a:spLocks noGrp="1"/>
          </p:cNvSpPr>
          <p:nvPr>
            <p:ph idx="1"/>
          </p:nvPr>
        </p:nvSpPr>
        <p:spPr>
          <a:xfrm>
            <a:off x="107504" y="692696"/>
            <a:ext cx="8928992" cy="6048672"/>
          </a:xfrm>
          <a:prstGeom prst="rect">
            <a:avLst/>
          </a:prstGeom>
        </p:spPr>
        <p:style>
          <a:lnRef idx="2">
            <a:schemeClr val="accent1"/>
          </a:lnRef>
          <a:fillRef idx="1">
            <a:schemeClr val="lt1"/>
          </a:fillRef>
          <a:effectRef idx="0">
            <a:schemeClr val="accent1"/>
          </a:effectRef>
          <a:fontRef idx="minor">
            <a:schemeClr val="dk1"/>
          </a:fontRef>
        </p:style>
        <p:txBody>
          <a:bodyPr>
            <a:normAutofit fontScale="80000"/>
          </a:bodyPr>
          <a:lstStyle/>
          <a:p>
            <a:pPr marL="0" indent="0">
              <a:buNone/>
            </a:pPr>
            <a:r>
              <a:rPr lang="en-US" sz="2400" b="1" dirty="0">
                <a:solidFill>
                  <a:srgbClr val="FF0000"/>
                </a:solidFill>
              </a:rPr>
              <a:t>B- Neonatal septicemia</a:t>
            </a:r>
            <a:r>
              <a:rPr lang="en-US" sz="2400" b="1" dirty="0"/>
              <a:t>: </a:t>
            </a:r>
            <a:endParaRPr lang="en-US" sz="2400" b="1" dirty="0"/>
          </a:p>
          <a:p>
            <a:pPr marL="0" indent="0">
              <a:buNone/>
            </a:pPr>
            <a:r>
              <a:rPr lang="en-US" sz="2400" b="1" dirty="0"/>
              <a:t>1-Jaundice in septicemia, if present, usually appears between the fourth and seventh day or later and is usually moderate in severity </a:t>
            </a:r>
            <a:endParaRPr lang="en-US" sz="2400" b="1" dirty="0"/>
          </a:p>
          <a:p>
            <a:pPr marL="0" indent="0">
              <a:buNone/>
            </a:pPr>
            <a:r>
              <a:rPr lang="en-US" sz="2400" b="1" dirty="0"/>
              <a:t>2-The most important clinical signs are the markedly affected general condition The baby is not doing well with lethargy, poor suckling, fever or hypothermia, Immediate hospitalization and combined parenteral antibiotic therapy are important </a:t>
            </a:r>
            <a:endParaRPr lang="en-US" sz="2400" b="1" dirty="0"/>
          </a:p>
          <a:p>
            <a:pPr marL="0" indent="0">
              <a:buNone/>
            </a:pPr>
            <a:r>
              <a:rPr lang="en-US" sz="2400" b="1" dirty="0">
                <a:solidFill>
                  <a:srgbClr val="FF0000"/>
                </a:solidFill>
              </a:rPr>
              <a:t>C-Other rare causes :(Conjugated Hyperbilirubinemia)</a:t>
            </a:r>
            <a:endParaRPr lang="en-US" sz="2400" b="1" dirty="0">
              <a:solidFill>
                <a:srgbClr val="FF0000"/>
              </a:solidFill>
            </a:endParaRPr>
          </a:p>
          <a:p>
            <a:pPr marL="0" indent="0">
              <a:buNone/>
            </a:pPr>
            <a:r>
              <a:rPr lang="en-US" sz="2400" b="1" dirty="0">
                <a:highlight>
                  <a:srgbClr val="FFFF00"/>
                </a:highlight>
              </a:rPr>
              <a:t>1-Conjugated (Direct-reacting) </a:t>
            </a:r>
            <a:r>
              <a:rPr lang="en-US" sz="2400" b="1" dirty="0"/>
              <a:t>hyperbilirubinemia is never physiologic and should always be evaluated thoroughly </a:t>
            </a:r>
            <a:endParaRPr lang="en-US" sz="2400" b="1" dirty="0"/>
          </a:p>
          <a:p>
            <a:pPr marL="0" indent="0">
              <a:buNone/>
            </a:pPr>
            <a:r>
              <a:rPr lang="en-US" sz="2400" b="1" dirty="0">
                <a:highlight>
                  <a:srgbClr val="FFFF00"/>
                </a:highlight>
              </a:rPr>
              <a:t>2-Direct-reacting bilirubin (composed mostly of conjugated bilirubin)</a:t>
            </a:r>
            <a:r>
              <a:rPr lang="en-US" sz="2400" b="1" dirty="0"/>
              <a:t> is not neurotoxic to the infant, but signifies a serious underlying disorder involving hepatitis, cholestasis, hepatocellular injury or biliary atresia .atresia is an unusual closing or absence of a tube in the body). Biliary Atresia: Is an obstruction of the biliary tree that causes severe cholestasis  and is characterized by elevation of the conjugated, or direct, bilirubin fraction , which leading to cirrhosis and death if left untreated in a timely manner . The jaundice of biliary atresia usually is not evident immediately at birth, but develops in the first week or two of life. The reason is that extrahepatic bile ducts are usually present at birth, but are then destroyed by an idiopathic inflammatory process </a:t>
            </a:r>
            <a:endParaRPr lang="en-US" sz="2400" b="1" dirty="0"/>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07504" y="209224"/>
            <a:ext cx="8928992" cy="381000"/>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spcBef>
                <a:spcPts val="95"/>
              </a:spcBef>
            </a:pPr>
            <a:r>
              <a:rPr lang="en-US" sz="2400" b="1" dirty="0">
                <a:solidFill>
                  <a:srgbClr val="FF0000"/>
                </a:solidFill>
                <a:latin typeface="Times New Roman" panose="02020603050405020304" pitchFamily="18" charset="0"/>
                <a:cs typeface="Times New Roman" panose="02020603050405020304" pitchFamily="18" charset="0"/>
                <a:sym typeface="+mn-ea"/>
              </a:rPr>
              <a:t>Therapy of Indirect (unconjugated) Hyperbilirubinemia</a:t>
            </a:r>
            <a:endParaRPr lang="en-US" sz="2400" b="1" dirty="0">
              <a:solidFill>
                <a:srgbClr val="FF0000"/>
              </a:solidFill>
              <a:latin typeface="Times New Roman" panose="02020603050405020304" pitchFamily="18" charset="0"/>
              <a:cs typeface="Times New Roman" panose="02020603050405020304" pitchFamily="18" charset="0"/>
              <a:sym typeface="+mn-ea"/>
            </a:endParaRPr>
          </a:p>
        </p:txBody>
      </p:sp>
      <p:sp>
        <p:nvSpPr>
          <p:cNvPr id="6" name="عنصر نائب للمحتوى 5"/>
          <p:cNvSpPr>
            <a:spLocks noGrp="1"/>
          </p:cNvSpPr>
          <p:nvPr>
            <p:ph idx="1"/>
          </p:nvPr>
        </p:nvSpPr>
        <p:spPr>
          <a:xfrm>
            <a:off x="107504" y="692696"/>
            <a:ext cx="8928992" cy="6048672"/>
          </a:xfrm>
          <a:prstGeom prst="rect">
            <a:avLst/>
          </a:prstGeo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en-US" sz="2400" dirty="0">
                <a:latin typeface="Times New Roman" panose="02020603050405020304" pitchFamily="18" charset="0"/>
                <a:cs typeface="Times New Roman" panose="02020603050405020304" pitchFamily="18" charset="0"/>
              </a:rPr>
              <a:t>The main concern is to prevent Kernicterus Charts exist indicating levels at which treatment should be initiated.</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Treatment options are: A- Phototherapy B- Exchange transfusion </a:t>
            </a:r>
            <a:endParaRPr lang="en-US" sz="2400" dirty="0">
              <a:latin typeface="Times New Roman" panose="02020603050405020304" pitchFamily="18" charset="0"/>
              <a:cs typeface="Times New Roman" panose="02020603050405020304" pitchFamily="18" charset="0"/>
            </a:endParaRPr>
          </a:p>
          <a:p>
            <a:pPr marL="0" indent="0">
              <a:buNone/>
            </a:pPr>
            <a:endParaRPr lang="en-US" sz="2400" b="1" dirty="0"/>
          </a:p>
          <a:p>
            <a:pPr marL="0" indent="0">
              <a:buNone/>
            </a:pPr>
            <a:endParaRPr lang="en-US" sz="2400" b="1" dirty="0"/>
          </a:p>
          <a:p>
            <a:pPr marL="0" indent="0">
              <a:buNone/>
            </a:pPr>
            <a:endParaRPr lang="en-US" sz="2400" b="1" dirty="0"/>
          </a:p>
          <a:p>
            <a:pPr marL="0" indent="0">
              <a:buNone/>
            </a:pPr>
            <a:endParaRPr lang="en-US" sz="2400" b="1" dirty="0"/>
          </a:p>
          <a:p>
            <a:pPr marL="0" indent="0">
              <a:buNone/>
            </a:pPr>
            <a:endParaRPr lang="en-US" sz="2400" b="1" dirty="0"/>
          </a:p>
          <a:p>
            <a:pPr marL="0" indent="0">
              <a:buNone/>
            </a:pPr>
            <a:endParaRPr lang="en-US" sz="2400" b="1" dirty="0"/>
          </a:p>
          <a:p>
            <a:pPr marL="0" indent="0">
              <a:buNone/>
            </a:pPr>
            <a:endParaRPr lang="en-US" sz="2400" b="1" dirty="0"/>
          </a:p>
          <a:p>
            <a:pPr marL="0" indent="0">
              <a:buNone/>
            </a:pPr>
            <a:r>
              <a:rPr lang="en-US" sz="2400" dirty="0">
                <a:latin typeface="Times New Roman" panose="02020603050405020304" pitchFamily="18" charset="0"/>
                <a:cs typeface="Times New Roman" panose="02020603050405020304" pitchFamily="18" charset="0"/>
              </a:rPr>
              <a:t>* Risk factors include small size ( less than 2.5 kg or born before 37 weeks gestation), haemolysis, and sepsis.</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 Visible jaundice anywhere on body on day 1.</a:t>
            </a:r>
            <a:endParaRPr lang="en-US" sz="2400" dirty="0">
              <a:latin typeface="Times New Roman" panose="02020603050405020304" pitchFamily="18" charset="0"/>
              <a:cs typeface="Times New Roman" panose="02020603050405020304" pitchFamily="18" charset="0"/>
            </a:endParaRPr>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graphicFrame>
        <p:nvGraphicFramePr>
          <p:cNvPr id="2" name="Table 1"/>
          <p:cNvGraphicFramePr/>
          <p:nvPr/>
        </p:nvGraphicFramePr>
        <p:xfrm>
          <a:off x="730250" y="2154555"/>
          <a:ext cx="6753225" cy="2386965"/>
        </p:xfrm>
        <a:graphic>
          <a:graphicData uri="http://schemas.openxmlformats.org/drawingml/2006/table">
            <a:tbl>
              <a:tblPr/>
              <a:tblGrid>
                <a:gridCol w="519430"/>
                <a:gridCol w="274320"/>
                <a:gridCol w="473075"/>
                <a:gridCol w="541020"/>
                <a:gridCol w="828675"/>
                <a:gridCol w="585470"/>
                <a:gridCol w="607060"/>
                <a:gridCol w="895350"/>
                <a:gridCol w="655320"/>
                <a:gridCol w="640715"/>
                <a:gridCol w="732790"/>
              </a:tblGrid>
              <a:tr h="228600">
                <a:tc gridSpan="3">
                  <a:txBody>
                    <a:bodyPr/>
                    <a:p>
                      <a:pPr indent="0">
                        <a:buNone/>
                      </a:pP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4">
                  <a:txBody>
                    <a:bodyPr/>
                    <a:p>
                      <a:pPr indent="0">
                        <a:buNone/>
                      </a:pPr>
                      <a:r>
                        <a:rPr lang="en-US" sz="1400" b="1">
                          <a:latin typeface="Times New Roman" panose="02020603050405020304" pitchFamily="18" charset="0"/>
                          <a:cs typeface="Times New Roman" panose="02020603050405020304" pitchFamily="18" charset="0"/>
                        </a:rPr>
                        <a:t>Phototherapy</a:t>
                      </a:r>
                      <a:endParaRPr lang="en-US" sz="14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4">
                  <a:txBody>
                    <a:bodyPr/>
                    <a:p>
                      <a:pPr indent="0">
                        <a:buNone/>
                      </a:pPr>
                      <a:r>
                        <a:rPr lang="en-US" sz="1400" b="1">
                          <a:latin typeface="Times New Roman" panose="02020603050405020304" pitchFamily="18" charset="0"/>
                          <a:cs typeface="Times New Roman" panose="02020603050405020304" pitchFamily="18" charset="0"/>
                        </a:rPr>
                        <a:t>Exchangetransfusion</a:t>
                      </a:r>
                      <a:endParaRPr lang="en-US" sz="14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588645">
                <a:tc rowSpan="2" gridSpan="3">
                  <a:txBody>
                    <a:bodyPr/>
                    <a:p>
                      <a:pPr indent="0">
                        <a:buNone/>
                      </a:pPr>
                      <a:r>
                        <a:rPr lang="en-US" sz="1300" b="0">
                          <a:latin typeface="Times New Roman" panose="02020603050405020304" pitchFamily="18" charset="0"/>
                          <a:cs typeface="Times New Roman" panose="02020603050405020304" pitchFamily="18" charset="0"/>
                        </a:rPr>
                        <a:t> </a:t>
                      </a:r>
                      <a:endParaRPr lang="en-US" sz="13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2" hMerge="1">
                  <a:tcPr>
                    <a:lnT w="12700" cap="flat" cmpd="sng">
                      <a:solidFill>
                        <a:srgbClr val="000000"/>
                      </a:solidFill>
                      <a:prstDash val="solid"/>
                      <a:headEnd type="none" w="med" len="med"/>
                      <a:tailEnd type="none" w="med" len="med"/>
                    </a:lnT>
                  </a:tcPr>
                </a:tc>
                <a:tc rowSpan="2"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tcPr>
                </a:tc>
                <a:tc gridSpan="2">
                  <a:txBody>
                    <a:bodyPr/>
                    <a:p>
                      <a:pPr indent="0">
                        <a:buNone/>
                      </a:pPr>
                      <a:r>
                        <a:rPr lang="en-US" sz="1200" b="1">
                          <a:latin typeface="Times New Roman" panose="02020603050405020304" pitchFamily="18" charset="0"/>
                          <a:cs typeface="Times New Roman" panose="02020603050405020304" pitchFamily="18" charset="0"/>
                        </a:rPr>
                        <a:t>Healthy term baby</a:t>
                      </a:r>
                      <a:endParaRPr lang="en-US" sz="12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2">
                  <a:txBody>
                    <a:bodyPr/>
                    <a:p>
                      <a:pPr indent="0">
                        <a:buNone/>
                      </a:pPr>
                      <a:r>
                        <a:rPr lang="en-US" sz="1200" b="1">
                          <a:latin typeface="Times New Roman" panose="02020603050405020304" pitchFamily="18" charset="0"/>
                          <a:cs typeface="Times New Roman" panose="02020603050405020304" pitchFamily="18" charset="0"/>
                        </a:rPr>
                        <a:t>Preterm or any risk factors</a:t>
                      </a:r>
                      <a:r>
                        <a:rPr lang="en-US" sz="800" b="1">
                          <a:latin typeface="Times New Roman" panose="02020603050405020304" pitchFamily="18" charset="0"/>
                          <a:cs typeface="Times New Roman" panose="02020603050405020304" pitchFamily="18" charset="0"/>
                        </a:rPr>
                        <a:t>*</a:t>
                      </a:r>
                      <a:endParaRPr lang="en-US" sz="12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p>
                      <a:pPr indent="0">
                        <a:buNone/>
                      </a:pPr>
                      <a:r>
                        <a:rPr lang="en-US" sz="1200" b="1">
                          <a:latin typeface="Times New Roman" panose="02020603050405020304" pitchFamily="18" charset="0"/>
                          <a:cs typeface="Times New Roman" panose="02020603050405020304" pitchFamily="18" charset="0"/>
                        </a:rPr>
                        <a:t>Healthy baby</a:t>
                      </a:r>
                      <a:endParaRPr lang="en-US" sz="12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1">
                          <a:latin typeface="Times New Roman" panose="02020603050405020304" pitchFamily="18" charset="0"/>
                          <a:cs typeface="Times New Roman" panose="02020603050405020304" pitchFamily="18" charset="0"/>
                        </a:rPr>
                        <a:t>term</a:t>
                      </a:r>
                      <a:endParaRPr lang="en-US" sz="12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2">
                  <a:txBody>
                    <a:bodyPr/>
                    <a:p>
                      <a:pPr indent="0">
                        <a:buNone/>
                      </a:pPr>
                      <a:r>
                        <a:rPr lang="en-US" sz="1200" b="1">
                          <a:latin typeface="Times New Roman" panose="02020603050405020304" pitchFamily="18" charset="0"/>
                          <a:cs typeface="Times New Roman" panose="02020603050405020304" pitchFamily="18" charset="0"/>
                        </a:rPr>
                        <a:t>Preterm or any risk factors</a:t>
                      </a:r>
                      <a:endParaRPr lang="en-US" sz="12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r>
              <a:tr h="588645">
                <a:tc vMerge="1" gridSpan="3">
                  <a:tcPr>
                    <a:lnL w="12700" cap="flat" cmpd="sng">
                      <a:solidFill>
                        <a:srgbClr val="000000"/>
                      </a:solidFill>
                      <a:prstDash val="solid"/>
                      <a:headEnd type="none" w="med" len="med"/>
                      <a:tailEnd type="none" w="med" len="med"/>
                    </a:lnL>
                    <a:lnB w="12700" cap="flat" cmpd="sng">
                      <a:solidFill>
                        <a:srgbClr val="000000"/>
                      </a:solidFill>
                      <a:prstDash val="solid"/>
                      <a:headEnd type="none" w="med" len="med"/>
                      <a:tailEnd type="none" w="med" len="med"/>
                    </a:lnB>
                  </a:tcPr>
                </a:tc>
                <a:tc vMerge="1" hMerge="1">
                  <a:tcPr>
                    <a:lnB w="12700" cap="flat" cmpd="sng">
                      <a:solidFill>
                        <a:srgbClr val="000000"/>
                      </a:solidFill>
                      <a:prstDash val="solid"/>
                      <a:headEnd type="none" w="med" len="med"/>
                      <a:tailEnd type="none" w="med" len="med"/>
                    </a:lnB>
                  </a:tcPr>
                </a:tc>
                <a:tc vMerge="1" hMerge="1">
                  <a:tcPr>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gridSpan="2">
                  <a:txBody>
                    <a:bodyPr/>
                    <a:p>
                      <a:pPr indent="0">
                        <a:buNone/>
                      </a:pPr>
                      <a:r>
                        <a:rPr lang="en-US" sz="1200" b="1">
                          <a:latin typeface="Times New Roman" panose="02020603050405020304" pitchFamily="18" charset="0"/>
                          <a:cs typeface="Times New Roman" panose="02020603050405020304" pitchFamily="18" charset="0"/>
                        </a:rPr>
                        <a:t>Mg/dl	μmol/l</a:t>
                      </a:r>
                      <a:endParaRPr lang="en-US" sz="12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2">
                  <a:txBody>
                    <a:bodyPr/>
                    <a:p>
                      <a:pPr indent="0">
                        <a:buNone/>
                      </a:pPr>
                      <a:r>
                        <a:rPr lang="en-US" sz="1200" b="1">
                          <a:latin typeface="Times New Roman" panose="02020603050405020304" pitchFamily="18" charset="0"/>
                          <a:cs typeface="Times New Roman" panose="02020603050405020304" pitchFamily="18" charset="0"/>
                        </a:rPr>
                        <a:t>Mg/dl	μmol/l</a:t>
                      </a:r>
                      <a:endParaRPr lang="en-US" sz="12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p>
                      <a:pPr indent="0">
                        <a:buNone/>
                      </a:pPr>
                      <a:r>
                        <a:rPr lang="en-US" sz="1200" b="1">
                          <a:latin typeface="Times New Roman" panose="02020603050405020304" pitchFamily="18" charset="0"/>
                          <a:cs typeface="Times New Roman" panose="02020603050405020304" pitchFamily="18" charset="0"/>
                        </a:rPr>
                        <a:t>Mg/dl</a:t>
                      </a:r>
                      <a:endParaRPr lang="en-US" sz="12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1">
                          <a:latin typeface="Times New Roman" panose="02020603050405020304" pitchFamily="18" charset="0"/>
                          <a:cs typeface="Times New Roman" panose="02020603050405020304" pitchFamily="18" charset="0"/>
                        </a:rPr>
                        <a:t>μmol/l</a:t>
                      </a:r>
                      <a:endParaRPr lang="en-US" sz="12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1">
                          <a:latin typeface="Times New Roman" panose="02020603050405020304" pitchFamily="18" charset="0"/>
                          <a:cs typeface="Times New Roman" panose="02020603050405020304" pitchFamily="18" charset="0"/>
                        </a:rPr>
                        <a:t>Mg/dl</a:t>
                      </a:r>
                      <a:endParaRPr lang="en-US" sz="12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1">
                          <a:latin typeface="Times New Roman" panose="02020603050405020304" pitchFamily="18" charset="0"/>
                          <a:cs typeface="Times New Roman" panose="02020603050405020304" pitchFamily="18" charset="0"/>
                        </a:rPr>
                        <a:t>μmol/l</a:t>
                      </a:r>
                      <a:endParaRPr lang="en-US" sz="12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96215">
                <a:tc gridSpan="3">
                  <a:txBody>
                    <a:bodyPr/>
                    <a:p>
                      <a:pPr indent="0">
                        <a:buNone/>
                      </a:pPr>
                      <a:r>
                        <a:rPr lang="en-US" sz="1200" b="1">
                          <a:latin typeface="Times New Roman" panose="02020603050405020304" pitchFamily="18" charset="0"/>
                          <a:cs typeface="Times New Roman" panose="02020603050405020304" pitchFamily="18" charset="0"/>
                        </a:rPr>
                        <a:t>Day1</a:t>
                      </a:r>
                      <a:endParaRPr lang="en-US" sz="12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4">
                  <a:txBody>
                    <a:bodyPr/>
                    <a:p>
                      <a:pPr indent="0">
                        <a:buNone/>
                      </a:pPr>
                      <a:r>
                        <a:rPr lang="en-US" sz="1200" b="0">
                          <a:latin typeface="Times New Roman" panose="02020603050405020304" pitchFamily="18" charset="0"/>
                          <a:cs typeface="Times New Roman" panose="02020603050405020304" pitchFamily="18" charset="0"/>
                        </a:rPr>
                        <a:t>Anyvisible jaundice</a:t>
                      </a:r>
                      <a:r>
                        <a:rPr lang="en-US" sz="1200" b="0" baseline="30000">
                          <a:latin typeface="Times New Roman" panose="02020603050405020304" pitchFamily="18" charset="0"/>
                          <a:cs typeface="Times New Roman" panose="02020603050405020304" pitchFamily="18" charset="0"/>
                        </a:rPr>
                        <a:t>**</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p>
                      <a:pPr indent="0">
                        <a:buNone/>
                      </a:pPr>
                      <a:r>
                        <a:rPr lang="en-US" sz="1200" b="0">
                          <a:latin typeface="Times New Roman" panose="02020603050405020304" pitchFamily="18" charset="0"/>
                          <a:cs typeface="Times New Roman" panose="02020603050405020304" pitchFamily="18" charset="0"/>
                        </a:rPr>
                        <a:t>15</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0">
                          <a:latin typeface="Times New Roman" panose="02020603050405020304" pitchFamily="18" charset="0"/>
                          <a:cs typeface="Times New Roman" panose="02020603050405020304" pitchFamily="18" charset="0"/>
                        </a:rPr>
                        <a:t>260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0">
                          <a:latin typeface="Times New Roman" panose="02020603050405020304" pitchFamily="18" charset="0"/>
                          <a:cs typeface="Times New Roman" panose="02020603050405020304" pitchFamily="18" charset="0"/>
                        </a:rPr>
                        <a:t>13</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pitchFamily="18" charset="0"/>
                          <a:cs typeface="Times New Roman" panose="02020603050405020304" pitchFamily="18" charset="0"/>
                        </a:rPr>
                        <a:t>220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96215">
                <a:tc gridSpan="3">
                  <a:txBody>
                    <a:bodyPr/>
                    <a:p>
                      <a:pPr indent="0">
                        <a:buNone/>
                      </a:pPr>
                      <a:r>
                        <a:rPr lang="en-US" sz="1200" b="1">
                          <a:latin typeface="Times New Roman" panose="02020603050405020304" pitchFamily="18" charset="0"/>
                          <a:cs typeface="Times New Roman" panose="02020603050405020304" pitchFamily="18" charset="0"/>
                        </a:rPr>
                        <a:t>Day2</a:t>
                      </a:r>
                      <a:endParaRPr lang="en-US" sz="12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p>
                      <a:pPr indent="0">
                        <a:buNone/>
                      </a:pPr>
                      <a:r>
                        <a:rPr lang="en-US" sz="1200" b="0">
                          <a:latin typeface="Times New Roman" panose="02020603050405020304" pitchFamily="18" charset="0"/>
                          <a:cs typeface="Times New Roman" panose="02020603050405020304" pitchFamily="18" charset="0"/>
                        </a:rPr>
                        <a:t>15</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pitchFamily="18" charset="0"/>
                          <a:cs typeface="Times New Roman" panose="02020603050405020304" pitchFamily="18" charset="0"/>
                        </a:rPr>
                        <a:t>260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0">
                          <a:latin typeface="Times New Roman" panose="02020603050405020304" pitchFamily="18" charset="0"/>
                          <a:cs typeface="Times New Roman" panose="02020603050405020304" pitchFamily="18" charset="0"/>
                        </a:rPr>
                        <a:t>13</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r">
                        <a:buNone/>
                      </a:pPr>
                      <a:r>
                        <a:rPr lang="en-US" sz="1200" b="0">
                          <a:latin typeface="Times New Roman" panose="02020603050405020304" pitchFamily="18" charset="0"/>
                          <a:cs typeface="Times New Roman" panose="02020603050405020304" pitchFamily="18" charset="0"/>
                        </a:rPr>
                        <a:t>220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0">
                          <a:latin typeface="Times New Roman" panose="02020603050405020304" pitchFamily="18" charset="0"/>
                          <a:cs typeface="Times New Roman" panose="02020603050405020304" pitchFamily="18" charset="0"/>
                        </a:rPr>
                        <a:t>25</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0">
                          <a:latin typeface="Times New Roman" panose="02020603050405020304" pitchFamily="18" charset="0"/>
                          <a:cs typeface="Times New Roman" panose="02020603050405020304" pitchFamily="18" charset="0"/>
                        </a:rPr>
                        <a:t>425</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0">
                          <a:latin typeface="Times New Roman" panose="02020603050405020304" pitchFamily="18" charset="0"/>
                          <a:cs typeface="Times New Roman" panose="02020603050405020304" pitchFamily="18" charset="0"/>
                        </a:rPr>
                        <a:t>15</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pitchFamily="18" charset="0"/>
                          <a:cs typeface="Times New Roman" panose="02020603050405020304" pitchFamily="18" charset="0"/>
                        </a:rPr>
                        <a:t>260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96215">
                <a:tc gridSpan="3">
                  <a:txBody>
                    <a:bodyPr/>
                    <a:p>
                      <a:pPr indent="0">
                        <a:buNone/>
                      </a:pPr>
                      <a:r>
                        <a:rPr lang="en-US" sz="1200" b="1">
                          <a:latin typeface="Times New Roman" panose="02020603050405020304" pitchFamily="18" charset="0"/>
                          <a:cs typeface="Times New Roman" panose="02020603050405020304" pitchFamily="18" charset="0"/>
                        </a:rPr>
                        <a:t>Day3</a:t>
                      </a:r>
                      <a:endParaRPr lang="en-US" sz="12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p>
                      <a:pPr indent="0">
                        <a:buNone/>
                      </a:pPr>
                      <a:r>
                        <a:rPr lang="en-US" sz="1200" b="0">
                          <a:latin typeface="Times New Roman" panose="02020603050405020304" pitchFamily="18" charset="0"/>
                          <a:cs typeface="Times New Roman" panose="02020603050405020304" pitchFamily="18" charset="0"/>
                        </a:rPr>
                        <a:t>18</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pitchFamily="18" charset="0"/>
                          <a:cs typeface="Times New Roman" panose="02020603050405020304" pitchFamily="18" charset="0"/>
                        </a:rPr>
                        <a:t>310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0">
                          <a:latin typeface="Times New Roman" panose="02020603050405020304" pitchFamily="18" charset="0"/>
                          <a:cs typeface="Times New Roman" panose="02020603050405020304" pitchFamily="18" charset="0"/>
                        </a:rPr>
                        <a:t>16</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r">
                        <a:buNone/>
                      </a:pPr>
                      <a:r>
                        <a:rPr lang="en-US" sz="1200" b="0">
                          <a:latin typeface="Times New Roman" panose="02020603050405020304" pitchFamily="18" charset="0"/>
                          <a:cs typeface="Times New Roman" panose="02020603050405020304" pitchFamily="18" charset="0"/>
                        </a:rPr>
                        <a:t>270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0">
                          <a:latin typeface="Times New Roman" panose="02020603050405020304" pitchFamily="18" charset="0"/>
                          <a:cs typeface="Times New Roman" panose="02020603050405020304" pitchFamily="18" charset="0"/>
                        </a:rPr>
                        <a:t>30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0">
                          <a:latin typeface="Times New Roman" panose="02020603050405020304" pitchFamily="18" charset="0"/>
                          <a:cs typeface="Times New Roman" panose="02020603050405020304" pitchFamily="18" charset="0"/>
                        </a:rPr>
                        <a:t>510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0">
                          <a:latin typeface="Times New Roman" panose="02020603050405020304" pitchFamily="18" charset="0"/>
                          <a:cs typeface="Times New Roman" panose="02020603050405020304" pitchFamily="18" charset="0"/>
                        </a:rPr>
                        <a:t>20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pitchFamily="18" charset="0"/>
                          <a:cs typeface="Times New Roman" panose="02020603050405020304" pitchFamily="18" charset="0"/>
                        </a:rPr>
                        <a:t>340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392430">
                <a:tc>
                  <a:txBody>
                    <a:bodyPr/>
                    <a:p>
                      <a:pPr indent="0">
                        <a:buNone/>
                      </a:pPr>
                      <a:r>
                        <a:rPr lang="en-US" sz="1200" b="1">
                          <a:latin typeface="Times New Roman" panose="02020603050405020304" pitchFamily="18" charset="0"/>
                          <a:cs typeface="Times New Roman" panose="02020603050405020304" pitchFamily="18" charset="0"/>
                        </a:rPr>
                        <a:t>Day 4 and after</a:t>
                      </a:r>
                      <a:endParaRPr lang="en-US" sz="12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endParaRPr lang="en-US" sz="12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endParaRPr lang="en-US" sz="1200" b="1">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0">
                          <a:latin typeface="Times New Roman" panose="02020603050405020304" pitchFamily="18" charset="0"/>
                          <a:cs typeface="Times New Roman" panose="02020603050405020304" pitchFamily="18" charset="0"/>
                        </a:rPr>
                        <a:t>20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pitchFamily="18" charset="0"/>
                          <a:cs typeface="Times New Roman" panose="02020603050405020304" pitchFamily="18" charset="0"/>
                        </a:rPr>
                        <a:t>340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0">
                          <a:latin typeface="Times New Roman" panose="02020603050405020304" pitchFamily="18" charset="0"/>
                          <a:cs typeface="Times New Roman" panose="02020603050405020304" pitchFamily="18" charset="0"/>
                        </a:rPr>
                        <a:t>17</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r">
                        <a:buNone/>
                      </a:pPr>
                      <a:r>
                        <a:rPr lang="en-US" sz="1200" b="0">
                          <a:latin typeface="Times New Roman" panose="02020603050405020304" pitchFamily="18" charset="0"/>
                          <a:cs typeface="Times New Roman" panose="02020603050405020304" pitchFamily="18" charset="0"/>
                        </a:rPr>
                        <a:t>290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0">
                          <a:latin typeface="Times New Roman" panose="02020603050405020304" pitchFamily="18" charset="0"/>
                          <a:cs typeface="Times New Roman" panose="02020603050405020304" pitchFamily="18" charset="0"/>
                        </a:rPr>
                        <a:t>30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0">
                          <a:latin typeface="Times New Roman" panose="02020603050405020304" pitchFamily="18" charset="0"/>
                          <a:cs typeface="Times New Roman" panose="02020603050405020304" pitchFamily="18" charset="0"/>
                        </a:rPr>
                        <a:t>510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buNone/>
                      </a:pPr>
                      <a:r>
                        <a:rPr lang="en-US" sz="1200" b="0">
                          <a:latin typeface="Times New Roman" panose="02020603050405020304" pitchFamily="18" charset="0"/>
                          <a:cs typeface="Times New Roman" panose="02020603050405020304" pitchFamily="18" charset="0"/>
                        </a:rPr>
                        <a:t>20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w="12700" cap="flat" cmpd="sng">
                      <a:solidFill>
                        <a:srgbClr val="000000"/>
                      </a:solidFill>
                      <a:prstDash val="solid"/>
                      <a:headEnd type="none" w="med" len="med"/>
                      <a:tailEnd type="none" w="med" len="med"/>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p>
                      <a:pPr indent="0" algn="ctr">
                        <a:buNone/>
                      </a:pPr>
                      <a:r>
                        <a:rPr lang="en-US" sz="1200" b="0">
                          <a:latin typeface="Times New Roman" panose="02020603050405020304" pitchFamily="18" charset="0"/>
                          <a:cs typeface="Times New Roman" panose="02020603050405020304" pitchFamily="18" charset="0"/>
                        </a:rPr>
                        <a:t>340</a:t>
                      </a:r>
                      <a:endParaRPr lang="en-US" sz="1200" b="0">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vert="horz" anchor="t" anchorCtr="0">
                    <a:lnL>
                      <a:noFill/>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07504" y="55236"/>
            <a:ext cx="8928992" cy="688975"/>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spcBef>
                <a:spcPts val="95"/>
              </a:spcBef>
            </a:pPr>
            <a:r>
              <a:rPr lang="en-US" b="1" dirty="0">
                <a:solidFill>
                  <a:srgbClr val="FF0000"/>
                </a:solidFill>
                <a:latin typeface="Times New Roman" panose="02020603050405020304" pitchFamily="18" charset="0"/>
                <a:cs typeface="Times New Roman" panose="02020603050405020304" pitchFamily="18" charset="0"/>
                <a:sym typeface="+mn-ea"/>
              </a:rPr>
              <a:t>A-Phototherapy</a:t>
            </a:r>
            <a:endParaRPr lang="en-US" b="1" dirty="0">
              <a:solidFill>
                <a:srgbClr val="FF0000"/>
              </a:solidFill>
              <a:latin typeface="Times New Roman" panose="02020603050405020304" pitchFamily="18" charset="0"/>
              <a:cs typeface="Times New Roman" panose="02020603050405020304" pitchFamily="18" charset="0"/>
              <a:sym typeface="+mn-ea"/>
            </a:endParaRPr>
          </a:p>
        </p:txBody>
      </p:sp>
      <p:sp>
        <p:nvSpPr>
          <p:cNvPr id="6" name="عنصر نائب للمحتوى 5"/>
          <p:cNvSpPr>
            <a:spLocks noGrp="1"/>
          </p:cNvSpPr>
          <p:nvPr>
            <p:ph idx="1"/>
          </p:nvPr>
        </p:nvSpPr>
        <p:spPr>
          <a:xfrm>
            <a:off x="107504" y="692696"/>
            <a:ext cx="8928992" cy="6048672"/>
          </a:xfrm>
          <a:prstGeom prst="rect">
            <a:avLst/>
          </a:prstGeom>
        </p:spPr>
        <p:style>
          <a:lnRef idx="2">
            <a:schemeClr val="accent1"/>
          </a:lnRef>
          <a:fillRef idx="1">
            <a:schemeClr val="lt1"/>
          </a:fillRef>
          <a:effectRef idx="0">
            <a:schemeClr val="accent1"/>
          </a:effectRef>
          <a:fontRef idx="minor">
            <a:schemeClr val="dk1"/>
          </a:fontRef>
        </p:style>
        <p:txBody>
          <a:bodyPr>
            <a:normAutofit fontScale="70000"/>
          </a:bodyPr>
          <a:lstStyle/>
          <a:p>
            <a:pPr marL="0" indent="0">
              <a:buNone/>
            </a:pPr>
            <a:endParaRPr lang="en-US" sz="2400" b="1" dirty="0"/>
          </a:p>
          <a:p>
            <a:pPr marL="0" indent="0">
              <a:buNone/>
            </a:pPr>
            <a:r>
              <a:rPr lang="en-US" sz="2335" b="1" dirty="0">
                <a:latin typeface="Times New Roman" panose="02020603050405020304" pitchFamily="18" charset="0"/>
                <a:cs typeface="Times New Roman" panose="02020603050405020304" pitchFamily="18" charset="0"/>
              </a:rPr>
              <a:t>1-Bilirubin absorbs light maximally in the blue range (420-470 nm), so blue light (not ultraviolet) of wavelength 450 nm is used to convert the bilirubin in the skin and superficial capillaries into harmless water-soluble metabolites, which are excreted in urine and through the bowel .</a:t>
            </a:r>
            <a:endParaRPr lang="en-US" sz="2335" b="1" dirty="0">
              <a:latin typeface="Times New Roman" panose="02020603050405020304" pitchFamily="18" charset="0"/>
              <a:cs typeface="Times New Roman" panose="02020603050405020304" pitchFamily="18" charset="0"/>
            </a:endParaRPr>
          </a:p>
          <a:p>
            <a:pPr marL="0" indent="0">
              <a:buNone/>
            </a:pPr>
            <a:r>
              <a:rPr lang="en-US" sz="2335" b="1" dirty="0">
                <a:latin typeface="Times New Roman" panose="02020603050405020304" pitchFamily="18" charset="0"/>
                <a:cs typeface="Times New Roman" panose="02020603050405020304" pitchFamily="18" charset="0"/>
              </a:rPr>
              <a:t>2-The eyes are covered to prevent discomfort and additional fluids are given to counteract increased losses from skin .</a:t>
            </a:r>
            <a:endParaRPr lang="en-US" sz="2335" b="1" dirty="0">
              <a:latin typeface="Times New Roman" panose="02020603050405020304" pitchFamily="18" charset="0"/>
              <a:cs typeface="Times New Roman" panose="02020603050405020304" pitchFamily="18" charset="0"/>
            </a:endParaRPr>
          </a:p>
          <a:p>
            <a:pPr marL="0" indent="0">
              <a:buNone/>
            </a:pPr>
            <a:r>
              <a:rPr lang="en-US" sz="2335" b="1" dirty="0">
                <a:latin typeface="Times New Roman" panose="02020603050405020304" pitchFamily="18" charset="0"/>
                <a:cs typeface="Times New Roman" panose="02020603050405020304" pitchFamily="18" charset="0"/>
              </a:rPr>
              <a:t>3-Serum bilirubin monitoring should continue for at least 24 hr after cessation of phototherapy in patients with hemolytic disease, because unexpected rises in bilirubin may occur, requiring further treatment .</a:t>
            </a:r>
            <a:endParaRPr lang="en-US" sz="2335" b="1" dirty="0"/>
          </a:p>
          <a:p>
            <a:pPr marL="0" indent="0">
              <a:buNone/>
            </a:pPr>
            <a:r>
              <a:rPr lang="en-US" sz="3430" b="1" dirty="0">
                <a:solidFill>
                  <a:srgbClr val="FF0000"/>
                </a:solidFill>
                <a:latin typeface="Times New Roman" panose="02020603050405020304" pitchFamily="18" charset="0"/>
                <a:cs typeface="Times New Roman" panose="02020603050405020304" pitchFamily="18" charset="0"/>
              </a:rPr>
              <a:t>B-Exchange transfusion</a:t>
            </a:r>
            <a:endParaRPr lang="en-US" sz="3430" b="1" dirty="0">
              <a:solidFill>
                <a:srgbClr val="FF0000"/>
              </a:solidFill>
              <a:latin typeface="Times New Roman" panose="02020603050405020304" pitchFamily="18" charset="0"/>
              <a:cs typeface="Times New Roman" panose="02020603050405020304" pitchFamily="18" charset="0"/>
            </a:endParaRPr>
          </a:p>
          <a:p>
            <a:pPr marL="0" indent="0">
              <a:buNone/>
            </a:pPr>
            <a:r>
              <a:rPr lang="en-US" sz="2335" b="1" dirty="0">
                <a:latin typeface="Times New Roman" panose="02020603050405020304" pitchFamily="18" charset="0"/>
                <a:cs typeface="Times New Roman" panose="02020603050405020304" pitchFamily="18" charset="0"/>
              </a:rPr>
              <a:t>1-This is required if the bilirubin rises to levels considered dangerous despite phototherapy .</a:t>
            </a:r>
            <a:endParaRPr lang="en-US" sz="2335" b="1" dirty="0">
              <a:latin typeface="Times New Roman" panose="02020603050405020304" pitchFamily="18" charset="0"/>
              <a:cs typeface="Times New Roman" panose="02020603050405020304" pitchFamily="18" charset="0"/>
            </a:endParaRPr>
          </a:p>
          <a:p>
            <a:pPr marL="0" indent="0">
              <a:buNone/>
            </a:pPr>
            <a:r>
              <a:rPr lang="en-US" sz="2335" b="1" dirty="0">
                <a:latin typeface="Times New Roman" panose="02020603050405020304" pitchFamily="18" charset="0"/>
                <a:cs typeface="Times New Roman" panose="02020603050405020304" pitchFamily="18" charset="0"/>
              </a:rPr>
              <a:t>2-Twice the infant's blood volume (i.e. 2 x 80 mL/kg) is exchanged over about 2 hours (or 2 x 85 mL/kg) .</a:t>
            </a:r>
            <a:endParaRPr lang="en-US" sz="2335" b="1" dirty="0">
              <a:latin typeface="Times New Roman" panose="02020603050405020304" pitchFamily="18" charset="0"/>
              <a:cs typeface="Times New Roman" panose="02020603050405020304" pitchFamily="18" charset="0"/>
            </a:endParaRPr>
          </a:p>
          <a:p>
            <a:pPr marL="0" indent="0">
              <a:buNone/>
            </a:pPr>
            <a:r>
              <a:rPr lang="en-US" sz="2335" b="1" dirty="0">
                <a:latin typeface="Times New Roman" panose="02020603050405020304" pitchFamily="18" charset="0"/>
                <a:cs typeface="Times New Roman" panose="02020603050405020304" pitchFamily="18" charset="0"/>
              </a:rPr>
              <a:t>3-The procedure is carried out through umbilical vein catheter .</a:t>
            </a:r>
            <a:endParaRPr lang="en-US" sz="2335" b="1" dirty="0">
              <a:latin typeface="Times New Roman" panose="02020603050405020304" pitchFamily="18" charset="0"/>
              <a:cs typeface="Times New Roman" panose="02020603050405020304" pitchFamily="18" charset="0"/>
            </a:endParaRPr>
          </a:p>
          <a:p>
            <a:pPr marL="0" indent="0">
              <a:buNone/>
            </a:pPr>
            <a:r>
              <a:rPr lang="en-US" sz="2335" b="1" dirty="0">
                <a:latin typeface="Times New Roman" panose="02020603050405020304" pitchFamily="18" charset="0"/>
                <a:cs typeface="Times New Roman" panose="02020603050405020304" pitchFamily="18" charset="0"/>
              </a:rPr>
              <a:t>4-Potential complications from exchange transfusion include metabolic</a:t>
            </a:r>
            <a:endParaRPr lang="en-US" sz="2335" b="1" dirty="0">
              <a:latin typeface="Times New Roman" panose="02020603050405020304" pitchFamily="18" charset="0"/>
              <a:cs typeface="Times New Roman" panose="02020603050405020304" pitchFamily="18" charset="0"/>
            </a:endParaRPr>
          </a:p>
          <a:p>
            <a:pPr marL="0" indent="0">
              <a:buNone/>
            </a:pPr>
            <a:r>
              <a:rPr lang="en-US" sz="2335" b="1" dirty="0">
                <a:latin typeface="Times New Roman" panose="02020603050405020304" pitchFamily="18" charset="0"/>
                <a:cs typeface="Times New Roman" panose="02020603050405020304" pitchFamily="18" charset="0"/>
              </a:rPr>
              <a:t> acidosis, electrolyte abnormalities, hypoglycemia, hypocalcemia, </a:t>
            </a:r>
            <a:endParaRPr lang="en-US" sz="2335" b="1" dirty="0">
              <a:latin typeface="Times New Roman" panose="02020603050405020304" pitchFamily="18" charset="0"/>
              <a:cs typeface="Times New Roman" panose="02020603050405020304" pitchFamily="18" charset="0"/>
            </a:endParaRPr>
          </a:p>
          <a:p>
            <a:pPr marL="0" indent="0">
              <a:buNone/>
            </a:pPr>
            <a:r>
              <a:rPr lang="en-US" sz="2335" b="1" dirty="0">
                <a:latin typeface="Times New Roman" panose="02020603050405020304" pitchFamily="18" charset="0"/>
                <a:cs typeface="Times New Roman" panose="02020603050405020304" pitchFamily="18" charset="0"/>
              </a:rPr>
              <a:t>thrombocytopenia, volume overload, arrhythmias, NEC, infection, </a:t>
            </a:r>
            <a:endParaRPr lang="en-US" sz="2335" b="1" dirty="0">
              <a:latin typeface="Times New Roman" panose="02020603050405020304" pitchFamily="18" charset="0"/>
              <a:cs typeface="Times New Roman" panose="02020603050405020304" pitchFamily="18" charset="0"/>
            </a:endParaRPr>
          </a:p>
          <a:p>
            <a:pPr marL="0" indent="0">
              <a:buNone/>
            </a:pPr>
            <a:r>
              <a:rPr lang="en-US" sz="2335" b="1" dirty="0">
                <a:latin typeface="Times New Roman" panose="02020603050405020304" pitchFamily="18" charset="0"/>
                <a:cs typeface="Times New Roman" panose="02020603050405020304" pitchFamily="18" charset="0"/>
              </a:rPr>
              <a:t>graft-versus- host disease, and death. </a:t>
            </a:r>
            <a:endParaRPr lang="en-US" sz="2335" b="1" dirty="0">
              <a:latin typeface="Times New Roman" panose="02020603050405020304" pitchFamily="18" charset="0"/>
              <a:cs typeface="Times New Roman" panose="02020603050405020304" pitchFamily="18" charset="0"/>
            </a:endParaRPr>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pic>
        <p:nvPicPr>
          <p:cNvPr id="7" name="image4.jpeg"/>
          <p:cNvPicPr>
            <a:picLocks noChangeAspect="1"/>
          </p:cNvPicPr>
          <p:nvPr/>
        </p:nvPicPr>
        <p:blipFill>
          <a:blip r:embed="rId1" cstate="print"/>
          <a:stretch>
            <a:fillRect/>
          </a:stretch>
        </p:blipFill>
        <p:spPr>
          <a:xfrm>
            <a:off x="6553200" y="4364990"/>
            <a:ext cx="2400300" cy="211518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Title 1"/>
          <p:cNvSpPr>
            <a:spLocks noGrp="1"/>
          </p:cNvSpPr>
          <p:nvPr>
            <p:ph type="title"/>
          </p:nvPr>
        </p:nvSpPr>
        <p:spPr>
          <a:xfrm>
            <a:off x="457200" y="274955"/>
            <a:ext cx="8229600" cy="925195"/>
          </a:xfrm>
        </p:spPr>
        <p:txBody>
          <a:bodyPr>
            <a:normAutofit/>
          </a:bodyPr>
          <a:p>
            <a:pPr algn="l"/>
            <a:r>
              <a:rPr lang="en-US" sz="3555" b="1">
                <a:solidFill>
                  <a:srgbClr val="FF0000"/>
                </a:solidFill>
                <a:latin typeface="Times New Roman" panose="02020603050405020304" pitchFamily="18" charset="0"/>
                <a:cs typeface="Times New Roman" panose="02020603050405020304" pitchFamily="18" charset="0"/>
              </a:rPr>
              <a:t>C- Pharmacological agents</a:t>
            </a:r>
            <a:endParaRPr lang="en-US" sz="3555" b="1">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52400" y="1080135"/>
            <a:ext cx="8534400" cy="5349875"/>
          </a:xfrm>
        </p:spPr>
        <p:txBody>
          <a:bodyPr>
            <a:normAutofit lnSpcReduction="20000"/>
          </a:bodyPr>
          <a:p>
            <a:pPr marL="0" indent="0">
              <a:buNone/>
            </a:pPr>
            <a:endParaRPr lang="en-US" sz="2000">
              <a:latin typeface="Arial" panose="020B0604020202020204" pitchFamily="34" charset="0"/>
              <a:cs typeface="Arial" panose="020B0604020202020204" pitchFamily="34" charset="0"/>
              <a:sym typeface="+mn-ea"/>
            </a:endParaRPr>
          </a:p>
          <a:p>
            <a:pPr marL="0" indent="0">
              <a:buNone/>
            </a:pPr>
            <a:r>
              <a:rPr lang="en-US" sz="2000">
                <a:latin typeface="Times New Roman" panose="02020603050405020304" pitchFamily="18" charset="0"/>
                <a:cs typeface="Times New Roman" panose="02020603050405020304" pitchFamily="18" charset="0"/>
              </a:rPr>
              <a:t>1-High dose intravenous immunoglobulin (IVIG) (0.5-1.0 g/kg/dose; repeat in 12 hr) is used in clinical practice for infants presenting with high jaundice levels secondary to rhesus or ABO incompatibility, it reduces the need for exchange transfusion presumably by reducing hemolysis .</a:t>
            </a:r>
            <a:endParaRPr lang="en-US" sz="2000">
              <a:latin typeface="Times New Roman" panose="02020603050405020304" pitchFamily="18" charset="0"/>
              <a:cs typeface="Times New Roman" panose="02020603050405020304" pitchFamily="18" charset="0"/>
            </a:endParaRPr>
          </a:p>
          <a:p>
            <a:endParaRPr lang="en-US" sz="2000">
              <a:latin typeface="Times New Roman" panose="02020603050405020304" pitchFamily="18" charset="0"/>
              <a:cs typeface="Times New Roman" panose="02020603050405020304" pitchFamily="18" charset="0"/>
            </a:endParaRPr>
          </a:p>
          <a:p>
            <a:pPr marL="0" indent="0">
              <a:buNone/>
            </a:pPr>
            <a:r>
              <a:rPr lang="en-US" sz="2000">
                <a:latin typeface="Times New Roman" panose="02020603050405020304" pitchFamily="18" charset="0"/>
                <a:cs typeface="Times New Roman" panose="02020603050405020304" pitchFamily="18" charset="0"/>
              </a:rPr>
              <a:t>2-Metalloporphyrins is a possible adjunct therapy for hyperbilirubinemia. The metalloporphyrin Sn mesoporphyrin (SnMP) offers promise as a drug candidate. A single intramuscular dose on the 1st day of life may reduce the need for subsequent phototherapy. Such therapy may be beneficial when jaundice is anticipated, particularly in patients with Rh incompatibility, ABO incompatibility or G6PD deficiency .</a:t>
            </a:r>
            <a:endParaRPr lang="en-US" sz="2000">
              <a:latin typeface="Times New Roman" panose="02020603050405020304" pitchFamily="18" charset="0"/>
              <a:cs typeface="Times New Roman" panose="02020603050405020304" pitchFamily="18" charset="0"/>
            </a:endParaRPr>
          </a:p>
          <a:p>
            <a:endParaRPr lang="en-US" sz="2000">
              <a:latin typeface="Times New Roman" panose="02020603050405020304" pitchFamily="18" charset="0"/>
              <a:cs typeface="Times New Roman" panose="02020603050405020304" pitchFamily="18" charset="0"/>
            </a:endParaRPr>
          </a:p>
          <a:p>
            <a:pPr marL="0" indent="0">
              <a:buNone/>
            </a:pPr>
            <a:r>
              <a:rPr lang="en-US" sz="2000">
                <a:highlight>
                  <a:srgbClr val="FFFF00"/>
                </a:highlight>
                <a:latin typeface="Times New Roman" panose="02020603050405020304" pitchFamily="18" charset="0"/>
                <a:cs typeface="Times New Roman" panose="02020603050405020304" pitchFamily="18" charset="0"/>
              </a:rPr>
              <a:t>Note:</a:t>
            </a:r>
            <a:r>
              <a:rPr lang="en-US" sz="2000">
                <a:latin typeface="Times New Roman" panose="02020603050405020304" pitchFamily="18" charset="0"/>
                <a:cs typeface="Times New Roman" panose="02020603050405020304" pitchFamily="18" charset="0"/>
              </a:rPr>
              <a:t> Water and dextrose solutions should not be used to supplement breastfeeding because they do not prevent hyperbilirubinemia and may lead to hyponatremia secondary to free water retention, which can lead to some serious signs and symptoms including nausea, vomiting, apathy, headache, seizures, hypothermia, weakness, and coma .</a:t>
            </a:r>
            <a:endParaRPr lang="en-US" sz="200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188595"/>
            <a:ext cx="8229600" cy="775335"/>
          </a:xfrm>
        </p:spPr>
        <p:txBody>
          <a:bodyPr>
            <a:normAutofit/>
          </a:bodyPr>
          <a:p>
            <a:r>
              <a:rPr lang="en-US" sz="3110" b="1">
                <a:solidFill>
                  <a:srgbClr val="FF0000"/>
                </a:solidFill>
                <a:latin typeface="Times New Roman" panose="02020603050405020304" pitchFamily="18" charset="0"/>
                <a:ea typeface="SimSun" panose="02010600030101010101" pitchFamily="2" charset="-122"/>
                <a:cs typeface="Times New Roman" panose="02020603050405020304" pitchFamily="18" charset="0"/>
                <a:sym typeface="+mn-ea"/>
              </a:rPr>
              <a:t>Management of conjugated hyperbilirubinemia</a:t>
            </a:r>
            <a:endParaRPr lang="en-US" sz="3110" b="1">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78130" y="941705"/>
            <a:ext cx="8408670" cy="5184775"/>
          </a:xfrm>
        </p:spPr>
        <p:txBody>
          <a:bodyPr>
            <a:noAutofit/>
          </a:bodyPr>
          <a:p>
            <a:pPr marL="0" indent="0">
              <a:buNone/>
            </a:pPr>
            <a:r>
              <a:rPr lang="en-US" sz="1800">
                <a:latin typeface="Times New Roman" panose="02020603050405020304" pitchFamily="18" charset="0"/>
                <a:cs typeface="Times New Roman" panose="02020603050405020304" pitchFamily="18" charset="0"/>
              </a:rPr>
              <a:t>Management depend on the treatment of the causative diseases (e.g. biliary atresia) . Treatment of extrahepatic biliary atresia is the surgical Kasai procedure, in which the fibrotic extrahepatic bile duct remnant is removed and replaced with a roux-en-Y loop of jejunum. This operation must be performed before 3 months of age to have the best chance of success . many children require liver transplantation .</a:t>
            </a:r>
            <a:endParaRPr lang="en-US" sz="1800">
              <a:latin typeface="Times New Roman" panose="02020603050405020304" pitchFamily="18" charset="0"/>
              <a:cs typeface="Times New Roman" panose="02020603050405020304" pitchFamily="18" charset="0"/>
            </a:endParaRPr>
          </a:p>
          <a:p>
            <a:pPr marL="0" indent="0">
              <a:buNone/>
            </a:pPr>
            <a:r>
              <a:rPr lang="en-US" sz="1800" b="1">
                <a:solidFill>
                  <a:srgbClr val="FF0000"/>
                </a:solidFill>
                <a:latin typeface="Times New Roman" panose="02020603050405020304" pitchFamily="18" charset="0"/>
                <a:cs typeface="Times New Roman" panose="02020603050405020304" pitchFamily="18" charset="0"/>
              </a:rPr>
              <a:t>2-Neonatal Sepsis and Meningitis </a:t>
            </a:r>
            <a:endParaRPr lang="en-US" sz="1800" b="1">
              <a:solidFill>
                <a:srgbClr val="FF0000"/>
              </a:solidFill>
              <a:latin typeface="Times New Roman" panose="02020603050405020304" pitchFamily="18" charset="0"/>
              <a:cs typeface="Times New Roman" panose="02020603050405020304" pitchFamily="18" charset="0"/>
            </a:endParaRPr>
          </a:p>
          <a:p>
            <a:pPr marL="0" indent="0">
              <a:buNone/>
            </a:pPr>
            <a:r>
              <a:rPr lang="en-US" sz="1800">
                <a:solidFill>
                  <a:schemeClr val="tx1"/>
                </a:solidFill>
                <a:latin typeface="Times New Roman" panose="02020603050405020304" pitchFamily="18" charset="0"/>
                <a:cs typeface="Times New Roman" panose="02020603050405020304" pitchFamily="18" charset="0"/>
              </a:rPr>
              <a:t>1- Neonates, especially preterm newborns, are at increased risk for infections and</a:t>
            </a:r>
            <a:endParaRPr lang="en-US" sz="1800">
              <a:solidFill>
                <a:schemeClr val="tx1"/>
              </a:solidFill>
              <a:latin typeface="Times New Roman" panose="02020603050405020304" pitchFamily="18" charset="0"/>
              <a:cs typeface="Times New Roman" panose="02020603050405020304" pitchFamily="18" charset="0"/>
            </a:endParaRPr>
          </a:p>
          <a:p>
            <a:pPr marL="0" indent="0">
              <a:buNone/>
            </a:pPr>
            <a:r>
              <a:rPr lang="en-US" sz="1800">
                <a:solidFill>
                  <a:schemeClr val="tx1"/>
                </a:solidFill>
                <a:latin typeface="Times New Roman" panose="02020603050405020304" pitchFamily="18" charset="0"/>
                <a:cs typeface="Times New Roman" panose="02020603050405020304" pitchFamily="18" charset="0"/>
              </a:rPr>
              <a:t>should be considered immunocompromised .</a:t>
            </a:r>
            <a:endParaRPr lang="en-US" sz="1800">
              <a:solidFill>
                <a:schemeClr val="tx1"/>
              </a:solidFill>
              <a:latin typeface="Times New Roman" panose="02020603050405020304" pitchFamily="18" charset="0"/>
              <a:cs typeface="Times New Roman" panose="02020603050405020304" pitchFamily="18" charset="0"/>
            </a:endParaRPr>
          </a:p>
          <a:p>
            <a:pPr marL="0" indent="0">
              <a:buNone/>
            </a:pPr>
            <a:r>
              <a:rPr lang="en-US" sz="1800">
                <a:solidFill>
                  <a:schemeClr val="tx1"/>
                </a:solidFill>
                <a:latin typeface="Times New Roman" panose="02020603050405020304" pitchFamily="18" charset="0"/>
                <a:cs typeface="Times New Roman" panose="02020603050405020304" pitchFamily="18" charset="0"/>
              </a:rPr>
              <a:t>2- Risk factors of neonatal sepsis include prematurity, low birth weight, and predisposing maternal conditions (e.g., urinary tract infection) .</a:t>
            </a:r>
            <a:endParaRPr lang="en-US" sz="1800">
              <a:solidFill>
                <a:schemeClr val="tx1"/>
              </a:solidFill>
              <a:latin typeface="Times New Roman" panose="02020603050405020304" pitchFamily="18" charset="0"/>
              <a:cs typeface="Times New Roman" panose="02020603050405020304" pitchFamily="18" charset="0"/>
            </a:endParaRPr>
          </a:p>
          <a:p>
            <a:pPr marL="0" indent="0">
              <a:buNone/>
            </a:pPr>
            <a:r>
              <a:rPr lang="en-US" sz="1800">
                <a:solidFill>
                  <a:schemeClr val="tx1"/>
                </a:solidFill>
                <a:latin typeface="Times New Roman" panose="02020603050405020304" pitchFamily="18" charset="0"/>
                <a:cs typeface="Times New Roman" panose="02020603050405020304" pitchFamily="18" charset="0"/>
              </a:rPr>
              <a:t>3- Early-onset neonatal sepsis (sepsis that presents during the first 7 days of life) usually is caused by organisms acquired from the maternal genital tract. (see table 1)</a:t>
            </a:r>
            <a:endParaRPr lang="en-US" sz="1800">
              <a:solidFill>
                <a:schemeClr val="tx1"/>
              </a:solidFill>
              <a:latin typeface="Times New Roman" panose="02020603050405020304" pitchFamily="18" charset="0"/>
              <a:cs typeface="Times New Roman" panose="02020603050405020304" pitchFamily="18" charset="0"/>
            </a:endParaRPr>
          </a:p>
          <a:p>
            <a:pPr marL="0" indent="0">
              <a:buNone/>
            </a:pPr>
            <a:r>
              <a:rPr lang="en-US" sz="1800">
                <a:solidFill>
                  <a:schemeClr val="tx1"/>
                </a:solidFill>
                <a:latin typeface="Times New Roman" panose="02020603050405020304" pitchFamily="18" charset="0"/>
                <a:cs typeface="Times New Roman" panose="02020603050405020304" pitchFamily="18" charset="0"/>
              </a:rPr>
              <a:t>4- Late-onset sepsis (8 to 28 days) usually occurs in a healthy full-term infant who was discharged in good health. </a:t>
            </a:r>
            <a:r>
              <a:rPr lang="en-US" sz="1800">
                <a:latin typeface="Times New Roman" panose="02020603050405020304" pitchFamily="18" charset="0"/>
                <a:cs typeface="Times New Roman" panose="02020603050405020304" pitchFamily="18" charset="0"/>
                <a:sym typeface="+mn-ea"/>
              </a:rPr>
              <a:t>(see table 1)</a:t>
            </a:r>
            <a:endParaRPr lang="en-US" sz="1800">
              <a:solidFill>
                <a:schemeClr val="tx1"/>
              </a:solidFill>
              <a:latin typeface="Times New Roman" panose="02020603050405020304" pitchFamily="18" charset="0"/>
              <a:cs typeface="Times New Roman" panose="02020603050405020304" pitchFamily="18" charset="0"/>
            </a:endParaRPr>
          </a:p>
          <a:p>
            <a:pPr marL="0" indent="0">
              <a:buNone/>
            </a:pPr>
            <a:r>
              <a:rPr lang="en-US" sz="1800">
                <a:solidFill>
                  <a:schemeClr val="tx1"/>
                </a:solidFill>
                <a:latin typeface="Times New Roman" panose="02020603050405020304" pitchFamily="18" charset="0"/>
                <a:cs typeface="Times New Roman" panose="02020603050405020304" pitchFamily="18" charset="0"/>
              </a:rPr>
              <a:t>5- Meningitis occurs as a complication of bacterial sepsis . The major pathogens causing neonatal sepsis are also the primary pathogens that cause neonatal meningitis .</a:t>
            </a:r>
            <a:endParaRPr lang="en-US" sz="1800">
              <a:solidFill>
                <a:schemeClr val="tx1"/>
              </a:solidFill>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382270" y="274955"/>
            <a:ext cx="8304530" cy="902970"/>
          </a:xfrm>
        </p:spPr>
        <p:txBody>
          <a:bodyPr/>
          <a:p>
            <a:endParaRPr lang="en-US">
              <a:solidFill>
                <a:srgbClr val="FF0000"/>
              </a:solidFill>
              <a:latin typeface="Arial Black" panose="020B0A04020102020204" pitchFamily="34" charset="0"/>
              <a:cs typeface="Arial Black" panose="020B0A04020102020204" pitchFamily="34" charset="0"/>
            </a:endParaRPr>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pic>
        <p:nvPicPr>
          <p:cNvPr id="9" name="image5.png"/>
          <p:cNvPicPr>
            <a:picLocks noChangeAspect="1"/>
          </p:cNvPicPr>
          <p:nvPr>
            <p:ph idx="1"/>
          </p:nvPr>
        </p:nvPicPr>
        <p:blipFill>
          <a:blip r:embed="rId1" cstate="print"/>
          <a:stretch>
            <a:fillRect/>
          </a:stretch>
        </p:blipFill>
        <p:spPr>
          <a:xfrm>
            <a:off x="395605" y="1569085"/>
            <a:ext cx="7677150" cy="2714625"/>
          </a:xfrm>
          <a:prstGeom prst="rect">
            <a:avLst/>
          </a:prstGeom>
        </p:spPr>
      </p:pic>
      <p:sp>
        <p:nvSpPr>
          <p:cNvPr id="5" name="Text Box 4"/>
          <p:cNvSpPr txBox="1"/>
          <p:nvPr/>
        </p:nvSpPr>
        <p:spPr>
          <a:xfrm>
            <a:off x="486410" y="1196975"/>
            <a:ext cx="2792095" cy="368300"/>
          </a:xfrm>
          <a:prstGeom prst="rect">
            <a:avLst/>
          </a:prstGeom>
          <a:noFill/>
        </p:spPr>
        <p:txBody>
          <a:bodyPr wrap="square" rtlCol="0">
            <a:spAutoFit/>
          </a:bodyPr>
          <a:p>
            <a:pPr algn="l"/>
            <a:r>
              <a:rPr lang="en-US" b="1">
                <a:latin typeface="Times New Roman" panose="02020603050405020304" pitchFamily="18" charset="0"/>
                <a:cs typeface="Times New Roman" panose="02020603050405020304" pitchFamily="18" charset="0"/>
              </a:rPr>
              <a:t>table 1</a:t>
            </a:r>
            <a:endParaRPr lang="en-US" b="1">
              <a:latin typeface="Times New Roman" panose="02020603050405020304" pitchFamily="18" charset="0"/>
              <a:cs typeface="Times New Roman" panose="02020603050405020304"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274955"/>
            <a:ext cx="8229600" cy="903605"/>
          </a:xfrm>
        </p:spPr>
        <p:txBody>
          <a:bodyPr>
            <a:normAutofit/>
          </a:bodyPr>
          <a:p>
            <a:r>
              <a:rPr lang="en-US" sz="2665" b="1">
                <a:solidFill>
                  <a:srgbClr val="FF0000"/>
                </a:solidFill>
                <a:latin typeface="Times New Roman" panose="02020603050405020304" pitchFamily="18" charset="0"/>
                <a:cs typeface="Times New Roman" panose="02020603050405020304" pitchFamily="18" charset="0"/>
                <a:sym typeface="+mn-ea"/>
              </a:rPr>
              <a:t>Clinical Manifestations of Neonatal Sepsis</a:t>
            </a:r>
            <a:endParaRPr lang="en-US" sz="2665" b="1">
              <a:solidFill>
                <a:srgbClr val="FF0000"/>
              </a:solidFill>
              <a:latin typeface="Times New Roman" panose="02020603050405020304" pitchFamily="18" charset="0"/>
              <a:cs typeface="Times New Roman" panose="02020603050405020304" pitchFamily="18" charset="0"/>
              <a:sym typeface="+mn-ea"/>
            </a:endParaRPr>
          </a:p>
        </p:txBody>
      </p:sp>
      <p:sp>
        <p:nvSpPr>
          <p:cNvPr id="3" name="Content Placeholder 2"/>
          <p:cNvSpPr>
            <a:spLocks noGrp="1"/>
          </p:cNvSpPr>
          <p:nvPr>
            <p:ph idx="1"/>
          </p:nvPr>
        </p:nvSpPr>
        <p:spPr>
          <a:xfrm>
            <a:off x="310515" y="1254125"/>
            <a:ext cx="8376285" cy="4872355"/>
          </a:xfrm>
        </p:spPr>
        <p:txBody>
          <a:bodyPr>
            <a:noAutofit/>
          </a:bodyPr>
          <a:p>
            <a:pPr marL="0" indent="0">
              <a:buNone/>
            </a:pPr>
            <a:r>
              <a:rPr lang="en-US" sz="1600">
                <a:latin typeface="Times New Roman" panose="02020603050405020304" pitchFamily="18" charset="0"/>
                <a:cs typeface="Times New Roman" panose="02020603050405020304" pitchFamily="18" charset="0"/>
              </a:rPr>
              <a:t>1-The most common signs are poor feeding, temperature instability (Hypothermia is more common than fever in neonatal sepsis, especially in preterm newborns), lethargy, or apnea .</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2-Other signs of neonatal sepsis include tachycardia, dyspnea or cyanosis, tachypnea, disseminated intravascular coagulation (DIC)and abdominal distension .</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3-The clinical manifestations of sepsis are difficult to separate from the manifestations of meningitis in the neonate.</a:t>
            </a:r>
            <a:endParaRPr lang="en-US" sz="1600">
              <a:latin typeface="Times New Roman" panose="02020603050405020304" pitchFamily="18" charset="0"/>
              <a:cs typeface="Times New Roman" panose="02020603050405020304" pitchFamily="18" charset="0"/>
            </a:endParaRPr>
          </a:p>
          <a:p>
            <a:pPr marL="0" indent="0">
              <a:buNone/>
            </a:pPr>
            <a:r>
              <a:rPr lang="en-US" sz="2000" b="1">
                <a:solidFill>
                  <a:srgbClr val="FF0000"/>
                </a:solidFill>
                <a:latin typeface="Times New Roman" panose="02020603050405020304" pitchFamily="18" charset="0"/>
                <a:cs typeface="Times New Roman" panose="02020603050405020304" pitchFamily="18" charset="0"/>
              </a:rPr>
              <a:t>Laboratory Diagnosis of Neonatal Sepsis</a:t>
            </a:r>
            <a:endParaRPr lang="en-US" sz="2000" b="1">
              <a:solidFill>
                <a:srgbClr val="FF0000"/>
              </a:solidFill>
              <a:latin typeface="Times New Roman" panose="02020603050405020304" pitchFamily="18" charset="0"/>
              <a:cs typeface="Times New Roman" panose="02020603050405020304" pitchFamily="18" charset="0"/>
            </a:endParaRPr>
          </a:p>
          <a:p>
            <a:pPr marL="0" indent="0">
              <a:buNone/>
            </a:pPr>
            <a:r>
              <a:rPr lang="en-US" sz="1600">
                <a:highlight>
                  <a:srgbClr val="FFFF00"/>
                </a:highlight>
                <a:latin typeface="Times New Roman" panose="02020603050405020304" pitchFamily="18" charset="0"/>
                <a:cs typeface="Times New Roman" panose="02020603050405020304" pitchFamily="18" charset="0"/>
              </a:rPr>
              <a:t>A- Positive cultures of body fluids confirm the diagnosis, including the following:</a:t>
            </a:r>
            <a:endParaRPr lang="en-US" sz="1600">
              <a:highlight>
                <a:srgbClr val="FFFF00"/>
              </a:highlight>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1. Blood: Must be obtained as a part of every evaluation for sepsis.</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2. CSF: CSF analysis is indicated for all infants with a positive blood culture.</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3. Urine: urine cultures are indicated, as urinary tract infections are a frequent source of infection .</a:t>
            </a:r>
            <a:endParaRPr lang="en-US" sz="1600">
              <a:latin typeface="Times New Roman" panose="02020603050405020304" pitchFamily="18" charset="0"/>
              <a:cs typeface="Times New Roman" panose="02020603050405020304" pitchFamily="18" charset="0"/>
            </a:endParaRPr>
          </a:p>
          <a:p>
            <a:pPr marL="0" indent="0">
              <a:buNone/>
            </a:pPr>
            <a:r>
              <a:rPr lang="en-US" sz="1600">
                <a:highlight>
                  <a:srgbClr val="FFFF00"/>
                </a:highlight>
                <a:latin typeface="Times New Roman" panose="02020603050405020304" pitchFamily="18" charset="0"/>
                <a:cs typeface="Times New Roman" panose="02020603050405020304" pitchFamily="18" charset="0"/>
              </a:rPr>
              <a:t>B- Hematologic studies:</a:t>
            </a:r>
            <a:endParaRPr lang="en-US" sz="1600">
              <a:highlight>
                <a:srgbClr val="FFFF00"/>
              </a:highlight>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1.An extremely elevated total WBC or very depressed count is more suggestive of infection.</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2.Thrombocytopenia is also associated with sepsis .</a:t>
            </a:r>
            <a:endParaRPr lang="en-US" sz="1600">
              <a:latin typeface="Times New Roman" panose="02020603050405020304" pitchFamily="18" charset="0"/>
              <a:cs typeface="Times New Roman" panose="02020603050405020304" pitchFamily="18" charset="0"/>
            </a:endParaRPr>
          </a:p>
          <a:p>
            <a:pPr marL="0" indent="0">
              <a:buNone/>
            </a:pPr>
            <a:r>
              <a:rPr lang="en-US" sz="1600">
                <a:highlight>
                  <a:srgbClr val="FFFF00"/>
                </a:highlight>
                <a:latin typeface="Times New Roman" panose="02020603050405020304" pitchFamily="18" charset="0"/>
                <a:cs typeface="Times New Roman" panose="02020603050405020304" pitchFamily="18" charset="0"/>
              </a:rPr>
              <a:t>C- A chest radiograph</a:t>
            </a:r>
            <a:r>
              <a:rPr lang="en-US" sz="1600">
                <a:latin typeface="Times New Roman" panose="02020603050405020304" pitchFamily="18" charset="0"/>
                <a:cs typeface="Times New Roman" panose="02020603050405020304" pitchFamily="18" charset="0"/>
              </a:rPr>
              <a:t> is indicated in all infants with respiratory symptoms .</a:t>
            </a:r>
            <a:endParaRPr lang="en-US" sz="1600">
              <a:highlight>
                <a:srgbClr val="FFFF00"/>
              </a:highlight>
              <a:latin typeface="Times New Roman" panose="02020603050405020304" pitchFamily="18" charset="0"/>
              <a:cs typeface="Times New Roman" panose="02020603050405020304" pitchFamily="18" charset="0"/>
            </a:endParaRPr>
          </a:p>
          <a:p>
            <a:pPr marL="0" indent="0">
              <a:buNone/>
            </a:pPr>
            <a:r>
              <a:rPr lang="en-US" sz="1600">
                <a:highlight>
                  <a:srgbClr val="FFFF00"/>
                </a:highlight>
                <a:latin typeface="Times New Roman" panose="02020603050405020304" pitchFamily="18" charset="0"/>
                <a:cs typeface="Times New Roman" panose="02020603050405020304" pitchFamily="18" charset="0"/>
              </a:rPr>
              <a:t>D-C-reactive protein(CRP):</a:t>
            </a:r>
            <a:r>
              <a:rPr lang="en-US" sz="1600">
                <a:latin typeface="Times New Roman" panose="02020603050405020304" pitchFamily="18" charset="0"/>
                <a:cs typeface="Times New Roman" panose="02020603050405020304" pitchFamily="18" charset="0"/>
              </a:rPr>
              <a:t> CRP levels are often elevated in neonatal patients with bacterial sepsis</a:t>
            </a:r>
            <a:endParaRPr lang="en-US" sz="1600">
              <a:latin typeface="Times New Roman" panose="02020603050405020304" pitchFamily="18" charset="0"/>
              <a:cs typeface="Times New Roman" panose="02020603050405020304" pitchFamily="18" charset="0"/>
            </a:endParaRPr>
          </a:p>
          <a:p>
            <a:pPr marL="0" indent="0">
              <a:buNone/>
            </a:pPr>
            <a:r>
              <a:rPr lang="en-US" sz="1600">
                <a:highlight>
                  <a:srgbClr val="FFFF00"/>
                </a:highlight>
                <a:latin typeface="Times New Roman" panose="02020603050405020304" pitchFamily="18" charset="0"/>
                <a:cs typeface="Times New Roman" panose="02020603050405020304" pitchFamily="18" charset="0"/>
              </a:rPr>
              <a:t>E-Coagulation studies :</a:t>
            </a:r>
            <a:r>
              <a:rPr lang="en-US" sz="1600">
                <a:latin typeface="Times New Roman" panose="02020603050405020304" pitchFamily="18" charset="0"/>
                <a:cs typeface="Times New Roman" panose="02020603050405020304" pitchFamily="18" charset="0"/>
              </a:rPr>
              <a:t> prolonged values may indicate DIC </a:t>
            </a:r>
            <a:endParaRPr lang="en-US" sz="160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116523"/>
            <a:ext cx="8229600" cy="1143000"/>
          </a:xfrm>
          <a:solidFill>
            <a:schemeClr val="bg1"/>
          </a:solidFill>
        </p:spPr>
        <p:txBody>
          <a:bodyPr>
            <a:normAutofit/>
          </a:bodyPr>
          <a:p>
            <a:r>
              <a:rPr lang="en-US" sz="3110">
                <a:solidFill>
                  <a:srgbClr val="FF0000"/>
                </a:solidFill>
                <a:latin typeface="Arial Black" panose="020B0A04020102020204" pitchFamily="34" charset="0"/>
                <a:cs typeface="Arial Black" panose="020B0A04020102020204" pitchFamily="34" charset="0"/>
                <a:sym typeface="+mn-ea"/>
              </a:rPr>
              <a:t>Treatment of Sepsis and Meningitis</a:t>
            </a:r>
            <a:endParaRPr lang="en-US" sz="3110">
              <a:solidFill>
                <a:srgbClr val="FF0000"/>
              </a:solidFill>
              <a:latin typeface="Arial Black" panose="020B0A04020102020204" pitchFamily="34" charset="0"/>
              <a:cs typeface="Arial Black" panose="020B0A04020102020204" pitchFamily="34" charset="0"/>
              <a:sym typeface="+mn-ea"/>
            </a:endParaRPr>
          </a:p>
        </p:txBody>
      </p:sp>
      <p:sp>
        <p:nvSpPr>
          <p:cNvPr id="3" name="Content Placeholder 2"/>
          <p:cNvSpPr>
            <a:spLocks noGrp="1"/>
          </p:cNvSpPr>
          <p:nvPr>
            <p:ph idx="1"/>
          </p:nvPr>
        </p:nvSpPr>
        <p:spPr>
          <a:xfrm>
            <a:off x="290195" y="1134745"/>
            <a:ext cx="8396605" cy="4991735"/>
          </a:xfrm>
        </p:spPr>
        <p:txBody>
          <a:bodyPr>
            <a:noAutofit/>
          </a:bodyPr>
          <a:p>
            <a:pPr marL="0" indent="0">
              <a:buNone/>
            </a:pPr>
            <a:r>
              <a:rPr lang="en-US" sz="1600">
                <a:latin typeface="Times New Roman" panose="02020603050405020304" pitchFamily="18" charset="0"/>
                <a:cs typeface="Times New Roman" panose="02020603050405020304" pitchFamily="18" charset="0"/>
              </a:rPr>
              <a:t>1-The initial empiric antibiotic treatment of choice for early-onset neonatal sepsis and meningitis is ampicillin plus an aminoglycoside (Tables 2 and 3) .</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[In some nurseries, a third- generation cephalosporin (e.g., cefotaxime), instead of an aminoglycoside is added to ampicillin].</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2-If meningitis is highly suspected, gentamicin may be replaced by a third generation cephalosporin(cefotaxime) owing to greater CSF penetration .</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3-For late-onset sepsis or meningitis , a combination of vancomycin with an aminoglycoside (gentamicin or tobramycin) is appropriate .</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4-Amphotericin remains the treatment of choice for invasive candidiasis when meningitis is a consideration; liposomal amphotericin or anechinocandin (caspofungin or micafungin) are options for hepatic or splenic candidiasis. Fluconazole might be an effective therapy for susceptible organisms</a:t>
            </a:r>
            <a:endParaRPr lang="en-US" sz="1600">
              <a:latin typeface="Times New Roman" panose="02020603050405020304" pitchFamily="18" charset="0"/>
              <a:cs typeface="Times New Roman" panose="02020603050405020304" pitchFamily="18" charset="0"/>
            </a:endParaRPr>
          </a:p>
          <a:p>
            <a:pPr marL="0" indent="0">
              <a:buNone/>
            </a:pPr>
            <a:r>
              <a:rPr lang="en-US" sz="2800" b="1">
                <a:solidFill>
                  <a:srgbClr val="FF0000"/>
                </a:solidFill>
                <a:latin typeface="Times New Roman" panose="02020603050405020304" pitchFamily="18" charset="0"/>
                <a:cs typeface="Times New Roman" panose="02020603050405020304" pitchFamily="18" charset="0"/>
              </a:rPr>
              <a:t>Duration of therapy</a:t>
            </a:r>
            <a:endParaRPr lang="en-US" sz="2800" b="1">
              <a:solidFill>
                <a:srgbClr val="FF0000"/>
              </a:solidFill>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1-Therapy for most bloodstream infections should be continued for a total of 7- 10 days or for at least 5-7 days after a clinical response has occurred .</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2-Meningitis should be treated for 14-21 days .</a:t>
            </a:r>
            <a:endParaRPr lang="en-US" sz="1600">
              <a:latin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251460" y="306705"/>
            <a:ext cx="8435340" cy="1111250"/>
          </a:xfrm>
        </p:spPr>
        <p:txBody>
          <a:bodyPr>
            <a:normAutofit/>
          </a:bodyPr>
          <a:p>
            <a:r>
              <a:rPr lang="en-US">
                <a:sym typeface="+mn-ea"/>
              </a:rPr>
              <a:t>t </a:t>
            </a:r>
            <a:endParaRPr lang="en-US"/>
          </a:p>
        </p:txBody>
      </p:sp>
      <p:sp>
        <p:nvSpPr>
          <p:cNvPr id="3" name="Content Placeholder 2"/>
          <p:cNvSpPr>
            <a:spLocks noGrp="1"/>
          </p:cNvSpPr>
          <p:nvPr>
            <p:ph sz="half" idx="1"/>
          </p:nvPr>
        </p:nvSpPr>
        <p:spPr/>
        <p:txBody>
          <a:bodyPr>
            <a:normAutofit/>
          </a:bodyPr>
          <a:p>
            <a:pPr marL="0" indent="0">
              <a:buNone/>
            </a:pPr>
            <a:r>
              <a:rPr lang="en-US"/>
              <a:t>  </a:t>
            </a:r>
            <a:endParaRPr lang="en-US"/>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grpSp>
        <p:nvGrpSpPr>
          <p:cNvPr id="1073742860" name="Group 1073742859"/>
          <p:cNvGrpSpPr/>
          <p:nvPr/>
        </p:nvGrpSpPr>
        <p:grpSpPr>
          <a:xfrm>
            <a:off x="5507763" y="887139"/>
            <a:ext cx="3260090" cy="4828500"/>
            <a:chOff x="8318" y="-1291"/>
            <a:chExt cx="5880" cy="6026"/>
          </a:xfrm>
        </p:grpSpPr>
        <p:pic>
          <p:nvPicPr>
            <p:cNvPr id="1073742861" name="Picture 1073742860"/>
            <p:cNvPicPr>
              <a:picLocks noChangeAspect="1"/>
            </p:cNvPicPr>
            <p:nvPr/>
          </p:nvPicPr>
          <p:blipFill>
            <a:blip r:embed="rId1"/>
            <a:stretch>
              <a:fillRect/>
            </a:stretch>
          </p:blipFill>
          <p:spPr>
            <a:xfrm>
              <a:off x="9029" y="29"/>
              <a:ext cx="4684" cy="4179"/>
            </a:xfrm>
            <a:prstGeom prst="rect">
              <a:avLst/>
            </a:prstGeom>
            <a:noFill/>
            <a:ln w="9525">
              <a:noFill/>
            </a:ln>
          </p:spPr>
        </p:pic>
        <p:sp>
          <p:nvSpPr>
            <p:cNvPr id="1073742862" name="Text Box 1073742861"/>
            <p:cNvSpPr txBox="1"/>
            <p:nvPr/>
          </p:nvSpPr>
          <p:spPr>
            <a:xfrm>
              <a:off x="8318" y="-1291"/>
              <a:ext cx="5880" cy="6026"/>
            </a:xfrm>
            <a:prstGeom prst="rect">
              <a:avLst/>
            </a:prstGeom>
            <a:noFill/>
            <a:ln w="6096" cap="flat" cmpd="sng">
              <a:solidFill>
                <a:srgbClr val="000000"/>
              </a:solidFill>
              <a:prstDash val="solid"/>
              <a:miter/>
              <a:headEnd type="none" w="med" len="med"/>
              <a:tailEnd type="none" w="med" len="med"/>
            </a:ln>
          </p:spPr>
          <p:txBody>
            <a:bodyPr lIns="0" tIns="0" rIns="0" bIns="0"/>
            <a:p>
              <a:pPr marL="65405" indent="0" algn="ctr">
                <a:lnSpc>
                  <a:spcPts val="1600"/>
                </a:lnSpc>
                <a:spcBef>
                  <a:spcPts val="0"/>
                </a:spcBef>
              </a:pPr>
              <a:r>
                <a:rPr lang="en-US" b="1">
                  <a:latin typeface="Times New Roman" panose="02020603050405020304" pitchFamily="18" charset="0"/>
                  <a:cs typeface="Times New Roman" panose="02020603050405020304" pitchFamily="18" charset="0"/>
                </a:rPr>
                <a:t>Table 1</a:t>
              </a:r>
              <a:endParaRPr lang="en-US" b="1">
                <a:latin typeface="Times New Roman" panose="02020603050405020304" pitchFamily="18" charset="0"/>
                <a:cs typeface="Times New Roman" panose="02020603050405020304" pitchFamily="18" charset="0"/>
              </a:endParaRPr>
            </a:p>
            <a:p>
              <a:pPr marL="65405" indent="0" algn="l">
                <a:lnSpc>
                  <a:spcPts val="1600"/>
                </a:lnSpc>
                <a:spcBef>
                  <a:spcPts val="0"/>
                </a:spcBef>
              </a:pPr>
              <a:r>
                <a:rPr lang="en-US"/>
                <a:t> </a:t>
              </a:r>
              <a:endParaRPr lang="en-US"/>
            </a:p>
          </p:txBody>
        </p:sp>
      </p:grpSp>
      <p:pic>
        <p:nvPicPr>
          <p:cNvPr id="11" name="image7.png"/>
          <p:cNvPicPr>
            <a:picLocks noChangeAspect="1"/>
          </p:cNvPicPr>
          <p:nvPr>
            <p:ph sz="half" idx="2"/>
          </p:nvPr>
        </p:nvPicPr>
        <p:blipFill>
          <a:blip r:embed="rId2" cstate="print"/>
          <a:stretch>
            <a:fillRect/>
          </a:stretch>
        </p:blipFill>
        <p:spPr>
          <a:xfrm>
            <a:off x="251460" y="692785"/>
            <a:ext cx="5191125" cy="5072380"/>
          </a:xfrm>
          <a:prstGeom prst="rect">
            <a:avLst/>
          </a:prstGeom>
        </p:spPr>
      </p:pic>
      <p:sp>
        <p:nvSpPr>
          <p:cNvPr id="100" name="Text Box 99"/>
          <p:cNvSpPr txBox="1"/>
          <p:nvPr/>
        </p:nvSpPr>
        <p:spPr>
          <a:xfrm>
            <a:off x="179705" y="188595"/>
            <a:ext cx="5080000" cy="368300"/>
          </a:xfrm>
          <a:prstGeom prst="rect">
            <a:avLst/>
          </a:prstGeom>
          <a:noFill/>
          <a:ln w="9525">
            <a:noFill/>
          </a:ln>
        </p:spPr>
        <p:txBody>
          <a:bodyPr>
            <a:spAutoFit/>
          </a:bodyPr>
          <a:p>
            <a:pPr indent="0" algn="l"/>
            <a:r>
              <a:rPr lang="en-US" b="1">
                <a:latin typeface="Times New Roman" panose="02020603050405020304" pitchFamily="18" charset="0"/>
              </a:rPr>
              <a:t>Table 3</a:t>
            </a:r>
            <a:endParaRPr lang="en-US" b="1">
              <a:latin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b="1">
                <a:solidFill>
                  <a:srgbClr val="FF0000"/>
                </a:solidFill>
                <a:latin typeface="Times New Roman" panose="02020603050405020304" pitchFamily="18" charset="0"/>
                <a:cs typeface="Times New Roman" panose="02020603050405020304" pitchFamily="18" charset="0"/>
                <a:sym typeface="+mn-ea"/>
              </a:rPr>
              <a:t>Supportive care</a:t>
            </a:r>
            <a:endParaRPr lang="en-US" b="1">
              <a:solidFill>
                <a:srgbClr val="FF0000"/>
              </a:solidFill>
              <a:latin typeface="Times New Roman" panose="02020603050405020304" pitchFamily="18" charset="0"/>
              <a:cs typeface="Times New Roman" panose="02020603050405020304" pitchFamily="18" charset="0"/>
              <a:sym typeface="+mn-ea"/>
            </a:endParaRPr>
          </a:p>
        </p:txBody>
      </p:sp>
      <p:sp>
        <p:nvSpPr>
          <p:cNvPr id="3" name="Content Placeholder 2"/>
          <p:cNvSpPr>
            <a:spLocks noGrp="1"/>
          </p:cNvSpPr>
          <p:nvPr>
            <p:ph sz="half" idx="1"/>
          </p:nvPr>
        </p:nvSpPr>
        <p:spPr>
          <a:xfrm>
            <a:off x="457200" y="1600200"/>
            <a:ext cx="7733665" cy="4526280"/>
          </a:xfrm>
        </p:spPr>
        <p:txBody>
          <a:bodyPr>
            <a:normAutofit/>
          </a:bodyPr>
          <a:p>
            <a:pPr marL="0" indent="0">
              <a:buNone/>
            </a:pPr>
            <a:endParaRPr lang="en-US"/>
          </a:p>
          <a:p>
            <a:pPr marL="0" indent="0">
              <a:buNone/>
            </a:pPr>
            <a:r>
              <a:rPr lang="en-US" sz="1780">
                <a:latin typeface="Times New Roman" panose="02020603050405020304" pitchFamily="18" charset="0"/>
                <a:cs typeface="Times New Roman" panose="02020603050405020304" pitchFamily="18" charset="0"/>
              </a:rPr>
              <a:t>1- Fluids, electrolytes, and glucose levels should be monitored carefully with correction when needed .</a:t>
            </a:r>
            <a:endParaRPr lang="en-US" sz="1780">
              <a:latin typeface="Times New Roman" panose="02020603050405020304" pitchFamily="18" charset="0"/>
              <a:cs typeface="Times New Roman" panose="02020603050405020304" pitchFamily="18" charset="0"/>
            </a:endParaRPr>
          </a:p>
          <a:p>
            <a:pPr marL="0" indent="0">
              <a:buNone/>
            </a:pPr>
            <a:r>
              <a:rPr lang="en-US" sz="1780">
                <a:latin typeface="Times New Roman" panose="02020603050405020304" pitchFamily="18" charset="0"/>
                <a:cs typeface="Times New Roman" panose="02020603050405020304" pitchFamily="18" charset="0"/>
              </a:rPr>
              <a:t>2- Seizures should be treated with anticonvulsants .</a:t>
            </a:r>
            <a:endParaRPr lang="en-US" sz="1780">
              <a:latin typeface="Times New Roman" panose="02020603050405020304" pitchFamily="18" charset="0"/>
              <a:cs typeface="Times New Roman" panose="02020603050405020304" pitchFamily="18" charset="0"/>
            </a:endParaRPr>
          </a:p>
          <a:p>
            <a:pPr marL="0" indent="0">
              <a:buNone/>
            </a:pPr>
            <a:r>
              <a:rPr lang="en-US" sz="1780">
                <a:latin typeface="Times New Roman" panose="02020603050405020304" pitchFamily="18" charset="0"/>
                <a:cs typeface="Times New Roman" panose="02020603050405020304" pitchFamily="18" charset="0"/>
              </a:rPr>
              <a:t>3- DIC may complicate neonatal septicemia. DIC  may require fresh frozen plasma, platelet transfusions, or whole blood.</a:t>
            </a:r>
            <a:endParaRPr lang="en-US" sz="1780">
              <a:latin typeface="Times New Roman" panose="02020603050405020304" pitchFamily="18" charset="0"/>
              <a:cs typeface="Times New Roman" panose="02020603050405020304" pitchFamily="18" charset="0"/>
            </a:endParaRPr>
          </a:p>
          <a:p>
            <a:pPr marL="0" indent="0">
              <a:buNone/>
            </a:pPr>
            <a:r>
              <a:rPr lang="en-US" sz="1780">
                <a:latin typeface="Times New Roman" panose="02020603050405020304" pitchFamily="18" charset="0"/>
                <a:cs typeface="Times New Roman" panose="02020603050405020304" pitchFamily="18" charset="0"/>
              </a:rPr>
              <a:t>4- The use of intravenous immunoglobulin (IVIG) has been shown to decrease mortality in patients with sepsis .</a:t>
            </a:r>
            <a:endParaRPr lang="en-US" sz="1780">
              <a:latin typeface="Times New Roman" panose="02020603050405020304" pitchFamily="18" charset="0"/>
              <a:cs typeface="Times New Roman" panose="02020603050405020304" pitchFamily="18" charset="0"/>
            </a:endParaRPr>
          </a:p>
          <a:p>
            <a:pPr marL="0" indent="0">
              <a:buNone/>
            </a:pPr>
            <a:endParaRPr lang="en-US" sz="178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07504" y="116830"/>
            <a:ext cx="8928992" cy="565785"/>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spcBef>
                <a:spcPts val="95"/>
              </a:spcBef>
            </a:pPr>
            <a:r>
              <a:rPr lang="en-US" sz="3600" b="1" dirty="0">
                <a:solidFill>
                  <a:srgbClr val="FF0000"/>
                </a:solidFill>
                <a:latin typeface="Times New Roman" panose="02020603050405020304" pitchFamily="18" charset="0"/>
                <a:cs typeface="Times New Roman" panose="02020603050405020304" pitchFamily="18" charset="0"/>
              </a:rPr>
              <a:t>Age Group Terminology</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6" name="عنصر نائب للمحتوى 5"/>
          <p:cNvSpPr>
            <a:spLocks noGrp="1"/>
          </p:cNvSpPr>
          <p:nvPr>
            <p:ph idx="1"/>
          </p:nvPr>
        </p:nvSpPr>
        <p:spPr>
          <a:xfrm>
            <a:off x="107504" y="692696"/>
            <a:ext cx="8928992" cy="6048672"/>
          </a:xfrm>
          <a:prstGeom prst="rect">
            <a:avLst/>
          </a:prstGeo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en-US" sz="2800" dirty="0">
                <a:latin typeface="Times New Roman" panose="02020603050405020304" pitchFamily="18" charset="0"/>
                <a:cs typeface="Times New Roman" panose="02020603050405020304" pitchFamily="18" charset="0"/>
              </a:rPr>
              <a:t>Premature Birth before 37 completed weeks gestation</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Neonate 0-4 weeks</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Infant 1month-1 year</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Toddler 1-3 years</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Child 4-12 years</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Adolescent 13-18 years</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rPr>
              <a:t>Adult &gt;18 years</a:t>
            </a:r>
            <a:endParaRPr lang="en-US" sz="2800" dirty="0">
              <a:latin typeface="Times New Roman" panose="02020603050405020304" pitchFamily="18" charset="0"/>
              <a:cs typeface="Times New Roman" panose="02020603050405020304" pitchFamily="18" charset="0"/>
            </a:endParaRPr>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b="1">
                <a:solidFill>
                  <a:srgbClr val="FF0000"/>
                </a:solidFill>
                <a:latin typeface="Times New Roman" panose="02020603050405020304" pitchFamily="18" charset="0"/>
                <a:cs typeface="Times New Roman" panose="02020603050405020304" pitchFamily="18" charset="0"/>
              </a:rPr>
              <a:t>B-Nephrology</a:t>
            </a:r>
            <a:endParaRPr lang="en-US" b="1">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half" idx="1"/>
          </p:nvPr>
        </p:nvSpPr>
        <p:spPr>
          <a:xfrm>
            <a:off x="457200" y="1412875"/>
            <a:ext cx="8319135" cy="4713605"/>
          </a:xfrm>
        </p:spPr>
        <p:txBody>
          <a:bodyPr>
            <a:normAutofit fontScale="70000"/>
          </a:bodyPr>
          <a:p>
            <a:pPr marL="0" indent="0">
              <a:buNone/>
            </a:pPr>
            <a:r>
              <a:rPr lang="en-US">
                <a:latin typeface="Times New Roman" panose="02020603050405020304" pitchFamily="18" charset="0"/>
                <a:cs typeface="Times New Roman" panose="02020603050405020304" pitchFamily="18" charset="0"/>
              </a:rPr>
              <a:t>1-Nephrotic syndrome (NS) is characterized by persistent heavy proteinuria (mainly albuminuria) ; hypoproteinemia (serum albumin &lt;3.0 g/dL); hypercholesterolemia (&gt;250 mg/dL); and edema .</a:t>
            </a:r>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rPr>
              <a:t>2-Nephrotic syndrome is primarily a pediatric disorder and is 15 times more common in children than adults  (2) with a peak age of onset in children aged&lt;6yrs .</a:t>
            </a:r>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rPr>
              <a:t>3-The underlying abnormality in nephrotic syndrome is an increase in permeability of the glomerular capillary wall, which leads to massive proteinuria and hypoalbuminemia .</a:t>
            </a:r>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rPr>
              <a:t>4-Hypoalbuminemia causes a decrease in the plasma oncotic pressure and shift of fluid from the intravascular compartment to the interstitial space. Reduced plasma volume stimulates antidiuretic hormone (ADH) secretion and the renin– angiotensin system, producing sodium and water retention, exacerbating the edema .</a:t>
            </a:r>
            <a:endParaRPr lang="en-US">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b="1">
                <a:solidFill>
                  <a:srgbClr val="FF0000"/>
                </a:solidFill>
                <a:latin typeface="Times New Roman" panose="02020603050405020304" pitchFamily="18" charset="0"/>
                <a:cs typeface="Times New Roman" panose="02020603050405020304" pitchFamily="18" charset="0"/>
              </a:rPr>
              <a:t>Classification</a:t>
            </a:r>
            <a:endParaRPr lang="en-US" b="1">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half" idx="1"/>
          </p:nvPr>
        </p:nvSpPr>
        <p:spPr>
          <a:xfrm>
            <a:off x="424815" y="1296670"/>
            <a:ext cx="8592185" cy="4829810"/>
          </a:xfrm>
        </p:spPr>
        <p:txBody>
          <a:bodyPr>
            <a:normAutofit fontScale="25000"/>
          </a:bodyPr>
          <a:p>
            <a:pPr marL="0" indent="0">
              <a:buNone/>
            </a:pPr>
            <a:endParaRPr lang="en-US" sz="5600">
              <a:latin typeface="Times New Roman" panose="02020603050405020304" pitchFamily="18" charset="0"/>
              <a:cs typeface="Times New Roman" panose="02020603050405020304" pitchFamily="18" charset="0"/>
            </a:endParaRPr>
          </a:p>
          <a:p>
            <a:pPr marL="0" indent="0">
              <a:buNone/>
            </a:pPr>
            <a:r>
              <a:rPr lang="en-US" sz="6400">
                <a:latin typeface="Times New Roman" panose="02020603050405020304" pitchFamily="18" charset="0"/>
                <a:cs typeface="Times New Roman" panose="02020603050405020304" pitchFamily="18" charset="0"/>
              </a:rPr>
              <a:t>Approximately 90% of children with NS have idiopathic NS. Idiopathic NS includes three histologic types :</a:t>
            </a:r>
            <a:endParaRPr lang="en-US" sz="6400">
              <a:latin typeface="Times New Roman" panose="02020603050405020304" pitchFamily="18" charset="0"/>
              <a:cs typeface="Times New Roman" panose="02020603050405020304" pitchFamily="18" charset="0"/>
            </a:endParaRPr>
          </a:p>
          <a:p>
            <a:pPr marL="0" indent="0">
              <a:buNone/>
            </a:pPr>
            <a:r>
              <a:rPr lang="en-US" sz="6400">
                <a:latin typeface="Times New Roman" panose="02020603050405020304" pitchFamily="18" charset="0"/>
                <a:cs typeface="Times New Roman" panose="02020603050405020304" pitchFamily="18" charset="0"/>
              </a:rPr>
              <a:t>A-Minimal change nephrotic syndrome (MCNS) is the most common form of NS in children (accounts for about 85%) </a:t>
            </a:r>
            <a:endParaRPr lang="en-US" sz="6400">
              <a:latin typeface="Times New Roman" panose="02020603050405020304" pitchFamily="18" charset="0"/>
              <a:cs typeface="Times New Roman" panose="02020603050405020304" pitchFamily="18" charset="0"/>
            </a:endParaRPr>
          </a:p>
          <a:p>
            <a:pPr marL="0" indent="0">
              <a:buNone/>
            </a:pPr>
            <a:r>
              <a:rPr lang="en-US" sz="6400">
                <a:latin typeface="Times New Roman" panose="02020603050405020304" pitchFamily="18" charset="0"/>
                <a:cs typeface="Times New Roman" panose="02020603050405020304" pitchFamily="18" charset="0"/>
              </a:rPr>
              <a:t>B-Other less common types are [Focal segmental glomerulosclerosis (FSGS), and Membranoproliferative glomerulonephritis (MPGN) ] .</a:t>
            </a:r>
            <a:endParaRPr lang="en-US" sz="6400">
              <a:latin typeface="Times New Roman" panose="02020603050405020304" pitchFamily="18" charset="0"/>
              <a:cs typeface="Times New Roman" panose="02020603050405020304" pitchFamily="18" charset="0"/>
            </a:endParaRPr>
          </a:p>
          <a:p>
            <a:pPr marL="0" indent="0">
              <a:buNone/>
            </a:pPr>
            <a:r>
              <a:rPr lang="en-US" sz="8000" b="1">
                <a:solidFill>
                  <a:srgbClr val="FF0000"/>
                </a:solidFill>
                <a:latin typeface="Times New Roman" panose="02020603050405020304" pitchFamily="18" charset="0"/>
                <a:cs typeface="Times New Roman" panose="02020603050405020304" pitchFamily="18" charset="0"/>
              </a:rPr>
              <a:t>Clinical features</a:t>
            </a:r>
            <a:endParaRPr lang="en-US" sz="8000" b="1">
              <a:solidFill>
                <a:srgbClr val="FF0000"/>
              </a:solidFill>
              <a:latin typeface="Times New Roman" panose="02020603050405020304" pitchFamily="18" charset="0"/>
              <a:cs typeface="Times New Roman" panose="02020603050405020304" pitchFamily="18" charset="0"/>
            </a:endParaRPr>
          </a:p>
          <a:p>
            <a:pPr marL="0" indent="0">
              <a:buNone/>
            </a:pPr>
            <a:r>
              <a:rPr lang="en-US" sz="5600">
                <a:latin typeface="Times New Roman" panose="02020603050405020304" pitchFamily="18" charset="0"/>
                <a:cs typeface="Times New Roman" panose="02020603050405020304" pitchFamily="18" charset="0"/>
              </a:rPr>
              <a:t>1-Children usually present with mild edema, which is initially noted around the eyes (Periorbital ) and in the lower extremities . Periorbital oedema is often most noticeable in morning on rising .</a:t>
            </a:r>
            <a:endParaRPr lang="en-US" sz="5600">
              <a:latin typeface="Times New Roman" panose="02020603050405020304" pitchFamily="18" charset="0"/>
              <a:cs typeface="Times New Roman" panose="02020603050405020304" pitchFamily="18" charset="0"/>
            </a:endParaRPr>
          </a:p>
          <a:p>
            <a:pPr marL="0" indent="0">
              <a:buNone/>
            </a:pPr>
            <a:r>
              <a:rPr lang="en-US" sz="5600">
                <a:latin typeface="Times New Roman" panose="02020603050405020304" pitchFamily="18" charset="0"/>
                <a:cs typeface="Times New Roman" panose="02020603050405020304" pitchFamily="18" charset="0"/>
              </a:rPr>
              <a:t>2-With time, the edema becomes generalized, with the development of ascites, pleural effusions, and genital edema .</a:t>
            </a:r>
            <a:endParaRPr lang="en-US" sz="5600">
              <a:latin typeface="Times New Roman" panose="02020603050405020304" pitchFamily="18" charset="0"/>
              <a:cs typeface="Times New Roman" panose="02020603050405020304" pitchFamily="18" charset="0"/>
            </a:endParaRPr>
          </a:p>
          <a:p>
            <a:pPr marL="0" indent="0">
              <a:buNone/>
            </a:pPr>
            <a:r>
              <a:rPr lang="en-US" sz="8000" b="1">
                <a:solidFill>
                  <a:srgbClr val="FF0000"/>
                </a:solidFill>
                <a:latin typeface="Times New Roman" panose="02020603050405020304" pitchFamily="18" charset="0"/>
                <a:cs typeface="Times New Roman" panose="02020603050405020304" pitchFamily="18" charset="0"/>
              </a:rPr>
              <a:t>Treatment</a:t>
            </a:r>
            <a:endParaRPr lang="en-US" sz="8000" b="1">
              <a:solidFill>
                <a:srgbClr val="FF0000"/>
              </a:solidFill>
              <a:latin typeface="Times New Roman" panose="02020603050405020304" pitchFamily="18" charset="0"/>
              <a:cs typeface="Times New Roman" panose="02020603050405020304" pitchFamily="18" charset="0"/>
            </a:endParaRPr>
          </a:p>
          <a:p>
            <a:pPr marL="0" indent="0">
              <a:buNone/>
            </a:pPr>
            <a:r>
              <a:rPr lang="en-US" sz="5600">
                <a:latin typeface="Times New Roman" panose="02020603050405020304" pitchFamily="18" charset="0"/>
                <a:cs typeface="Times New Roman" panose="02020603050405020304" pitchFamily="18" charset="0"/>
              </a:rPr>
              <a:t>1-NS edema is treated by restricting salt intake. Severe edema may require the use of loop diuretics. When these therapies do not alleviate severe edema, parenteral administration of 25% albumin (0.5 to 1.0 g/kg intravenously over 1 to 2 hours) with an intravenous loop diuretic usually results in diuresis .</a:t>
            </a:r>
            <a:endParaRPr lang="en-US" sz="5600">
              <a:latin typeface="Times New Roman" panose="02020603050405020304" pitchFamily="18" charset="0"/>
              <a:cs typeface="Times New Roman" panose="02020603050405020304" pitchFamily="18" charset="0"/>
            </a:endParaRPr>
          </a:p>
          <a:p>
            <a:pPr marL="0" indent="0">
              <a:buNone/>
            </a:pPr>
            <a:r>
              <a:rPr lang="en-US" sz="5600">
                <a:latin typeface="Times New Roman" panose="02020603050405020304" pitchFamily="18" charset="0"/>
                <a:cs typeface="Times New Roman" panose="02020603050405020304" pitchFamily="18" charset="0"/>
              </a:rPr>
              <a:t>2-Children with onset of nephrotic syndrome between 1 and 8 yr of age are likely to have steroid-responsive minimal change disease, therefore, steroid therapy (prednisolone 2 mg/kg/day)( 60 mg/m2/day) may be initiated without renal biopsy .</a:t>
            </a:r>
            <a:endParaRPr lang="en-US" sz="5600">
              <a:latin typeface="Times New Roman" panose="02020603050405020304" pitchFamily="18" charset="0"/>
              <a:cs typeface="Times New Roman" panose="02020603050405020304" pitchFamily="18" charset="0"/>
            </a:endParaRPr>
          </a:p>
          <a:p>
            <a:pPr marL="0" indent="0">
              <a:buNone/>
            </a:pPr>
            <a:endParaRPr lang="en-US" sz="560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274955"/>
            <a:ext cx="8229600" cy="939800"/>
          </a:xfrm>
        </p:spPr>
        <p:txBody>
          <a:bodyPr/>
          <a:p>
            <a:r>
              <a:rPr lang="en-US" b="1">
                <a:solidFill>
                  <a:srgbClr val="FF0000"/>
                </a:solidFill>
                <a:latin typeface="Times New Roman" panose="02020603050405020304" pitchFamily="18" charset="0"/>
                <a:cs typeface="Times New Roman" panose="02020603050405020304" pitchFamily="18" charset="0"/>
              </a:rPr>
              <a:t>Treatment</a:t>
            </a:r>
            <a:endParaRPr lang="en-US" b="1">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half" idx="1"/>
          </p:nvPr>
        </p:nvSpPr>
        <p:spPr>
          <a:xfrm>
            <a:off x="333375" y="1269365"/>
            <a:ext cx="8621395" cy="4857115"/>
          </a:xfrm>
        </p:spPr>
        <p:txBody>
          <a:bodyPr>
            <a:normAutofit fontScale="70000"/>
          </a:bodyPr>
          <a:p>
            <a:pPr marL="0" indent="0">
              <a:buNone/>
            </a:pPr>
            <a:r>
              <a:rPr lang="en-US">
                <a:latin typeface="Times New Roman" panose="02020603050405020304" pitchFamily="18" charset="0"/>
                <a:cs typeface="Times New Roman" panose="02020603050405020304" pitchFamily="18" charset="0"/>
                <a:sym typeface="+mn-ea"/>
              </a:rPr>
              <a:t>3-After the initial 4-6 wk course, the prednisone dose should be tapered to 40 mg/m2/day given every other day as a single morning dose. The alternate-day dose is then slowly tapered and discontinued over the next 2-3 mo .</a:t>
            </a:r>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sym typeface="+mn-ea"/>
              </a:rPr>
              <a:t>4-Steroid-dependent patients (relapse while on alternate-day steroid therapy or within 28 days of stopping prednisone therapy), frequent relapsers, and steroid- resistant patients may be candidates for alternative agents (e.g. Cyclophosphamide).</a:t>
            </a:r>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sym typeface="+mn-ea"/>
              </a:rPr>
              <a:t>5-Rituximab has been effective in the treatment of refractory NS in children, and it could reduce the use of steroid and immunosuppressants.</a:t>
            </a:r>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sym typeface="+mn-ea"/>
              </a:rPr>
              <a:t>6-Acute hypertension (HTN) is treated with β-blockers or calcium channel blockers. Persistent HTN usually responds to ACE inhibitors .</a:t>
            </a:r>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sym typeface="+mn-ea"/>
              </a:rPr>
              <a:t>7-ACE inhibitors and angiotensin II blockers may be helpful as an adjunct therapy to reduce proteinuria in steroid-resistant patients.</a:t>
            </a:r>
            <a:endParaRPr lang="en-US">
              <a:latin typeface="Times New Roman" panose="02020603050405020304" pitchFamily="18" charset="0"/>
              <a:cs typeface="Times New Roman" panose="02020603050405020304" pitchFamily="18" charset="0"/>
            </a:endParaRPr>
          </a:p>
          <a:p>
            <a:endParaRPr lang="en-US"/>
          </a:p>
        </p:txBody>
      </p:sp>
      <p:sp>
        <p:nvSpPr>
          <p:cNvPr id="5" name="Slide Number Placeholder 4"/>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b="1">
                <a:solidFill>
                  <a:srgbClr val="FF0000"/>
                </a:solidFill>
                <a:latin typeface="Times New Roman" panose="02020603050405020304" pitchFamily="18" charset="0"/>
                <a:cs typeface="Times New Roman" panose="02020603050405020304" pitchFamily="18" charset="0"/>
              </a:rPr>
              <a:t>Complication</a:t>
            </a:r>
            <a:endParaRPr lang="en-US" b="1">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half" idx="1"/>
          </p:nvPr>
        </p:nvSpPr>
        <p:spPr>
          <a:xfrm>
            <a:off x="457200" y="1600200"/>
            <a:ext cx="8228965" cy="4526280"/>
          </a:xfrm>
        </p:spPr>
        <p:txBody>
          <a:bodyPr>
            <a:normAutofit lnSpcReduction="10000"/>
          </a:bodyPr>
          <a:p>
            <a:pPr marL="0" indent="0">
              <a:buNone/>
            </a:pPr>
            <a:r>
              <a:rPr lang="en-US" sz="1600">
                <a:latin typeface="Times New Roman" panose="02020603050405020304" pitchFamily="18" charset="0"/>
                <a:cs typeface="Times New Roman" panose="02020603050405020304" pitchFamily="18" charset="0"/>
              </a:rPr>
              <a:t>1-Infection is the major complication of nephrotic syndrome. Children in relapse have increased susceptibility to bacterial infections owing to urinary losses of immunoglobulins and use of</a:t>
            </a:r>
            <a:r>
              <a:rPr lang="en-US" altLang="en-US" sz="1600">
                <a:latin typeface="Times New Roman" panose="02020603050405020304" pitchFamily="18" charset="0"/>
                <a:cs typeface="Times New Roman" panose="02020603050405020304" pitchFamily="18" charset="0"/>
              </a:rPr>
              <a:t> </a:t>
            </a:r>
            <a:r>
              <a:rPr lang="en-US" sz="1600">
                <a:latin typeface="Times New Roman" panose="02020603050405020304" pitchFamily="18" charset="0"/>
                <a:cs typeface="Times New Roman" panose="02020603050405020304" pitchFamily="18" charset="0"/>
              </a:rPr>
              <a:t>immunosuppressive therapy. Spontaneous bacterial peritonitis is the most frequent type of infection.</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2-The role   of   prophylactic   antibiotic   therapy   during   relapse   remains</a:t>
            </a:r>
            <a:r>
              <a:rPr lang="en-US" altLang="en-US" sz="1600">
                <a:latin typeface="Times New Roman" panose="02020603050405020304" pitchFamily="18" charset="0"/>
                <a:cs typeface="Times New Roman" panose="02020603050405020304" pitchFamily="18" charset="0"/>
              </a:rPr>
              <a:t> </a:t>
            </a:r>
            <a:r>
              <a:rPr lang="en-US" sz="1600">
                <a:latin typeface="Times New Roman" panose="02020603050405020304" pitchFamily="18" charset="0"/>
                <a:cs typeface="Times New Roman" panose="02020603050405020304" pitchFamily="18" charset="0"/>
              </a:rPr>
              <a:t>controversial.</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3- Children with nephrotic syndrome are also at increased risk for Thromboembolism (TE). (related to increased prothrombotic factors (e.g. fibrinogen,) and decreased fibrinolytic factors) . Prophylactic anticoagulation is not recommended in children unless they have had a previous TE. Warfarin, low-dose aspirin, or dipyridamole may minimize the risk of clots in NS patients with a history of TE or high risk for TE </a:t>
            </a:r>
            <a:endParaRPr lang="en-US" sz="1600">
              <a:latin typeface="Times New Roman" panose="02020603050405020304" pitchFamily="18" charset="0"/>
              <a:cs typeface="Times New Roman" panose="02020603050405020304" pitchFamily="18" charset="0"/>
            </a:endParaRPr>
          </a:p>
          <a:p>
            <a:pPr marL="0" indent="0">
              <a:buNone/>
            </a:pPr>
            <a:r>
              <a:rPr lang="en-US" sz="2400" b="1">
                <a:solidFill>
                  <a:srgbClr val="FF0000"/>
                </a:solidFill>
                <a:latin typeface="Times New Roman" panose="02020603050405020304" pitchFamily="18" charset="0"/>
                <a:cs typeface="Times New Roman" panose="02020603050405020304" pitchFamily="18" charset="0"/>
              </a:rPr>
              <a:t>Prognosis</a:t>
            </a:r>
            <a:endParaRPr lang="en-US" sz="2400" b="1">
              <a:solidFill>
                <a:srgbClr val="FF0000"/>
              </a:solidFill>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1-The majority of children with steroid-responsive NS have repeated relapses, which generally decrease in frequency as the child grows older .</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2-Steroid-responsive patients have little risk of chronic renal failure.</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Children with steroid-resistant NS, most often caused by focal segmental glomerulosclerosis, generally have a much poorer prognosis. These children develop progressive renal insufficiency, ultimately leading to end-stage renal failure requiring dialysis or renal transplantation</a:t>
            </a:r>
            <a:endParaRPr lang="en-US" sz="160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b="1">
                <a:solidFill>
                  <a:srgbClr val="FF0000"/>
                </a:solidFill>
                <a:latin typeface="Times New Roman" panose="02020603050405020304" pitchFamily="18" charset="0"/>
                <a:cs typeface="Times New Roman" panose="02020603050405020304" pitchFamily="18" charset="0"/>
              </a:rPr>
              <a:t>2-Hemolytic-Uremic Syndrome</a:t>
            </a:r>
            <a:endParaRPr lang="en-US" b="1">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half" idx="1"/>
          </p:nvPr>
        </p:nvSpPr>
        <p:spPr>
          <a:xfrm>
            <a:off x="457200" y="1600200"/>
            <a:ext cx="8228330" cy="4526280"/>
          </a:xfrm>
        </p:spPr>
        <p:txBody>
          <a:bodyPr/>
          <a:p>
            <a:pPr marL="0" indent="0">
              <a:buNone/>
            </a:pPr>
            <a:r>
              <a:rPr lang="en-US" sz="1600">
                <a:latin typeface="Times New Roman" panose="02020603050405020304" pitchFamily="18" charset="0"/>
                <a:cs typeface="Times New Roman" panose="02020603050405020304" pitchFamily="18" charset="0"/>
              </a:rPr>
              <a:t>1-The hemolytic-uremic syndrome (HUS) is the most common cause of acute renal failure in young children and is characterized by hemolytic anemia, thrombocytopenia, and uremia . HUS typically occurs in children less than 5 years of age but can occur in older children.</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3-Two forms of HUS are recognized.</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A- HUS following infection with Shiga toxin-producing Escherichia coli</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(STEC-HUS or typical HUS, formally D+HUS) is the most common cause of HUS, responsible for up to 90% of cases in children.</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B- Atypical HUS (aHUS, formally D−HUS) describes HUS in the absence of evidence of STEC infection.</a:t>
            </a:r>
            <a:endParaRPr lang="en-US" sz="1600">
              <a:latin typeface="Times New Roman" panose="02020603050405020304" pitchFamily="18" charset="0"/>
              <a:cs typeface="Times New Roman" panose="02020603050405020304" pitchFamily="18" charset="0"/>
            </a:endParaRPr>
          </a:p>
          <a:p>
            <a:pPr marL="0" indent="0">
              <a:buNone/>
            </a:pPr>
            <a:r>
              <a:rPr lang="en-US" sz="1600">
                <a:latin typeface="Times New Roman" panose="02020603050405020304" pitchFamily="18" charset="0"/>
                <a:cs typeface="Times New Roman" panose="02020603050405020304" pitchFamily="18" charset="0"/>
              </a:rPr>
              <a:t>Note: D+ HUS diarrhea associated, D-HUS not diarrhea associated.</a:t>
            </a:r>
            <a:endParaRPr lang="en-US" sz="1600">
              <a:latin typeface="Times New Roman" panose="02020603050405020304" pitchFamily="18" charset="0"/>
              <a:cs typeface="Times New Roman" panose="02020603050405020304" pitchFamily="18" charset="0"/>
            </a:endParaRPr>
          </a:p>
          <a:p>
            <a:pPr marL="0" indent="0">
              <a:buNone/>
            </a:pPr>
            <a:endParaRPr lang="en-US" sz="160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274955"/>
            <a:ext cx="8229600" cy="734695"/>
          </a:xfrm>
        </p:spPr>
        <p:txBody>
          <a:bodyPr>
            <a:normAutofit fontScale="90000"/>
          </a:bodyPr>
          <a:p>
            <a:endParaRPr lang="en-US"/>
          </a:p>
        </p:txBody>
      </p:sp>
      <p:sp>
        <p:nvSpPr>
          <p:cNvPr id="3" name="Content Placeholder 2"/>
          <p:cNvSpPr>
            <a:spLocks noGrp="1"/>
          </p:cNvSpPr>
          <p:nvPr>
            <p:ph sz="half" idx="1"/>
          </p:nvPr>
        </p:nvSpPr>
        <p:spPr>
          <a:xfrm>
            <a:off x="275590" y="1255395"/>
            <a:ext cx="8410575" cy="4871085"/>
          </a:xfrm>
        </p:spPr>
        <p:txBody>
          <a:bodyPr>
            <a:normAutofit lnSpcReduction="20000"/>
          </a:bodyPr>
          <a:p>
            <a:pPr marL="0" indent="0">
              <a:buNone/>
            </a:pPr>
            <a:r>
              <a:rPr lang="en-US" sz="2250">
                <a:latin typeface="Times New Roman" panose="02020603050405020304" pitchFamily="18" charset="0"/>
                <a:cs typeface="Times New Roman" panose="02020603050405020304" pitchFamily="18" charset="0"/>
              </a:rPr>
              <a:t>1- Classic D+HUS begins with gastroenteritis characterized by fever, vomiting, and diarrhea that is often bloody. Followed in 7 to 10 days by weakness, lethargy, and oliguria/anuria. Physical examination reveals irritability,pallor, and petechiae .</a:t>
            </a:r>
            <a:endParaRPr lang="en-US" sz="2250">
              <a:latin typeface="Times New Roman" panose="02020603050405020304" pitchFamily="18" charset="0"/>
              <a:cs typeface="Times New Roman" panose="02020603050405020304" pitchFamily="18" charset="0"/>
            </a:endParaRPr>
          </a:p>
          <a:p>
            <a:pPr marL="0" indent="0">
              <a:buNone/>
            </a:pPr>
            <a:r>
              <a:rPr lang="en-US" sz="2250" b="1">
                <a:solidFill>
                  <a:srgbClr val="FF0000"/>
                </a:solidFill>
                <a:latin typeface="Times New Roman" panose="02020603050405020304" pitchFamily="18" charset="0"/>
                <a:cs typeface="Times New Roman" panose="02020603050405020304" pitchFamily="18" charset="0"/>
              </a:rPr>
              <a:t>Treatment and Prognosis</a:t>
            </a:r>
            <a:endParaRPr lang="en-US" sz="2250" b="1">
              <a:solidFill>
                <a:srgbClr val="FF0000"/>
              </a:solidFill>
              <a:latin typeface="Times New Roman" panose="02020603050405020304" pitchFamily="18" charset="0"/>
              <a:cs typeface="Times New Roman" panose="02020603050405020304" pitchFamily="18" charset="0"/>
            </a:endParaRPr>
          </a:p>
          <a:p>
            <a:pPr marL="0" indent="0">
              <a:buNone/>
            </a:pPr>
            <a:r>
              <a:rPr lang="en-US" sz="2250">
                <a:latin typeface="Times New Roman" panose="02020603050405020304" pitchFamily="18" charset="0"/>
                <a:cs typeface="Times New Roman" panose="02020603050405020304" pitchFamily="18" charset="0"/>
              </a:rPr>
              <a:t>1-Therapy for HUS is supportive and includes volume repletion, and managing complications of renal insufficiency, including dialysis when indicated .</a:t>
            </a:r>
            <a:endParaRPr lang="en-US" sz="2250">
              <a:latin typeface="Times New Roman" panose="02020603050405020304" pitchFamily="18" charset="0"/>
              <a:cs typeface="Times New Roman" panose="02020603050405020304" pitchFamily="18" charset="0"/>
            </a:endParaRPr>
          </a:p>
          <a:p>
            <a:pPr marL="0" indent="0">
              <a:buNone/>
            </a:pPr>
            <a:r>
              <a:rPr lang="en-US" sz="2250">
                <a:latin typeface="Times New Roman" panose="02020603050405020304" pitchFamily="18" charset="0"/>
                <a:cs typeface="Times New Roman" panose="02020603050405020304" pitchFamily="18" charset="0"/>
              </a:rPr>
              <a:t>2- Red blood cell transfusions are provided as needed .</a:t>
            </a:r>
            <a:endParaRPr lang="en-US" sz="2250">
              <a:latin typeface="Times New Roman" panose="02020603050405020304" pitchFamily="18" charset="0"/>
              <a:cs typeface="Times New Roman" panose="02020603050405020304" pitchFamily="18" charset="0"/>
            </a:endParaRPr>
          </a:p>
          <a:p>
            <a:pPr marL="0" indent="0">
              <a:buNone/>
            </a:pPr>
            <a:r>
              <a:rPr lang="en-US" sz="2250">
                <a:latin typeface="Times New Roman" panose="02020603050405020304" pitchFamily="18" charset="0"/>
                <a:cs typeface="Times New Roman" panose="02020603050405020304" pitchFamily="18" charset="0"/>
              </a:rPr>
              <a:t>3- Antibiotics and antidiarrheal agents may increase the risk of developing HUS . [Antibiotics should be avoided in patients with acute enteritis presumed secondary to E. coli  as they may increase the risk of developing HUS.</a:t>
            </a:r>
            <a:endParaRPr lang="en-US" sz="2250">
              <a:latin typeface="Times New Roman" panose="02020603050405020304" pitchFamily="18" charset="0"/>
              <a:cs typeface="Times New Roman" panose="02020603050405020304" pitchFamily="18" charset="0"/>
            </a:endParaRPr>
          </a:p>
          <a:p>
            <a:pPr marL="0" indent="0">
              <a:buNone/>
            </a:pPr>
            <a:r>
              <a:rPr lang="en-US" sz="2250">
                <a:latin typeface="Times New Roman" panose="02020603050405020304" pitchFamily="18" charset="0"/>
                <a:cs typeface="Times New Roman" panose="02020603050405020304" pitchFamily="18" charset="0"/>
              </a:rPr>
              <a:t>4- Most children (&gt;95%) with D+HUS survive the acute phase and recover normal renal function, although some may have evidence of long-term morbidity.</a:t>
            </a:r>
            <a:endParaRPr lang="en-US" sz="2250">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29895" y="274955"/>
            <a:ext cx="8256905" cy="843280"/>
          </a:xfrm>
        </p:spPr>
        <p:txBody>
          <a:bodyPr/>
          <a:p>
            <a:r>
              <a:rPr lang="en-US" b="1">
                <a:solidFill>
                  <a:srgbClr val="FF0000"/>
                </a:solidFill>
                <a:latin typeface="Times New Roman" panose="02020603050405020304" pitchFamily="18" charset="0"/>
                <a:cs typeface="Times New Roman" panose="02020603050405020304" pitchFamily="18" charset="0"/>
              </a:rPr>
              <a:t>C- Infection</a:t>
            </a:r>
            <a:endParaRPr lang="en-US" b="1">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half" idx="1"/>
          </p:nvPr>
        </p:nvSpPr>
        <p:spPr>
          <a:xfrm>
            <a:off x="238125" y="1327150"/>
            <a:ext cx="8448675" cy="4799330"/>
          </a:xfrm>
        </p:spPr>
        <p:txBody>
          <a:bodyPr>
            <a:normAutofit/>
          </a:bodyPr>
          <a:p>
            <a:pPr marL="0" indent="0">
              <a:buNone/>
            </a:pPr>
            <a:r>
              <a:rPr lang="en-US" sz="1800">
                <a:solidFill>
                  <a:schemeClr val="tx1"/>
                </a:solidFill>
                <a:latin typeface="Times New Roman" panose="02020603050405020304" pitchFamily="18" charset="0"/>
                <a:cs typeface="Times New Roman" panose="02020603050405020304" pitchFamily="18" charset="0"/>
              </a:rPr>
              <a:t>1- Bronchiolitis: a lower respiratory tract infection (LRTI) that primarily affects the small airways (bronchioles), is a common cause of illness and hospitalization in infants and young children.</a:t>
            </a:r>
            <a:endParaRPr lang="en-US" sz="1800">
              <a:solidFill>
                <a:schemeClr val="tx1"/>
              </a:solidFill>
              <a:latin typeface="Times New Roman" panose="02020603050405020304" pitchFamily="18" charset="0"/>
              <a:cs typeface="Times New Roman" panose="02020603050405020304" pitchFamily="18" charset="0"/>
            </a:endParaRPr>
          </a:p>
          <a:p>
            <a:pPr marL="0" indent="0">
              <a:buNone/>
            </a:pPr>
            <a:r>
              <a:rPr lang="en-US" sz="1800">
                <a:solidFill>
                  <a:schemeClr val="tx1"/>
                </a:solidFill>
                <a:latin typeface="Times New Roman" panose="02020603050405020304" pitchFamily="18" charset="0"/>
                <a:cs typeface="Times New Roman" panose="02020603050405020304" pitchFamily="18" charset="0"/>
              </a:rPr>
              <a:t>2-Bronchiolitis is seasonal, with peak activity during winter and early spring.</a:t>
            </a:r>
            <a:endParaRPr lang="en-US" sz="1800">
              <a:solidFill>
                <a:schemeClr val="tx1"/>
              </a:solidFill>
              <a:latin typeface="Times New Roman" panose="02020603050405020304" pitchFamily="18" charset="0"/>
              <a:cs typeface="Times New Roman" panose="02020603050405020304" pitchFamily="18" charset="0"/>
            </a:endParaRPr>
          </a:p>
          <a:p>
            <a:pPr marL="0" indent="0">
              <a:buNone/>
            </a:pPr>
            <a:r>
              <a:rPr lang="en-US" sz="1800">
                <a:solidFill>
                  <a:schemeClr val="tx1"/>
                </a:solidFill>
                <a:latin typeface="Times New Roman" panose="02020603050405020304" pitchFamily="18" charset="0"/>
                <a:cs typeface="Times New Roman" panose="02020603050405020304" pitchFamily="18" charset="0"/>
              </a:rPr>
              <a:t>3-Bronchiolitis occurs almost exclusively during the first 2 years of life, with a peak age at 2 to 6 months . </a:t>
            </a:r>
            <a:endParaRPr lang="en-US" sz="1800">
              <a:solidFill>
                <a:schemeClr val="tx1"/>
              </a:solidFill>
              <a:latin typeface="Times New Roman" panose="02020603050405020304" pitchFamily="18" charset="0"/>
              <a:cs typeface="Times New Roman" panose="02020603050405020304" pitchFamily="18" charset="0"/>
            </a:endParaRPr>
          </a:p>
          <a:p>
            <a:pPr marL="0" indent="0">
              <a:buNone/>
            </a:pPr>
            <a:r>
              <a:rPr lang="en-US" sz="1800">
                <a:solidFill>
                  <a:schemeClr val="tx1"/>
                </a:solidFill>
                <a:latin typeface="Times New Roman" panose="02020603050405020304" pitchFamily="18" charset="0"/>
                <a:cs typeface="Times New Roman" panose="02020603050405020304" pitchFamily="18" charset="0"/>
              </a:rPr>
              <a:t>4- Acute bronchiolitis is characterized by bronchiolar obstruction with edema, mucus, and cellular debris</a:t>
            </a:r>
            <a:endParaRPr lang="en-US" sz="1800">
              <a:solidFill>
                <a:schemeClr val="tx1"/>
              </a:solidFill>
              <a:latin typeface="Times New Roman" panose="02020603050405020304" pitchFamily="18" charset="0"/>
              <a:cs typeface="Times New Roman" panose="02020603050405020304" pitchFamily="18" charset="0"/>
            </a:endParaRPr>
          </a:p>
          <a:p>
            <a:pPr marL="0" indent="0">
              <a:buNone/>
            </a:pPr>
            <a:r>
              <a:rPr lang="en-US" sz="2400" b="1">
                <a:solidFill>
                  <a:srgbClr val="FF0000"/>
                </a:solidFill>
                <a:latin typeface="Times New Roman" panose="02020603050405020304" pitchFamily="18" charset="0"/>
                <a:cs typeface="Times New Roman" panose="02020603050405020304" pitchFamily="18" charset="0"/>
              </a:rPr>
              <a:t>Etiology</a:t>
            </a:r>
            <a:endParaRPr lang="en-US" sz="2400" b="1">
              <a:solidFill>
                <a:srgbClr val="FF0000"/>
              </a:solidFill>
              <a:latin typeface="Times New Roman" panose="02020603050405020304" pitchFamily="18" charset="0"/>
              <a:cs typeface="Times New Roman" panose="02020603050405020304" pitchFamily="18" charset="0"/>
            </a:endParaRPr>
          </a:p>
          <a:p>
            <a:pPr marL="0" indent="0">
              <a:buNone/>
            </a:pPr>
            <a:r>
              <a:rPr lang="en-US" sz="1800">
                <a:solidFill>
                  <a:schemeClr val="tx1"/>
                </a:solidFill>
                <a:latin typeface="Times New Roman" panose="02020603050405020304" pitchFamily="18" charset="0"/>
                <a:cs typeface="Times New Roman" panose="02020603050405020304" pitchFamily="18" charset="0"/>
              </a:rPr>
              <a:t>1-Acute bronchiolitis is predominantly a viral disease. Respiratory syncytial virus (RSV) is responsible for more than 50% of cases .</a:t>
            </a:r>
            <a:endParaRPr lang="en-US" sz="1800">
              <a:solidFill>
                <a:schemeClr val="tx1"/>
              </a:solidFill>
              <a:latin typeface="Times New Roman" panose="02020603050405020304" pitchFamily="18" charset="0"/>
              <a:cs typeface="Times New Roman" panose="02020603050405020304" pitchFamily="18" charset="0"/>
            </a:endParaRPr>
          </a:p>
          <a:p>
            <a:pPr marL="0" indent="0">
              <a:buNone/>
            </a:pPr>
            <a:r>
              <a:rPr lang="en-US" sz="1800">
                <a:solidFill>
                  <a:schemeClr val="tx1"/>
                </a:solidFill>
                <a:latin typeface="Times New Roman" panose="02020603050405020304" pitchFamily="18" charset="0"/>
                <a:cs typeface="Times New Roman" panose="02020603050405020304" pitchFamily="18" charset="0"/>
              </a:rPr>
              <a:t>2- Other	agents include parainfluenza, adenovirus, Mycoplasma, and occasionally other viruses .</a:t>
            </a:r>
            <a:endParaRPr lang="en-US" sz="1800">
              <a:solidFill>
                <a:schemeClr val="tx1"/>
              </a:solidFill>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274955"/>
            <a:ext cx="8229600" cy="890905"/>
          </a:xfrm>
        </p:spPr>
        <p:txBody>
          <a:bodyPr/>
          <a:p>
            <a:r>
              <a:rPr lang="en-US" b="1">
                <a:solidFill>
                  <a:srgbClr val="FF0000"/>
                </a:solidFill>
                <a:latin typeface="Times New Roman" panose="02020603050405020304" pitchFamily="18" charset="0"/>
                <a:cs typeface="Times New Roman" panose="02020603050405020304" pitchFamily="18" charset="0"/>
              </a:rPr>
              <a:t>Clinical Manifestations.</a:t>
            </a:r>
            <a:endParaRPr lang="en-US" b="1">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half" idx="1"/>
          </p:nvPr>
        </p:nvSpPr>
        <p:spPr>
          <a:xfrm>
            <a:off x="457200" y="1195705"/>
            <a:ext cx="8201660" cy="4930775"/>
          </a:xfrm>
        </p:spPr>
        <p:txBody>
          <a:bodyPr>
            <a:normAutofit fontScale="60000"/>
          </a:bodyPr>
          <a:p>
            <a:pPr marL="0" indent="0">
              <a:buNone/>
            </a:pPr>
            <a:r>
              <a:rPr lang="en-US">
                <a:latin typeface="Times New Roman" panose="02020603050405020304" pitchFamily="18" charset="0"/>
                <a:cs typeface="Times New Roman" panose="02020603050405020304" pitchFamily="18" charset="0"/>
              </a:rPr>
              <a:t>1-The infant first develops a mild upper respiratory tract infection with sneezing and clear rhinorrhea. This may be accompanied by diminished appetite and fever .</a:t>
            </a:r>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rPr>
              <a:t>2-Gradually, respiratory distress ensues, with paroxysmal wheezy cough, dyspnea, and irritability. The infant is often tachypneic, which interferes with feeding .</a:t>
            </a:r>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rPr>
              <a:t>3-As a result of limited oral intake due to coughing combined with fever, infants are frequently dehydrated .</a:t>
            </a:r>
            <a:endParaRPr lang="en-US">
              <a:latin typeface="Times New Roman" panose="02020603050405020304" pitchFamily="18" charset="0"/>
              <a:cs typeface="Times New Roman" panose="02020603050405020304" pitchFamily="18" charset="0"/>
            </a:endParaRPr>
          </a:p>
          <a:p>
            <a:pPr marL="0" indent="0">
              <a:buNone/>
            </a:pPr>
            <a:r>
              <a:rPr lang="en-US" sz="4700" b="1">
                <a:solidFill>
                  <a:srgbClr val="FF0000"/>
                </a:solidFill>
                <a:latin typeface="Times New Roman" panose="02020603050405020304" pitchFamily="18" charset="0"/>
                <a:cs typeface="Times New Roman" panose="02020603050405020304" pitchFamily="18" charset="0"/>
              </a:rPr>
              <a:t>Diagnosis</a:t>
            </a:r>
            <a:endParaRPr lang="en-US" sz="4700" b="1">
              <a:solidFill>
                <a:srgbClr val="FF0000"/>
              </a:solidFill>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rPr>
              <a:t>The diagnosis of bronchiolitis is based primarily on history and clinical findings (6).</a:t>
            </a:r>
            <a:endParaRPr lang="en-US">
              <a:latin typeface="Times New Roman" panose="02020603050405020304" pitchFamily="18" charset="0"/>
              <a:cs typeface="Times New Roman" panose="02020603050405020304" pitchFamily="18" charset="0"/>
            </a:endParaRPr>
          </a:p>
          <a:p>
            <a:pPr marL="0" indent="0">
              <a:buNone/>
            </a:pPr>
            <a:r>
              <a:rPr lang="en-US" sz="4665" b="1">
                <a:solidFill>
                  <a:srgbClr val="FF0000"/>
                </a:solidFill>
                <a:latin typeface="Times New Roman" panose="02020603050405020304" pitchFamily="18" charset="0"/>
                <a:cs typeface="Times New Roman" panose="02020603050405020304" pitchFamily="18" charset="0"/>
              </a:rPr>
              <a:t>Treatment</a:t>
            </a:r>
            <a:endParaRPr lang="en-US" sz="4665" b="1">
              <a:solidFill>
                <a:srgbClr val="FF0000"/>
              </a:solidFill>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rPr>
              <a:t>1-The mainstay of treatment is supportive. Therapy of bronchiolitis primarily consists of administration of supplemental oxygen and replacement of fluid deficits (hydration) as needed . </a:t>
            </a:r>
            <a:endParaRPr lang="en-US">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sz="half" idx="1"/>
          </p:nvPr>
        </p:nvSpPr>
        <p:spPr>
          <a:xfrm>
            <a:off x="457200" y="1600200"/>
            <a:ext cx="8200390" cy="4526280"/>
          </a:xfrm>
        </p:spPr>
        <p:txBody>
          <a:bodyPr>
            <a:normAutofit fontScale="70000"/>
          </a:bodyPr>
          <a:p>
            <a:pPr marL="0" indent="0">
              <a:buNone/>
            </a:pPr>
            <a:r>
              <a:rPr lang="en-US">
                <a:latin typeface="Times New Roman" panose="02020603050405020304" pitchFamily="18" charset="0"/>
                <a:cs typeface="Times New Roman" panose="02020603050405020304" pitchFamily="18" charset="0"/>
              </a:rPr>
              <a:t>2-The risk of aspiration of oral feedings may be high in infants with bronchiolitis owing to tachypnea and the increased work of breathing. The infant may be fed through a nasogastric tube.</a:t>
            </a:r>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rPr>
              <a:t>3- A number of agents have been proposed as adjunctive therapies for bronchiolitis:</a:t>
            </a:r>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rPr>
              <a:t>A- Bronchodilators produce modest short-term improvement in clinical features. Nebulized epinephrine may be more effective than β-agonists .</a:t>
            </a:r>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rPr>
              <a:t>B- Corticosteroids, whether parenteral, oral, or inhaled, are widely used despite conflicting studies.</a:t>
            </a:r>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rPr>
              <a:t>C- Ribavirin, is a compound with antiviral activity against RSV administered by aerosol, has been used for infants with congenital heart disease (CHD)or chronic lung disease (CLD) although its benefit is uncertain .</a:t>
            </a:r>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rPr>
              <a:t>D- Antibiotics have no value unless there is secondary bacterial pneumonia</a:t>
            </a:r>
            <a:endParaRPr lang="en-US">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457200" y="274955"/>
            <a:ext cx="8401050" cy="824865"/>
          </a:xfrm>
        </p:spPr>
        <p:txBody>
          <a:bodyPr/>
          <a:p>
            <a:r>
              <a:rPr lang="en-US" b="1">
                <a:solidFill>
                  <a:srgbClr val="FF0000"/>
                </a:solidFill>
                <a:latin typeface="Times New Roman" panose="02020603050405020304" pitchFamily="18" charset="0"/>
                <a:cs typeface="Times New Roman" panose="02020603050405020304" pitchFamily="18" charset="0"/>
              </a:rPr>
              <a:t>Prophylaxis</a:t>
            </a:r>
            <a:endParaRPr lang="en-US" b="1">
              <a:solidFill>
                <a:srgbClr val="FF000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half" idx="1"/>
          </p:nvPr>
        </p:nvSpPr>
        <p:spPr>
          <a:xfrm>
            <a:off x="251460" y="1099820"/>
            <a:ext cx="8663305" cy="5033010"/>
          </a:xfrm>
        </p:spPr>
        <p:txBody>
          <a:bodyPr/>
          <a:p>
            <a:pPr marL="0" indent="0">
              <a:buNone/>
            </a:pPr>
            <a:r>
              <a:rPr lang="en-US">
                <a:latin typeface="Times New Roman" panose="02020603050405020304" pitchFamily="18" charset="0"/>
                <a:cs typeface="Times New Roman" panose="02020603050405020304" pitchFamily="18" charset="0"/>
              </a:rPr>
              <a:t>1-Palivizumab is a monoclonal antibody to RSV and can be used as prophylaxis initiated just before the onset of the RSV season (monthly IM injection for 5months starting in October) confers some protection from severe RSV disease.</a:t>
            </a:r>
            <a:endParaRPr lang="en-US">
              <a:latin typeface="Times New Roman" panose="02020603050405020304" pitchFamily="18" charset="0"/>
              <a:cs typeface="Times New Roman" panose="02020603050405020304" pitchFamily="18" charset="0"/>
            </a:endParaRPr>
          </a:p>
          <a:p>
            <a:pPr marL="0" indent="0">
              <a:buNone/>
            </a:pPr>
            <a:endParaRPr lang="en-US">
              <a:latin typeface="Times New Roman" panose="02020603050405020304" pitchFamily="18" charset="0"/>
              <a:cs typeface="Times New Roman" panose="02020603050405020304" pitchFamily="18" charset="0"/>
            </a:endParaRPr>
          </a:p>
          <a:p>
            <a:pPr marL="0" indent="0">
              <a:buNone/>
            </a:pPr>
            <a:r>
              <a:rPr lang="en-US">
                <a:latin typeface="Times New Roman" panose="02020603050405020304" pitchFamily="18" charset="0"/>
                <a:cs typeface="Times New Roman" panose="02020603050405020304" pitchFamily="18" charset="0"/>
              </a:rPr>
              <a:t>2- Palivizumab is indicated for some infants under 2 years old with CLD, severe CHD or prematurity </a:t>
            </a:r>
            <a:endParaRPr lang="en-US">
              <a:latin typeface="Times New Roman" panose="02020603050405020304" pitchFamily="18" charset="0"/>
              <a:cs typeface="Times New Roman" panose="02020603050405020304" pitchFamily="18" charset="0"/>
            </a:endParaRPr>
          </a:p>
        </p:txBody>
      </p:sp>
      <p:sp>
        <p:nvSpPr>
          <p:cNvPr id="5" name="Slide Number Placeholder 4"/>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07504" y="116830"/>
            <a:ext cx="8928992" cy="565785"/>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spcBef>
                <a:spcPts val="95"/>
              </a:spcBef>
            </a:pPr>
            <a:r>
              <a:rPr lang="en-US" sz="3600" b="1" dirty="0">
                <a:solidFill>
                  <a:srgbClr val="FF0000"/>
                </a:solidFill>
                <a:latin typeface="Times New Roman" panose="02020603050405020304"/>
                <a:cs typeface="Times New Roman" panose="02020603050405020304"/>
              </a:rPr>
              <a:t>A- Neonatology</a:t>
            </a:r>
            <a:endParaRPr lang="en-US" sz="3600" b="1" dirty="0">
              <a:solidFill>
                <a:srgbClr val="FF0000"/>
              </a:solidFill>
              <a:latin typeface="Times New Roman" panose="02020603050405020304"/>
              <a:cs typeface="Times New Roman" panose="02020603050405020304"/>
            </a:endParaRPr>
          </a:p>
        </p:txBody>
      </p:sp>
      <p:sp>
        <p:nvSpPr>
          <p:cNvPr id="6" name="عنصر نائب للمحتوى 5"/>
          <p:cNvSpPr>
            <a:spLocks noGrp="1"/>
          </p:cNvSpPr>
          <p:nvPr>
            <p:ph idx="1"/>
          </p:nvPr>
        </p:nvSpPr>
        <p:spPr>
          <a:xfrm>
            <a:off x="107504" y="692696"/>
            <a:ext cx="8928992" cy="6048672"/>
          </a:xfrm>
          <a:prstGeom prst="rect">
            <a:avLst/>
          </a:prstGeom>
        </p:spPr>
        <p:style>
          <a:lnRef idx="2">
            <a:schemeClr val="accent1"/>
          </a:lnRef>
          <a:fillRef idx="1">
            <a:schemeClr val="lt1"/>
          </a:fillRef>
          <a:effectRef idx="0">
            <a:schemeClr val="accent1"/>
          </a:effectRef>
          <a:fontRef idx="minor">
            <a:schemeClr val="dk1"/>
          </a:fontRef>
        </p:style>
        <p:txBody>
          <a:bodyPr>
            <a:normAutofit fontScale="25000"/>
          </a:bodyPr>
          <a:lstStyle/>
          <a:p>
            <a:pPr marL="0" indent="0">
              <a:buNone/>
            </a:pPr>
            <a:r>
              <a:rPr lang="en-US" sz="8000" b="1" dirty="0">
                <a:solidFill>
                  <a:srgbClr val="FF0000"/>
                </a:solidFill>
                <a:latin typeface="Arial" panose="020B0604020202020204" pitchFamily="34" charset="0"/>
                <a:cs typeface="Arial" panose="020B0604020202020204" pitchFamily="34" charset="0"/>
              </a:rPr>
              <a:t>1-Hyperbilirubinemia in the Newborn (Neonatal Jaundice)</a:t>
            </a:r>
            <a:endParaRPr lang="en-US" sz="8000" b="1" dirty="0">
              <a:solidFill>
                <a:srgbClr val="FF0000"/>
              </a:solidFill>
              <a:latin typeface="Arial" panose="020B0604020202020204" pitchFamily="34" charset="0"/>
              <a:cs typeface="Arial" panose="020B0604020202020204" pitchFamily="34" charset="0"/>
            </a:endParaRPr>
          </a:p>
          <a:p>
            <a:pPr marL="0" indent="0">
              <a:buNone/>
            </a:pPr>
            <a:r>
              <a:rPr lang="en-US" sz="8000" dirty="0">
                <a:latin typeface="Arial" panose="020B0604020202020204" pitchFamily="34" charset="0"/>
                <a:cs typeface="Arial" panose="020B0604020202020204" pitchFamily="34" charset="0"/>
              </a:rPr>
              <a:t>Background </a:t>
            </a:r>
            <a:endParaRPr lang="en-US" sz="8000" dirty="0">
              <a:latin typeface="Arial" panose="020B0604020202020204" pitchFamily="34" charset="0"/>
              <a:cs typeface="Arial" panose="020B0604020202020204" pitchFamily="34" charset="0"/>
            </a:endParaRPr>
          </a:p>
          <a:p>
            <a:pPr marL="0" indent="0">
              <a:buNone/>
            </a:pPr>
            <a:r>
              <a:rPr lang="en-US" sz="8000" dirty="0">
                <a:latin typeface="Arial" panose="020B0604020202020204" pitchFamily="34" charset="0"/>
                <a:cs typeface="Arial" panose="020B0604020202020204" pitchFamily="34" charset="0"/>
              </a:rPr>
              <a:t>1- During the neonatal period, metabolism of bilirubin is in transition from the </a:t>
            </a:r>
            <a:endParaRPr lang="en-US" sz="8000" dirty="0">
              <a:latin typeface="Arial" panose="020B0604020202020204" pitchFamily="34" charset="0"/>
              <a:cs typeface="Arial" panose="020B0604020202020204" pitchFamily="34" charset="0"/>
            </a:endParaRPr>
          </a:p>
          <a:p>
            <a:pPr marL="0" indent="0">
              <a:buNone/>
            </a:pPr>
            <a:r>
              <a:rPr lang="en-US" sz="8000" dirty="0">
                <a:latin typeface="Arial" panose="020B0604020202020204" pitchFamily="34" charset="0"/>
                <a:cs typeface="Arial" panose="020B0604020202020204" pitchFamily="34" charset="0"/>
              </a:rPr>
              <a:t>fetal stage, during which the placenta is the principal route of elimination of the lipid-soluble, unconjugated bilirubin, to the adult stage, during which the water soluble conjugated form is excreted from hepatic cells into the biliary system and gastrointestinal tract.</a:t>
            </a:r>
            <a:endParaRPr lang="en-US" sz="8000" dirty="0">
              <a:latin typeface="Arial" panose="020B0604020202020204" pitchFamily="34" charset="0"/>
              <a:cs typeface="Arial" panose="020B0604020202020204" pitchFamily="34" charset="0"/>
            </a:endParaRPr>
          </a:p>
          <a:p>
            <a:pPr marL="0" indent="0">
              <a:buNone/>
            </a:pPr>
            <a:r>
              <a:rPr lang="en-US" sz="8000" dirty="0">
                <a:latin typeface="Arial" panose="020B0604020202020204" pitchFamily="34" charset="0"/>
                <a:cs typeface="Arial" panose="020B0604020202020204" pitchFamily="34" charset="0"/>
              </a:rPr>
              <a:t>2- Bilirubin is derived primarily from the breakdown of heme-protein in the </a:t>
            </a:r>
            <a:endParaRPr lang="en-US" sz="8000" dirty="0">
              <a:latin typeface="Arial" panose="020B0604020202020204" pitchFamily="34" charset="0"/>
              <a:cs typeface="Arial" panose="020B0604020202020204" pitchFamily="34" charset="0"/>
            </a:endParaRPr>
          </a:p>
          <a:p>
            <a:pPr marL="0" indent="0">
              <a:buNone/>
            </a:pPr>
            <a:r>
              <a:rPr lang="en-US" sz="8000" dirty="0">
                <a:latin typeface="Arial" panose="020B0604020202020204" pitchFamily="34" charset="0"/>
                <a:cs typeface="Arial" panose="020B0604020202020204" pitchFamily="34" charset="0"/>
              </a:rPr>
              <a:t>reticuloendothelial system. Nonpolar and water-insoluble unconjugated </a:t>
            </a:r>
            <a:endParaRPr lang="en-US" sz="8000" dirty="0">
              <a:latin typeface="Arial" panose="020B0604020202020204" pitchFamily="34" charset="0"/>
              <a:cs typeface="Arial" panose="020B0604020202020204" pitchFamily="34" charset="0"/>
            </a:endParaRPr>
          </a:p>
          <a:p>
            <a:pPr marL="0" indent="0">
              <a:buNone/>
            </a:pPr>
            <a:r>
              <a:rPr lang="en-US" sz="8000" dirty="0">
                <a:latin typeface="Arial" panose="020B0604020202020204" pitchFamily="34" charset="0"/>
                <a:cs typeface="Arial" panose="020B0604020202020204" pitchFamily="34" charset="0"/>
              </a:rPr>
              <a:t>bilirubin is conjugated inside liver cells by the enzyme glucuronyl transferase to form Water-soluble conjugated bilirubin</a:t>
            </a:r>
            <a:endParaRPr lang="en-US" sz="8000" dirty="0">
              <a:latin typeface="Arial" panose="020B0604020202020204" pitchFamily="34" charset="0"/>
              <a:cs typeface="Arial" panose="020B0604020202020204" pitchFamily="34" charset="0"/>
            </a:endParaRPr>
          </a:p>
          <a:p>
            <a:pPr marL="0" indent="0">
              <a:buNone/>
            </a:pPr>
            <a:r>
              <a:rPr lang="en-US" sz="8000" dirty="0">
                <a:latin typeface="Arial" panose="020B0604020202020204" pitchFamily="34" charset="0"/>
                <a:cs typeface="Arial" panose="020B0604020202020204" pitchFamily="34" charset="0"/>
              </a:rPr>
              <a:t>3- Most conjugated bilirubin is excreted through the bile into the small intestine and eliminated in the stool. Some bilirubin may undergo hydrolysis back to the unconjugated fraction by intestinal glucuronidase, and may be reabsorbed (enterohepatic recirculation)</a:t>
            </a:r>
            <a:endParaRPr lang="en-US" sz="8000" dirty="0">
              <a:latin typeface="Arial" panose="020B0604020202020204" pitchFamily="34" charset="0"/>
              <a:cs typeface="Arial" panose="020B0604020202020204" pitchFamily="34" charset="0"/>
            </a:endParaRPr>
          </a:p>
          <a:p>
            <a:pPr marL="0" indent="0">
              <a:buNone/>
            </a:pPr>
            <a:r>
              <a:rPr lang="en-US" sz="8000" dirty="0">
                <a:latin typeface="Arial" panose="020B0604020202020204" pitchFamily="34" charset="0"/>
                <a:cs typeface="Arial" panose="020B0604020202020204" pitchFamily="34" charset="0"/>
              </a:rPr>
              <a:t>4- Nearly all newborns develop transient hyperbilirubinemia (serum bilirubin &gt;2 mg/dL) and nearly 65% (two third) are clinically jaundiced (serum bilirubin &gt;3mg/dL)</a:t>
            </a:r>
            <a:endParaRPr lang="en-US" sz="8000" dirty="0">
              <a:latin typeface="Arial" panose="020B0604020202020204" pitchFamily="34" charset="0"/>
              <a:cs typeface="Arial" panose="020B0604020202020204" pitchFamily="34" charset="0"/>
            </a:endParaRPr>
          </a:p>
          <a:p>
            <a:pPr marL="0" indent="0">
              <a:buNone/>
            </a:pPr>
            <a:endParaRPr lang="en-US" sz="8000" dirty="0"/>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p:sp>
        <p:nvSpPr>
          <p:cNvPr id="2" name="Title 1"/>
          <p:cNvSpPr>
            <a:spLocks noGrp="1"/>
          </p:cNvSpPr>
          <p:nvPr>
            <p:ph type="title"/>
          </p:nvPr>
        </p:nvSpPr>
        <p:spPr/>
        <p:txBody>
          <a:bodyPr/>
          <a:p>
            <a:endParaRPr lang="en-US"/>
          </a:p>
        </p:txBody>
      </p:sp>
      <p:pic>
        <p:nvPicPr>
          <p:cNvPr id="5" name="Content Placeholder 4" descr="download"/>
          <p:cNvPicPr>
            <a:picLocks noChangeAspect="1"/>
          </p:cNvPicPr>
          <p:nvPr>
            <p:ph idx="1"/>
          </p:nvPr>
        </p:nvPicPr>
        <p:blipFill>
          <a:blip r:embed="rId1"/>
          <a:stretch>
            <a:fillRect/>
          </a:stretch>
        </p:blipFill>
        <p:spPr>
          <a:xfrm>
            <a:off x="457200" y="476885"/>
            <a:ext cx="8202930" cy="5779770"/>
          </a:xfrm>
          <a:prstGeom prst="rect">
            <a:avLst/>
          </a:prstGeom>
        </p:spPr>
      </p:pic>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251649" y="126355"/>
            <a:ext cx="8928992" cy="565785"/>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spcBef>
                <a:spcPts val="95"/>
              </a:spcBef>
            </a:pPr>
            <a:r>
              <a:rPr lang="en-US" sz="3600" b="1" dirty="0">
                <a:solidFill>
                  <a:srgbClr val="FF0000"/>
                </a:solidFill>
                <a:latin typeface="Times New Roman" panose="02020603050405020304" pitchFamily="18" charset="0"/>
                <a:cs typeface="Times New Roman" panose="02020603050405020304" pitchFamily="18" charset="0"/>
              </a:rPr>
              <a:t>History of The Patient</a:t>
            </a:r>
            <a:endParaRPr lang="en-US" sz="3600" b="1" dirty="0">
              <a:solidFill>
                <a:srgbClr val="FF0000"/>
              </a:solidFill>
              <a:latin typeface="Times New Roman" panose="02020603050405020304" pitchFamily="18" charset="0"/>
              <a:cs typeface="Times New Roman" panose="02020603050405020304" pitchFamily="18" charset="0"/>
            </a:endParaRPr>
          </a:p>
        </p:txBody>
      </p:sp>
      <p:sp>
        <p:nvSpPr>
          <p:cNvPr id="6" name="عنصر نائب للمحتوى 5"/>
          <p:cNvSpPr>
            <a:spLocks noGrp="1"/>
          </p:cNvSpPr>
          <p:nvPr>
            <p:ph idx="1"/>
          </p:nvPr>
        </p:nvSpPr>
        <p:spPr>
          <a:xfrm>
            <a:off x="215008" y="692696"/>
            <a:ext cx="8928992" cy="6048672"/>
          </a:xfrm>
          <a:prstGeom prst="rect">
            <a:avLst/>
          </a:prstGeom>
        </p:spPr>
        <p:style>
          <a:lnRef idx="2">
            <a:schemeClr val="accent1"/>
          </a:lnRef>
          <a:fillRef idx="1">
            <a:schemeClr val="lt1"/>
          </a:fillRef>
          <a:effectRef idx="0">
            <a:schemeClr val="accent1"/>
          </a:effectRef>
          <a:fontRef idx="minor">
            <a:schemeClr val="dk1"/>
          </a:fontRef>
        </p:style>
        <p:txBody>
          <a:bodyPr>
            <a:normAutofit fontScale="90000"/>
          </a:bodyPr>
          <a:lstStyle/>
          <a:p>
            <a:pPr marL="0" indent="0">
              <a:buNone/>
            </a:pPr>
            <a:r>
              <a:rPr lang="en-US" sz="2800" dirty="0">
                <a:latin typeface="Arial" panose="020B0604020202020204" pitchFamily="34" charset="0"/>
                <a:cs typeface="Arial" panose="020B0604020202020204" pitchFamily="34" charset="0"/>
                <a:sym typeface="+mn-ea"/>
              </a:rPr>
              <a:t>5- Kernicterus (Bilirubin Encephalopathy) results when </a:t>
            </a:r>
            <a:r>
              <a:rPr lang="en-US" sz="2800" dirty="0">
                <a:latin typeface="Times New Roman" panose="02020603050405020304" pitchFamily="18" charset="0"/>
                <a:cs typeface="Times New Roman" panose="02020603050405020304" pitchFamily="18" charset="0"/>
                <a:sym typeface="+mn-ea"/>
              </a:rPr>
              <a:t>indirect (unconjugated) bilirubin is deposited in brain cells and disrupts neuronal function </a:t>
            </a:r>
            <a:endParaRPr lang="en-US" sz="2800" dirty="0">
              <a:latin typeface="Times New Roman" panose="02020603050405020304" pitchFamily="18" charset="0"/>
              <a:cs typeface="Times New Roman" panose="02020603050405020304" pitchFamily="18" charset="0"/>
              <a:sym typeface="+mn-ea"/>
            </a:endParaRPr>
          </a:p>
          <a:p>
            <a:pPr marL="0" indent="0">
              <a:buNone/>
            </a:pPr>
            <a:r>
              <a:rPr lang="en-US" sz="2800" dirty="0">
                <a:latin typeface="Times New Roman" panose="02020603050405020304" pitchFamily="18" charset="0"/>
                <a:cs typeface="Times New Roman" panose="02020603050405020304" pitchFamily="18" charset="0"/>
                <a:sym typeface="+mn-ea"/>
              </a:rPr>
              <a:t>6- Onset of jaundice in the first 24 hours of life is always pathological </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sym typeface="+mn-ea"/>
              </a:rPr>
              <a:t>7- Kernicterus (Bilirubin Encephalopathy) results when indirect (unconjugated) bilirubin is deposited in brain cells and disrupts neuronal function.</a:t>
            </a:r>
            <a:endParaRPr lang="en-US" sz="2800" dirty="0">
              <a:latin typeface="Times New Roman" panose="02020603050405020304" pitchFamily="18" charset="0"/>
              <a:cs typeface="Times New Roman" panose="02020603050405020304" pitchFamily="18" charset="0"/>
            </a:endParaRPr>
          </a:p>
          <a:p>
            <a:pPr marL="0" indent="0">
              <a:buNone/>
            </a:pPr>
            <a:r>
              <a:rPr lang="en-US" sz="2800" dirty="0">
                <a:latin typeface="Times New Roman" panose="02020603050405020304" pitchFamily="18" charset="0"/>
                <a:cs typeface="Times New Roman" panose="02020603050405020304" pitchFamily="18" charset="0"/>
                <a:sym typeface="+mn-ea"/>
              </a:rPr>
              <a:t>8- Kernicterus usually does not develop in term infants when bilirubin levels are less than 20 to 25 mg/dL. The incidence of kernicterus increases as serum bilirubin levels increase to greater than 25 mg/dL</a:t>
            </a:r>
            <a:r>
              <a:rPr lang="en-US" altLang="en-US" sz="2800" dirty="0">
                <a:latin typeface="Times New Roman" panose="02020603050405020304" pitchFamily="18" charset="0"/>
                <a:cs typeface="Times New Roman" panose="02020603050405020304" pitchFamily="18" charset="0"/>
                <a:sym typeface="+mn-ea"/>
              </a:rPr>
              <a:t> </a:t>
            </a:r>
            <a:r>
              <a:rPr lang="en-US" sz="2800" dirty="0">
                <a:latin typeface="Times New Roman" panose="02020603050405020304" pitchFamily="18" charset="0"/>
                <a:cs typeface="Times New Roman" panose="02020603050405020304" pitchFamily="18" charset="0"/>
                <a:sym typeface="+mn-ea"/>
              </a:rPr>
              <a:t>Kernicterus may be noted at bilirubin levels less than 20 mg/dL in the presence of some conditions like sepsis, meningitis, and prematurity </a:t>
            </a:r>
            <a:endParaRPr lang="en-US" sz="2800" dirty="0">
              <a:latin typeface="Times New Roman" panose="02020603050405020304" pitchFamily="18" charset="0"/>
              <a:cs typeface="Times New Roman" panose="02020603050405020304" pitchFamily="18" charset="0"/>
            </a:endParaRPr>
          </a:p>
          <a:p>
            <a:pPr marL="0" indent="0">
              <a:buNone/>
            </a:pPr>
            <a:endParaRPr lang="en-US" sz="2800" dirty="0">
              <a:latin typeface="Times New Roman" panose="02020603050405020304" pitchFamily="18" charset="0"/>
              <a:cs typeface="Times New Roman" panose="02020603050405020304" pitchFamily="18" charset="0"/>
            </a:endParaRPr>
          </a:p>
          <a:p>
            <a:pPr marL="0" indent="0" algn="justLow">
              <a:buFont typeface="Wingdings" panose="05000000000000000000" pitchFamily="2" charset="2"/>
              <a:buNone/>
            </a:pPr>
            <a:endParaRPr lang="en-US" sz="2800" dirty="0">
              <a:effectLst/>
              <a:latin typeface="Times New Roman" panose="02020603050405020304" pitchFamily="18" charset="0"/>
              <a:ea typeface="SimSun" panose="02010600030101010101" pitchFamily="2" charset="-122"/>
              <a:cs typeface="Times New Roman" panose="02020603050405020304" pitchFamily="18" charset="0"/>
            </a:endParaRPr>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251460" y="-18415"/>
            <a:ext cx="8712835" cy="808355"/>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noAutofit/>
          </a:bodyPr>
          <a:lstStyle/>
          <a:p>
            <a:pPr marL="464185">
              <a:lnSpc>
                <a:spcPts val="1520"/>
              </a:lnSpc>
            </a:pPr>
            <a:br>
              <a:rPr lang="en-US" sz="3600" b="1" i="1" dirty="0">
                <a:solidFill>
                  <a:srgbClr val="FF0000"/>
                </a:solidFill>
                <a:latin typeface="Arial" panose="020B0604020202020204"/>
                <a:ea typeface="Arial" panose="020B0604020202020204"/>
              </a:rPr>
            </a:br>
            <a:r>
              <a:rPr lang="en-US" sz="3600" b="1" dirty="0">
                <a:solidFill>
                  <a:srgbClr val="FF0000"/>
                </a:solidFill>
                <a:latin typeface="Times New Roman" panose="02020603050405020304" pitchFamily="18" charset="0"/>
                <a:cs typeface="Times New Roman" panose="02020603050405020304" pitchFamily="18" charset="0"/>
                <a:sym typeface="+mn-ea"/>
              </a:rPr>
              <a:t>Clinical Manifestations</a:t>
            </a:r>
            <a:endParaRPr lang="en-US" sz="3600" b="1" dirty="0">
              <a:solidFill>
                <a:srgbClr val="FF0000"/>
              </a:solidFill>
              <a:latin typeface="Times New Roman" panose="02020603050405020304" pitchFamily="18" charset="0"/>
              <a:cs typeface="Times New Roman" panose="02020603050405020304" pitchFamily="18" charset="0"/>
              <a:sym typeface="+mn-ea"/>
            </a:endParaRPr>
          </a:p>
        </p:txBody>
      </p:sp>
      <p:sp>
        <p:nvSpPr>
          <p:cNvPr id="6" name="عنصر نائب للمحتوى 5"/>
          <p:cNvSpPr>
            <a:spLocks noGrp="1"/>
          </p:cNvSpPr>
          <p:nvPr>
            <p:ph idx="1"/>
          </p:nvPr>
        </p:nvSpPr>
        <p:spPr>
          <a:xfrm>
            <a:off x="251520" y="764704"/>
            <a:ext cx="8568952" cy="5904656"/>
          </a:xfrm>
        </p:spPr>
        <p:txBody>
          <a:bodyPr>
            <a:noAutofit/>
          </a:bodyPr>
          <a:lstStyle/>
          <a:p>
            <a:pPr marL="0" indent="0">
              <a:buNone/>
            </a:pPr>
            <a:endParaRPr lang="en-US" sz="1600" dirty="0">
              <a:latin typeface="Times New Roman" panose="02020603050405020304" pitchFamily="18" charset="0"/>
              <a:cs typeface="Times New Roman" panose="02020603050405020304" pitchFamily="18" charset="0"/>
            </a:endParaRPr>
          </a:p>
          <a:p>
            <a:pPr marL="0" indent="0">
              <a:buNone/>
            </a:pPr>
            <a:r>
              <a:rPr lang="en-US" sz="2000" dirty="0">
                <a:latin typeface="Times New Roman" panose="02020603050405020304" pitchFamily="18" charset="0"/>
                <a:cs typeface="Times New Roman" panose="02020603050405020304" pitchFamily="18" charset="0"/>
              </a:rPr>
              <a:t>Jaundice from deposition of indirect bilirubin in the skin tends to appear bright yellow or orange, while jaundice of the obstructive type (direct bilirubin) has a greenish or muddy yellow cast. Jaundice usually starts on the face and progress to the abdomen and then the feet, as serum levels increase. Yellow discoloration of the eyes usually occurs. Light-colored stools and dark urine are usually associated with pathologic hyperbilirubinemia. Infants with severe hyperbilirubinemia may present with lethargy and poor feeding and, without treatment, can progress to acute bilirubin encephalopathy (kernicterus). </a:t>
            </a:r>
            <a:endParaRPr lang="en-US" sz="2000" b="1" dirty="0">
              <a:solidFill>
                <a:srgbClr val="FF0000"/>
              </a:solidFill>
              <a:latin typeface="Times New Roman" panose="02020603050405020304" pitchFamily="18" charset="0"/>
              <a:cs typeface="Times New Roman" panose="02020603050405020304" pitchFamily="18" charset="0"/>
            </a:endParaRPr>
          </a:p>
          <a:p>
            <a:pPr marL="0" indent="0">
              <a:buNone/>
            </a:pPr>
            <a:r>
              <a:rPr lang="en-US" sz="2000" b="1" dirty="0">
                <a:solidFill>
                  <a:srgbClr val="FF0000"/>
                </a:solidFill>
                <a:latin typeface="Times New Roman" panose="02020603050405020304" pitchFamily="18" charset="0"/>
                <a:cs typeface="Times New Roman" panose="02020603050405020304" pitchFamily="18" charset="0"/>
              </a:rPr>
              <a:t>Symptoms and signs of kernicterus start </a:t>
            </a:r>
            <a:r>
              <a:rPr lang="en-US" sz="2000" dirty="0">
                <a:latin typeface="Times New Roman" panose="02020603050405020304" pitchFamily="18" charset="0"/>
                <a:cs typeface="Times New Roman" panose="02020603050405020304" pitchFamily="18" charset="0"/>
              </a:rPr>
              <a:t>with lethargy, poor feeding, and loss of the Moro reflex. Subsequently, the infant may appear gravely ill and prostrate, with diminished tendon reflexes and respiratory distress. Opisthotonos with a bulging fontanel, twitching of the face or limbs, and a shrill, high-pitched cry may follow. In advanced cases, convulsions and spasm occur, with affected infants stiffly extending their arms in an inward rotation with the fists clenched. Many of the neonates and infants who progress to these severe neurologic signs die, and the survivors are usually seriously damaged</a:t>
            </a:r>
            <a:r>
              <a:rPr lang="en-US" sz="1800" dirty="0">
                <a:latin typeface="Times New Roman" panose="02020603050405020304" pitchFamily="18" charset="0"/>
                <a:cs typeface="Times New Roman" panose="02020603050405020304" pitchFamily="18" charset="0"/>
              </a:rPr>
              <a:t> </a:t>
            </a:r>
            <a:endParaRPr lang="en-US" sz="1800" dirty="0">
              <a:latin typeface="Times New Roman" panose="02020603050405020304" pitchFamily="18" charset="0"/>
              <a:cs typeface="Times New Roman" panose="02020603050405020304" pitchFamily="18" charset="0"/>
            </a:endParaRPr>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 name="Title 6"/>
          <p:cNvSpPr>
            <a:spLocks noGrp="1"/>
          </p:cNvSpPr>
          <p:nvPr>
            <p:ph type="title"/>
          </p:nvPr>
        </p:nvSpPr>
        <p:spPr>
          <a:xfrm>
            <a:off x="457200" y="274955"/>
            <a:ext cx="8209915" cy="752475"/>
          </a:xfrm>
        </p:spPr>
        <p:txBody>
          <a:bodyPr>
            <a:normAutofit fontScale="90000"/>
          </a:bodyPr>
          <a:p>
            <a:endParaRPr lang="en-US"/>
          </a:p>
        </p:txBody>
      </p:sp>
      <p:sp>
        <p:nvSpPr>
          <p:cNvPr id="4" name="Slide Number Placeholder 3"/>
          <p:cNvSpPr>
            <a:spLocks noGrp="1"/>
          </p:cNvSpPr>
          <p:nvPr>
            <p:ph type="sldNum" sz="quarter" idx="12"/>
          </p:nvPr>
        </p:nvSpPr>
        <p:spPr/>
        <p:txBody>
          <a:bodyPr/>
          <a:p>
            <a:fld id="{B6F15528-21DE-4FAA-801E-634DDDAF4B2B}" type="slidenum">
              <a:rPr lang="en-US" smtClean="0">
                <a:solidFill>
                  <a:prstClr val="black">
                    <a:tint val="75000"/>
                  </a:prstClr>
                </a:solidFill>
              </a:rPr>
            </a:fld>
            <a:endParaRPr lang="en-US">
              <a:solidFill>
                <a:prstClr val="black">
                  <a:tint val="75000"/>
                </a:prstClr>
              </a:solidFill>
            </a:endParaRPr>
          </a:p>
        </p:txBody>
      </p:sp>
      <p:pic>
        <p:nvPicPr>
          <p:cNvPr id="5" name="image2.jpeg"/>
          <p:cNvPicPr>
            <a:picLocks noChangeAspect="1"/>
          </p:cNvPicPr>
          <p:nvPr>
            <p:ph sz="half" idx="1"/>
          </p:nvPr>
        </p:nvPicPr>
        <p:blipFill>
          <a:blip r:embed="rId1" cstate="print"/>
          <a:stretch>
            <a:fillRect/>
          </a:stretch>
        </p:blipFill>
        <p:spPr>
          <a:xfrm>
            <a:off x="539750" y="3315970"/>
            <a:ext cx="4038600" cy="2393315"/>
          </a:xfrm>
          <a:prstGeom prst="rect">
            <a:avLst/>
          </a:prstGeom>
        </p:spPr>
      </p:pic>
      <p:sp>
        <p:nvSpPr>
          <p:cNvPr id="100" name="Text Box 99"/>
          <p:cNvSpPr txBox="1"/>
          <p:nvPr/>
        </p:nvSpPr>
        <p:spPr>
          <a:xfrm>
            <a:off x="827405" y="5877560"/>
            <a:ext cx="3287395" cy="368300"/>
          </a:xfrm>
          <a:prstGeom prst="rect">
            <a:avLst/>
          </a:prstGeom>
          <a:noFill/>
          <a:ln w="9525">
            <a:noFill/>
          </a:ln>
        </p:spPr>
        <p:txBody>
          <a:bodyPr wrap="square">
            <a:spAutoFit/>
          </a:bodyPr>
          <a:p>
            <a:pPr indent="0" algn="l"/>
            <a:r>
              <a:rPr lang="en-US" b="0">
                <a:solidFill>
                  <a:srgbClr val="006FC0"/>
                </a:solidFill>
                <a:latin typeface="Calibri" panose="020F0502020204030204" charset="0"/>
                <a:ea typeface="SimSun" panose="02010600030101010101" pitchFamily="2" charset="-122"/>
              </a:rPr>
              <a:t>              </a:t>
            </a:r>
            <a:r>
              <a:rPr lang="en-US" b="1">
                <a:solidFill>
                  <a:srgbClr val="006FC0"/>
                </a:solidFill>
                <a:latin typeface="Calibri" panose="020F0502020204030204" charset="0"/>
                <a:ea typeface="SimSun" panose="02010600030101010101" pitchFamily="2" charset="-122"/>
              </a:rPr>
              <a:t>Bulging</a:t>
            </a:r>
            <a:r>
              <a:rPr lang="en-US" b="0">
                <a:solidFill>
                  <a:srgbClr val="006FC0"/>
                </a:solidFill>
                <a:latin typeface="Calibri" panose="020F0502020204030204" charset="0"/>
                <a:ea typeface="SimSun" panose="02010600030101010101" pitchFamily="2" charset="-122"/>
              </a:rPr>
              <a:t> </a:t>
            </a:r>
            <a:r>
              <a:rPr lang="en-US" b="1">
                <a:solidFill>
                  <a:srgbClr val="006FC0"/>
                </a:solidFill>
                <a:latin typeface="Calibri" panose="020F0502020204030204" charset="0"/>
                <a:ea typeface="SimSun" panose="02010600030101010101" pitchFamily="2" charset="-122"/>
              </a:rPr>
              <a:t>fontanel</a:t>
            </a:r>
            <a:endParaRPr lang="en-US" b="1">
              <a:solidFill>
                <a:srgbClr val="006FC0"/>
              </a:solidFill>
              <a:latin typeface="Calibri" panose="020F0502020204030204" charset="0"/>
              <a:ea typeface="SimSun" panose="02010600030101010101" pitchFamily="2" charset="-122"/>
            </a:endParaRPr>
          </a:p>
        </p:txBody>
      </p:sp>
      <p:pic>
        <p:nvPicPr>
          <p:cNvPr id="6" name="image3.jpeg"/>
          <p:cNvPicPr>
            <a:picLocks noChangeAspect="1"/>
          </p:cNvPicPr>
          <p:nvPr>
            <p:ph sz="half" idx="2"/>
          </p:nvPr>
        </p:nvPicPr>
        <p:blipFill>
          <a:blip r:embed="rId2" cstate="print"/>
          <a:stretch>
            <a:fillRect/>
          </a:stretch>
        </p:blipFill>
        <p:spPr>
          <a:xfrm>
            <a:off x="4765040" y="3275330"/>
            <a:ext cx="3767455" cy="2473960"/>
          </a:xfrm>
          <a:prstGeom prst="rect">
            <a:avLst/>
          </a:prstGeom>
        </p:spPr>
      </p:pic>
      <p:sp>
        <p:nvSpPr>
          <p:cNvPr id="8" name="Text Box 7"/>
          <p:cNvSpPr txBox="1"/>
          <p:nvPr/>
        </p:nvSpPr>
        <p:spPr>
          <a:xfrm>
            <a:off x="4932045" y="5949315"/>
            <a:ext cx="3312160" cy="368300"/>
          </a:xfrm>
          <a:prstGeom prst="rect">
            <a:avLst/>
          </a:prstGeom>
          <a:noFill/>
          <a:ln w="9525">
            <a:noFill/>
          </a:ln>
        </p:spPr>
        <p:txBody>
          <a:bodyPr wrap="square">
            <a:spAutoFit/>
          </a:bodyPr>
          <a:p>
            <a:pPr indent="0" algn="ctr"/>
            <a:r>
              <a:rPr lang="en-US" b="1">
                <a:solidFill>
                  <a:srgbClr val="006FC0"/>
                </a:solidFill>
                <a:latin typeface="Times New Roman" panose="02020603050405020304" pitchFamily="18" charset="0"/>
              </a:rPr>
              <a:t>Opisthotonos</a:t>
            </a:r>
            <a:endParaRPr lang="en-US" b="1">
              <a:solidFill>
                <a:srgbClr val="006FC0"/>
              </a:solidFill>
              <a:latin typeface="Times New Roman" panose="02020603050405020304" pitchFamily="18" charset="0"/>
            </a:endParaRPr>
          </a:p>
        </p:txBody>
      </p:sp>
      <p:pic>
        <p:nvPicPr>
          <p:cNvPr id="2" name="image1.jpeg"/>
          <p:cNvPicPr>
            <a:picLocks noChangeAspect="1"/>
          </p:cNvPicPr>
          <p:nvPr/>
        </p:nvPicPr>
        <p:blipFill>
          <a:blip r:embed="rId3" cstate="print"/>
          <a:stretch>
            <a:fillRect/>
          </a:stretch>
        </p:blipFill>
        <p:spPr>
          <a:xfrm>
            <a:off x="1979930" y="1268730"/>
            <a:ext cx="4746625" cy="194056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07504" y="116831"/>
            <a:ext cx="8928992" cy="565785"/>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spcBef>
                <a:spcPts val="95"/>
              </a:spcBef>
            </a:pPr>
            <a:r>
              <a:rPr sz="3600" b="1" dirty="0">
                <a:solidFill>
                  <a:srgbClr val="FF0000"/>
                </a:solidFill>
                <a:latin typeface="Times New Roman" panose="02020603050405020304"/>
                <a:cs typeface="Times New Roman" panose="02020603050405020304"/>
              </a:rPr>
              <a:t>Unconjugated hyperbilirubinemia</a:t>
            </a:r>
            <a:endParaRPr sz="3600" b="1" dirty="0">
              <a:solidFill>
                <a:srgbClr val="FF0000"/>
              </a:solidFill>
              <a:latin typeface="Times New Roman" panose="02020603050405020304"/>
              <a:cs typeface="Times New Roman" panose="02020603050405020304"/>
            </a:endParaRPr>
          </a:p>
        </p:txBody>
      </p:sp>
      <p:sp>
        <p:nvSpPr>
          <p:cNvPr id="6" name="عنصر نائب للمحتوى 5"/>
          <p:cNvSpPr>
            <a:spLocks noGrp="1"/>
          </p:cNvSpPr>
          <p:nvPr>
            <p:ph idx="1"/>
          </p:nvPr>
        </p:nvSpPr>
        <p:spPr>
          <a:xfrm>
            <a:off x="107504" y="692696"/>
            <a:ext cx="8928992" cy="6048672"/>
          </a:xfrm>
          <a:prstGeom prst="rect">
            <a:avLst/>
          </a:prstGeom>
        </p:spPr>
        <p:style>
          <a:lnRef idx="2">
            <a:schemeClr val="accent1"/>
          </a:lnRef>
          <a:fillRef idx="1">
            <a:schemeClr val="lt1"/>
          </a:fillRef>
          <a:effectRef idx="0">
            <a:schemeClr val="accent1"/>
          </a:effectRef>
          <a:fontRef idx="minor">
            <a:schemeClr val="dk1"/>
          </a:fontRef>
        </p:style>
        <p:txBody>
          <a:bodyPr>
            <a:normAutofit fontScale="90000"/>
          </a:bodyPr>
          <a:lstStyle/>
          <a:p>
            <a:pPr marL="0" indent="0">
              <a:buNone/>
            </a:pPr>
            <a:r>
              <a:rPr lang="en-US" sz="1900" dirty="0">
                <a:latin typeface="Arial" panose="020B0604020202020204" pitchFamily="34" charset="0"/>
                <a:cs typeface="Arial" panose="020B0604020202020204" pitchFamily="34" charset="0"/>
              </a:rPr>
              <a:t>1-Nonpathologic unconjugated hyperbilirubinemia</a:t>
            </a:r>
            <a:endParaRPr lang="en-US" sz="1900" dirty="0">
              <a:latin typeface="Arial" panose="020B0604020202020204" pitchFamily="34" charset="0"/>
              <a:cs typeface="Arial" panose="020B0604020202020204" pitchFamily="34" charset="0"/>
            </a:endParaRPr>
          </a:p>
          <a:p>
            <a:pPr marL="0" indent="0">
              <a:buNone/>
            </a:pPr>
            <a:r>
              <a:rPr lang="en-US" sz="1900" dirty="0">
                <a:highlight>
                  <a:srgbClr val="FFFF00"/>
                </a:highlight>
                <a:latin typeface="Arial" panose="020B0604020202020204" pitchFamily="34" charset="0"/>
                <a:cs typeface="Arial" panose="020B0604020202020204" pitchFamily="34" charset="0"/>
              </a:rPr>
              <a:t>A-Physiologic Jaundice</a:t>
            </a:r>
            <a:endParaRPr lang="en-US" sz="1900" dirty="0">
              <a:highlight>
                <a:srgbClr val="FFFF00"/>
              </a:highlight>
              <a:latin typeface="Arial" panose="020B0604020202020204" pitchFamily="34" charset="0"/>
              <a:cs typeface="Arial" panose="020B0604020202020204" pitchFamily="34" charset="0"/>
            </a:endParaRPr>
          </a:p>
          <a:p>
            <a:pPr marL="0" indent="0">
              <a:buNone/>
            </a:pPr>
            <a:r>
              <a:rPr lang="en-US" sz="1900" dirty="0">
                <a:latin typeface="Arial" panose="020B0604020202020204" pitchFamily="34" charset="0"/>
                <a:cs typeface="Arial" panose="020B0604020202020204" pitchFamily="34" charset="0"/>
              </a:rPr>
              <a:t>1-Physiologic jaundice is an unconjugated hyperbilirubinemia that occurs after the first postnatal day and can last up to 1 week. Total serum bilirubin (TSB) concentrations peak in the first 3 to 5 postnatal days and decline to adult values over the next several weeks </a:t>
            </a:r>
            <a:endParaRPr lang="en-US" sz="1900" dirty="0">
              <a:latin typeface="Arial" panose="020B0604020202020204" pitchFamily="34" charset="0"/>
              <a:cs typeface="Arial" panose="020B0604020202020204" pitchFamily="34" charset="0"/>
            </a:endParaRPr>
          </a:p>
          <a:p>
            <a:pPr marL="0" indent="0">
              <a:buNone/>
            </a:pPr>
            <a:r>
              <a:rPr lang="en-US" sz="1900" dirty="0">
                <a:latin typeface="Arial" panose="020B0604020202020204" pitchFamily="34" charset="0"/>
                <a:cs typeface="Arial" panose="020B0604020202020204" pitchFamily="34" charset="0"/>
              </a:rPr>
              <a:t>2-The underlying mechanisms for physiologic jaundice in newborn are related to: </a:t>
            </a:r>
            <a:endParaRPr lang="en-US" sz="1900" dirty="0">
              <a:latin typeface="Arial" panose="020B0604020202020204" pitchFamily="34" charset="0"/>
              <a:cs typeface="Arial" panose="020B0604020202020204" pitchFamily="34" charset="0"/>
            </a:endParaRPr>
          </a:p>
          <a:p>
            <a:pPr marL="0" indent="0">
              <a:buNone/>
            </a:pPr>
            <a:r>
              <a:rPr lang="en-US" sz="1900" dirty="0">
                <a:latin typeface="Arial" panose="020B0604020202020204" pitchFamily="34" charset="0"/>
                <a:cs typeface="Arial" panose="020B0604020202020204" pitchFamily="34" charset="0"/>
              </a:rPr>
              <a:t>(a) Increased bilirubin production because of elevated red blood cell volume per body weight and a shorter and shorter life span </a:t>
            </a:r>
            <a:endParaRPr lang="en-US" sz="1900" dirty="0">
              <a:latin typeface="Arial" panose="020B0604020202020204" pitchFamily="34" charset="0"/>
              <a:cs typeface="Arial" panose="020B0604020202020204" pitchFamily="34" charset="0"/>
            </a:endParaRPr>
          </a:p>
          <a:p>
            <a:pPr marL="0" indent="0">
              <a:buNone/>
            </a:pPr>
            <a:r>
              <a:rPr lang="en-US" sz="1900" dirty="0">
                <a:latin typeface="Arial" panose="020B0604020202020204" pitchFamily="34" charset="0"/>
                <a:cs typeface="Arial" panose="020B0604020202020204" pitchFamily="34" charset="0"/>
              </a:rPr>
              <a:t>(b) Infants have immature hepatic glucuronyl transferase, a key enzyme involved in the conjugation of bilirubin </a:t>
            </a:r>
            <a:endParaRPr lang="en-US" sz="1900" dirty="0">
              <a:latin typeface="Arial" panose="020B0604020202020204" pitchFamily="34" charset="0"/>
              <a:cs typeface="Arial" panose="020B0604020202020204" pitchFamily="34" charset="0"/>
            </a:endParaRPr>
          </a:p>
          <a:p>
            <a:pPr marL="0" indent="0">
              <a:buNone/>
            </a:pPr>
            <a:r>
              <a:rPr lang="en-US" sz="1900" dirty="0">
                <a:latin typeface="Arial" panose="020B0604020202020204" pitchFamily="34" charset="0"/>
                <a:cs typeface="Arial" panose="020B0604020202020204" pitchFamily="34" charset="0"/>
              </a:rPr>
              <a:t>(c) Increased enterohepatic circulation in newborn </a:t>
            </a:r>
            <a:endParaRPr lang="en-US" sz="1900" dirty="0">
              <a:latin typeface="Arial" panose="020B0604020202020204" pitchFamily="34" charset="0"/>
              <a:cs typeface="Arial" panose="020B0604020202020204" pitchFamily="34" charset="0"/>
            </a:endParaRPr>
          </a:p>
          <a:p>
            <a:pPr marL="0" indent="0">
              <a:buNone/>
            </a:pPr>
            <a:r>
              <a:rPr lang="en-US" sz="1900" dirty="0">
                <a:highlight>
                  <a:srgbClr val="FFFF00"/>
                </a:highlight>
                <a:latin typeface="Arial" panose="020B0604020202020204" pitchFamily="34" charset="0"/>
                <a:cs typeface="Arial" panose="020B0604020202020204" pitchFamily="34" charset="0"/>
              </a:rPr>
              <a:t>B- Breast milk jaundice </a:t>
            </a:r>
            <a:endParaRPr lang="en-US" sz="1900" dirty="0">
              <a:highlight>
                <a:srgbClr val="FFFF00"/>
              </a:highlight>
              <a:latin typeface="Arial" panose="020B0604020202020204" pitchFamily="34" charset="0"/>
              <a:cs typeface="Arial" panose="020B0604020202020204" pitchFamily="34" charset="0"/>
            </a:endParaRPr>
          </a:p>
          <a:p>
            <a:pPr marL="0" indent="0">
              <a:buNone/>
            </a:pPr>
            <a:r>
              <a:rPr lang="en-US" sz="1900" dirty="0">
                <a:latin typeface="Arial" panose="020B0604020202020204" pitchFamily="34" charset="0"/>
                <a:cs typeface="Arial" panose="020B0604020202020204" pitchFamily="34" charset="0"/>
              </a:rPr>
              <a:t>1-It occurs in some breast-fed infants because breast milk may contain an inhibitor of bilirubin conjugation or may increase the enterohepatic recirculation of bilirubin because of breast milk glucuronidase </a:t>
            </a:r>
            <a:endParaRPr lang="en-US" sz="1900" dirty="0">
              <a:latin typeface="Arial" panose="020B0604020202020204" pitchFamily="34" charset="0"/>
              <a:cs typeface="Arial" panose="020B0604020202020204" pitchFamily="34" charset="0"/>
            </a:endParaRPr>
          </a:p>
          <a:p>
            <a:pPr marL="0" indent="0">
              <a:buNone/>
            </a:pPr>
            <a:r>
              <a:rPr lang="en-US" sz="1900" dirty="0">
                <a:latin typeface="Arial" panose="020B0604020202020204" pitchFamily="34" charset="0"/>
                <a:cs typeface="Arial" panose="020B0604020202020204" pitchFamily="34" charset="0"/>
              </a:rPr>
              <a:t>2-Jaundice appears in the seventh day and it gradually increased in severity till it reaches its peak during third week It may persist for several weeks </a:t>
            </a:r>
            <a:endParaRPr lang="en-US" sz="1900" dirty="0">
              <a:latin typeface="Arial" panose="020B0604020202020204" pitchFamily="34" charset="0"/>
              <a:cs typeface="Arial" panose="020B0604020202020204" pitchFamily="34" charset="0"/>
            </a:endParaRPr>
          </a:p>
          <a:p>
            <a:pPr marL="0" indent="0">
              <a:buNone/>
            </a:pPr>
            <a:r>
              <a:rPr lang="en-US" sz="1900" dirty="0">
                <a:latin typeface="Arial" panose="020B0604020202020204" pitchFamily="34" charset="0"/>
                <a:cs typeface="Arial" panose="020B0604020202020204" pitchFamily="34" charset="0"/>
              </a:rPr>
              <a:t>3-Interruption of breast feeding and use of formula feeding for 1–3 days causes a prompt decline in bilirubin (which do not increase significantly after breastfeeding resumes) but is only recommended for infants with serumbilirubin concentrations that put them at risk for kernicterus </a:t>
            </a:r>
            <a:endParaRPr lang="en-US" sz="1900" dirty="0">
              <a:latin typeface="Arial" panose="020B0604020202020204" pitchFamily="34" charset="0"/>
              <a:cs typeface="Arial" panose="020B0604020202020204" pitchFamily="34" charset="0"/>
            </a:endParaRPr>
          </a:p>
          <a:p>
            <a:pPr marL="0" indent="0">
              <a:buNone/>
            </a:pPr>
            <a:endParaRPr lang="en-US" sz="19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07504" y="55236"/>
            <a:ext cx="8928992" cy="688975"/>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spcBef>
                <a:spcPts val="95"/>
              </a:spcBef>
            </a:pPr>
            <a:endParaRPr b="1" dirty="0">
              <a:solidFill>
                <a:srgbClr val="FF0000"/>
              </a:solidFill>
              <a:latin typeface="Times New Roman" panose="02020603050405020304"/>
              <a:cs typeface="Times New Roman" panose="02020603050405020304"/>
            </a:endParaRPr>
          </a:p>
        </p:txBody>
      </p:sp>
      <p:sp>
        <p:nvSpPr>
          <p:cNvPr id="6" name="عنصر نائب للمحتوى 5"/>
          <p:cNvSpPr>
            <a:spLocks noGrp="1"/>
          </p:cNvSpPr>
          <p:nvPr>
            <p:ph idx="1"/>
          </p:nvPr>
        </p:nvSpPr>
        <p:spPr>
          <a:xfrm>
            <a:off x="107504" y="692696"/>
            <a:ext cx="8928992" cy="6048672"/>
          </a:xfrm>
          <a:prstGeom prst="rect">
            <a:avLst/>
          </a:prstGeom>
        </p:spPr>
        <p:style>
          <a:lnRef idx="2">
            <a:schemeClr val="accent1"/>
          </a:lnRef>
          <a:fillRef idx="1">
            <a:schemeClr val="lt1"/>
          </a:fillRef>
          <a:effectRef idx="0">
            <a:schemeClr val="accent1"/>
          </a:effectRef>
          <a:fontRef idx="minor">
            <a:schemeClr val="dk1"/>
          </a:fontRef>
        </p:style>
        <p:txBody>
          <a:bodyPr>
            <a:normAutofit/>
          </a:bodyPr>
          <a:lstStyle/>
          <a:p>
            <a:pPr marL="0" indent="0">
              <a:buNone/>
            </a:pPr>
            <a:r>
              <a:rPr lang="en-US" sz="1900" b="1" dirty="0">
                <a:solidFill>
                  <a:srgbClr val="FF0000"/>
                </a:solidFill>
                <a:latin typeface="Arial" panose="020B0604020202020204" pitchFamily="34" charset="0"/>
                <a:cs typeface="Arial" panose="020B0604020202020204" pitchFamily="34" charset="0"/>
              </a:rPr>
              <a:t>C-Breast feeding jaundice</a:t>
            </a:r>
            <a:endParaRPr lang="en-US" sz="1900" b="1" dirty="0">
              <a:solidFill>
                <a:srgbClr val="FF0000"/>
              </a:solidFill>
              <a:latin typeface="Arial" panose="020B0604020202020204" pitchFamily="34" charset="0"/>
              <a:cs typeface="Arial" panose="020B0604020202020204" pitchFamily="34" charset="0"/>
            </a:endParaRPr>
          </a:p>
          <a:p>
            <a:pPr marL="0" indent="0">
              <a:buNone/>
            </a:pPr>
            <a:r>
              <a:rPr lang="en-US" sz="1900" dirty="0"/>
              <a:t>Breastfeeding jaundice occur when a breastfeeding baby is not getting enough breast milk, which leads to infrequent bowel movements and increased enterohepatic circulation of bilirubin. It occurs during the first week of life) Lower milk intake before breast milk production is established can</a:t>
            </a:r>
            <a:r>
              <a:rPr lang="en-US" altLang="en-US" sz="1900" dirty="0"/>
              <a:t> </a:t>
            </a:r>
            <a:r>
              <a:rPr lang="en-US" sz="1900" dirty="0"/>
              <a:t>result in dehydration, which hemoconcentrates bilirubin, while also causing fewer bowel movements, which in turn increases the enterohepatic circulation of bilirubin. Frequent breastfeeding (&gt;10 in 24 hr), rooming-in with night feeding, and ongoing lactation support may reduce the incidence of early breastfeeding jaundice. In addition, supplementation with formula or expressed breast milk is appropriate if the intake seems inadequate, weight loss is excessive, or the infant appears dehydrated.</a:t>
            </a:r>
            <a:endParaRPr lang="en-US" sz="1900" dirty="0"/>
          </a:p>
          <a:p>
            <a:pPr marL="0" indent="0">
              <a:buNone/>
            </a:pPr>
            <a:r>
              <a:rPr lang="en-US" sz="1900" b="1" dirty="0">
                <a:solidFill>
                  <a:srgbClr val="FF0000"/>
                </a:solidFill>
                <a:latin typeface="Arial" panose="020B0604020202020204" pitchFamily="34" charset="0"/>
                <a:cs typeface="Arial" panose="020B0604020202020204" pitchFamily="34" charset="0"/>
              </a:rPr>
              <a:t>D-Prematurity</a:t>
            </a:r>
            <a:endParaRPr lang="en-US" sz="1900" b="1" dirty="0">
              <a:solidFill>
                <a:srgbClr val="FF0000"/>
              </a:solidFill>
              <a:latin typeface="Arial" panose="020B0604020202020204" pitchFamily="34" charset="0"/>
              <a:cs typeface="Arial" panose="020B0604020202020204" pitchFamily="34" charset="0"/>
            </a:endParaRPr>
          </a:p>
          <a:p>
            <a:pPr marL="0" indent="0">
              <a:buNone/>
            </a:pPr>
            <a:r>
              <a:rPr lang="en-US" sz="1900" dirty="0"/>
              <a:t>1-Although preterm infants develop hyperbilirubinemia by the same mechanisms as term infants, it is more common and more severe in preterm infants and lasts longer (due to the relative immaturity of the red blood cells, hepatic cells, and gastrointestinal tract) </a:t>
            </a:r>
            <a:endParaRPr lang="en-US" sz="1900" dirty="0"/>
          </a:p>
          <a:p>
            <a:pPr marL="0" indent="0">
              <a:buNone/>
            </a:pPr>
            <a:r>
              <a:rPr lang="en-US" sz="1900" dirty="0"/>
              <a:t>2-Kernicterus is extremely uncommon. However, kernicterus in preterm infantscan occur at lower TSB concentrations</a:t>
            </a:r>
            <a:endParaRPr lang="en-US" sz="1900" dirty="0"/>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07504" y="55236"/>
            <a:ext cx="8928992" cy="688975"/>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0" tIns="12065" rIns="0" bIns="0" rtlCol="0">
            <a:spAutoFit/>
          </a:bodyPr>
          <a:lstStyle/>
          <a:p>
            <a:pPr marL="12700">
              <a:spcBef>
                <a:spcPts val="95"/>
              </a:spcBef>
            </a:pPr>
            <a:r>
              <a:rPr lang="en-US" sz="2800" b="1" dirty="0">
                <a:solidFill>
                  <a:srgbClr val="FF0000"/>
                </a:solidFill>
                <a:latin typeface="Times New Roman" panose="02020603050405020304" pitchFamily="18" charset="0"/>
                <a:cs typeface="Times New Roman" panose="02020603050405020304" pitchFamily="18" charset="0"/>
                <a:sym typeface="+mn-ea"/>
              </a:rPr>
              <a:t>2- Pathologic Unconjugated Hyperbilirubinemia</a:t>
            </a:r>
            <a:r>
              <a:rPr lang="en-US" b="1" dirty="0">
                <a:sym typeface="+mn-ea"/>
              </a:rPr>
              <a:t> </a:t>
            </a:r>
            <a:endParaRPr b="1" dirty="0">
              <a:solidFill>
                <a:srgbClr val="FF0000"/>
              </a:solidFill>
              <a:latin typeface="Times New Roman" panose="02020603050405020304"/>
              <a:cs typeface="Times New Roman" panose="02020603050405020304"/>
            </a:endParaRPr>
          </a:p>
        </p:txBody>
      </p:sp>
      <p:sp>
        <p:nvSpPr>
          <p:cNvPr id="6" name="عنصر نائب للمحتوى 5"/>
          <p:cNvSpPr>
            <a:spLocks noGrp="1"/>
          </p:cNvSpPr>
          <p:nvPr>
            <p:ph idx="1"/>
          </p:nvPr>
        </p:nvSpPr>
        <p:spPr>
          <a:xfrm>
            <a:off x="107504" y="692696"/>
            <a:ext cx="8928992" cy="6048672"/>
          </a:xfrm>
          <a:prstGeom prst="rect">
            <a:avLst/>
          </a:prstGeom>
        </p:spPr>
        <p:style>
          <a:lnRef idx="2">
            <a:schemeClr val="accent1"/>
          </a:lnRef>
          <a:fillRef idx="1">
            <a:schemeClr val="lt1"/>
          </a:fillRef>
          <a:effectRef idx="0">
            <a:schemeClr val="accent1"/>
          </a:effectRef>
          <a:fontRef idx="minor">
            <a:schemeClr val="dk1"/>
          </a:fontRef>
        </p:style>
        <p:txBody>
          <a:bodyPr>
            <a:normAutofit fontScale="80000"/>
          </a:bodyPr>
          <a:lstStyle/>
          <a:p>
            <a:pPr marL="0" indent="0">
              <a:buNone/>
            </a:pPr>
            <a:r>
              <a:rPr lang="en-US" sz="2400" b="1" dirty="0">
                <a:solidFill>
                  <a:srgbClr val="FF0000"/>
                </a:solidFill>
              </a:rPr>
              <a:t>A-Acute Hemolysis: </a:t>
            </a:r>
            <a:endParaRPr lang="en-US" sz="2400" b="1" dirty="0">
              <a:solidFill>
                <a:srgbClr val="FF0000"/>
              </a:solidFill>
            </a:endParaRPr>
          </a:p>
          <a:p>
            <a:pPr marL="0" indent="0">
              <a:buNone/>
            </a:pPr>
            <a:r>
              <a:rPr lang="en-US" sz="2400" b="1" dirty="0"/>
              <a:t>In this condition, jaundice appears at birth or during the first day and it is commonly severe. Serum bilirubin level may rise rapidly to reach serious levels where kernicterus may occur. Kernicterus is a real risk and it may occur when serum bilirubin exceeds the critical level, which depends on the birth weight and the condition of the baby. The critical level is lower in those with low birth weight and in sick neonates The cause of haemolysis can be identified by clinical and laboratory evaluation.</a:t>
            </a:r>
            <a:endParaRPr lang="en-US" sz="2400" b="1" dirty="0"/>
          </a:p>
          <a:p>
            <a:pPr marL="0" indent="0">
              <a:buNone/>
            </a:pPr>
            <a:r>
              <a:rPr lang="en-US" sz="2400" b="1" dirty="0">
                <a:highlight>
                  <a:srgbClr val="FFFF00"/>
                </a:highlight>
              </a:rPr>
              <a:t>1-Rh incompatibility:</a:t>
            </a:r>
            <a:r>
              <a:rPr lang="en-US" sz="2400" b="1" dirty="0"/>
              <a:t> It is the commonest cause of hemolysis. It occurs in some Rh positive babies born to Rh negative mothers. Hemolysis occurs due to placental passage of maternal antibodies active against the fetal red cells. The first baby is usually not affected as maternal sensitization usually occurs during delivery of the first baby Rh incompatibility can be prevented by injection of Rh immune globulin to the mother within 72 hours after delivery which prevents her from forming antibodies which might affect subsequent babies </a:t>
            </a:r>
            <a:endParaRPr lang="en-US" sz="2400" b="1" dirty="0"/>
          </a:p>
          <a:p>
            <a:pPr marL="0" indent="0">
              <a:buNone/>
            </a:pPr>
            <a:r>
              <a:rPr lang="en-US" sz="2400" b="1" dirty="0">
                <a:highlight>
                  <a:srgbClr val="FFFF00"/>
                </a:highlight>
              </a:rPr>
              <a:t>2-ABO incompatibility:</a:t>
            </a:r>
            <a:r>
              <a:rPr lang="en-US" sz="2400" b="1" dirty="0"/>
              <a:t> ABO incompatibility may occur if the mother’s blood type is O and the infant’s blood type is A or B The first baby may be affected. Jaundice is not severe. kernicterus is rare.</a:t>
            </a:r>
            <a:endParaRPr lang="en-US" sz="2400" b="1" dirty="0"/>
          </a:p>
        </p:txBody>
      </p:sp>
      <p:sp>
        <p:nvSpPr>
          <p:cNvPr id="5" name="عنصر نائب لرقم الشريحة 4"/>
          <p:cNvSpPr>
            <a:spLocks noGrp="1"/>
          </p:cNvSpPr>
          <p:nvPr>
            <p:ph type="sldNum" sz="quarter" idx="12"/>
          </p:nvPr>
        </p:nvSpPr>
        <p:spPr/>
        <p:txBody>
          <a:bodyPr/>
          <a:lstStyle/>
          <a:p>
            <a:fld id="{B6F15528-21DE-4FAA-801E-634DDDAF4B2B}" type="slidenum">
              <a:rPr lang="en-US" smtClean="0">
                <a:solidFill>
                  <a:prstClr val="black">
                    <a:tint val="75000"/>
                  </a:prstClr>
                </a:solidFill>
              </a:rPr>
            </a:fld>
            <a:endParaRPr lang="en-US">
              <a:solidFill>
                <a:prstClr val="black">
                  <a:tint val="75000"/>
                </a:prst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ldLvl="0" animBg="1"/>
    </p:bldLst>
  </p:timing>
</p:sld>
</file>

<file path=ppt/theme/theme1.xml><?xml version="1.0" encoding="utf-8"?>
<a:theme xmlns:a="http://schemas.openxmlformats.org/drawingml/2006/main" name="بلانك ازرق">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بلانك ازرق">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24512</Words>
  <Application>WPS Presentation</Application>
  <PresentationFormat>On-screen Show (4:3)</PresentationFormat>
  <Paragraphs>471</Paragraphs>
  <Slides>30</Slides>
  <Notes>1</Notes>
  <HiddenSlides>0</HiddenSlides>
  <MMClips>0</MMClips>
  <ScaleCrop>false</ScaleCrop>
  <HeadingPairs>
    <vt:vector size="6" baseType="variant">
      <vt:variant>
        <vt:lpstr>已用的字体</vt:lpstr>
      </vt:variant>
      <vt:variant>
        <vt:i4>14</vt:i4>
      </vt:variant>
      <vt:variant>
        <vt:lpstr>主题</vt:lpstr>
      </vt:variant>
      <vt:variant>
        <vt:i4>2</vt:i4>
      </vt:variant>
      <vt:variant>
        <vt:lpstr>幻灯片标题</vt:lpstr>
      </vt:variant>
      <vt:variant>
        <vt:i4>30</vt:i4>
      </vt:variant>
    </vt:vector>
  </HeadingPairs>
  <TitlesOfParts>
    <vt:vector size="46" baseType="lpstr">
      <vt:lpstr>Arial</vt:lpstr>
      <vt:lpstr>SimSun</vt:lpstr>
      <vt:lpstr>Wingdings</vt:lpstr>
      <vt:lpstr>Calibri</vt:lpstr>
      <vt:lpstr>Times New Roman</vt:lpstr>
      <vt:lpstr>Arial</vt:lpstr>
      <vt:lpstr>Arial Black</vt:lpstr>
      <vt:lpstr>Elephant</vt:lpstr>
      <vt:lpstr>Segoe Print</vt:lpstr>
      <vt:lpstr>Times New Roman</vt:lpstr>
      <vt:lpstr>Calibri</vt:lpstr>
      <vt:lpstr>Microsoft YaHei</vt:lpstr>
      <vt:lpstr>Arial Unicode MS</vt:lpstr>
      <vt:lpstr>Aldhabi</vt:lpstr>
      <vt:lpstr>بلانك ازرق</vt:lpstr>
      <vt:lpstr>1_بلانك ازرق</vt:lpstr>
      <vt:lpstr> AL-Mustaqbal University   College of Pharmacy </vt:lpstr>
      <vt:lpstr>Age Group Terminology</vt:lpstr>
      <vt:lpstr>A- Neonatology</vt:lpstr>
      <vt:lpstr>History of The Patient</vt:lpstr>
      <vt:lpstr> Clinical Manifestations</vt:lpstr>
      <vt:lpstr>PowerPoint 演示文稿</vt:lpstr>
      <vt:lpstr>Unconjugated hyperbilirubinemia</vt:lpstr>
      <vt:lpstr>PowerPoint 演示文稿</vt:lpstr>
      <vt:lpstr>2- Pathologic Unconjugated Hyperbilirubinemia </vt:lpstr>
      <vt:lpstr>PowerPoint 演示文稿</vt:lpstr>
      <vt:lpstr>Therapy of Indirect (unconjugated) Hyperbilirubinemia</vt:lpstr>
      <vt:lpstr>A-Phototherapy</vt:lpstr>
      <vt:lpstr>C- Pharmacological agents</vt:lpstr>
      <vt:lpstr>Management of conjugated hyperbilirubinemia</vt:lpstr>
      <vt:lpstr>PowerPoint 演示文稿</vt:lpstr>
      <vt:lpstr>Clinical Manifestations of Neonatal Sepsis</vt:lpstr>
      <vt:lpstr>Treatment of Sepsis and Meningitis</vt:lpstr>
      <vt:lpstr>t </vt:lpstr>
      <vt:lpstr>Supportive care</vt:lpstr>
      <vt:lpstr>B-Nephrology</vt:lpstr>
      <vt:lpstr>Classification</vt:lpstr>
      <vt:lpstr>Treatment</vt:lpstr>
      <vt:lpstr>Complication</vt:lpstr>
      <vt:lpstr>2-Hemolytic-Uremic Syndrome</vt:lpstr>
      <vt:lpstr>PowerPoint 演示文稿</vt:lpstr>
      <vt:lpstr>C- Infection</vt:lpstr>
      <vt:lpstr>Clinical Manifestations.</vt:lpstr>
      <vt:lpstr>PowerPoint 演示文稿</vt:lpstr>
      <vt:lpstr>Prophylaxis</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GIT Physiology  Lec 1                                                             Dr. Weaam J. Abbas</dc:title>
  <dc:creator>Weaam</dc:creator>
  <cp:lastModifiedBy>teba jasim mohamed طيبة ج</cp:lastModifiedBy>
  <cp:revision>125</cp:revision>
  <dcterms:created xsi:type="dcterms:W3CDTF">2022-02-27T09:57:00Z</dcterms:created>
  <dcterms:modified xsi:type="dcterms:W3CDTF">2024-05-11T19:49:05Z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50B821E5E35B4605894713CC450D8FC2_12</vt:lpwstr>
  </property>
  <property fmtid="{D5CDD505-2E9C-101B-9397-08002B2CF9AE}" pid="3" name="KSOProductBuildVer">
    <vt:lpwstr>1033-12.2.0.16909</vt:lpwstr>
  </property>
</Properties>
</file>