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57" autoAdjust="0"/>
  </p:normalViewPr>
  <p:slideViewPr>
    <p:cSldViewPr snapToGrid="0">
      <p:cViewPr varScale="1">
        <p:scale>
          <a:sx n="71" d="100"/>
          <a:sy n="71" d="100"/>
        </p:scale>
        <p:origin x="660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80411-E228-4CC7-9847-A08354C4AD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182694-716A-471E-88F2-7DA150AC26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9B5A2-724A-48A5-BC26-2040A36D6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74007-0E74-4CB7-BE2B-5C943413A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8A99A-12DE-4EC8-A09E-FE90101E8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443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CEDC7-21A6-41FC-B375-396BF6DAB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92520B-B53B-4EA4-BDD5-8C53C8F68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4EA87-32B8-4327-B75D-2DAD6DAC3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0BDF0-5DED-4CED-91CD-8F74730C3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9B579-6C79-4322-8D60-95A0B1B79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6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E412A1-6686-4056-ACD2-01F60BEFD4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FE4224-247A-4769-B4A3-A2FFA6A88C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10E9D-E980-4AB3-B002-24A3AA324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74B68-F6F6-403A-95A6-E8D398006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F086A-3675-45ED-B885-D71D8E405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29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B4097-C52D-42E8-9784-8A50BB1E3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E5875-B253-4B58-8D55-D6B30A45A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894903-68EE-4909-9466-677686811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9FF5D-6825-4BFB-8E10-EDCC195AF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C13185-7362-45E0-8D67-C1F4E5076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03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5C14C-C1E9-400F-9FB5-851B865FC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0F9B37-EF6B-4561-8E5F-56980D466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2A4DE-F2A6-424E-9ACE-1D0588167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FDDE7-0E42-4047-A9E6-F753E914F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0A3E4-3076-48FD-A121-CBBA7F51E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92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A2C06-FA6A-4F90-B544-DE94F60FB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17911-3B54-47A8-9FB4-CD9CFB8616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A2B6B8-C961-4F95-989A-273782684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720DFD-811C-45E9-AEE3-FA880477E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F2825-35CE-4C4D-A55F-B5980A5E2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EFA25E-FDC7-4CB8-93D9-30EE2F085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83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49C47-2736-41C1-B7EB-548709E64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9B83FA-C7F1-48EE-905B-4E76C801B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E1CF1F-3498-436B-877F-7EF2C44F5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E62B47-3F49-4E80-B04D-C667B225CA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C08011-9722-4D28-B829-3473650E36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2DC906-8912-423E-942B-EB39AB745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0255D6-F820-421A-A705-7D57D9397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CE7163-6498-429E-9C4F-E0683D16C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1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F803F-25AA-404E-B75D-D4F76F1B6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C41D04-5545-4F73-850F-75B004132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7965F4-2DC2-4BE2-B857-6C0086B24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235ABD-7DFE-4443-A94B-FF44FA538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51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B87198-4F48-444F-8B17-DA671EB1C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84F83C-6F51-4426-9944-C90A79203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DE6B25-112D-4A31-AEF4-A03B32530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90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4BADE-3511-48CC-91AD-2144C80D9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55503-16F1-434E-8AC2-3807B348B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EB1E2-2358-42FB-8892-85F054E917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C690AC-A77B-4D86-B936-DB62E56BF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B00643-A473-4789-B404-5A6A26976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30D027-936C-420F-8990-55D5AF567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217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52BC4-7634-4A99-8384-94ACD77D2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A66F25-0AB3-4EFF-A0C0-19884E2C24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B7AC66-EE3C-4017-8800-5207EDF8CE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422421-6538-446F-88CE-DC0B5E564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547566-5D49-47CA-B30C-B40ABD2E9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2CEC0-2F18-4C23-95DD-BFBB35CC1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295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4A4776-02BB-4D74-82E0-B96868957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F74608-831C-43E8-B61F-0D7EA564C4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8B25E2-43A1-4457-82FD-FE92FF7853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9ED06-33CE-4062-AE4F-555A0509647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499AA-4CF7-4AF1-BB00-9629C03F91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A97C-062F-4094-B1C9-D7158D66EB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9A70F-3D4D-4CEE-8C7C-80A75981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71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D0609F-E8D4-491B-8368-054866A50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1721" y="3040535"/>
            <a:ext cx="9144000" cy="1254279"/>
          </a:xfrm>
        </p:spPr>
        <p:txBody>
          <a:bodyPr anchor="ctr">
            <a:normAutofit fontScale="90000"/>
          </a:bodyPr>
          <a:lstStyle/>
          <a:p>
            <a:r>
              <a:rPr lang="en-US" sz="7200" dirty="0" smtClean="0"/>
              <a:t>Chapter Two </a:t>
            </a:r>
            <a:br>
              <a:rPr lang="en-US" sz="7200" dirty="0" smtClean="0"/>
            </a:br>
            <a:r>
              <a:rPr lang="en-US" sz="7200" dirty="0" smtClean="0"/>
              <a:t>Elements of Grammar</a:t>
            </a:r>
            <a:endParaRPr lang="en-US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E27432-9D75-4A9E-8FE8-FF227BBA52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anchor="ctr">
            <a:normAutofit/>
          </a:bodyPr>
          <a:lstStyle/>
          <a:p>
            <a:r>
              <a:rPr lang="en-US" dirty="0" smtClean="0"/>
              <a:t>BY </a:t>
            </a:r>
            <a:r>
              <a:rPr lang="en-US" dirty="0" err="1" smtClean="0"/>
              <a:t>dr.MUSTAFA</a:t>
            </a:r>
            <a:r>
              <a:rPr lang="en-US" dirty="0" smtClean="0"/>
              <a:t> MUSLIM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5C131256-B95B-49E6-B033-48F68B7BD26E}"/>
              </a:ext>
            </a:extLst>
          </p:cNvPr>
          <p:cNvSpPr txBox="1"/>
          <p:nvPr/>
        </p:nvSpPr>
        <p:spPr>
          <a:xfrm>
            <a:off x="807676" y="1256173"/>
            <a:ext cx="5427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cs typeface="+mj-cs"/>
              </a:rPr>
              <a:t>Ministry of Higher Education and Scientific Researches</a:t>
            </a:r>
            <a:endParaRPr lang="ar-IQ" b="1" dirty="0">
              <a:cs typeface="+mj-cs"/>
            </a:endParaRPr>
          </a:p>
          <a:p>
            <a:r>
              <a:rPr lang="en-US" b="1" dirty="0" err="1" smtClean="0">
                <a:cs typeface="+mj-cs"/>
              </a:rPr>
              <a:t>Mustaqbal</a:t>
            </a:r>
            <a:r>
              <a:rPr lang="en-US" b="1" dirty="0" smtClean="0">
                <a:cs typeface="+mj-cs"/>
              </a:rPr>
              <a:t> </a:t>
            </a:r>
            <a:r>
              <a:rPr lang="en-US" b="1" dirty="0">
                <a:cs typeface="+mj-cs"/>
              </a:rPr>
              <a:t>University College</a:t>
            </a:r>
            <a:endParaRPr lang="ar-IQ" b="1" dirty="0">
              <a:cs typeface="+mj-cs"/>
            </a:endParaRPr>
          </a:p>
          <a:p>
            <a:r>
              <a:rPr lang="en-US" b="1" dirty="0">
                <a:cs typeface="+mj-cs"/>
              </a:rPr>
              <a:t>Department of </a:t>
            </a:r>
            <a:r>
              <a:rPr lang="en-US" b="1" dirty="0" smtClean="0">
                <a:cs typeface="+mj-cs"/>
              </a:rPr>
              <a:t>…English….</a:t>
            </a:r>
            <a:endParaRPr lang="ar-IQ" b="1" dirty="0">
              <a:cs typeface="+mj-cs"/>
            </a:endParaRPr>
          </a:p>
          <a:p>
            <a:r>
              <a:rPr lang="en-US" b="1" dirty="0">
                <a:cs typeface="+mj-cs"/>
              </a:rPr>
              <a:t>Class </a:t>
            </a:r>
            <a:r>
              <a:rPr lang="en-US" b="1" dirty="0" smtClean="0">
                <a:cs typeface="+mj-cs"/>
              </a:rPr>
              <a:t>…first…….</a:t>
            </a:r>
            <a:endParaRPr lang="en-US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69111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 of -e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1- Final –e is regularly dropped before the –</a:t>
            </a:r>
            <a:r>
              <a:rPr lang="en-US" dirty="0" err="1" smtClean="0"/>
              <a:t>ing</a:t>
            </a:r>
            <a:r>
              <a:rPr lang="en-US" dirty="0" smtClean="0"/>
              <a:t> and –</a:t>
            </a:r>
            <a:r>
              <a:rPr lang="en-US" dirty="0" err="1" smtClean="0"/>
              <a:t>ed</a:t>
            </a:r>
            <a:r>
              <a:rPr lang="en-US" dirty="0" smtClean="0"/>
              <a:t> inflections</a:t>
            </a:r>
          </a:p>
          <a:p>
            <a:pPr marL="0" indent="0">
              <a:buNone/>
            </a:pPr>
            <a:r>
              <a:rPr lang="en-US" dirty="0" smtClean="0"/>
              <a:t>Shave         shaving        shaved</a:t>
            </a:r>
          </a:p>
          <a:p>
            <a:pPr marL="0" indent="0">
              <a:buNone/>
            </a:pPr>
            <a:r>
              <a:rPr lang="en-US" dirty="0" smtClean="0"/>
              <a:t>2- Verbs end with –</a:t>
            </a:r>
            <a:r>
              <a:rPr lang="en-US" dirty="0" err="1" smtClean="0"/>
              <a:t>ee</a:t>
            </a:r>
            <a:r>
              <a:rPr lang="en-US" dirty="0" smtClean="0"/>
              <a:t> , -ye , -</a:t>
            </a:r>
            <a:r>
              <a:rPr lang="en-US" dirty="0" err="1" smtClean="0"/>
              <a:t>oe</a:t>
            </a:r>
            <a:r>
              <a:rPr lang="en-US" dirty="0" smtClean="0"/>
              <a:t> , and –</a:t>
            </a:r>
            <a:r>
              <a:rPr lang="en-US" dirty="0" err="1" smtClean="0"/>
              <a:t>ge</a:t>
            </a:r>
            <a:r>
              <a:rPr lang="en-US" dirty="0" smtClean="0"/>
              <a:t> are exceptions to the above rule in that they do not drop the –e before –</a:t>
            </a:r>
            <a:r>
              <a:rPr lang="en-US" dirty="0" err="1" smtClean="0"/>
              <a:t>ing</a:t>
            </a:r>
            <a:r>
              <a:rPr lang="en-US" dirty="0" smtClean="0"/>
              <a:t> ; but the drop it before 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Agree            agreeing         agreed</a:t>
            </a:r>
          </a:p>
          <a:p>
            <a:pPr marL="0" indent="0">
              <a:buNone/>
            </a:pPr>
            <a:r>
              <a:rPr lang="en-US" dirty="0" smtClean="0"/>
              <a:t>Dye               dyeing             dyed</a:t>
            </a:r>
          </a:p>
          <a:p>
            <a:pPr marL="0" indent="0">
              <a:buNone/>
            </a:pPr>
            <a:r>
              <a:rPr lang="en-US" dirty="0" smtClean="0"/>
              <a:t>Hoe               hoeing            hoed</a:t>
            </a:r>
          </a:p>
          <a:p>
            <a:pPr marL="0" indent="0">
              <a:buNone/>
            </a:pPr>
            <a:r>
              <a:rPr lang="en-US" dirty="0" smtClean="0"/>
              <a:t>Singe            singeing          singed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840992" y="4291584"/>
            <a:ext cx="816864" cy="24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572768" y="4779264"/>
            <a:ext cx="1085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572768" y="5242560"/>
            <a:ext cx="1085088" cy="365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731264" y="5718048"/>
            <a:ext cx="9265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0049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Verbs and the verb phrase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There are various ways to classify verbs in English. According to the function, verbs can be classified as:</a:t>
            </a:r>
          </a:p>
          <a:p>
            <a:pPr marL="0" indent="0">
              <a:buNone/>
            </a:pPr>
            <a:r>
              <a:rPr lang="en-US" dirty="0" smtClean="0"/>
              <a:t>1- Lexical verbs    walk , eat, play</a:t>
            </a:r>
          </a:p>
          <a:p>
            <a:pPr marL="0" indent="0">
              <a:buNone/>
            </a:pPr>
            <a:r>
              <a:rPr lang="en-US" dirty="0" smtClean="0"/>
              <a:t>2- Auxiliary verbs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</a:t>
            </a:r>
            <a:r>
              <a:rPr lang="en-US" dirty="0" smtClean="0">
                <a:solidFill>
                  <a:srgbClr val="FF0000"/>
                </a:solidFill>
              </a:rPr>
              <a:t>primary</a:t>
            </a:r>
            <a:r>
              <a:rPr lang="en-US" dirty="0" smtClean="0"/>
              <a:t>    have , be , do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</a:t>
            </a:r>
            <a:r>
              <a:rPr lang="en-US" dirty="0" smtClean="0">
                <a:solidFill>
                  <a:srgbClr val="FF0000"/>
                </a:solidFill>
              </a:rPr>
              <a:t>modal</a:t>
            </a:r>
            <a:r>
              <a:rPr lang="en-US" dirty="0" smtClean="0"/>
              <a:t>    will , can , may</a:t>
            </a:r>
            <a:endParaRPr lang="en-US" dirty="0"/>
          </a:p>
        </p:txBody>
      </p:sp>
      <p:cxnSp>
        <p:nvCxnSpPr>
          <p:cNvPr id="5" name="Elbow Connector 4"/>
          <p:cNvCxnSpPr/>
          <p:nvPr/>
        </p:nvCxnSpPr>
        <p:spPr>
          <a:xfrm>
            <a:off x="3450336" y="3560064"/>
            <a:ext cx="731520" cy="41452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 rot="16200000" flipH="1">
            <a:off x="3054096" y="3956304"/>
            <a:ext cx="1158240" cy="36576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810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Verbal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main five forms of any verb will be as: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10201"/>
              </p:ext>
            </p:extLst>
          </p:nvPr>
        </p:nvGraphicFramePr>
        <p:xfrm>
          <a:off x="1044448" y="2522050"/>
          <a:ext cx="8127999" cy="221996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27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7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Call , drink , put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-s ( third person singular)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V-s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Calls , drinks , puts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V-ed</a:t>
                      </a:r>
                      <a:r>
                        <a:rPr lang="en-US" sz="1000" dirty="0" smtClean="0"/>
                        <a:t>1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Called , drank , put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ing</a:t>
                      </a:r>
                      <a:r>
                        <a:rPr lang="en-US" dirty="0" smtClean="0"/>
                        <a:t> ( present participle 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V-</a:t>
                      </a:r>
                      <a:r>
                        <a:rPr lang="en-US" dirty="0" err="1" smtClean="0"/>
                        <a:t>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Calling , drinking , putting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ed</a:t>
                      </a:r>
                      <a:r>
                        <a:rPr lang="en-US" dirty="0" smtClean="0"/>
                        <a:t> ( past participle 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V-ed</a:t>
                      </a:r>
                      <a:r>
                        <a:rPr lang="en-US" sz="1000" dirty="0" smtClean="0"/>
                        <a:t>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Called , drank , put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010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morphology of lexical verbs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Lexical verbs can be considered under two heads:</a:t>
            </a:r>
          </a:p>
          <a:p>
            <a:pPr marL="0" indent="0">
              <a:buNone/>
            </a:pPr>
            <a:r>
              <a:rPr lang="en-US" dirty="0" smtClean="0"/>
              <a:t>1- regular      the past and past participle end with ( -</a:t>
            </a:r>
            <a:r>
              <a:rPr lang="en-US" dirty="0" err="1" smtClean="0"/>
              <a:t>ed</a:t>
            </a:r>
            <a:r>
              <a:rPr lang="en-US" dirty="0" smtClean="0"/>
              <a:t> )</a:t>
            </a:r>
          </a:p>
          <a:p>
            <a:pPr marL="0" indent="0">
              <a:buNone/>
            </a:pPr>
            <a:r>
              <a:rPr lang="en-US" dirty="0" smtClean="0"/>
              <a:t>Ex: call           call</a:t>
            </a:r>
            <a:r>
              <a:rPr lang="en-US" dirty="0" smtClean="0">
                <a:solidFill>
                  <a:srgbClr val="FF0000"/>
                </a:solidFill>
              </a:rPr>
              <a:t>ed</a:t>
            </a:r>
            <a:r>
              <a:rPr lang="en-US" dirty="0" smtClean="0"/>
              <a:t> , call</a:t>
            </a:r>
            <a:r>
              <a:rPr lang="en-US" dirty="0" smtClean="0">
                <a:solidFill>
                  <a:srgbClr val="FF0000"/>
                </a:solidFill>
              </a:rPr>
              <a:t>ed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2- irregular         the </a:t>
            </a:r>
            <a:r>
              <a:rPr lang="en-US" dirty="0"/>
              <a:t>past and past participle </a:t>
            </a:r>
            <a:r>
              <a:rPr lang="en-US" dirty="0" smtClean="0"/>
              <a:t>can be predictable from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the base.</a:t>
            </a:r>
          </a:p>
          <a:p>
            <a:pPr marL="0" indent="0">
              <a:buNone/>
            </a:pPr>
            <a:r>
              <a:rPr lang="en-US" dirty="0" smtClean="0"/>
              <a:t>Ex: speak        spoke , spoken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340864" y="2670048"/>
            <a:ext cx="438912" cy="12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066544" y="3145536"/>
            <a:ext cx="548640" cy="12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560320" y="4151376"/>
            <a:ext cx="548640" cy="12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340864" y="5193792"/>
            <a:ext cx="4389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644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–</a:t>
            </a:r>
            <a:r>
              <a:rPr lang="en-US" dirty="0" err="1" smtClean="0"/>
              <a:t>ing</a:t>
            </a:r>
            <a:r>
              <a:rPr lang="en-US" dirty="0" smtClean="0"/>
              <a:t> and –s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1- the –</a:t>
            </a:r>
            <a:r>
              <a:rPr lang="en-US" dirty="0" err="1" smtClean="0"/>
              <a:t>ing</a:t>
            </a:r>
            <a:r>
              <a:rPr lang="en-US" dirty="0" smtClean="0"/>
              <a:t> form is a straightforward addition to the base:</a:t>
            </a:r>
          </a:p>
          <a:p>
            <a:pPr marL="0" indent="0">
              <a:buNone/>
            </a:pPr>
            <a:r>
              <a:rPr lang="en-US" dirty="0" smtClean="0"/>
              <a:t>Play            play</a:t>
            </a:r>
            <a:r>
              <a:rPr lang="en-US" dirty="0" smtClean="0">
                <a:solidFill>
                  <a:srgbClr val="FF0000"/>
                </a:solidFill>
              </a:rPr>
              <a:t>ing</a:t>
            </a:r>
          </a:p>
          <a:p>
            <a:pPr marL="0" indent="0">
              <a:buNone/>
            </a:pPr>
            <a:r>
              <a:rPr lang="en-US" dirty="0" smtClean="0"/>
              <a:t>Sleep         sleep</a:t>
            </a:r>
            <a:r>
              <a:rPr lang="en-US" dirty="0" smtClean="0">
                <a:solidFill>
                  <a:srgbClr val="FF0000"/>
                </a:solidFill>
              </a:rPr>
              <a:t>ing</a:t>
            </a:r>
          </a:p>
          <a:p>
            <a:pPr marL="0" indent="0">
              <a:buNone/>
            </a:pPr>
            <a:r>
              <a:rPr lang="en-US" dirty="0" smtClean="0"/>
              <a:t>Push          push</a:t>
            </a:r>
            <a:r>
              <a:rPr lang="en-US" dirty="0" smtClean="0">
                <a:solidFill>
                  <a:srgbClr val="FF0000"/>
                </a:solidFill>
              </a:rPr>
              <a:t>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2- The –s form is also </a:t>
            </a:r>
            <a:r>
              <a:rPr lang="en-US" dirty="0"/>
              <a:t>a straightforward addition to the base:</a:t>
            </a:r>
          </a:p>
          <a:p>
            <a:pPr marL="0" indent="0">
              <a:buNone/>
            </a:pPr>
            <a:r>
              <a:rPr lang="en-US" dirty="0" smtClean="0"/>
              <a:t>Play       Play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</a:p>
          <a:p>
            <a:pPr marL="0" indent="0">
              <a:buNone/>
            </a:pPr>
            <a:r>
              <a:rPr lang="en-US" dirty="0" smtClean="0"/>
              <a:t>Sleep     Sleep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548384" y="2670048"/>
            <a:ext cx="829056" cy="365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755648" y="3194304"/>
            <a:ext cx="621792" cy="12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645920" y="3706368"/>
            <a:ext cx="731520" cy="24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548384" y="5218176"/>
            <a:ext cx="518160" cy="24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755648" y="5730240"/>
            <a:ext cx="310896" cy="12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6683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3- The –s form will be ( </a:t>
            </a:r>
            <a:r>
              <a:rPr lang="en-US" dirty="0" err="1" smtClean="0"/>
              <a:t>es</a:t>
            </a:r>
            <a:r>
              <a:rPr lang="en-US" dirty="0" smtClean="0"/>
              <a:t> ) when the verbs end with ( s , </a:t>
            </a:r>
            <a:r>
              <a:rPr lang="en-US" dirty="0" err="1" smtClean="0"/>
              <a:t>ss</a:t>
            </a:r>
            <a:r>
              <a:rPr lang="en-US" dirty="0" smtClean="0"/>
              <a:t> , x , </a:t>
            </a:r>
            <a:r>
              <a:rPr lang="en-US" dirty="0" err="1" smtClean="0"/>
              <a:t>ch</a:t>
            </a:r>
            <a:r>
              <a:rPr lang="en-US" dirty="0" smtClean="0"/>
              <a:t> , </a:t>
            </a:r>
            <a:r>
              <a:rPr lang="en-US" dirty="0" err="1" smtClean="0"/>
              <a:t>sh</a:t>
            </a:r>
            <a:r>
              <a:rPr lang="en-US" dirty="0" smtClean="0"/>
              <a:t> , </a:t>
            </a:r>
            <a:r>
              <a:rPr lang="en-US" dirty="0" err="1" smtClean="0"/>
              <a:t>ge</a:t>
            </a:r>
            <a:r>
              <a:rPr lang="en-US" dirty="0" smtClean="0"/>
              <a:t> , o ) :</a:t>
            </a:r>
          </a:p>
          <a:p>
            <a:pPr marL="0" indent="0">
              <a:buNone/>
            </a:pPr>
            <a:r>
              <a:rPr lang="en-US" dirty="0" smtClean="0"/>
              <a:t>Pass                passes      </a:t>
            </a:r>
          </a:p>
          <a:p>
            <a:pPr marL="0" indent="0">
              <a:buNone/>
            </a:pPr>
            <a:r>
              <a:rPr lang="en-US" dirty="0" smtClean="0"/>
              <a:t>Buzz               buzzes  </a:t>
            </a:r>
          </a:p>
          <a:p>
            <a:pPr marL="0" indent="0">
              <a:buNone/>
            </a:pPr>
            <a:r>
              <a:rPr lang="en-US" dirty="0" smtClean="0"/>
              <a:t>Catch             catches</a:t>
            </a:r>
          </a:p>
          <a:p>
            <a:pPr marL="0" indent="0">
              <a:buNone/>
            </a:pPr>
            <a:r>
              <a:rPr lang="en-US" dirty="0" smtClean="0"/>
              <a:t>Push              pushes</a:t>
            </a:r>
          </a:p>
          <a:p>
            <a:pPr marL="0" indent="0">
              <a:buNone/>
            </a:pPr>
            <a:r>
              <a:rPr lang="en-US" dirty="0" smtClean="0"/>
              <a:t>Budge           budges</a:t>
            </a:r>
          </a:p>
          <a:p>
            <a:pPr marL="0" indent="0">
              <a:buNone/>
            </a:pPr>
            <a:r>
              <a:rPr lang="en-US" dirty="0" smtClean="0"/>
              <a:t>Do                 does</a:t>
            </a:r>
          </a:p>
          <a:p>
            <a:pPr marL="0" indent="0">
              <a:buNone/>
            </a:pPr>
            <a:r>
              <a:rPr lang="en-US" dirty="0" smtClean="0"/>
              <a:t>Go                 goes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865376" y="4767072"/>
            <a:ext cx="7193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414272" y="5242560"/>
            <a:ext cx="1170432" cy="12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414272" y="5718048"/>
            <a:ext cx="1170432" cy="365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584960" y="2901696"/>
            <a:ext cx="1182624" cy="12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584960" y="3352800"/>
            <a:ext cx="1182624" cy="12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780032" y="3816096"/>
            <a:ext cx="987552" cy="12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694688" y="4291584"/>
            <a:ext cx="1072896" cy="24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4132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past and the –</a:t>
            </a:r>
            <a:r>
              <a:rPr lang="en-US" dirty="0" err="1" smtClean="0"/>
              <a:t>ed</a:t>
            </a:r>
            <a:r>
              <a:rPr lang="en-US" dirty="0" smtClean="0"/>
              <a:t> participle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past ( V-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sz="1400" dirty="0" smtClean="0"/>
              <a:t>1</a:t>
            </a:r>
            <a:r>
              <a:rPr lang="en-US" dirty="0" smtClean="0"/>
              <a:t>) and the –</a:t>
            </a:r>
            <a:r>
              <a:rPr lang="en-US" dirty="0" err="1" smtClean="0"/>
              <a:t>ed</a:t>
            </a:r>
            <a:r>
              <a:rPr lang="en-US" dirty="0" smtClean="0"/>
              <a:t> participle ( V-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sz="1400" dirty="0" smtClean="0"/>
              <a:t>2</a:t>
            </a:r>
            <a:r>
              <a:rPr lang="en-US" dirty="0" smtClean="0"/>
              <a:t> ) of regular verbs spelled –</a:t>
            </a:r>
            <a:r>
              <a:rPr lang="en-US" dirty="0" err="1" smtClean="0"/>
              <a:t>ed</a:t>
            </a:r>
            <a:r>
              <a:rPr lang="en-US" dirty="0" smtClean="0"/>
              <a:t> unless the base ends in –e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Play           played</a:t>
            </a:r>
          </a:p>
          <a:p>
            <a:pPr marL="0" indent="0">
              <a:buNone/>
            </a:pPr>
            <a:r>
              <a:rPr lang="en-US" dirty="0" smtClean="0"/>
              <a:t>Pass          passed</a:t>
            </a:r>
          </a:p>
          <a:p>
            <a:pPr marL="0" indent="0">
              <a:buNone/>
            </a:pPr>
            <a:r>
              <a:rPr lang="en-US" dirty="0" smtClean="0"/>
              <a:t>Pack          packed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572768" y="3547872"/>
            <a:ext cx="755904" cy="12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572768" y="4059936"/>
            <a:ext cx="755904" cy="24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572768" y="4559808"/>
            <a:ext cx="755904" cy="487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5940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Doubling of consonants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1- Final base consonants ( except x ) are doubled before inflections beginning with a vowel letter ( -</a:t>
            </a:r>
            <a:r>
              <a:rPr lang="en-US" dirty="0" err="1" smtClean="0"/>
              <a:t>ed</a:t>
            </a:r>
            <a:r>
              <a:rPr lang="en-US" dirty="0" smtClean="0"/>
              <a:t> , -</a:t>
            </a:r>
            <a:r>
              <a:rPr lang="en-US" dirty="0" err="1" smtClean="0"/>
              <a:t>ing</a:t>
            </a:r>
            <a:r>
              <a:rPr lang="en-US" dirty="0" smtClean="0"/>
              <a:t> ) when the preceding vowel is stressed and spelled with a single letter:</a:t>
            </a:r>
          </a:p>
          <a:p>
            <a:pPr marL="0" indent="0">
              <a:buNone/>
            </a:pPr>
            <a:r>
              <a:rPr lang="en-US" dirty="0" smtClean="0"/>
              <a:t>Bar             bar</a:t>
            </a:r>
            <a:r>
              <a:rPr lang="en-US" dirty="0" smtClean="0">
                <a:solidFill>
                  <a:srgbClr val="FF0000"/>
                </a:solidFill>
              </a:rPr>
              <a:t>r</a:t>
            </a:r>
            <a:r>
              <a:rPr lang="en-US" dirty="0" smtClean="0"/>
              <a:t>ing      ,      bar</a:t>
            </a:r>
            <a:r>
              <a:rPr lang="en-US" dirty="0" smtClean="0">
                <a:solidFill>
                  <a:srgbClr val="FF0000"/>
                </a:solidFill>
              </a:rPr>
              <a:t>r</a:t>
            </a:r>
            <a:r>
              <a:rPr lang="en-US" dirty="0" smtClean="0"/>
              <a:t>ed</a:t>
            </a:r>
          </a:p>
          <a:p>
            <a:pPr marL="0" indent="0">
              <a:buNone/>
            </a:pPr>
            <a:r>
              <a:rPr lang="en-US" dirty="0" smtClean="0"/>
              <a:t>Permit       permit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/>
              <a:t>ing   ,   permit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/>
              <a:t>ed</a:t>
            </a:r>
          </a:p>
          <a:p>
            <a:pPr marL="0" indent="0">
              <a:buNone/>
            </a:pPr>
            <a:r>
              <a:rPr lang="en-US" dirty="0" smtClean="0"/>
              <a:t>2- There is no doubling when the vowel is unstressed or written with two letters:</a:t>
            </a:r>
          </a:p>
          <a:p>
            <a:pPr marL="0" indent="0">
              <a:buNone/>
            </a:pPr>
            <a:r>
              <a:rPr lang="en-US" dirty="0" smtClean="0"/>
              <a:t>Enter          entering   ,   entered</a:t>
            </a:r>
          </a:p>
          <a:p>
            <a:pPr marL="0" indent="0">
              <a:buNone/>
            </a:pPr>
            <a:r>
              <a:rPr lang="en-US" dirty="0" smtClean="0"/>
              <a:t>Dread         dreading    ,   dreaded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499616" y="3413760"/>
            <a:ext cx="841248" cy="365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920240" y="3950208"/>
            <a:ext cx="4206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755648" y="5315712"/>
            <a:ext cx="585216" cy="365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920240" y="5852160"/>
            <a:ext cx="518160" cy="12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5250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of -y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1- In bases ending in a consonant + y , the –y letter will be changed to</a:t>
            </a:r>
          </a:p>
          <a:p>
            <a:pPr marL="0" indent="0">
              <a:buNone/>
            </a:pPr>
            <a:r>
              <a:rPr lang="en-US" dirty="0" smtClean="0"/>
              <a:t> – I  with the addition of ( -s , -</a:t>
            </a:r>
            <a:r>
              <a:rPr lang="en-US" dirty="0" err="1" smtClean="0"/>
              <a:t>ed</a:t>
            </a:r>
            <a:r>
              <a:rPr lang="en-US" dirty="0" smtClean="0"/>
              <a:t> ) and no change will occur with the addition of ( -</a:t>
            </a:r>
            <a:r>
              <a:rPr lang="en-US" dirty="0" err="1" smtClean="0"/>
              <a:t>ing</a:t>
            </a:r>
            <a:r>
              <a:rPr lang="en-US" dirty="0" smtClean="0"/>
              <a:t> )</a:t>
            </a:r>
          </a:p>
          <a:p>
            <a:pPr marL="0" indent="0">
              <a:buNone/>
            </a:pPr>
            <a:r>
              <a:rPr lang="en-US" dirty="0" smtClean="0"/>
              <a:t>Carry          carr</a:t>
            </a:r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ed         carr</a:t>
            </a:r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es        carr</a:t>
            </a:r>
            <a:r>
              <a:rPr lang="en-US" dirty="0" smtClean="0">
                <a:solidFill>
                  <a:srgbClr val="FF0000"/>
                </a:solidFill>
              </a:rPr>
              <a:t>y</a:t>
            </a:r>
            <a:r>
              <a:rPr lang="en-US" dirty="0" smtClean="0"/>
              <a:t>ing </a:t>
            </a:r>
          </a:p>
          <a:p>
            <a:pPr marL="0" indent="0">
              <a:buNone/>
            </a:pPr>
            <a:r>
              <a:rPr lang="en-US" dirty="0" smtClean="0"/>
              <a:t>2- In bases ending in ( -</a:t>
            </a:r>
            <a:r>
              <a:rPr lang="en-US" dirty="0" err="1" smtClean="0"/>
              <a:t>ie</a:t>
            </a:r>
            <a:r>
              <a:rPr lang="en-US" dirty="0" smtClean="0"/>
              <a:t> ) is replaced by –y before the –</a:t>
            </a:r>
            <a:r>
              <a:rPr lang="en-US" dirty="0" err="1" smtClean="0"/>
              <a:t>ing</a:t>
            </a:r>
            <a:r>
              <a:rPr lang="en-US" dirty="0" smtClean="0"/>
              <a:t> inflection</a:t>
            </a:r>
          </a:p>
          <a:p>
            <a:pPr marL="0" indent="0">
              <a:buNone/>
            </a:pPr>
            <a:r>
              <a:rPr lang="en-US" dirty="0" smtClean="0"/>
              <a:t>Die           d</a:t>
            </a:r>
            <a:r>
              <a:rPr lang="en-US" dirty="0" smtClean="0">
                <a:solidFill>
                  <a:srgbClr val="FF0000"/>
                </a:solidFill>
              </a:rPr>
              <a:t>y</a:t>
            </a:r>
            <a:r>
              <a:rPr lang="en-US" dirty="0" smtClean="0"/>
              <a:t>ing             ,      lie               l</a:t>
            </a:r>
            <a:r>
              <a:rPr lang="en-US" dirty="0" smtClean="0">
                <a:solidFill>
                  <a:srgbClr val="FF0000"/>
                </a:solidFill>
              </a:rPr>
              <a:t>y</a:t>
            </a:r>
            <a:r>
              <a:rPr lang="en-US" dirty="0" smtClean="0"/>
              <a:t>ing</a:t>
            </a:r>
          </a:p>
          <a:p>
            <a:pPr marL="0" indent="0">
              <a:buNone/>
            </a:pPr>
            <a:r>
              <a:rPr lang="en-US" dirty="0" smtClean="0"/>
              <a:t>3- The past of the verbs ( pay , lay ) is done by replacing –y to -</a:t>
            </a:r>
            <a:r>
              <a:rPr lang="en-US" dirty="0" err="1" smtClean="0"/>
              <a:t>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Pay           paid         ,       lay             laid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731264" y="3572256"/>
            <a:ext cx="670560" cy="12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1463040" y="4547616"/>
            <a:ext cx="780288" cy="12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071872" y="4547616"/>
            <a:ext cx="1085088" cy="12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463040" y="5608320"/>
            <a:ext cx="780288" cy="12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718304" y="5608320"/>
            <a:ext cx="896112" cy="12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6238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576</Words>
  <Application>Microsoft Office PowerPoint</Application>
  <PresentationFormat>Widescreen</PresentationFormat>
  <Paragraphs>88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Chapter Two  Elements of Grammar</vt:lpstr>
      <vt:lpstr>Verbs and the verb phrase</vt:lpstr>
      <vt:lpstr>Verbal forms</vt:lpstr>
      <vt:lpstr>The morphology of lexical verbs</vt:lpstr>
      <vt:lpstr>The –ing and –s forms</vt:lpstr>
      <vt:lpstr>PowerPoint Presentation</vt:lpstr>
      <vt:lpstr>The past and the –ed participle</vt:lpstr>
      <vt:lpstr>Doubling of consonants</vt:lpstr>
      <vt:lpstr>Treatment of -y</vt:lpstr>
      <vt:lpstr>Deletion of -e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Mahmoud Shuker</dc:creator>
  <cp:lastModifiedBy>User</cp:lastModifiedBy>
  <cp:revision>23</cp:revision>
  <dcterms:created xsi:type="dcterms:W3CDTF">2021-05-18T07:32:11Z</dcterms:created>
  <dcterms:modified xsi:type="dcterms:W3CDTF">2024-12-01T10:16:29Z</dcterms:modified>
</cp:coreProperties>
</file>