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8" d="100"/>
          <a:sy n="128" d="100"/>
        </p:scale>
        <p:origin x="-197" y="2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22314" y="2154040"/>
            <a:ext cx="4733290" cy="4002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155" y="-52473"/>
            <a:ext cx="11965305" cy="1049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414" y="2880360"/>
            <a:ext cx="11901170" cy="1610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20383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48075"/>
            <a:ext cx="12192000" cy="17811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bject 4"/>
          <p:cNvSpPr/>
          <p:nvPr/>
        </p:nvSpPr>
        <p:spPr>
          <a:xfrm>
            <a:off x="1524000" y="5562600"/>
            <a:ext cx="9144000" cy="1200150"/>
          </a:xfrm>
          <a:custGeom>
            <a:avLst/>
            <a:gdLst/>
            <a:ahLst/>
            <a:cxnLst/>
            <a:rect l="l" t="t" r="r" b="b"/>
            <a:pathLst>
              <a:path w="9144000" h="1200150">
                <a:moveTo>
                  <a:pt x="9144000" y="0"/>
                </a:moveTo>
                <a:lnTo>
                  <a:pt x="0" y="0"/>
                </a:lnTo>
                <a:lnTo>
                  <a:pt x="0" y="1200150"/>
                </a:lnTo>
                <a:lnTo>
                  <a:pt x="9144000" y="120015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11600" y="5571807"/>
            <a:ext cx="4400550" cy="11245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b="1" dirty="0">
                <a:solidFill>
                  <a:srgbClr val="FF0000"/>
                </a:solidFill>
                <a:latin typeface="Times New Roman"/>
                <a:cs typeface="Times New Roman"/>
              </a:rPr>
              <a:t>2023</a:t>
            </a:r>
            <a:r>
              <a:rPr sz="7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200" b="1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7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7200" b="1" dirty="0">
                <a:solidFill>
                  <a:srgbClr val="FF0000"/>
                </a:solidFill>
                <a:latin typeface="Times New Roman"/>
                <a:cs typeface="Times New Roman"/>
              </a:rPr>
              <a:t>2024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333625"/>
            <a:ext cx="12192000" cy="1104900"/>
            <a:chOff x="0" y="2333625"/>
            <a:chExt cx="12192000" cy="1104900"/>
          </a:xfrm>
          <a:solidFill>
            <a:schemeClr val="bg1"/>
          </a:solidFill>
        </p:grpSpPr>
        <p:sp>
          <p:nvSpPr>
            <p:cNvPr id="7" name="object 7"/>
            <p:cNvSpPr/>
            <p:nvPr/>
          </p:nvSpPr>
          <p:spPr>
            <a:xfrm>
              <a:off x="0" y="2333625"/>
              <a:ext cx="12192000" cy="1104900"/>
            </a:xfrm>
            <a:custGeom>
              <a:avLst/>
              <a:gdLst/>
              <a:ahLst/>
              <a:cxnLst/>
              <a:rect l="l" t="t" r="r" b="b"/>
              <a:pathLst>
                <a:path w="12192000" h="1104900">
                  <a:moveTo>
                    <a:pt x="12192000" y="0"/>
                  </a:moveTo>
                  <a:lnTo>
                    <a:pt x="0" y="0"/>
                  </a:lnTo>
                  <a:lnTo>
                    <a:pt x="0" y="1104900"/>
                  </a:lnTo>
                  <a:lnTo>
                    <a:pt x="12192000" y="1104900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6935" y="2592577"/>
              <a:ext cx="8897492" cy="599694"/>
            </a:xfrm>
            <a:prstGeom prst="rect">
              <a:avLst/>
            </a:prstGeom>
            <a:grpFill/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23694" y="2322195"/>
            <a:ext cx="3305810" cy="10331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u="none" dirty="0">
                <a:solidFill>
                  <a:srgbClr val="000000"/>
                </a:solidFill>
                <a:latin typeface="Times New Roman"/>
                <a:cs typeface="Times New Roman"/>
              </a:rPr>
              <a:t>Part</a:t>
            </a:r>
            <a:r>
              <a:rPr sz="6600" u="none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60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0076" y="2322195"/>
            <a:ext cx="4561840" cy="10331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b="1" spc="-35" dirty="0">
                <a:latin typeface="Times New Roman"/>
                <a:cs typeface="Times New Roman"/>
              </a:rPr>
              <a:t>I</a:t>
            </a:r>
            <a:r>
              <a:rPr sz="6600" b="1" dirty="0">
                <a:latin typeface="Times New Roman"/>
                <a:cs typeface="Times New Roman"/>
              </a:rPr>
              <a:t>n</a:t>
            </a:r>
            <a:r>
              <a:rPr sz="6600" b="1" spc="-20" dirty="0">
                <a:latin typeface="Times New Roman"/>
                <a:cs typeface="Times New Roman"/>
              </a:rPr>
              <a:t>t</a:t>
            </a:r>
            <a:r>
              <a:rPr sz="6600" b="1" spc="-160" dirty="0">
                <a:latin typeface="Times New Roman"/>
                <a:cs typeface="Times New Roman"/>
              </a:rPr>
              <a:t>r</a:t>
            </a:r>
            <a:r>
              <a:rPr sz="6600" b="1" dirty="0">
                <a:latin typeface="Times New Roman"/>
                <a:cs typeface="Times New Roman"/>
              </a:rPr>
              <a:t>oduc</a:t>
            </a:r>
            <a:r>
              <a:rPr sz="6600" b="1" spc="-30" dirty="0">
                <a:latin typeface="Times New Roman"/>
                <a:cs typeface="Times New Roman"/>
              </a:rPr>
              <a:t>t</a:t>
            </a:r>
            <a:r>
              <a:rPr sz="6600" b="1" spc="-35" dirty="0">
                <a:latin typeface="Times New Roman"/>
                <a:cs typeface="Times New Roman"/>
              </a:rPr>
              <a:t>i</a:t>
            </a:r>
            <a:r>
              <a:rPr sz="6600" b="1" dirty="0">
                <a:latin typeface="Times New Roman"/>
                <a:cs typeface="Times New Roman"/>
              </a:rPr>
              <a:t>on</a:t>
            </a:r>
            <a:endParaRPr sz="6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" y="0"/>
            <a:ext cx="12077700" cy="6496050"/>
            <a:chOff x="114300" y="0"/>
            <a:chExt cx="12077700" cy="649605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114300" y="0"/>
              <a:ext cx="12077700" cy="6496050"/>
            </a:xfrm>
            <a:custGeom>
              <a:avLst/>
              <a:gdLst/>
              <a:ahLst/>
              <a:cxnLst/>
              <a:rect l="l" t="t" r="r" b="b"/>
              <a:pathLst>
                <a:path w="12077700" h="6496050">
                  <a:moveTo>
                    <a:pt x="12077700" y="0"/>
                  </a:moveTo>
                  <a:lnTo>
                    <a:pt x="0" y="0"/>
                  </a:lnTo>
                  <a:lnTo>
                    <a:pt x="0" y="6496050"/>
                  </a:lnTo>
                  <a:lnTo>
                    <a:pt x="12077700" y="6496050"/>
                  </a:lnTo>
                  <a:lnTo>
                    <a:pt x="120777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8947" y="150494"/>
              <a:ext cx="4601210" cy="762000"/>
            </a:xfrm>
            <a:custGeom>
              <a:avLst/>
              <a:gdLst/>
              <a:ahLst/>
              <a:cxnLst/>
              <a:rect l="l" t="t" r="r" b="b"/>
              <a:pathLst>
                <a:path w="4601210" h="762000">
                  <a:moveTo>
                    <a:pt x="609587" y="723900"/>
                  </a:moveTo>
                  <a:lnTo>
                    <a:pt x="381000" y="723900"/>
                  </a:lnTo>
                  <a:lnTo>
                    <a:pt x="0" y="723900"/>
                  </a:lnTo>
                  <a:lnTo>
                    <a:pt x="0" y="762000"/>
                  </a:lnTo>
                  <a:lnTo>
                    <a:pt x="381000" y="762000"/>
                  </a:lnTo>
                  <a:lnTo>
                    <a:pt x="609587" y="762000"/>
                  </a:lnTo>
                  <a:lnTo>
                    <a:pt x="609587" y="723900"/>
                  </a:lnTo>
                  <a:close/>
                </a:path>
                <a:path w="4601210" h="762000">
                  <a:moveTo>
                    <a:pt x="609587" y="0"/>
                  </a:moveTo>
                  <a:lnTo>
                    <a:pt x="381000" y="0"/>
                  </a:lnTo>
                  <a:lnTo>
                    <a:pt x="0" y="0"/>
                  </a:lnTo>
                  <a:lnTo>
                    <a:pt x="0" y="609600"/>
                  </a:lnTo>
                  <a:lnTo>
                    <a:pt x="381000" y="609600"/>
                  </a:lnTo>
                  <a:lnTo>
                    <a:pt x="609587" y="609600"/>
                  </a:lnTo>
                  <a:lnTo>
                    <a:pt x="609587" y="0"/>
                  </a:lnTo>
                  <a:close/>
                </a:path>
                <a:path w="4601210" h="762000">
                  <a:moveTo>
                    <a:pt x="4371975" y="723900"/>
                  </a:moveTo>
                  <a:lnTo>
                    <a:pt x="800100" y="723900"/>
                  </a:lnTo>
                  <a:lnTo>
                    <a:pt x="609600" y="723900"/>
                  </a:lnTo>
                  <a:lnTo>
                    <a:pt x="609600" y="762000"/>
                  </a:lnTo>
                  <a:lnTo>
                    <a:pt x="800100" y="762000"/>
                  </a:lnTo>
                  <a:lnTo>
                    <a:pt x="4371975" y="762000"/>
                  </a:lnTo>
                  <a:lnTo>
                    <a:pt x="4371975" y="723900"/>
                  </a:lnTo>
                  <a:close/>
                </a:path>
                <a:path w="4601210" h="762000">
                  <a:moveTo>
                    <a:pt x="4371975" y="0"/>
                  </a:moveTo>
                  <a:lnTo>
                    <a:pt x="800100" y="0"/>
                  </a:lnTo>
                  <a:lnTo>
                    <a:pt x="609600" y="0"/>
                  </a:lnTo>
                  <a:lnTo>
                    <a:pt x="609600" y="609600"/>
                  </a:lnTo>
                  <a:lnTo>
                    <a:pt x="800100" y="609600"/>
                  </a:lnTo>
                  <a:lnTo>
                    <a:pt x="4371975" y="609600"/>
                  </a:lnTo>
                  <a:lnTo>
                    <a:pt x="4371975" y="0"/>
                  </a:lnTo>
                  <a:close/>
                </a:path>
                <a:path w="4601210" h="762000">
                  <a:moveTo>
                    <a:pt x="4600613" y="723900"/>
                  </a:moveTo>
                  <a:lnTo>
                    <a:pt x="4372013" y="723900"/>
                  </a:lnTo>
                  <a:lnTo>
                    <a:pt x="4372013" y="762000"/>
                  </a:lnTo>
                  <a:lnTo>
                    <a:pt x="4600613" y="762000"/>
                  </a:lnTo>
                  <a:lnTo>
                    <a:pt x="4600613" y="723900"/>
                  </a:lnTo>
                  <a:close/>
                </a:path>
                <a:path w="4601210" h="762000">
                  <a:moveTo>
                    <a:pt x="4600613" y="0"/>
                  </a:moveTo>
                  <a:lnTo>
                    <a:pt x="4372013" y="0"/>
                  </a:lnTo>
                  <a:lnTo>
                    <a:pt x="4372013" y="609600"/>
                  </a:lnTo>
                  <a:lnTo>
                    <a:pt x="4600613" y="609600"/>
                  </a:lnTo>
                  <a:lnTo>
                    <a:pt x="460061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8947" y="760094"/>
              <a:ext cx="4601210" cy="114300"/>
            </a:xfrm>
            <a:custGeom>
              <a:avLst/>
              <a:gdLst/>
              <a:ahLst/>
              <a:cxnLst/>
              <a:rect l="l" t="t" r="r" b="b"/>
              <a:pathLst>
                <a:path w="4601210" h="114300">
                  <a:moveTo>
                    <a:pt x="4600613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4600613" y="114300"/>
                  </a:lnTo>
                  <a:lnTo>
                    <a:pt x="460061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8947" y="150495"/>
            <a:ext cx="4613910" cy="6193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sz="5400" u="none" dirty="0">
                <a:solidFill>
                  <a:schemeClr val="tx1"/>
                </a:solidFill>
              </a:rPr>
              <a:t>5)</a:t>
            </a:r>
            <a:r>
              <a:rPr sz="5400" u="none" spc="-65" dirty="0">
                <a:solidFill>
                  <a:schemeClr val="tx1"/>
                </a:solidFill>
              </a:rPr>
              <a:t> </a:t>
            </a:r>
            <a:r>
              <a:rPr sz="5400" u="none" spc="-10" dirty="0">
                <a:solidFill>
                  <a:schemeClr val="tx1"/>
                </a:solidFill>
              </a:rPr>
              <a:t>Monocytes:</a:t>
            </a:r>
            <a:endParaRPr sz="540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540" y="1006093"/>
            <a:ext cx="4457065" cy="6324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56335" algn="l"/>
              </a:tabLst>
            </a:pPr>
            <a:r>
              <a:rPr sz="3950" b="1" spc="15" dirty="0">
                <a:latin typeface="Arial"/>
                <a:cs typeface="Arial"/>
              </a:rPr>
              <a:t>I.	</a:t>
            </a:r>
            <a:r>
              <a:rPr sz="3950" b="1" spc="10" dirty="0">
                <a:latin typeface="Arial"/>
                <a:cs typeface="Arial"/>
              </a:rPr>
              <a:t>Phagocytosis</a:t>
            </a:r>
            <a:endParaRPr sz="39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11986" y="1579244"/>
            <a:ext cx="3581400" cy="57150"/>
            <a:chOff x="1411986" y="1579244"/>
            <a:chExt cx="3581400" cy="57150"/>
          </a:xfrm>
          <a:solidFill>
            <a:schemeClr val="bg1"/>
          </a:solidFill>
        </p:grpSpPr>
        <p:sp>
          <p:nvSpPr>
            <p:cNvPr id="9" name="object 9"/>
            <p:cNvSpPr/>
            <p:nvPr/>
          </p:nvSpPr>
          <p:spPr>
            <a:xfrm>
              <a:off x="1411986" y="1579244"/>
              <a:ext cx="3295650" cy="57150"/>
            </a:xfrm>
            <a:custGeom>
              <a:avLst/>
              <a:gdLst/>
              <a:ahLst/>
              <a:cxnLst/>
              <a:rect l="l" t="t" r="r" b="b"/>
              <a:pathLst>
                <a:path w="3295650" h="57150">
                  <a:moveTo>
                    <a:pt x="329565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3295650" y="57150"/>
                  </a:lnTo>
                  <a:lnTo>
                    <a:pt x="32956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7636" y="1579244"/>
              <a:ext cx="285750" cy="57150"/>
            </a:xfrm>
            <a:custGeom>
              <a:avLst/>
              <a:gdLst/>
              <a:ahLst/>
              <a:cxnLst/>
              <a:rect l="l" t="t" r="r" b="b"/>
              <a:pathLst>
                <a:path w="285750" h="57150">
                  <a:moveTo>
                    <a:pt x="28575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285750" y="57150"/>
                  </a:lnTo>
                  <a:lnTo>
                    <a:pt x="2857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84496" y="1158811"/>
            <a:ext cx="7066280" cy="44894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20" dirty="0">
                <a:latin typeface="Arial"/>
                <a:cs typeface="Arial"/>
              </a:rPr>
              <a:t>[to</a:t>
            </a:r>
            <a:r>
              <a:rPr sz="2750" b="1" spc="85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phagocytize</a:t>
            </a:r>
            <a:r>
              <a:rPr sz="2750" b="1" spc="200" dirty="0">
                <a:latin typeface="Arial"/>
                <a:cs typeface="Arial"/>
              </a:rPr>
              <a:t> </a:t>
            </a:r>
            <a:r>
              <a:rPr sz="2750" b="1" spc="10" dirty="0">
                <a:latin typeface="Arial"/>
                <a:cs typeface="Arial"/>
              </a:rPr>
              <a:t>the</a:t>
            </a:r>
            <a:r>
              <a:rPr sz="2750" b="1" spc="90" dirty="0">
                <a:latin typeface="Arial"/>
                <a:cs typeface="Arial"/>
              </a:rPr>
              <a:t> </a:t>
            </a:r>
            <a:r>
              <a:rPr sz="2750" b="1" u="heavy" spc="3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microbes</a:t>
            </a:r>
            <a:r>
              <a:rPr sz="2750" b="1" u="heavy" spc="16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-3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In</a:t>
            </a:r>
            <a:r>
              <a:rPr sz="2750" b="1" u="heavy" spc="8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3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tissues</a:t>
            </a:r>
            <a:r>
              <a:rPr sz="2750" b="1" u="heavy" spc="1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750" b="1" spc="15" dirty="0">
                <a:latin typeface="Arial"/>
                <a:cs typeface="Arial"/>
              </a:rPr>
              <a:t>=</a:t>
            </a:r>
            <a:endParaRPr sz="2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6540" y="1629927"/>
            <a:ext cx="11794490" cy="47199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85090" rIns="0" bIns="0" rtlCol="0">
            <a:spAutoFit/>
          </a:bodyPr>
          <a:lstStyle/>
          <a:p>
            <a:pPr marL="1156335">
              <a:lnSpc>
                <a:spcPct val="100000"/>
              </a:lnSpc>
              <a:spcBef>
                <a:spcPts val="670"/>
              </a:spcBef>
              <a:tabLst>
                <a:tab pos="2061845" algn="l"/>
              </a:tabLst>
            </a:pPr>
            <a:r>
              <a:rPr sz="2750" b="1" spc="20" dirty="0">
                <a:latin typeface="Arial"/>
                <a:cs typeface="Arial"/>
              </a:rPr>
              <a:t>also	</a:t>
            </a:r>
            <a:r>
              <a:rPr sz="2750" b="1" spc="35" dirty="0">
                <a:latin typeface="Arial"/>
                <a:cs typeface="Arial"/>
              </a:rPr>
              <a:t>known</a:t>
            </a:r>
            <a:r>
              <a:rPr sz="2750" b="1" spc="15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as</a:t>
            </a:r>
            <a:r>
              <a:rPr sz="2750" b="1" spc="5" dirty="0">
                <a:latin typeface="Arial"/>
                <a:cs typeface="Arial"/>
              </a:rPr>
              <a:t> </a:t>
            </a:r>
            <a:r>
              <a:rPr sz="2750" b="1" spc="-5" dirty="0">
                <a:latin typeface="Arial"/>
                <a:cs typeface="Arial"/>
              </a:rPr>
              <a:t>[</a:t>
            </a:r>
            <a:r>
              <a:rPr sz="3600" b="1" u="heavy" spc="-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macrophages</a:t>
            </a:r>
            <a:r>
              <a:rPr sz="3600" b="1" spc="10" dirty="0">
                <a:latin typeface="Arial"/>
                <a:cs typeface="Arial"/>
              </a:rPr>
              <a:t> </a:t>
            </a:r>
            <a:r>
              <a:rPr sz="2750" b="1" spc="-10" dirty="0">
                <a:latin typeface="Arial"/>
                <a:cs typeface="Arial"/>
              </a:rPr>
              <a:t>].</a:t>
            </a:r>
            <a:endParaRPr sz="2750" dirty="0">
              <a:latin typeface="Arial"/>
              <a:cs typeface="Arial"/>
            </a:endParaRPr>
          </a:p>
          <a:p>
            <a:pPr marL="583565" indent="-571500">
              <a:lnSpc>
                <a:spcPct val="100000"/>
              </a:lnSpc>
              <a:spcBef>
                <a:spcPts val="665"/>
              </a:spcBef>
              <a:buAutoNum type="romanUcPeriod" startAt="2"/>
              <a:tabLst>
                <a:tab pos="584200" algn="l"/>
              </a:tabLst>
            </a:pPr>
            <a:r>
              <a:rPr sz="3950" b="1" u="heavy" spc="3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Intracellular</a:t>
            </a:r>
            <a:r>
              <a:rPr sz="3950" b="1" u="heavy" spc="2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killing</a:t>
            </a:r>
            <a:endParaRPr sz="3950" dirty="0">
              <a:latin typeface="Arial"/>
              <a:cs typeface="Arial"/>
            </a:endParaRPr>
          </a:p>
          <a:p>
            <a:pPr marL="584200" marR="6985" indent="-572135" algn="just">
              <a:lnSpc>
                <a:spcPct val="116900"/>
              </a:lnSpc>
              <a:spcBef>
                <a:spcPts val="95"/>
              </a:spcBef>
              <a:buAutoNum type="romanUcPeriod" startAt="2"/>
              <a:tabLst>
                <a:tab pos="584200" algn="l"/>
              </a:tabLst>
            </a:pPr>
            <a:r>
              <a:rPr sz="3200" b="1" u="heavy" spc="-6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Mediating </a:t>
            </a:r>
            <a:r>
              <a:rPr sz="3200" b="1" u="heavy" spc="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immune </a:t>
            </a:r>
            <a:r>
              <a:rPr sz="320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+ </a:t>
            </a:r>
            <a:r>
              <a:rPr sz="3200" b="1" u="heavy" spc="-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inflammatory </a:t>
            </a:r>
            <a:r>
              <a:rPr sz="32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response= </a:t>
            </a:r>
            <a:r>
              <a:rPr sz="2750" b="1" spc="20" dirty="0">
                <a:latin typeface="Arial"/>
                <a:cs typeface="Arial"/>
              </a:rPr>
              <a:t>production </a:t>
            </a:r>
            <a:r>
              <a:rPr sz="2750" b="1" spc="25" dirty="0">
                <a:latin typeface="Arial"/>
                <a:cs typeface="Arial"/>
              </a:rPr>
              <a:t> </a:t>
            </a:r>
            <a:r>
              <a:rPr sz="275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more</a:t>
            </a:r>
            <a:r>
              <a:rPr sz="2750" b="1" u="heavy" spc="2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than</a:t>
            </a:r>
            <a:r>
              <a:rPr sz="2750" b="1" u="heavy" spc="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3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100</a:t>
            </a:r>
            <a:r>
              <a:rPr sz="2750" b="1" u="heavy" spc="4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3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substances</a:t>
            </a:r>
            <a:r>
              <a:rPr sz="2750" b="1" spc="35" dirty="0">
                <a:latin typeface="Arial"/>
                <a:cs typeface="Arial"/>
              </a:rPr>
              <a:t>=</a:t>
            </a:r>
            <a:r>
              <a:rPr sz="2750" b="1" spc="40" dirty="0">
                <a:latin typeface="Arial"/>
                <a:cs typeface="Arial"/>
              </a:rPr>
              <a:t> </a:t>
            </a:r>
            <a:r>
              <a:rPr sz="2750" b="1" u="heavy" spc="2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cytokines</a:t>
            </a:r>
            <a:r>
              <a:rPr sz="2750" b="1" u="heavy" spc="3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and</a:t>
            </a:r>
            <a:r>
              <a:rPr sz="2750" b="1" u="heavy" spc="3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1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growth</a:t>
            </a:r>
            <a:r>
              <a:rPr sz="2750" b="1" u="heavy" spc="2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factors</a:t>
            </a:r>
            <a:r>
              <a:rPr sz="2750" b="1" u="heavy" spc="2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1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= </a:t>
            </a:r>
            <a:r>
              <a:rPr sz="2750" b="1" spc="20" dirty="0">
                <a:latin typeface="Arial"/>
                <a:cs typeface="Arial"/>
              </a:rPr>
              <a:t> </a:t>
            </a:r>
            <a:r>
              <a:rPr sz="2750" b="1" u="heavy" spc="2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increase</a:t>
            </a:r>
            <a:r>
              <a:rPr sz="2750" b="1" u="heavy" spc="2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1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the</a:t>
            </a:r>
            <a:r>
              <a:rPr sz="2750" b="1" u="heavy" spc="9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1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activity</a:t>
            </a:r>
            <a:r>
              <a:rPr sz="2750" b="1" u="heavy" spc="9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2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of</a:t>
            </a:r>
            <a:r>
              <a:rPr sz="2750" b="1" u="heavy" spc="3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1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lymphocytes.</a:t>
            </a:r>
            <a:endParaRPr sz="2750" dirty="0">
              <a:latin typeface="Arial"/>
              <a:cs typeface="Arial"/>
            </a:endParaRPr>
          </a:p>
          <a:p>
            <a:pPr marL="584200" marR="5080" indent="-572135" algn="just">
              <a:lnSpc>
                <a:spcPts val="4430"/>
              </a:lnSpc>
              <a:spcBef>
                <a:spcPts val="1385"/>
              </a:spcBef>
              <a:buSzPct val="62500"/>
              <a:buAutoNum type="romanUcPeriod" startAt="2"/>
              <a:tabLst>
                <a:tab pos="584200" algn="l"/>
              </a:tabLst>
            </a:pPr>
            <a:r>
              <a:rPr sz="4400" b="1" u="heavy" spc="-40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44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Antigen-presenting cells [APCs]=</a:t>
            </a:r>
            <a:r>
              <a:rPr sz="4400" b="1" spc="5" dirty="0">
                <a:latin typeface="Arial"/>
                <a:cs typeface="Arial"/>
              </a:rPr>
              <a:t> </a:t>
            </a:r>
            <a:r>
              <a:rPr sz="2750" b="1" u="heavy" spc="-40" dirty="0">
                <a:uFill>
                  <a:solidFill>
                    <a:srgbClr val="201E1F"/>
                  </a:solidFill>
                </a:uFill>
                <a:latin typeface="Arial"/>
                <a:cs typeface="Arial"/>
              </a:rPr>
              <a:t>In </a:t>
            </a:r>
            <a:r>
              <a:rPr sz="2750" b="1" u="heavy" spc="20" dirty="0">
                <a:uFill>
                  <a:solidFill>
                    <a:srgbClr val="201E1F"/>
                  </a:solidFill>
                </a:uFill>
                <a:latin typeface="Arial"/>
                <a:cs typeface="Arial"/>
              </a:rPr>
              <a:t>skin </a:t>
            </a:r>
            <a:r>
              <a:rPr sz="2750" b="1" u="heavy" spc="-15" dirty="0">
                <a:uFill>
                  <a:solidFill>
                    <a:srgbClr val="201E1F"/>
                  </a:solidFill>
                </a:uFill>
                <a:latin typeface="Arial"/>
                <a:cs typeface="Arial"/>
              </a:rPr>
              <a:t>and </a:t>
            </a:r>
            <a:r>
              <a:rPr sz="2750" b="1" spc="-750" dirty="0">
                <a:latin typeface="Arial"/>
                <a:cs typeface="Arial"/>
              </a:rPr>
              <a:t> </a:t>
            </a:r>
            <a:r>
              <a:rPr sz="2750" b="1" u="heavy" spc="3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mucosa</a:t>
            </a:r>
            <a:endParaRPr sz="2750" dirty="0">
              <a:latin typeface="Arial"/>
              <a:cs typeface="Arial"/>
            </a:endParaRPr>
          </a:p>
          <a:p>
            <a:pPr marL="2576830">
              <a:lnSpc>
                <a:spcPct val="100000"/>
              </a:lnSpc>
              <a:spcBef>
                <a:spcPts val="200"/>
              </a:spcBef>
            </a:pPr>
            <a:r>
              <a:rPr sz="275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[APCs]=</a:t>
            </a:r>
            <a:r>
              <a:rPr sz="2750" b="1" u="heavy" spc="-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spc="35" dirty="0">
                <a:latin typeface="Arial"/>
                <a:cs typeface="Arial"/>
              </a:rPr>
              <a:t>known</a:t>
            </a:r>
            <a:r>
              <a:rPr sz="2750" b="1" spc="15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as</a:t>
            </a:r>
            <a:r>
              <a:rPr sz="2750" b="1" spc="5" dirty="0">
                <a:latin typeface="Arial"/>
                <a:cs typeface="Arial"/>
              </a:rPr>
              <a:t> [</a:t>
            </a:r>
            <a:r>
              <a:rPr sz="3200" b="1" u="heavy" spc="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Langerhans</a:t>
            </a:r>
            <a:r>
              <a:rPr sz="3200" b="1" u="heavy" spc="-7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cells].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" y="123825"/>
            <a:ext cx="12172950" cy="5143500"/>
          </a:xfrm>
          <a:custGeom>
            <a:avLst/>
            <a:gdLst/>
            <a:ahLst/>
            <a:cxnLst/>
            <a:rect l="l" t="t" r="r" b="b"/>
            <a:pathLst>
              <a:path w="12172950" h="5143500">
                <a:moveTo>
                  <a:pt x="12172950" y="0"/>
                </a:moveTo>
                <a:lnTo>
                  <a:pt x="0" y="0"/>
                </a:lnTo>
                <a:lnTo>
                  <a:pt x="0" y="5143500"/>
                </a:lnTo>
                <a:lnTo>
                  <a:pt x="12172950" y="5143500"/>
                </a:lnTo>
                <a:lnTo>
                  <a:pt x="121729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345" y="120014"/>
            <a:ext cx="11529060" cy="701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u="heavy" spc="-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Results</a:t>
            </a:r>
            <a:r>
              <a:rPr sz="4400" b="1" u="heavy" spc="-6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20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of</a:t>
            </a:r>
            <a:r>
              <a:rPr sz="4400" b="1" u="heavy" spc="-7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1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Normal</a:t>
            </a:r>
            <a:r>
              <a:rPr sz="4400" b="1" u="heavy" spc="-140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WBCs</a:t>
            </a:r>
            <a:r>
              <a:rPr sz="4400" b="1" u="heavy" spc="10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-10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value</a:t>
            </a:r>
            <a:r>
              <a:rPr sz="4400" b="1" u="heavy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-1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range</a:t>
            </a:r>
            <a:r>
              <a:rPr sz="4400" b="1" u="heavy" spc="-80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-10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in</a:t>
            </a:r>
            <a:r>
              <a:rPr sz="4400" b="1" u="heavy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the</a:t>
            </a:r>
            <a:r>
              <a:rPr sz="4400" b="1" u="heavy" spc="-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1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blood: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9417" y="2551683"/>
            <a:ext cx="4210685" cy="47625"/>
          </a:xfrm>
          <a:custGeom>
            <a:avLst/>
            <a:gdLst/>
            <a:ahLst/>
            <a:cxnLst/>
            <a:rect l="l" t="t" r="r" b="b"/>
            <a:pathLst>
              <a:path w="4210685" h="47625">
                <a:moveTo>
                  <a:pt x="4210100" y="0"/>
                </a:moveTo>
                <a:lnTo>
                  <a:pt x="0" y="0"/>
                </a:lnTo>
                <a:lnTo>
                  <a:pt x="0" y="47625"/>
                </a:lnTo>
                <a:lnTo>
                  <a:pt x="4210100" y="47625"/>
                </a:lnTo>
                <a:lnTo>
                  <a:pt x="42101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994" y="778192"/>
            <a:ext cx="11466195" cy="185673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705485" indent="-680720">
              <a:lnSpc>
                <a:spcPct val="100000"/>
              </a:lnSpc>
              <a:spcBef>
                <a:spcPts val="105"/>
              </a:spcBef>
              <a:buSzPct val="98333"/>
              <a:buFont typeface="Wingdings"/>
              <a:buChar char=""/>
              <a:tabLst>
                <a:tab pos="706120" algn="l"/>
              </a:tabLst>
            </a:pPr>
            <a:r>
              <a:rPr sz="6000" u="heavy" spc="20" dirty="0">
                <a:solidFill>
                  <a:schemeClr val="tx1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4,500</a:t>
            </a:r>
            <a:r>
              <a:rPr sz="6000" u="heavy" spc="-105" dirty="0">
                <a:solidFill>
                  <a:schemeClr val="tx1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 </a:t>
            </a:r>
            <a:r>
              <a:rPr sz="6000" u="heavy" dirty="0">
                <a:solidFill>
                  <a:schemeClr val="tx1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-</a:t>
            </a:r>
            <a:r>
              <a:rPr sz="6000" u="heavy" spc="-45" dirty="0">
                <a:solidFill>
                  <a:schemeClr val="tx1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 </a:t>
            </a:r>
            <a:r>
              <a:rPr sz="6000" u="heavy" spc="20" dirty="0">
                <a:solidFill>
                  <a:schemeClr val="tx1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11,000</a:t>
            </a:r>
            <a:r>
              <a:rPr sz="6000" u="none" spc="-8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6000" u="none" dirty="0">
                <a:solidFill>
                  <a:schemeClr val="tx1"/>
                </a:solidFill>
                <a:latin typeface="Calibri"/>
                <a:cs typeface="Calibri"/>
              </a:rPr>
              <a:t>per</a:t>
            </a:r>
            <a:r>
              <a:rPr sz="6000" u="none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6000" u="none" spc="-20" dirty="0">
                <a:solidFill>
                  <a:schemeClr val="tx1"/>
                </a:solidFill>
                <a:latin typeface="Calibri"/>
                <a:cs typeface="Calibri"/>
              </a:rPr>
              <a:t>microliter</a:t>
            </a:r>
            <a:r>
              <a:rPr sz="6000" u="none" spc="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6000" u="heavy" dirty="0">
                <a:solidFill>
                  <a:schemeClr val="tx1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(4.5</a:t>
            </a:r>
            <a:r>
              <a:rPr sz="6000" u="heavy" spc="-50" dirty="0">
                <a:solidFill>
                  <a:schemeClr val="tx1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 </a:t>
            </a:r>
            <a:r>
              <a:rPr sz="6000" u="heavy" dirty="0">
                <a:solidFill>
                  <a:schemeClr val="tx1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-</a:t>
            </a:r>
            <a:endParaRPr sz="6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82600">
              <a:lnSpc>
                <a:spcPct val="100000"/>
              </a:lnSpc>
              <a:spcBef>
                <a:spcPts val="10"/>
              </a:spcBef>
            </a:pPr>
            <a:r>
              <a:rPr sz="6000" u="none" spc="5" dirty="0">
                <a:solidFill>
                  <a:schemeClr val="tx1"/>
                </a:solidFill>
                <a:latin typeface="Calibri"/>
                <a:cs typeface="Calibri"/>
              </a:rPr>
              <a:t>11.0</a:t>
            </a:r>
            <a:r>
              <a:rPr sz="6000" u="none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6000" u="none" spc="5" dirty="0">
                <a:solidFill>
                  <a:schemeClr val="tx1"/>
                </a:solidFill>
                <a:latin typeface="Calibri"/>
                <a:cs typeface="Calibri"/>
              </a:rPr>
              <a:t>×</a:t>
            </a:r>
            <a:r>
              <a:rPr sz="6000" u="none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6000" u="none" spc="10" dirty="0">
                <a:solidFill>
                  <a:schemeClr val="tx1"/>
                </a:solidFill>
                <a:latin typeface="Calibri"/>
                <a:cs typeface="Calibri"/>
              </a:rPr>
              <a:t>10</a:t>
            </a:r>
            <a:r>
              <a:rPr sz="5925" u="none" spc="15" baseline="25316" dirty="0">
                <a:solidFill>
                  <a:schemeClr val="tx1"/>
                </a:solidFill>
                <a:latin typeface="Calibri"/>
                <a:cs typeface="Calibri"/>
              </a:rPr>
              <a:t>9</a:t>
            </a:r>
            <a:r>
              <a:rPr sz="6000" u="none" spc="10" dirty="0">
                <a:solidFill>
                  <a:schemeClr val="tx1"/>
                </a:solidFill>
                <a:latin typeface="Calibri"/>
                <a:cs typeface="Calibri"/>
              </a:rPr>
              <a:t>/L).</a:t>
            </a:r>
            <a:endParaRPr sz="6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694" y="2608833"/>
            <a:ext cx="11502390" cy="9417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/>
          <a:p>
            <a:pPr marL="693420" indent="-681355">
              <a:lnSpc>
                <a:spcPct val="100000"/>
              </a:lnSpc>
              <a:spcBef>
                <a:spcPts val="110"/>
              </a:spcBef>
              <a:buSzPct val="98333"/>
              <a:buFont typeface="Wingdings"/>
              <a:buChar char=""/>
              <a:tabLst>
                <a:tab pos="694055" algn="l"/>
              </a:tabLst>
            </a:pPr>
            <a:r>
              <a:rPr sz="6000" b="1" spc="-80" dirty="0">
                <a:latin typeface="Calibri"/>
                <a:cs typeface="Calibri"/>
              </a:rPr>
              <a:t>Vary</a:t>
            </a:r>
            <a:r>
              <a:rPr sz="6000" b="1" spc="-10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slightly</a:t>
            </a:r>
            <a:r>
              <a:rPr sz="6000" b="1" spc="-85" dirty="0">
                <a:latin typeface="Calibri"/>
                <a:cs typeface="Calibri"/>
              </a:rPr>
              <a:t> </a:t>
            </a:r>
            <a:r>
              <a:rPr sz="6000" b="1" spc="5" dirty="0">
                <a:latin typeface="Calibri"/>
                <a:cs typeface="Calibri"/>
              </a:rPr>
              <a:t>among</a:t>
            </a:r>
            <a:r>
              <a:rPr sz="6000" b="1" spc="-15" dirty="0">
                <a:latin typeface="Calibri"/>
                <a:cs typeface="Calibri"/>
              </a:rPr>
              <a:t> </a:t>
            </a:r>
            <a:r>
              <a:rPr sz="6000" b="1" spc="-35" dirty="0">
                <a:latin typeface="Calibri"/>
                <a:cs typeface="Calibri"/>
              </a:rPr>
              <a:t>different</a:t>
            </a:r>
            <a:r>
              <a:rPr sz="6000" b="1" spc="65" dirty="0">
                <a:latin typeface="Calibri"/>
                <a:cs typeface="Calibri"/>
              </a:rPr>
              <a:t> </a:t>
            </a:r>
            <a:r>
              <a:rPr sz="6000" b="1" spc="10" dirty="0">
                <a:latin typeface="Calibri"/>
                <a:cs typeface="Calibri"/>
              </a:rPr>
              <a:t>labs.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50" y="5286375"/>
            <a:ext cx="12172950" cy="1571625"/>
          </a:xfrm>
          <a:custGeom>
            <a:avLst/>
            <a:gdLst/>
            <a:ahLst/>
            <a:cxnLst/>
            <a:rect l="l" t="t" r="r" b="b"/>
            <a:pathLst>
              <a:path w="12172950" h="1571625">
                <a:moveTo>
                  <a:pt x="12172950" y="1571621"/>
                </a:moveTo>
                <a:lnTo>
                  <a:pt x="12172950" y="0"/>
                </a:lnTo>
                <a:lnTo>
                  <a:pt x="0" y="0"/>
                </a:lnTo>
                <a:lnTo>
                  <a:pt x="0" y="1571621"/>
                </a:lnTo>
                <a:lnTo>
                  <a:pt x="12172950" y="157162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694" y="5309552"/>
            <a:ext cx="11991975" cy="14928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u="heavy" spc="-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Leukopenia</a:t>
            </a:r>
            <a:r>
              <a:rPr sz="3950" b="1" spc="-24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=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4400" b="1" spc="5" dirty="0">
                <a:latin typeface="Arial"/>
                <a:cs typeface="Arial"/>
              </a:rPr>
              <a:t>circulating</a:t>
            </a:r>
            <a:r>
              <a:rPr sz="4400" b="1" spc="-90" dirty="0">
                <a:latin typeface="Arial"/>
                <a:cs typeface="Arial"/>
              </a:rPr>
              <a:t> </a:t>
            </a:r>
            <a:r>
              <a:rPr sz="4800" b="1" spc="5" dirty="0">
                <a:latin typeface="Arial"/>
                <a:cs typeface="Arial"/>
              </a:rPr>
              <a:t>WBCs</a:t>
            </a:r>
            <a:r>
              <a:rPr sz="4800" b="1" spc="-4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&lt;</a:t>
            </a:r>
            <a:r>
              <a:rPr sz="4800" b="1" spc="55" dirty="0">
                <a:latin typeface="Arial"/>
                <a:cs typeface="Arial"/>
              </a:rPr>
              <a:t> </a:t>
            </a:r>
            <a:r>
              <a:rPr sz="4800" b="1" spc="15" dirty="0">
                <a:latin typeface="Arial"/>
                <a:cs typeface="Arial"/>
              </a:rPr>
              <a:t>4400</a:t>
            </a:r>
            <a:r>
              <a:rPr sz="4800" b="1" spc="-114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/</a:t>
            </a:r>
            <a:r>
              <a:rPr sz="4800" b="1" spc="40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μL.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1108055" algn="l"/>
              </a:tabLst>
            </a:pPr>
            <a:r>
              <a:rPr sz="3950" b="1" u="heavy" spc="-2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</a:t>
            </a:r>
            <a:r>
              <a:rPr sz="3950" b="1" u="heavy" spc="-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3950" b="1" u="heavy" spc="-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u</a:t>
            </a:r>
            <a:r>
              <a:rPr sz="3950" b="1" u="heavy" spc="-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</a:t>
            </a:r>
            <a:r>
              <a:rPr sz="3950" b="1" u="heavy" spc="-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3950" b="1" u="heavy" spc="-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cy</a:t>
            </a:r>
            <a:r>
              <a:rPr sz="3950" b="1" u="heavy" spc="3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</a:t>
            </a:r>
            <a:r>
              <a:rPr sz="3950" b="1" u="heavy" spc="-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3950" b="1" u="heavy" spc="-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</a:t>
            </a:r>
            <a:r>
              <a:rPr sz="3950" b="1" u="heavy" spc="9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</a:t>
            </a:r>
            <a:r>
              <a:rPr sz="395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</a:t>
            </a:r>
            <a:r>
              <a:rPr sz="3950" b="1" spc="2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=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3600" b="1" spc="15" dirty="0">
                <a:latin typeface="Arial"/>
                <a:cs typeface="Arial"/>
              </a:rPr>
              <a:t>c</a:t>
            </a:r>
            <a:r>
              <a:rPr sz="3600" b="1" spc="-30" dirty="0">
                <a:latin typeface="Arial"/>
                <a:cs typeface="Arial"/>
              </a:rPr>
              <a:t>i</a:t>
            </a:r>
            <a:r>
              <a:rPr sz="3600" b="1" spc="15" dirty="0">
                <a:latin typeface="Arial"/>
                <a:cs typeface="Arial"/>
              </a:rPr>
              <a:t>rc</a:t>
            </a:r>
            <a:r>
              <a:rPr sz="3600" b="1" spc="-30" dirty="0">
                <a:latin typeface="Arial"/>
                <a:cs typeface="Arial"/>
              </a:rPr>
              <a:t>ul</a:t>
            </a:r>
            <a:r>
              <a:rPr sz="3600" b="1" spc="15" dirty="0">
                <a:latin typeface="Arial"/>
                <a:cs typeface="Arial"/>
              </a:rPr>
              <a:t>a</a:t>
            </a:r>
            <a:r>
              <a:rPr sz="3600" b="1" dirty="0">
                <a:latin typeface="Arial"/>
                <a:cs typeface="Arial"/>
              </a:rPr>
              <a:t>t</a:t>
            </a:r>
            <a:r>
              <a:rPr sz="3600" b="1" spc="-30" dirty="0">
                <a:latin typeface="Arial"/>
                <a:cs typeface="Arial"/>
              </a:rPr>
              <a:t>in</a:t>
            </a:r>
            <a:r>
              <a:rPr sz="3600" b="1" dirty="0">
                <a:latin typeface="Arial"/>
                <a:cs typeface="Arial"/>
              </a:rPr>
              <a:t>g</a:t>
            </a:r>
            <a:r>
              <a:rPr sz="3600" b="1" spc="50" dirty="0">
                <a:latin typeface="Arial"/>
                <a:cs typeface="Arial"/>
              </a:rPr>
              <a:t> </a:t>
            </a:r>
            <a:r>
              <a:rPr sz="4800" b="1" spc="40" dirty="0">
                <a:latin typeface="Arial"/>
                <a:cs typeface="Arial"/>
              </a:rPr>
              <a:t>W</a:t>
            </a:r>
            <a:r>
              <a:rPr sz="4800" b="1" spc="-15" dirty="0">
                <a:latin typeface="Arial"/>
                <a:cs typeface="Arial"/>
              </a:rPr>
              <a:t>BC</a:t>
            </a:r>
            <a:r>
              <a:rPr sz="4800" b="1" dirty="0">
                <a:latin typeface="Arial"/>
                <a:cs typeface="Arial"/>
              </a:rPr>
              <a:t>s</a:t>
            </a:r>
            <a:r>
              <a:rPr sz="4800" b="1" spc="-3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&gt;</a:t>
            </a:r>
            <a:r>
              <a:rPr sz="4800" b="1" spc="-20" dirty="0">
                <a:latin typeface="Arial"/>
                <a:cs typeface="Arial"/>
              </a:rPr>
              <a:t> </a:t>
            </a:r>
            <a:r>
              <a:rPr sz="4800" b="1" spc="-270" dirty="0">
                <a:latin typeface="Arial"/>
                <a:cs typeface="Arial"/>
              </a:rPr>
              <a:t>1</a:t>
            </a:r>
            <a:r>
              <a:rPr sz="4800" b="1" spc="20" dirty="0">
                <a:latin typeface="Arial"/>
                <a:cs typeface="Arial"/>
              </a:rPr>
              <a:t>1</a:t>
            </a:r>
            <a:r>
              <a:rPr sz="4800" b="1" spc="5" dirty="0">
                <a:latin typeface="Arial"/>
                <a:cs typeface="Arial"/>
              </a:rPr>
              <a:t>,</a:t>
            </a:r>
            <a:r>
              <a:rPr sz="4800" b="1" spc="20" dirty="0">
                <a:latin typeface="Arial"/>
                <a:cs typeface="Arial"/>
              </a:rPr>
              <a:t>00</a:t>
            </a:r>
            <a:r>
              <a:rPr sz="4800" b="1" dirty="0">
                <a:latin typeface="Arial"/>
                <a:cs typeface="Arial"/>
              </a:rPr>
              <a:t>0</a:t>
            </a:r>
            <a:r>
              <a:rPr sz="4800" b="1" spc="-3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/	</a:t>
            </a:r>
            <a:r>
              <a:rPr sz="4800" b="1" spc="-20" dirty="0">
                <a:latin typeface="Arial"/>
                <a:cs typeface="Arial"/>
              </a:rPr>
              <a:t>μ</a:t>
            </a:r>
            <a:r>
              <a:rPr sz="4800" b="1" spc="-10" dirty="0">
                <a:latin typeface="Arial"/>
                <a:cs typeface="Arial"/>
              </a:rPr>
              <a:t>L</a:t>
            </a:r>
            <a:r>
              <a:rPr sz="3600" b="1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11699875" cy="11245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u="heavy"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Normal</a:t>
            </a:r>
            <a:r>
              <a:rPr sz="7200" u="heavy" spc="2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7200" u="heavy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WBC</a:t>
            </a:r>
            <a:r>
              <a:rPr sz="7200" u="heavy" spc="-4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7200" u="heavy" spc="-30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differential</a:t>
            </a:r>
            <a:r>
              <a:rPr sz="7200" u="heavy" spc="30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7200" u="heavy"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count</a:t>
            </a:r>
            <a:endParaRPr sz="72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082357"/>
            <a:ext cx="4530725" cy="5849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u="heavy" spc="-10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consists</a:t>
            </a:r>
            <a:r>
              <a:rPr sz="6000" b="1" u="heavy" spc="-90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6000" b="1" u="heavy" spc="-10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of:</a:t>
            </a:r>
            <a:endParaRPr sz="6000" dirty="0">
              <a:latin typeface="Calibri"/>
              <a:cs typeface="Calibri"/>
            </a:endParaRPr>
          </a:p>
          <a:p>
            <a:pPr marL="378460" indent="-366395">
              <a:lnSpc>
                <a:spcPct val="100000"/>
              </a:lnSpc>
              <a:spcBef>
                <a:spcPts val="4015"/>
              </a:spcBef>
              <a:buSzPct val="96875"/>
              <a:buFont typeface="Wingdings"/>
              <a:buChar char=""/>
              <a:tabLst>
                <a:tab pos="379095" algn="l"/>
              </a:tabLst>
            </a:pPr>
            <a:r>
              <a:rPr sz="3200" b="1" spc="5" dirty="0">
                <a:latin typeface="Calibri"/>
                <a:cs typeface="Calibri"/>
              </a:rPr>
              <a:t>Neutrophils:</a:t>
            </a:r>
            <a:r>
              <a:rPr sz="3200" b="1" spc="-145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50%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-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25" dirty="0">
                <a:latin typeface="Calibri"/>
                <a:cs typeface="Calibri"/>
              </a:rPr>
              <a:t>60%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00"/>
              </a:buClr>
              <a:buFont typeface="Wingdings"/>
              <a:buChar char=""/>
            </a:pPr>
            <a:endParaRPr sz="3150" dirty="0">
              <a:latin typeface="Calibri"/>
              <a:cs typeface="Calibri"/>
            </a:endParaRPr>
          </a:p>
          <a:p>
            <a:pPr marL="378460" indent="-366395">
              <a:lnSpc>
                <a:spcPct val="100000"/>
              </a:lnSpc>
              <a:buSzPct val="96875"/>
              <a:buFont typeface="Wingdings"/>
              <a:buChar char=""/>
              <a:tabLst>
                <a:tab pos="379095" algn="l"/>
              </a:tabLst>
            </a:pPr>
            <a:r>
              <a:rPr sz="3200" b="1" spc="-15" dirty="0">
                <a:latin typeface="Calibri"/>
                <a:cs typeface="Calibri"/>
              </a:rPr>
              <a:t>Lymphocytes: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20%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-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30" dirty="0">
                <a:latin typeface="Calibri"/>
                <a:cs typeface="Calibri"/>
              </a:rPr>
              <a:t>35%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00"/>
              </a:buClr>
              <a:buFont typeface="Wingdings"/>
              <a:buChar char=""/>
            </a:pPr>
            <a:endParaRPr sz="3100" dirty="0">
              <a:latin typeface="Calibri"/>
              <a:cs typeface="Calibri"/>
            </a:endParaRPr>
          </a:p>
          <a:p>
            <a:pPr marL="378460" indent="-366395">
              <a:lnSpc>
                <a:spcPct val="100000"/>
              </a:lnSpc>
              <a:buSzPct val="96875"/>
              <a:buFont typeface="Wingdings"/>
              <a:buChar char=""/>
              <a:tabLst>
                <a:tab pos="379095" algn="l"/>
              </a:tabLst>
            </a:pPr>
            <a:r>
              <a:rPr sz="3200" b="1" spc="5" dirty="0">
                <a:latin typeface="Calibri"/>
                <a:cs typeface="Calibri"/>
              </a:rPr>
              <a:t>Monocytes: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3%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-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30" dirty="0">
                <a:latin typeface="Calibri"/>
                <a:cs typeface="Calibri"/>
              </a:rPr>
              <a:t>7%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00"/>
              </a:buClr>
              <a:buFont typeface="Wingdings"/>
              <a:buChar char=""/>
            </a:pPr>
            <a:endParaRPr sz="3150" dirty="0">
              <a:latin typeface="Calibri"/>
              <a:cs typeface="Calibri"/>
            </a:endParaRPr>
          </a:p>
          <a:p>
            <a:pPr marL="378460" indent="-366395">
              <a:lnSpc>
                <a:spcPct val="100000"/>
              </a:lnSpc>
              <a:buSzPct val="96875"/>
              <a:buFont typeface="Wingdings"/>
              <a:buChar char=""/>
              <a:tabLst>
                <a:tab pos="379095" algn="l"/>
              </a:tabLst>
            </a:pPr>
            <a:r>
              <a:rPr sz="3200" b="1" spc="5" dirty="0">
                <a:latin typeface="Calibri"/>
                <a:cs typeface="Calibri"/>
              </a:rPr>
              <a:t>Eosinophils: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1%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-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30" dirty="0">
                <a:latin typeface="Calibri"/>
                <a:cs typeface="Calibri"/>
              </a:rPr>
              <a:t>3%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00"/>
              </a:buClr>
              <a:buFont typeface="Wingdings"/>
              <a:buChar char=""/>
            </a:pPr>
            <a:endParaRPr sz="3100" dirty="0">
              <a:latin typeface="Calibri"/>
              <a:cs typeface="Calibri"/>
            </a:endParaRPr>
          </a:p>
          <a:p>
            <a:pPr marL="378460" indent="-366395">
              <a:lnSpc>
                <a:spcPct val="100000"/>
              </a:lnSpc>
              <a:buSzPct val="96875"/>
              <a:buFont typeface="Wingdings"/>
              <a:buChar char=""/>
              <a:tabLst>
                <a:tab pos="379095" algn="l"/>
              </a:tabLst>
            </a:pPr>
            <a:r>
              <a:rPr sz="3200" b="1" spc="10" dirty="0">
                <a:latin typeface="Calibri"/>
                <a:cs typeface="Calibri"/>
              </a:rPr>
              <a:t>Basophils:</a:t>
            </a:r>
            <a:r>
              <a:rPr sz="3200" b="1" spc="-14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&lt;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1%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2300" y="1171575"/>
            <a:ext cx="4667250" cy="50768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1114" rIns="0" bIns="0" rtlCol="0">
            <a:spAutoFit/>
          </a:bodyPr>
          <a:lstStyle/>
          <a:p>
            <a:pPr marL="186690" marR="162560" indent="-1270" algn="ctr">
              <a:lnSpc>
                <a:spcPct val="99700"/>
              </a:lnSpc>
              <a:spcBef>
                <a:spcPts val="244"/>
              </a:spcBef>
            </a:pPr>
            <a:r>
              <a:rPr sz="5400" b="1" dirty="0">
                <a:latin typeface="Arial"/>
                <a:cs typeface="Arial"/>
              </a:rPr>
              <a:t>The number </a:t>
            </a:r>
            <a:r>
              <a:rPr sz="5400" b="1" spc="5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of</a:t>
            </a:r>
            <a:r>
              <a:rPr sz="5400" b="1" spc="-75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circulating </a:t>
            </a:r>
            <a:r>
              <a:rPr sz="5400" b="1" spc="-1485" dirty="0">
                <a:latin typeface="Arial"/>
                <a:cs typeface="Arial"/>
              </a:rPr>
              <a:t> </a:t>
            </a:r>
            <a:r>
              <a:rPr sz="5400" b="1" spc="20" dirty="0">
                <a:latin typeface="Arial"/>
                <a:cs typeface="Arial"/>
              </a:rPr>
              <a:t>WBCs </a:t>
            </a:r>
            <a:r>
              <a:rPr sz="5400" b="1" dirty="0">
                <a:latin typeface="Arial"/>
                <a:cs typeface="Arial"/>
              </a:rPr>
              <a:t>is </a:t>
            </a:r>
            <a:r>
              <a:rPr sz="5400" b="1" spc="5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often an </a:t>
            </a:r>
            <a:r>
              <a:rPr sz="5400" b="1" spc="5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indicator</a:t>
            </a:r>
            <a:r>
              <a:rPr sz="5400" b="1" spc="-40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of</a:t>
            </a:r>
            <a:r>
              <a:rPr sz="5400" b="1" spc="-35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a </a:t>
            </a:r>
            <a:r>
              <a:rPr sz="5400" b="1" spc="-1485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disease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7325"/>
            <a:ext cx="12192000" cy="2114550"/>
          </a:xfrm>
          <a:custGeom>
            <a:avLst/>
            <a:gdLst/>
            <a:ahLst/>
            <a:cxnLst/>
            <a:rect l="l" t="t" r="r" b="b"/>
            <a:pathLst>
              <a:path w="12192000" h="2114550">
                <a:moveTo>
                  <a:pt x="12192000" y="0"/>
                </a:moveTo>
                <a:lnTo>
                  <a:pt x="0" y="0"/>
                </a:lnTo>
                <a:lnTo>
                  <a:pt x="0" y="2114550"/>
                </a:lnTo>
                <a:lnTo>
                  <a:pt x="12192000" y="211455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9615" y="1555750"/>
            <a:ext cx="6308725" cy="4572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10"/>
              </a:lnSpc>
            </a:pPr>
            <a:r>
              <a:rPr sz="3200" b="1" spc="5" dirty="0">
                <a:latin typeface="Arial"/>
                <a:cs typeface="Arial"/>
              </a:rPr>
              <a:t>Leukopenia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(=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15" dirty="0">
                <a:latin typeface="Arial"/>
                <a:cs typeface="Arial"/>
              </a:rPr>
              <a:t>decreased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WBCs)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414" y="1302893"/>
            <a:ext cx="391160" cy="13989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3200" spc="25" dirty="0">
                <a:latin typeface="Wingdings"/>
                <a:cs typeface="Wingdings"/>
              </a:rPr>
              <a:t></a:t>
            </a: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3200" spc="25" dirty="0">
                <a:latin typeface="Wingdings"/>
                <a:cs typeface="Wingdings"/>
              </a:rPr>
              <a:t>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615" y="2241550"/>
            <a:ext cx="8975725" cy="4572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15"/>
              </a:lnSpc>
            </a:pPr>
            <a:r>
              <a:rPr sz="3200" b="1" dirty="0">
                <a:latin typeface="Arial"/>
                <a:cs typeface="Arial"/>
              </a:rPr>
              <a:t>pancytopenia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(=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15" dirty="0">
                <a:latin typeface="Arial"/>
                <a:cs typeface="Arial"/>
              </a:rPr>
              <a:t>decreased</a:t>
            </a:r>
            <a:r>
              <a:rPr sz="3200" b="1" spc="-13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WBCs</a:t>
            </a:r>
            <a:r>
              <a:rPr sz="3200" b="1" spc="25" dirty="0">
                <a:latin typeface="Arial"/>
                <a:cs typeface="Arial"/>
              </a:rPr>
              <a:t> </a:t>
            </a:r>
            <a:r>
              <a:rPr sz="3200" b="1" spc="10" dirty="0">
                <a:latin typeface="Arial"/>
                <a:cs typeface="Arial"/>
              </a:rPr>
              <a:t>and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10" dirty="0">
                <a:latin typeface="Arial"/>
                <a:cs typeface="Arial"/>
              </a:rPr>
              <a:t>RBCs)=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800475"/>
            <a:ext cx="12192000" cy="3057525"/>
            <a:chOff x="0" y="3800475"/>
            <a:chExt cx="12192000" cy="3057525"/>
          </a:xfrm>
          <a:solidFill>
            <a:schemeClr val="bg1"/>
          </a:solidFill>
        </p:grpSpPr>
        <p:sp>
          <p:nvSpPr>
            <p:cNvPr id="7" name="object 7"/>
            <p:cNvSpPr/>
            <p:nvPr/>
          </p:nvSpPr>
          <p:spPr>
            <a:xfrm>
              <a:off x="0" y="3800475"/>
              <a:ext cx="12192000" cy="3057525"/>
            </a:xfrm>
            <a:custGeom>
              <a:avLst/>
              <a:gdLst/>
              <a:ahLst/>
              <a:cxnLst/>
              <a:rect l="l" t="t" r="r" b="b"/>
              <a:pathLst>
                <a:path w="12192000" h="3057525">
                  <a:moveTo>
                    <a:pt x="12192000" y="0"/>
                  </a:moveTo>
                  <a:lnTo>
                    <a:pt x="0" y="0"/>
                  </a:lnTo>
                  <a:lnTo>
                    <a:pt x="0" y="3057521"/>
                  </a:lnTo>
                  <a:lnTo>
                    <a:pt x="12192000" y="3057521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990" y="3923410"/>
              <a:ext cx="10477500" cy="2038350"/>
            </a:xfrm>
            <a:custGeom>
              <a:avLst/>
              <a:gdLst/>
              <a:ahLst/>
              <a:cxnLst/>
              <a:rect l="l" t="t" r="r" b="b"/>
              <a:pathLst>
                <a:path w="10477500" h="2038350">
                  <a:moveTo>
                    <a:pt x="8048625" y="1533499"/>
                  </a:moveTo>
                  <a:lnTo>
                    <a:pt x="3524250" y="1533499"/>
                  </a:lnTo>
                  <a:lnTo>
                    <a:pt x="3524250" y="2038324"/>
                  </a:lnTo>
                  <a:lnTo>
                    <a:pt x="8048625" y="2038324"/>
                  </a:lnTo>
                  <a:lnTo>
                    <a:pt x="8048625" y="1533499"/>
                  </a:lnTo>
                  <a:close/>
                </a:path>
                <a:path w="10477500" h="2038350">
                  <a:moveTo>
                    <a:pt x="10477500" y="0"/>
                  </a:moveTo>
                  <a:lnTo>
                    <a:pt x="10477500" y="0"/>
                  </a:lnTo>
                  <a:lnTo>
                    <a:pt x="0" y="0"/>
                  </a:lnTo>
                  <a:lnTo>
                    <a:pt x="0" y="561975"/>
                  </a:lnTo>
                  <a:lnTo>
                    <a:pt x="1952625" y="561975"/>
                  </a:lnTo>
                  <a:lnTo>
                    <a:pt x="2114550" y="561975"/>
                  </a:lnTo>
                  <a:lnTo>
                    <a:pt x="3143250" y="561975"/>
                  </a:lnTo>
                  <a:lnTo>
                    <a:pt x="3276600" y="561975"/>
                  </a:lnTo>
                  <a:lnTo>
                    <a:pt x="3276600" y="504825"/>
                  </a:lnTo>
                  <a:lnTo>
                    <a:pt x="10477500" y="504825"/>
                  </a:lnTo>
                  <a:lnTo>
                    <a:pt x="104775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77590" y="4428236"/>
              <a:ext cx="7200900" cy="57150"/>
            </a:xfrm>
            <a:custGeom>
              <a:avLst/>
              <a:gdLst/>
              <a:ahLst/>
              <a:cxnLst/>
              <a:rect l="l" t="t" r="r" b="b"/>
              <a:pathLst>
                <a:path w="7200900" h="57150">
                  <a:moveTo>
                    <a:pt x="72009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7200900" y="57150"/>
                  </a:lnTo>
                  <a:lnTo>
                    <a:pt x="7200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5414" y="2880360"/>
            <a:ext cx="11330940" cy="1632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u="heavy" spc="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Common</a:t>
            </a:r>
            <a:r>
              <a:rPr sz="3200" b="1" u="heavy" spc="-10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Complications</a:t>
            </a:r>
            <a:r>
              <a:rPr sz="3200" b="1" u="heavy" spc="-12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=</a:t>
            </a:r>
            <a:r>
              <a:rPr sz="3200" b="1" u="heavy" spc="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use</a:t>
            </a:r>
            <a:r>
              <a:rPr sz="3200" b="1" u="heavy" spc="-5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of</a:t>
            </a:r>
            <a:r>
              <a:rPr sz="3200" b="1" u="heavy" spc="-1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chemotherapeutic</a:t>
            </a:r>
            <a:r>
              <a:rPr sz="3200" b="1" u="heavy" spc="-13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drugs.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Arial"/>
              <a:cs typeface="Arial"/>
            </a:endParaRPr>
          </a:p>
          <a:p>
            <a:pPr marL="155575">
              <a:lnSpc>
                <a:spcPct val="100000"/>
              </a:lnSpc>
            </a:pPr>
            <a:r>
              <a:rPr sz="3950" b="1" dirty="0">
                <a:latin typeface="Arial"/>
                <a:cs typeface="Arial"/>
              </a:rPr>
              <a:t>Patients</a:t>
            </a:r>
            <a:r>
              <a:rPr sz="3950" b="1" spc="165" dirty="0">
                <a:latin typeface="Arial"/>
                <a:cs typeface="Arial"/>
              </a:rPr>
              <a:t> </a:t>
            </a:r>
            <a:r>
              <a:rPr sz="3950" b="1" spc="50" dirty="0">
                <a:latin typeface="Arial"/>
                <a:cs typeface="Arial"/>
              </a:rPr>
              <a:t>with</a:t>
            </a:r>
            <a:r>
              <a:rPr sz="3950" b="1" spc="-60" dirty="0">
                <a:latin typeface="Arial"/>
                <a:cs typeface="Arial"/>
              </a:rPr>
              <a:t> </a:t>
            </a:r>
            <a:r>
              <a:rPr sz="3950" b="1" spc="-15" dirty="0">
                <a:latin typeface="Arial"/>
                <a:cs typeface="Arial"/>
              </a:rPr>
              <a:t>Leukopenia</a:t>
            </a:r>
            <a:r>
              <a:rPr sz="3950" b="1" spc="395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and</a:t>
            </a:r>
            <a:r>
              <a:rPr sz="3950" b="1" spc="70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Leukocytosis</a:t>
            </a:r>
            <a:endParaRPr sz="3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5164" y="4752085"/>
            <a:ext cx="6613525" cy="51296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ts val="3975"/>
              </a:lnSpc>
            </a:pPr>
            <a:r>
              <a:rPr sz="3950" b="1" spc="-5" dirty="0">
                <a:latin typeface="Arial"/>
                <a:cs typeface="Arial"/>
              </a:rPr>
              <a:t>bone</a:t>
            </a:r>
            <a:r>
              <a:rPr sz="3950" b="1" spc="135" dirty="0">
                <a:latin typeface="Arial"/>
                <a:cs typeface="Arial"/>
              </a:rPr>
              <a:t> </a:t>
            </a:r>
            <a:r>
              <a:rPr sz="3950" b="1" spc="10" dirty="0">
                <a:latin typeface="Arial"/>
                <a:cs typeface="Arial"/>
              </a:rPr>
              <a:t>marrow</a:t>
            </a:r>
            <a:r>
              <a:rPr sz="3950" b="1" spc="15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abnormalities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5164" y="5256910"/>
            <a:ext cx="6781800" cy="57150"/>
          </a:xfrm>
          <a:custGeom>
            <a:avLst/>
            <a:gdLst/>
            <a:ahLst/>
            <a:cxnLst/>
            <a:rect l="l" t="t" r="r" b="b"/>
            <a:pathLst>
              <a:path w="6781800" h="57150">
                <a:moveTo>
                  <a:pt x="6781800" y="0"/>
                </a:moveTo>
                <a:lnTo>
                  <a:pt x="0" y="0"/>
                </a:lnTo>
                <a:lnTo>
                  <a:pt x="0" y="57150"/>
                </a:lnTo>
                <a:lnTo>
                  <a:pt x="6781800" y="57150"/>
                </a:lnTo>
                <a:lnTo>
                  <a:pt x="6781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2775" y="4736465"/>
            <a:ext cx="11107420" cy="5753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01175" algn="l"/>
              </a:tabLst>
            </a:pPr>
            <a:r>
              <a:rPr sz="3600" b="1" dirty="0">
                <a:latin typeface="Arial"/>
                <a:cs typeface="Arial"/>
              </a:rPr>
              <a:t>=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10" dirty="0">
                <a:latin typeface="Arial"/>
                <a:cs typeface="Arial"/>
              </a:rPr>
              <a:t>may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have	=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5" dirty="0">
                <a:latin typeface="Arial"/>
                <a:cs typeface="Arial"/>
              </a:rPr>
              <a:t>cause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5240" y="5394642"/>
            <a:ext cx="4535805" cy="6324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130"/>
              </a:spcBef>
            </a:pPr>
            <a:r>
              <a:rPr sz="3950" b="1" spc="-15" dirty="0">
                <a:latin typeface="Arial"/>
                <a:cs typeface="Arial"/>
              </a:rPr>
              <a:t>Th</a:t>
            </a:r>
            <a:r>
              <a:rPr sz="3950" b="1" spc="30" dirty="0">
                <a:latin typeface="Arial"/>
                <a:cs typeface="Arial"/>
              </a:rPr>
              <a:t>r</a:t>
            </a:r>
            <a:r>
              <a:rPr sz="3950" b="1" spc="-15" dirty="0">
                <a:latin typeface="Arial"/>
                <a:cs typeface="Arial"/>
              </a:rPr>
              <a:t>o</a:t>
            </a:r>
            <a:r>
              <a:rPr sz="3950" b="1" spc="25" dirty="0">
                <a:latin typeface="Arial"/>
                <a:cs typeface="Arial"/>
              </a:rPr>
              <a:t>m</a:t>
            </a:r>
            <a:r>
              <a:rPr sz="3950" b="1" spc="-25" dirty="0">
                <a:latin typeface="Arial"/>
                <a:cs typeface="Arial"/>
              </a:rPr>
              <a:t>b</a:t>
            </a:r>
            <a:r>
              <a:rPr sz="3950" b="1" spc="-15" dirty="0">
                <a:latin typeface="Arial"/>
                <a:cs typeface="Arial"/>
              </a:rPr>
              <a:t>o</a:t>
            </a:r>
            <a:r>
              <a:rPr sz="3950" b="1" spc="-25" dirty="0">
                <a:latin typeface="Arial"/>
                <a:cs typeface="Arial"/>
              </a:rPr>
              <a:t>cy</a:t>
            </a:r>
            <a:r>
              <a:rPr sz="3950" b="1" spc="30" dirty="0">
                <a:latin typeface="Arial"/>
                <a:cs typeface="Arial"/>
              </a:rPr>
              <a:t>t</a:t>
            </a:r>
            <a:r>
              <a:rPr sz="3950" b="1" spc="-15" dirty="0">
                <a:latin typeface="Arial"/>
                <a:cs typeface="Arial"/>
              </a:rPr>
              <a:t>o</a:t>
            </a:r>
            <a:r>
              <a:rPr sz="3950" b="1" spc="50" dirty="0">
                <a:latin typeface="Arial"/>
                <a:cs typeface="Arial"/>
              </a:rPr>
              <a:t>p</a:t>
            </a:r>
            <a:r>
              <a:rPr sz="3950" b="1" spc="-25" dirty="0">
                <a:latin typeface="Arial"/>
                <a:cs typeface="Arial"/>
              </a:rPr>
              <a:t>e</a:t>
            </a:r>
            <a:r>
              <a:rPr sz="3950" b="1" spc="-15" dirty="0">
                <a:latin typeface="Arial"/>
                <a:cs typeface="Arial"/>
              </a:rPr>
              <a:t>n</a:t>
            </a:r>
            <a:r>
              <a:rPr sz="3950" b="1" spc="95" dirty="0">
                <a:latin typeface="Arial"/>
                <a:cs typeface="Arial"/>
              </a:rPr>
              <a:t>i</a:t>
            </a:r>
            <a:r>
              <a:rPr sz="3950" b="1" spc="15" dirty="0">
                <a:latin typeface="Arial"/>
                <a:cs typeface="Arial"/>
              </a:rPr>
              <a:t>a</a:t>
            </a:r>
            <a:endParaRPr sz="3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25240" y="5961735"/>
            <a:ext cx="4524375" cy="57150"/>
          </a:xfrm>
          <a:custGeom>
            <a:avLst/>
            <a:gdLst/>
            <a:ahLst/>
            <a:cxnLst/>
            <a:rect l="l" t="t" r="r" b="b"/>
            <a:pathLst>
              <a:path w="4524375" h="57150">
                <a:moveTo>
                  <a:pt x="4524375" y="0"/>
                </a:moveTo>
                <a:lnTo>
                  <a:pt x="0" y="0"/>
                </a:lnTo>
                <a:lnTo>
                  <a:pt x="0" y="57150"/>
                </a:lnTo>
                <a:lnTo>
                  <a:pt x="4524375" y="57150"/>
                </a:lnTo>
                <a:lnTo>
                  <a:pt x="452437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6240" y="6257010"/>
            <a:ext cx="209550" cy="4000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5"/>
              </a:lnSpc>
            </a:pPr>
            <a:r>
              <a:rPr sz="2750" b="1" spc="15" dirty="0">
                <a:latin typeface="Arial"/>
                <a:cs typeface="Arial"/>
              </a:rPr>
              <a:t>=</a:t>
            </a:r>
            <a:endParaRPr sz="2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1040" y="6257010"/>
            <a:ext cx="6010275" cy="4000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5"/>
              </a:lnSpc>
            </a:pPr>
            <a:r>
              <a:rPr sz="2750" b="1" spc="35" dirty="0">
                <a:latin typeface="Arial"/>
                <a:cs typeface="Arial"/>
              </a:rPr>
              <a:t>bone</a:t>
            </a:r>
            <a:r>
              <a:rPr sz="2750" b="1" spc="5" dirty="0">
                <a:latin typeface="Arial"/>
                <a:cs typeface="Arial"/>
              </a:rPr>
              <a:t> </a:t>
            </a:r>
            <a:r>
              <a:rPr sz="2750" b="1" spc="10" dirty="0">
                <a:latin typeface="Arial"/>
                <a:cs typeface="Arial"/>
              </a:rPr>
              <a:t>marrow</a:t>
            </a:r>
            <a:r>
              <a:rPr sz="2750" b="1" spc="105" dirty="0">
                <a:latin typeface="Arial"/>
                <a:cs typeface="Arial"/>
              </a:rPr>
              <a:t> </a:t>
            </a:r>
            <a:r>
              <a:rPr sz="2750" b="1" spc="15" dirty="0">
                <a:latin typeface="Arial"/>
                <a:cs typeface="Arial"/>
              </a:rPr>
              <a:t>aspirate</a:t>
            </a:r>
            <a:r>
              <a:rPr sz="2750" b="1" spc="90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Examination</a:t>
            </a:r>
            <a:endParaRPr sz="2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3694" y="6215062"/>
            <a:ext cx="2546350" cy="44894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15" dirty="0">
                <a:latin typeface="Arial"/>
                <a:cs typeface="Arial"/>
              </a:rPr>
              <a:t>=</a:t>
            </a:r>
            <a:r>
              <a:rPr sz="2750" b="1" spc="-15" dirty="0">
                <a:latin typeface="Arial"/>
                <a:cs typeface="Arial"/>
              </a:rPr>
              <a:t> </a:t>
            </a:r>
            <a:r>
              <a:rPr sz="2750" b="1" spc="15" dirty="0">
                <a:latin typeface="Arial"/>
                <a:cs typeface="Arial"/>
              </a:rPr>
              <a:t>important</a:t>
            </a:r>
            <a:r>
              <a:rPr sz="2750" b="1" spc="80" dirty="0">
                <a:latin typeface="Arial"/>
                <a:cs typeface="Arial"/>
              </a:rPr>
              <a:t> </a:t>
            </a:r>
            <a:r>
              <a:rPr sz="2750" b="1" spc="10" dirty="0">
                <a:latin typeface="Arial"/>
                <a:cs typeface="Arial"/>
              </a:rPr>
              <a:t>for</a:t>
            </a:r>
            <a:endParaRPr sz="2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30690" y="6257010"/>
            <a:ext cx="2613025" cy="4000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6985">
              <a:lnSpc>
                <a:spcPts val="3095"/>
              </a:lnSpc>
            </a:pPr>
            <a:r>
              <a:rPr sz="2750" b="1" spc="10" dirty="0">
                <a:latin typeface="Arial"/>
                <a:cs typeface="Arial"/>
              </a:rPr>
              <a:t>final</a:t>
            </a:r>
            <a:r>
              <a:rPr sz="2750" b="1" spc="75" dirty="0">
                <a:latin typeface="Arial"/>
                <a:cs typeface="Arial"/>
              </a:rPr>
              <a:t> </a:t>
            </a:r>
            <a:r>
              <a:rPr sz="2750" b="1" spc="25" dirty="0">
                <a:latin typeface="Arial"/>
                <a:cs typeface="Arial"/>
              </a:rPr>
              <a:t>diagnosis.</a:t>
            </a:r>
            <a:endParaRPr sz="2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114300"/>
            <a:ext cx="12192000" cy="1104900"/>
          </a:xfrm>
          <a:custGeom>
            <a:avLst/>
            <a:gdLst/>
            <a:ahLst/>
            <a:cxnLst/>
            <a:rect l="l" t="t" r="r" b="b"/>
            <a:pathLst>
              <a:path w="12192000" h="1104900">
                <a:moveTo>
                  <a:pt x="12192000" y="0"/>
                </a:moveTo>
                <a:lnTo>
                  <a:pt x="0" y="0"/>
                </a:lnTo>
                <a:lnTo>
                  <a:pt x="0" y="1104900"/>
                </a:lnTo>
                <a:lnTo>
                  <a:pt x="12192000" y="11049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8425" y="100076"/>
            <a:ext cx="11996420" cy="10331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u="none" spc="5" dirty="0">
                <a:solidFill>
                  <a:schemeClr val="tx1"/>
                </a:solidFill>
              </a:rPr>
              <a:t>Leukopenia</a:t>
            </a:r>
            <a:r>
              <a:rPr sz="6600" u="none" spc="-60" dirty="0">
                <a:solidFill>
                  <a:schemeClr val="tx1"/>
                </a:solidFill>
              </a:rPr>
              <a:t> </a:t>
            </a:r>
            <a:r>
              <a:rPr sz="6600" u="none" spc="5" dirty="0">
                <a:solidFill>
                  <a:schemeClr val="tx1"/>
                </a:solidFill>
              </a:rPr>
              <a:t>and</a:t>
            </a:r>
            <a:r>
              <a:rPr sz="6600" u="none" spc="-25" dirty="0">
                <a:solidFill>
                  <a:schemeClr val="tx1"/>
                </a:solidFill>
              </a:rPr>
              <a:t> </a:t>
            </a:r>
            <a:r>
              <a:rPr sz="6600" u="none" spc="-10" dirty="0">
                <a:solidFill>
                  <a:schemeClr val="tx1"/>
                </a:solidFill>
              </a:rPr>
              <a:t>Leukocytosis</a:t>
            </a:r>
            <a:endParaRPr sz="6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" y="361886"/>
            <a:ext cx="11253851" cy="59770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6700" y="143509"/>
            <a:ext cx="11696700" cy="6419850"/>
          </a:xfrm>
          <a:custGeom>
            <a:avLst/>
            <a:gdLst/>
            <a:ahLst/>
            <a:cxnLst/>
            <a:rect l="l" t="t" r="r" b="b"/>
            <a:pathLst>
              <a:path w="11696700" h="6419850">
                <a:moveTo>
                  <a:pt x="11513820" y="182880"/>
                </a:moveTo>
                <a:lnTo>
                  <a:pt x="182880" y="182880"/>
                </a:lnTo>
                <a:lnTo>
                  <a:pt x="182880" y="228600"/>
                </a:lnTo>
                <a:lnTo>
                  <a:pt x="182880" y="6191250"/>
                </a:lnTo>
                <a:lnTo>
                  <a:pt x="182880" y="6236970"/>
                </a:lnTo>
                <a:lnTo>
                  <a:pt x="11513820" y="6236970"/>
                </a:lnTo>
                <a:lnTo>
                  <a:pt x="11513820" y="6191250"/>
                </a:lnTo>
                <a:lnTo>
                  <a:pt x="228600" y="6191250"/>
                </a:lnTo>
                <a:lnTo>
                  <a:pt x="228600" y="228600"/>
                </a:lnTo>
                <a:lnTo>
                  <a:pt x="11468100" y="228600"/>
                </a:lnTo>
                <a:lnTo>
                  <a:pt x="11468100" y="6190615"/>
                </a:lnTo>
                <a:lnTo>
                  <a:pt x="11513820" y="6190615"/>
                </a:lnTo>
                <a:lnTo>
                  <a:pt x="11513820" y="228600"/>
                </a:lnTo>
                <a:lnTo>
                  <a:pt x="11513820" y="227965"/>
                </a:lnTo>
                <a:lnTo>
                  <a:pt x="11513820" y="182880"/>
                </a:lnTo>
                <a:close/>
              </a:path>
              <a:path w="11696700" h="6419850">
                <a:moveTo>
                  <a:pt x="11696700" y="0"/>
                </a:moveTo>
                <a:lnTo>
                  <a:pt x="0" y="0"/>
                </a:lnTo>
                <a:lnTo>
                  <a:pt x="0" y="137160"/>
                </a:lnTo>
                <a:lnTo>
                  <a:pt x="0" y="6281420"/>
                </a:lnTo>
                <a:lnTo>
                  <a:pt x="0" y="6282690"/>
                </a:lnTo>
                <a:lnTo>
                  <a:pt x="0" y="6419850"/>
                </a:lnTo>
                <a:lnTo>
                  <a:pt x="11696700" y="6419850"/>
                </a:lnTo>
                <a:lnTo>
                  <a:pt x="11696700" y="6282690"/>
                </a:lnTo>
                <a:lnTo>
                  <a:pt x="137160" y="6282690"/>
                </a:lnTo>
                <a:lnTo>
                  <a:pt x="137160" y="6281420"/>
                </a:lnTo>
                <a:lnTo>
                  <a:pt x="137160" y="137160"/>
                </a:lnTo>
                <a:lnTo>
                  <a:pt x="11559540" y="137160"/>
                </a:lnTo>
                <a:lnTo>
                  <a:pt x="11559540" y="6282055"/>
                </a:lnTo>
                <a:lnTo>
                  <a:pt x="11696700" y="6282067"/>
                </a:lnTo>
                <a:lnTo>
                  <a:pt x="11696700" y="137160"/>
                </a:lnTo>
                <a:lnTo>
                  <a:pt x="11696700" y="136525"/>
                </a:lnTo>
                <a:lnTo>
                  <a:pt x="11696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50" y="533336"/>
            <a:ext cx="11263376" cy="59960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19075" y="314959"/>
            <a:ext cx="11706225" cy="6437630"/>
          </a:xfrm>
          <a:custGeom>
            <a:avLst/>
            <a:gdLst/>
            <a:ahLst/>
            <a:cxnLst/>
            <a:rect l="l" t="t" r="r" b="b"/>
            <a:pathLst>
              <a:path w="11706225" h="6437630">
                <a:moveTo>
                  <a:pt x="11523345" y="182880"/>
                </a:moveTo>
                <a:lnTo>
                  <a:pt x="182880" y="182880"/>
                </a:lnTo>
                <a:lnTo>
                  <a:pt x="182880" y="228600"/>
                </a:lnTo>
                <a:lnTo>
                  <a:pt x="182880" y="6210300"/>
                </a:lnTo>
                <a:lnTo>
                  <a:pt x="182880" y="6256020"/>
                </a:lnTo>
                <a:lnTo>
                  <a:pt x="11523345" y="6256020"/>
                </a:lnTo>
                <a:lnTo>
                  <a:pt x="11523345" y="6210300"/>
                </a:lnTo>
                <a:lnTo>
                  <a:pt x="228600" y="6210300"/>
                </a:lnTo>
                <a:lnTo>
                  <a:pt x="228600" y="228600"/>
                </a:lnTo>
                <a:lnTo>
                  <a:pt x="11477625" y="228600"/>
                </a:lnTo>
                <a:lnTo>
                  <a:pt x="11477625" y="6209665"/>
                </a:lnTo>
                <a:lnTo>
                  <a:pt x="11523345" y="6209665"/>
                </a:lnTo>
                <a:lnTo>
                  <a:pt x="11523345" y="228600"/>
                </a:lnTo>
                <a:lnTo>
                  <a:pt x="11523345" y="227965"/>
                </a:lnTo>
                <a:lnTo>
                  <a:pt x="11523345" y="182880"/>
                </a:lnTo>
                <a:close/>
              </a:path>
              <a:path w="11706225" h="6437630">
                <a:moveTo>
                  <a:pt x="11706225" y="0"/>
                </a:moveTo>
                <a:lnTo>
                  <a:pt x="0" y="0"/>
                </a:lnTo>
                <a:lnTo>
                  <a:pt x="0" y="137160"/>
                </a:lnTo>
                <a:lnTo>
                  <a:pt x="0" y="6300470"/>
                </a:lnTo>
                <a:lnTo>
                  <a:pt x="0" y="6301740"/>
                </a:lnTo>
                <a:lnTo>
                  <a:pt x="0" y="6437630"/>
                </a:lnTo>
                <a:lnTo>
                  <a:pt x="11706225" y="6437630"/>
                </a:lnTo>
                <a:lnTo>
                  <a:pt x="11706225" y="6301740"/>
                </a:lnTo>
                <a:lnTo>
                  <a:pt x="137160" y="6301740"/>
                </a:lnTo>
                <a:lnTo>
                  <a:pt x="137160" y="6300470"/>
                </a:lnTo>
                <a:lnTo>
                  <a:pt x="137160" y="137160"/>
                </a:lnTo>
                <a:lnTo>
                  <a:pt x="11569065" y="137160"/>
                </a:lnTo>
                <a:lnTo>
                  <a:pt x="11569065" y="6301105"/>
                </a:lnTo>
                <a:lnTo>
                  <a:pt x="11706225" y="6301117"/>
                </a:lnTo>
                <a:lnTo>
                  <a:pt x="11706225" y="137160"/>
                </a:lnTo>
                <a:lnTo>
                  <a:pt x="11706225" y="136525"/>
                </a:lnTo>
                <a:lnTo>
                  <a:pt x="11706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" y="0"/>
            <a:ext cx="12182475" cy="1323975"/>
          </a:xfrm>
          <a:custGeom>
            <a:avLst/>
            <a:gdLst/>
            <a:ahLst/>
            <a:cxnLst/>
            <a:rect l="l" t="t" r="r" b="b"/>
            <a:pathLst>
              <a:path w="12182475" h="1323975">
                <a:moveTo>
                  <a:pt x="12182475" y="0"/>
                </a:moveTo>
                <a:lnTo>
                  <a:pt x="0" y="0"/>
                </a:lnTo>
                <a:lnTo>
                  <a:pt x="0" y="1323975"/>
                </a:lnTo>
                <a:lnTo>
                  <a:pt x="12182475" y="1323975"/>
                </a:lnTo>
                <a:lnTo>
                  <a:pt x="1218247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237" y="37464"/>
            <a:ext cx="11327130" cy="125031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0" u="none" spc="25" dirty="0">
                <a:solidFill>
                  <a:schemeClr val="tx1"/>
                </a:solidFill>
              </a:rPr>
              <a:t>Causes</a:t>
            </a:r>
            <a:r>
              <a:rPr sz="8000" u="none" spc="-204" dirty="0">
                <a:solidFill>
                  <a:schemeClr val="tx1"/>
                </a:solidFill>
              </a:rPr>
              <a:t> </a:t>
            </a:r>
            <a:r>
              <a:rPr sz="8000" u="none" spc="-5" dirty="0">
                <a:solidFill>
                  <a:schemeClr val="tx1"/>
                </a:solidFill>
              </a:rPr>
              <a:t>of</a:t>
            </a:r>
            <a:r>
              <a:rPr sz="8000" u="none" spc="-60" dirty="0">
                <a:solidFill>
                  <a:schemeClr val="tx1"/>
                </a:solidFill>
              </a:rPr>
              <a:t> </a:t>
            </a:r>
            <a:r>
              <a:rPr sz="8000" u="none" spc="5" dirty="0">
                <a:solidFill>
                  <a:schemeClr val="tx1"/>
                </a:solidFill>
              </a:rPr>
              <a:t>leukocytosis</a:t>
            </a:r>
            <a:endParaRPr sz="800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875" y="1466850"/>
            <a:ext cx="5857875" cy="819150"/>
          </a:xfrm>
          <a:custGeom>
            <a:avLst/>
            <a:gdLst/>
            <a:ahLst/>
            <a:cxnLst/>
            <a:rect l="l" t="t" r="r" b="b"/>
            <a:pathLst>
              <a:path w="5857875" h="819150">
                <a:moveTo>
                  <a:pt x="5857875" y="0"/>
                </a:moveTo>
                <a:lnTo>
                  <a:pt x="0" y="0"/>
                </a:lnTo>
                <a:lnTo>
                  <a:pt x="0" y="819150"/>
                </a:lnTo>
                <a:lnTo>
                  <a:pt x="5857875" y="819150"/>
                </a:lnTo>
                <a:lnTo>
                  <a:pt x="585787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5084" y="1898014"/>
            <a:ext cx="5264785" cy="3429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0"/>
              </a:lnSpc>
            </a:pPr>
            <a:r>
              <a:rPr sz="2400" b="1" spc="-5" dirty="0">
                <a:latin typeface="Arial"/>
                <a:cs typeface="Arial"/>
              </a:rPr>
              <a:t>Causes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of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physiologic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leukocytosis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2875" y="2409825"/>
            <a:ext cx="5857875" cy="4448175"/>
            <a:chOff x="142875" y="2409825"/>
            <a:chExt cx="5857875" cy="4448175"/>
          </a:xfrm>
          <a:solidFill>
            <a:schemeClr val="bg1"/>
          </a:solidFill>
        </p:grpSpPr>
        <p:sp>
          <p:nvSpPr>
            <p:cNvPr id="7" name="object 7"/>
            <p:cNvSpPr/>
            <p:nvPr/>
          </p:nvSpPr>
          <p:spPr>
            <a:xfrm>
              <a:off x="142875" y="2409825"/>
              <a:ext cx="5857875" cy="4448175"/>
            </a:xfrm>
            <a:custGeom>
              <a:avLst/>
              <a:gdLst/>
              <a:ahLst/>
              <a:cxnLst/>
              <a:rect l="l" t="t" r="r" b="b"/>
              <a:pathLst>
                <a:path w="5857875" h="4448175">
                  <a:moveTo>
                    <a:pt x="5857875" y="0"/>
                  </a:moveTo>
                  <a:lnTo>
                    <a:pt x="0" y="0"/>
                  </a:lnTo>
                  <a:lnTo>
                    <a:pt x="0" y="4448175"/>
                  </a:lnTo>
                  <a:lnTo>
                    <a:pt x="5857875" y="4448175"/>
                  </a:lnTo>
                  <a:lnTo>
                    <a:pt x="58578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2759" y="3147821"/>
              <a:ext cx="4925060" cy="2085975"/>
            </a:xfrm>
            <a:custGeom>
              <a:avLst/>
              <a:gdLst/>
              <a:ahLst/>
              <a:cxnLst/>
              <a:rect l="l" t="t" r="r" b="b"/>
              <a:pathLst>
                <a:path w="4925060" h="2085975">
                  <a:moveTo>
                    <a:pt x="2533662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2533662" y="66675"/>
                  </a:lnTo>
                  <a:lnTo>
                    <a:pt x="2533662" y="0"/>
                  </a:lnTo>
                  <a:close/>
                </a:path>
                <a:path w="4925060" h="2085975">
                  <a:moveTo>
                    <a:pt x="3114687" y="1009650"/>
                  </a:moveTo>
                  <a:lnTo>
                    <a:pt x="0" y="1009650"/>
                  </a:lnTo>
                  <a:lnTo>
                    <a:pt x="0" y="1076325"/>
                  </a:lnTo>
                  <a:lnTo>
                    <a:pt x="3114687" y="1076325"/>
                  </a:lnTo>
                  <a:lnTo>
                    <a:pt x="3114687" y="1009650"/>
                  </a:lnTo>
                  <a:close/>
                </a:path>
                <a:path w="4925060" h="2085975">
                  <a:moveTo>
                    <a:pt x="4924437" y="2019300"/>
                  </a:moveTo>
                  <a:lnTo>
                    <a:pt x="0" y="2019300"/>
                  </a:lnTo>
                  <a:lnTo>
                    <a:pt x="0" y="2085975"/>
                  </a:lnTo>
                  <a:lnTo>
                    <a:pt x="4924437" y="2085975"/>
                  </a:lnTo>
                  <a:lnTo>
                    <a:pt x="4924437" y="20193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7337" y="2184354"/>
            <a:ext cx="5492115" cy="30581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95"/>
              </a:spcBef>
            </a:pPr>
            <a:r>
              <a:rPr sz="4800" b="1" spc="10" dirty="0">
                <a:latin typeface="Arial"/>
                <a:cs typeface="Arial"/>
              </a:rPr>
              <a:t>1)Exercise </a:t>
            </a:r>
            <a:r>
              <a:rPr sz="4800" b="1" spc="15" dirty="0">
                <a:latin typeface="Arial"/>
                <a:cs typeface="Arial"/>
              </a:rPr>
              <a:t> </a:t>
            </a:r>
            <a:r>
              <a:rPr sz="4800" b="1" spc="5" dirty="0">
                <a:latin typeface="Arial"/>
                <a:cs typeface="Arial"/>
              </a:rPr>
              <a:t>2)Pregnancy </a:t>
            </a:r>
            <a:r>
              <a:rPr sz="4800" b="1" spc="1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3)Emotional</a:t>
            </a:r>
            <a:r>
              <a:rPr sz="4800" b="1" spc="-100" dirty="0">
                <a:latin typeface="Arial"/>
                <a:cs typeface="Arial"/>
              </a:rPr>
              <a:t> </a:t>
            </a:r>
            <a:r>
              <a:rPr sz="4800" b="1" spc="10" dirty="0">
                <a:latin typeface="Arial"/>
                <a:cs typeface="Arial"/>
              </a:rPr>
              <a:t>stress</a:t>
            </a:r>
            <a:endParaRPr sz="4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72200" y="1504950"/>
            <a:ext cx="5810250" cy="819150"/>
          </a:xfrm>
          <a:custGeom>
            <a:avLst/>
            <a:gdLst/>
            <a:ahLst/>
            <a:cxnLst/>
            <a:rect l="l" t="t" r="r" b="b"/>
            <a:pathLst>
              <a:path w="5810250" h="819150">
                <a:moveTo>
                  <a:pt x="5810250" y="0"/>
                </a:moveTo>
                <a:lnTo>
                  <a:pt x="0" y="0"/>
                </a:lnTo>
                <a:lnTo>
                  <a:pt x="0" y="819150"/>
                </a:lnTo>
                <a:lnTo>
                  <a:pt x="5810250" y="819150"/>
                </a:lnTo>
                <a:lnTo>
                  <a:pt x="58102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25565" y="1825498"/>
            <a:ext cx="5197475" cy="4572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ts val="3515"/>
              </a:lnSpc>
            </a:pPr>
            <a:r>
              <a:rPr sz="2400" b="1" spc="-5" dirty="0">
                <a:latin typeface="Arial"/>
                <a:cs typeface="Arial"/>
              </a:rPr>
              <a:t>Causes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of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Pathologic </a:t>
            </a:r>
            <a:r>
              <a:rPr sz="2400" b="1" spc="5" dirty="0">
                <a:latin typeface="Arial"/>
                <a:cs typeface="Arial"/>
              </a:rPr>
              <a:t>leukocytosis</a:t>
            </a:r>
            <a:r>
              <a:rPr sz="3200" b="1" spc="5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72200" y="2409825"/>
            <a:ext cx="5810250" cy="4448175"/>
            <a:chOff x="6172200" y="2409825"/>
            <a:chExt cx="5810250" cy="4448175"/>
          </a:xfrm>
          <a:solidFill>
            <a:schemeClr val="bg1"/>
          </a:solidFill>
        </p:grpSpPr>
        <p:sp>
          <p:nvSpPr>
            <p:cNvPr id="13" name="object 13"/>
            <p:cNvSpPr/>
            <p:nvPr/>
          </p:nvSpPr>
          <p:spPr>
            <a:xfrm>
              <a:off x="6172200" y="2409825"/>
              <a:ext cx="5810250" cy="4448175"/>
            </a:xfrm>
            <a:custGeom>
              <a:avLst/>
              <a:gdLst/>
              <a:ahLst/>
              <a:cxnLst/>
              <a:rect l="l" t="t" r="r" b="b"/>
              <a:pathLst>
                <a:path w="5810250" h="4448175">
                  <a:moveTo>
                    <a:pt x="5810250" y="0"/>
                  </a:moveTo>
                  <a:lnTo>
                    <a:pt x="0" y="0"/>
                  </a:lnTo>
                  <a:lnTo>
                    <a:pt x="0" y="4448175"/>
                  </a:lnTo>
                  <a:lnTo>
                    <a:pt x="5810250" y="4448175"/>
                  </a:lnTo>
                  <a:lnTo>
                    <a:pt x="58102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73265" y="3404996"/>
              <a:ext cx="3962400" cy="2733675"/>
            </a:xfrm>
            <a:custGeom>
              <a:avLst/>
              <a:gdLst/>
              <a:ahLst/>
              <a:cxnLst/>
              <a:rect l="l" t="t" r="r" b="b"/>
              <a:pathLst>
                <a:path w="3962400" h="2733675">
                  <a:moveTo>
                    <a:pt x="3486150" y="0"/>
                  </a:moveTo>
                  <a:lnTo>
                    <a:pt x="0" y="0"/>
                  </a:lnTo>
                  <a:lnTo>
                    <a:pt x="0" y="85725"/>
                  </a:lnTo>
                  <a:lnTo>
                    <a:pt x="3486150" y="85725"/>
                  </a:lnTo>
                  <a:lnTo>
                    <a:pt x="3486150" y="0"/>
                  </a:lnTo>
                  <a:close/>
                </a:path>
                <a:path w="3962400" h="2733675">
                  <a:moveTo>
                    <a:pt x="3543300" y="2647886"/>
                  </a:moveTo>
                  <a:lnTo>
                    <a:pt x="0" y="2647886"/>
                  </a:lnTo>
                  <a:lnTo>
                    <a:pt x="0" y="2733611"/>
                  </a:lnTo>
                  <a:lnTo>
                    <a:pt x="3543300" y="2733611"/>
                  </a:lnTo>
                  <a:lnTo>
                    <a:pt x="3543300" y="2647886"/>
                  </a:lnTo>
                  <a:close/>
                </a:path>
                <a:path w="3962400" h="2733675">
                  <a:moveTo>
                    <a:pt x="3962400" y="1323975"/>
                  </a:moveTo>
                  <a:lnTo>
                    <a:pt x="0" y="1323975"/>
                  </a:lnTo>
                  <a:lnTo>
                    <a:pt x="0" y="1409700"/>
                  </a:lnTo>
                  <a:lnTo>
                    <a:pt x="3962400" y="1409700"/>
                  </a:lnTo>
                  <a:lnTo>
                    <a:pt x="3962400" y="132397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1800"/>
              </a:lnSpc>
              <a:spcBef>
                <a:spcPts val="90"/>
              </a:spcBef>
            </a:pPr>
            <a:r>
              <a:rPr spc="-10" dirty="0">
                <a:solidFill>
                  <a:schemeClr val="tx1"/>
                </a:solidFill>
              </a:rPr>
              <a:t>1)Infection 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spc="5" dirty="0">
                <a:solidFill>
                  <a:schemeClr val="tx1"/>
                </a:solidFill>
              </a:rPr>
              <a:t>2</a:t>
            </a:r>
            <a:r>
              <a:rPr spc="-25" dirty="0">
                <a:solidFill>
                  <a:schemeClr val="tx1"/>
                </a:solidFill>
              </a:rPr>
              <a:t>)</a:t>
            </a:r>
            <a:r>
              <a:rPr spc="30" dirty="0">
                <a:solidFill>
                  <a:schemeClr val="tx1"/>
                </a:solidFill>
              </a:rPr>
              <a:t>N</a:t>
            </a:r>
            <a:r>
              <a:rPr spc="5" dirty="0">
                <a:solidFill>
                  <a:schemeClr val="tx1"/>
                </a:solidFill>
              </a:rPr>
              <a:t>eo</a:t>
            </a:r>
            <a:r>
              <a:rPr spc="30" dirty="0">
                <a:solidFill>
                  <a:schemeClr val="tx1"/>
                </a:solidFill>
              </a:rPr>
              <a:t>p</a:t>
            </a:r>
            <a:r>
              <a:rPr spc="-35" dirty="0">
                <a:solidFill>
                  <a:schemeClr val="tx1"/>
                </a:solidFill>
              </a:rPr>
              <a:t>l</a:t>
            </a:r>
            <a:r>
              <a:rPr spc="5" dirty="0">
                <a:solidFill>
                  <a:schemeClr val="tx1"/>
                </a:solidFill>
              </a:rPr>
              <a:t>as</a:t>
            </a:r>
            <a:r>
              <a:rPr spc="-35" dirty="0">
                <a:solidFill>
                  <a:schemeClr val="tx1"/>
                </a:solidFill>
              </a:rPr>
              <a:t>i</a:t>
            </a:r>
            <a:r>
              <a:rPr dirty="0">
                <a:solidFill>
                  <a:schemeClr val="tx1"/>
                </a:solidFill>
              </a:rPr>
              <a:t>a  3)Necrosis</a:t>
            </a:r>
            <a:r>
              <a:rPr sz="6000" dirty="0">
                <a:solidFill>
                  <a:schemeClr val="tx1"/>
                </a:solidFill>
              </a:rPr>
              <a:t>.</a:t>
            </a:r>
            <a:endParaRPr sz="6000">
              <a:solidFill>
                <a:schemeClr val="tx1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16565" y="6052883"/>
            <a:ext cx="209550" cy="85725"/>
          </a:xfrm>
          <a:custGeom>
            <a:avLst/>
            <a:gdLst/>
            <a:ahLst/>
            <a:cxnLst/>
            <a:rect l="l" t="t" r="r" b="b"/>
            <a:pathLst>
              <a:path w="209550" h="85725">
                <a:moveTo>
                  <a:pt x="209550" y="0"/>
                </a:moveTo>
                <a:lnTo>
                  <a:pt x="0" y="0"/>
                </a:lnTo>
                <a:lnTo>
                  <a:pt x="0" y="85724"/>
                </a:lnTo>
                <a:lnTo>
                  <a:pt x="209550" y="85724"/>
                </a:lnTo>
                <a:lnTo>
                  <a:pt x="2095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" y="0"/>
            <a:ext cx="11953875" cy="771525"/>
            <a:chOff x="114300" y="0"/>
            <a:chExt cx="11953875" cy="771525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114300" y="0"/>
              <a:ext cx="11953875" cy="771525"/>
            </a:xfrm>
            <a:custGeom>
              <a:avLst/>
              <a:gdLst/>
              <a:ahLst/>
              <a:cxnLst/>
              <a:rect l="l" t="t" r="r" b="b"/>
              <a:pathLst>
                <a:path w="11953875" h="771525">
                  <a:moveTo>
                    <a:pt x="11953875" y="0"/>
                  </a:moveTo>
                  <a:lnTo>
                    <a:pt x="0" y="0"/>
                  </a:lnTo>
                  <a:lnTo>
                    <a:pt x="0" y="771525"/>
                  </a:lnTo>
                  <a:lnTo>
                    <a:pt x="11953875" y="771525"/>
                  </a:lnTo>
                  <a:lnTo>
                    <a:pt x="119538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9290" y="36194"/>
              <a:ext cx="11639550" cy="685800"/>
            </a:xfrm>
            <a:custGeom>
              <a:avLst/>
              <a:gdLst/>
              <a:ahLst/>
              <a:cxnLst/>
              <a:rect l="l" t="t" r="r" b="b"/>
              <a:pathLst>
                <a:path w="11639550" h="685800">
                  <a:moveTo>
                    <a:pt x="11639499" y="0"/>
                  </a:moveTo>
                  <a:lnTo>
                    <a:pt x="4543374" y="0"/>
                  </a:lnTo>
                  <a:lnTo>
                    <a:pt x="4429125" y="0"/>
                  </a:lnTo>
                  <a:lnTo>
                    <a:pt x="0" y="0"/>
                  </a:lnTo>
                  <a:lnTo>
                    <a:pt x="0" y="685800"/>
                  </a:lnTo>
                  <a:lnTo>
                    <a:pt x="4429074" y="685800"/>
                  </a:lnTo>
                  <a:lnTo>
                    <a:pt x="4543374" y="685800"/>
                  </a:lnTo>
                  <a:lnTo>
                    <a:pt x="11639499" y="685800"/>
                  </a:lnTo>
                  <a:lnTo>
                    <a:pt x="116394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6857" y="0"/>
            <a:ext cx="11668760" cy="701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u="none" spc="-5" dirty="0">
                <a:solidFill>
                  <a:schemeClr val="tx1"/>
                </a:solidFill>
              </a:rPr>
              <a:t>Infective</a:t>
            </a:r>
            <a:r>
              <a:rPr sz="4400" u="none" spc="-25" dirty="0">
                <a:solidFill>
                  <a:schemeClr val="tx1"/>
                </a:solidFill>
              </a:rPr>
              <a:t> </a:t>
            </a:r>
            <a:r>
              <a:rPr sz="4400" u="none" spc="25" dirty="0">
                <a:solidFill>
                  <a:schemeClr val="tx1"/>
                </a:solidFill>
              </a:rPr>
              <a:t>Causes</a:t>
            </a:r>
            <a:r>
              <a:rPr sz="4400" u="none" spc="-285" dirty="0">
                <a:solidFill>
                  <a:schemeClr val="tx1"/>
                </a:solidFill>
              </a:rPr>
              <a:t> </a:t>
            </a:r>
            <a:r>
              <a:rPr sz="4400" u="none" spc="10" dirty="0">
                <a:solidFill>
                  <a:schemeClr val="tx1"/>
                </a:solidFill>
              </a:rPr>
              <a:t>of</a:t>
            </a:r>
            <a:r>
              <a:rPr sz="4400" u="none" spc="-90" dirty="0">
                <a:solidFill>
                  <a:schemeClr val="tx1"/>
                </a:solidFill>
              </a:rPr>
              <a:t> </a:t>
            </a:r>
            <a:r>
              <a:rPr sz="4400" u="none" spc="5" dirty="0">
                <a:solidFill>
                  <a:schemeClr val="tx1"/>
                </a:solidFill>
              </a:rPr>
              <a:t>Pathologic</a:t>
            </a:r>
            <a:r>
              <a:rPr sz="4400" u="none" spc="-20" dirty="0">
                <a:solidFill>
                  <a:schemeClr val="tx1"/>
                </a:solidFill>
              </a:rPr>
              <a:t> </a:t>
            </a:r>
            <a:r>
              <a:rPr sz="4400" u="none" spc="5" dirty="0">
                <a:solidFill>
                  <a:schemeClr val="tx1"/>
                </a:solidFill>
              </a:rPr>
              <a:t>leukocytosis</a:t>
            </a:r>
            <a:endParaRPr sz="4400">
              <a:solidFill>
                <a:schemeClr val="tx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590486"/>
            <a:ext cx="12192000" cy="6268085"/>
            <a:chOff x="0" y="590486"/>
            <a:chExt cx="12192000" cy="6268085"/>
          </a:xfrm>
          <a:solidFill>
            <a:schemeClr val="bg1"/>
          </a:solidFill>
        </p:grpSpPr>
        <p:sp>
          <p:nvSpPr>
            <p:cNvPr id="7" name="object 7"/>
            <p:cNvSpPr/>
            <p:nvPr/>
          </p:nvSpPr>
          <p:spPr>
            <a:xfrm>
              <a:off x="114300" y="771524"/>
              <a:ext cx="12077700" cy="5981700"/>
            </a:xfrm>
            <a:custGeom>
              <a:avLst/>
              <a:gdLst/>
              <a:ahLst/>
              <a:cxnLst/>
              <a:rect l="l" t="t" r="r" b="b"/>
              <a:pathLst>
                <a:path w="12077700" h="5981700">
                  <a:moveTo>
                    <a:pt x="12077700" y="0"/>
                  </a:moveTo>
                  <a:lnTo>
                    <a:pt x="0" y="0"/>
                  </a:lnTo>
                  <a:lnTo>
                    <a:pt x="0" y="5981700"/>
                  </a:lnTo>
                  <a:lnTo>
                    <a:pt x="12077700" y="5981700"/>
                  </a:lnTo>
                  <a:lnTo>
                    <a:pt x="120777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0486"/>
              <a:ext cx="1119187" cy="1204912"/>
            </a:xfrm>
            <a:prstGeom prst="rect">
              <a:avLst/>
            </a:prstGeom>
            <a:grpFill/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" y="1304861"/>
              <a:ext cx="5738876" cy="109537"/>
            </a:xfrm>
            <a:prstGeom prst="rect">
              <a:avLst/>
            </a:prstGeom>
            <a:grpFill/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475" y="695261"/>
              <a:ext cx="2900426" cy="1033462"/>
            </a:xfrm>
            <a:prstGeom prst="rect">
              <a:avLst/>
            </a:prstGeom>
            <a:grpFill/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1350" y="695261"/>
              <a:ext cx="3100451" cy="1033462"/>
            </a:xfrm>
            <a:prstGeom prst="rect">
              <a:avLst/>
            </a:prstGeom>
            <a:grpFill/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9775" y="695261"/>
              <a:ext cx="928687" cy="1033462"/>
            </a:xfrm>
            <a:prstGeom prst="rect">
              <a:avLst/>
            </a:prstGeom>
            <a:grpFill/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125" y="2095436"/>
              <a:ext cx="223837" cy="109537"/>
            </a:xfrm>
            <a:prstGeom prst="rect">
              <a:avLst/>
            </a:prstGeom>
            <a:grpFill/>
          </p:spPr>
        </p:pic>
        <p:sp>
          <p:nvSpPr>
            <p:cNvPr id="14" name="object 14"/>
            <p:cNvSpPr/>
            <p:nvPr/>
          </p:nvSpPr>
          <p:spPr>
            <a:xfrm>
              <a:off x="268947" y="2128138"/>
              <a:ext cx="152400" cy="38100"/>
            </a:xfrm>
            <a:custGeom>
              <a:avLst/>
              <a:gdLst/>
              <a:ahLst/>
              <a:cxnLst/>
              <a:rect l="l" t="t" r="r" b="b"/>
              <a:pathLst>
                <a:path w="152400" h="38100">
                  <a:moveTo>
                    <a:pt x="1524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52400" y="38100"/>
                  </a:lnTo>
                  <a:lnTo>
                    <a:pt x="1524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285936"/>
              <a:ext cx="890587" cy="1033462"/>
            </a:xfrm>
            <a:prstGeom prst="rect">
              <a:avLst/>
            </a:prstGeom>
            <a:grpFill/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125" y="2895536"/>
              <a:ext cx="11834876" cy="109537"/>
            </a:xfrm>
            <a:prstGeom prst="rect">
              <a:avLst/>
            </a:prstGeom>
            <a:grpFill/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6700" y="2285936"/>
              <a:ext cx="804862" cy="1033462"/>
            </a:xfrm>
            <a:prstGeom prst="rect">
              <a:avLst/>
            </a:prstGeom>
            <a:grpFill/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650" y="2285936"/>
              <a:ext cx="3986276" cy="1033462"/>
            </a:xfrm>
            <a:prstGeom prst="rect">
              <a:avLst/>
            </a:prstGeom>
            <a:grpFill/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71950" y="2285936"/>
              <a:ext cx="2671826" cy="1033462"/>
            </a:xfrm>
            <a:prstGeom prst="rect">
              <a:avLst/>
            </a:prstGeom>
            <a:grpFill/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0800" y="2285936"/>
              <a:ext cx="1538224" cy="1033462"/>
            </a:xfrm>
            <a:prstGeom prst="rect">
              <a:avLst/>
            </a:prstGeom>
            <a:grpFill/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96175" y="2285936"/>
              <a:ext cx="1719326" cy="1033462"/>
            </a:xfrm>
            <a:prstGeom prst="rect">
              <a:avLst/>
            </a:prstGeom>
            <a:grpFill/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72525" y="2285936"/>
              <a:ext cx="3090926" cy="1033462"/>
            </a:xfrm>
            <a:prstGeom prst="rect">
              <a:avLst/>
            </a:prstGeom>
            <a:grpFill/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20475" y="2285936"/>
              <a:ext cx="771525" cy="1033462"/>
            </a:xfrm>
            <a:prstGeom prst="rect">
              <a:avLst/>
            </a:prstGeom>
            <a:grpFill/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2914586"/>
              <a:ext cx="3052826" cy="1033462"/>
            </a:xfrm>
            <a:prstGeom prst="rect">
              <a:avLst/>
            </a:prstGeom>
            <a:grpFill/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81275" y="2914586"/>
              <a:ext cx="3786251" cy="1033462"/>
            </a:xfrm>
            <a:prstGeom prst="rect">
              <a:avLst/>
            </a:prstGeom>
            <a:grpFill/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43575" y="2914586"/>
              <a:ext cx="776287" cy="1033462"/>
            </a:xfrm>
            <a:prstGeom prst="rect">
              <a:avLst/>
            </a:prstGeom>
            <a:grpFill/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3714686"/>
              <a:ext cx="890587" cy="1033462"/>
            </a:xfrm>
            <a:prstGeom prst="rect">
              <a:avLst/>
            </a:prstGeom>
            <a:grpFill/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8125" y="4324286"/>
              <a:ext cx="6319901" cy="109537"/>
            </a:xfrm>
            <a:prstGeom prst="rect">
              <a:avLst/>
            </a:prstGeom>
            <a:grpFill/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6700" y="3714686"/>
              <a:ext cx="804862" cy="1033462"/>
            </a:xfrm>
            <a:prstGeom prst="rect">
              <a:avLst/>
            </a:prstGeom>
            <a:grpFill/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2475" y="3714686"/>
              <a:ext cx="3005201" cy="1033462"/>
            </a:xfrm>
            <a:prstGeom prst="rect">
              <a:avLst/>
            </a:prstGeom>
            <a:grpFill/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3714686"/>
              <a:ext cx="3100451" cy="1033462"/>
            </a:xfrm>
            <a:prstGeom prst="rect">
              <a:avLst/>
            </a:prstGeom>
            <a:grpFill/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5500" y="3714686"/>
              <a:ext cx="928687" cy="1033462"/>
            </a:xfrm>
            <a:prstGeom prst="rect">
              <a:avLst/>
            </a:prstGeom>
            <a:grpFill/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5305425"/>
              <a:ext cx="890587" cy="1033462"/>
            </a:xfrm>
            <a:prstGeom prst="rect">
              <a:avLst/>
            </a:prstGeom>
            <a:grpFill/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125" y="5915025"/>
              <a:ext cx="11834876" cy="109537"/>
            </a:xfrm>
            <a:prstGeom prst="rect">
              <a:avLst/>
            </a:prstGeom>
            <a:grpFill/>
          </p:spPr>
        </p:pic>
        <p:sp>
          <p:nvSpPr>
            <p:cNvPr id="35" name="object 35"/>
            <p:cNvSpPr/>
            <p:nvPr/>
          </p:nvSpPr>
          <p:spPr>
            <a:xfrm>
              <a:off x="268947" y="5947613"/>
              <a:ext cx="11764010" cy="38100"/>
            </a:xfrm>
            <a:custGeom>
              <a:avLst/>
              <a:gdLst/>
              <a:ahLst/>
              <a:cxnLst/>
              <a:rect l="l" t="t" r="r" b="b"/>
              <a:pathLst>
                <a:path w="11764010" h="38100">
                  <a:moveTo>
                    <a:pt x="11763413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11763413" y="38099"/>
                  </a:lnTo>
                  <a:lnTo>
                    <a:pt x="1176341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6700" y="5305425"/>
              <a:ext cx="804862" cy="1033462"/>
            </a:xfrm>
            <a:prstGeom prst="rect">
              <a:avLst/>
            </a:prstGeom>
            <a:grpFill/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76325" y="5305425"/>
              <a:ext cx="2833751" cy="1033462"/>
            </a:xfrm>
            <a:prstGeom prst="rect">
              <a:avLst/>
            </a:prstGeom>
            <a:grpFill/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14775" y="5305425"/>
              <a:ext cx="1538224" cy="1033462"/>
            </a:xfrm>
            <a:prstGeom prst="rect">
              <a:avLst/>
            </a:prstGeom>
            <a:grpFill/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57825" y="5305425"/>
              <a:ext cx="2843276" cy="1033462"/>
            </a:xfrm>
            <a:prstGeom prst="rect">
              <a:avLst/>
            </a:prstGeom>
            <a:grpFill/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05800" y="5305425"/>
              <a:ext cx="3109976" cy="1033462"/>
            </a:xfrm>
            <a:prstGeom prst="rect">
              <a:avLst/>
            </a:prstGeom>
            <a:grpFill/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20475" y="5305425"/>
              <a:ext cx="771525" cy="1033462"/>
            </a:xfrm>
            <a:prstGeom prst="rect">
              <a:avLst/>
            </a:prstGeom>
            <a:grpFill/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0" y="5934075"/>
              <a:ext cx="3052826" cy="923925"/>
            </a:xfrm>
            <a:prstGeom prst="rect">
              <a:avLst/>
            </a:prstGeom>
            <a:grpFill/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81275" y="5934075"/>
              <a:ext cx="3462401" cy="923925"/>
            </a:xfrm>
            <a:prstGeom prst="rect">
              <a:avLst/>
            </a:prstGeom>
            <a:grpFill/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19725" y="5934075"/>
              <a:ext cx="776287" cy="923925"/>
            </a:xfrm>
            <a:prstGeom prst="rect">
              <a:avLst/>
            </a:prstGeom>
            <a:grpFill/>
          </p:spPr>
        </p:pic>
      </p:grpSp>
      <p:sp>
        <p:nvSpPr>
          <p:cNvPr id="45" name="object 45"/>
          <p:cNvSpPr txBox="1"/>
          <p:nvPr/>
        </p:nvSpPr>
        <p:spPr>
          <a:xfrm>
            <a:off x="256540" y="578612"/>
            <a:ext cx="11795125" cy="606361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65100" marR="5609590" indent="-152400">
              <a:lnSpc>
                <a:spcPct val="144300"/>
              </a:lnSpc>
              <a:spcBef>
                <a:spcPts val="100"/>
              </a:spcBef>
              <a:buSzPct val="97222"/>
              <a:buAutoNum type="arabicParenR"/>
              <a:tabLst>
                <a:tab pos="498475" algn="l"/>
              </a:tabLst>
            </a:pPr>
            <a:r>
              <a:rPr sz="3600" u="heavy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 </a:t>
            </a:r>
            <a:r>
              <a:rPr sz="3600" u="heavy" spc="-10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Pyogenic</a:t>
            </a:r>
            <a:r>
              <a:rPr sz="3600" u="heavy" spc="-30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spc="-10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infections</a:t>
            </a:r>
            <a:r>
              <a:rPr sz="3600" u="heavy" spc="15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= </a:t>
            </a:r>
            <a:r>
              <a:rPr sz="3600" spc="-1185" dirty="0">
                <a:latin typeface="Arial Black"/>
                <a:cs typeface="Arial Black"/>
              </a:rPr>
              <a:t> </a:t>
            </a:r>
            <a:r>
              <a:rPr sz="3600" dirty="0">
                <a:latin typeface="Arial Black"/>
                <a:cs typeface="Arial Black"/>
              </a:rPr>
              <a:t>increased</a:t>
            </a:r>
            <a:r>
              <a:rPr sz="3600" spc="-25" dirty="0">
                <a:latin typeface="Arial Black"/>
                <a:cs typeface="Arial Black"/>
              </a:rPr>
              <a:t> </a:t>
            </a:r>
            <a:r>
              <a:rPr sz="3600" u="heavy" dirty="0">
                <a:uFill>
                  <a:solidFill>
                    <a:srgbClr val="201E1F"/>
                  </a:solidFill>
                </a:uFill>
                <a:latin typeface="Arial Black"/>
                <a:cs typeface="Arial Black"/>
              </a:rPr>
              <a:t>neutrophils.</a:t>
            </a:r>
            <a:endParaRPr sz="3600">
              <a:latin typeface="Arial Black"/>
              <a:cs typeface="Arial Black"/>
            </a:endParaRPr>
          </a:p>
          <a:p>
            <a:pPr marL="12700" marR="5080">
              <a:lnSpc>
                <a:spcPct val="114799"/>
              </a:lnSpc>
              <a:spcBef>
                <a:spcPts val="1345"/>
              </a:spcBef>
              <a:buAutoNum type="arabicParenR"/>
              <a:tabLst>
                <a:tab pos="680085" algn="l"/>
              </a:tabLst>
            </a:pPr>
            <a:r>
              <a:rPr sz="3600" u="heavy" spc="-10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Tuberculosis,</a:t>
            </a:r>
            <a:r>
              <a:rPr sz="3600" u="heavy" spc="210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spc="-10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syphilis,</a:t>
            </a:r>
            <a:r>
              <a:rPr sz="3600" u="heavy" spc="215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and</a:t>
            </a:r>
            <a:r>
              <a:rPr sz="3600" u="heavy" spc="215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spc="5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viral</a:t>
            </a:r>
            <a:r>
              <a:rPr sz="3600" u="heavy" spc="220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spc="-15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infections</a:t>
            </a:r>
            <a:r>
              <a:rPr sz="3600" u="heavy" spc="185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= </a:t>
            </a:r>
            <a:r>
              <a:rPr sz="3600" spc="-1185" dirty="0">
                <a:latin typeface="Arial Black"/>
                <a:cs typeface="Arial Black"/>
              </a:rPr>
              <a:t> </a:t>
            </a:r>
            <a:r>
              <a:rPr sz="3600" dirty="0">
                <a:latin typeface="Arial Black"/>
                <a:cs typeface="Arial Black"/>
              </a:rPr>
              <a:t>increased</a:t>
            </a:r>
            <a:r>
              <a:rPr sz="3600" spc="-5" dirty="0">
                <a:latin typeface="Arial Black"/>
                <a:cs typeface="Arial Black"/>
              </a:rPr>
              <a:t> </a:t>
            </a:r>
            <a:r>
              <a:rPr sz="3600" spc="-10" dirty="0">
                <a:latin typeface="Arial Black"/>
                <a:cs typeface="Arial Black"/>
              </a:rPr>
              <a:t>lymphocytes.</a:t>
            </a:r>
            <a:endParaRPr sz="3600">
              <a:latin typeface="Arial Black"/>
              <a:cs typeface="Arial Black"/>
            </a:endParaRPr>
          </a:p>
          <a:p>
            <a:pPr marL="12700" marR="5523865">
              <a:lnSpc>
                <a:spcPct val="144300"/>
              </a:lnSpc>
              <a:spcBef>
                <a:spcPts val="75"/>
              </a:spcBef>
              <a:buAutoNum type="arabicParenR"/>
              <a:tabLst>
                <a:tab pos="803275" algn="l"/>
                <a:tab pos="803910" algn="l"/>
              </a:tabLst>
            </a:pPr>
            <a:r>
              <a:rPr sz="3600" u="heavy" spc="15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Protozoal</a:t>
            </a:r>
            <a:r>
              <a:rPr sz="3600" u="heavy" spc="-90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spc="-10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infections</a:t>
            </a:r>
            <a:r>
              <a:rPr sz="3600" u="heavy" spc="-60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dirty="0"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= </a:t>
            </a:r>
            <a:r>
              <a:rPr sz="3600" spc="-1185" dirty="0">
                <a:latin typeface="Arial Black"/>
                <a:cs typeface="Arial Black"/>
              </a:rPr>
              <a:t> </a:t>
            </a:r>
            <a:r>
              <a:rPr sz="3600" dirty="0">
                <a:latin typeface="Arial Black"/>
                <a:cs typeface="Arial Black"/>
              </a:rPr>
              <a:t>increased</a:t>
            </a:r>
            <a:r>
              <a:rPr sz="3600" spc="-15" dirty="0">
                <a:latin typeface="Arial Black"/>
                <a:cs typeface="Arial Black"/>
              </a:rPr>
              <a:t> monocytes.</a:t>
            </a:r>
            <a:endParaRPr sz="3600">
              <a:latin typeface="Arial Black"/>
              <a:cs typeface="Arial Black"/>
            </a:endParaRPr>
          </a:p>
          <a:p>
            <a:pPr marL="12700" marR="5080">
              <a:lnSpc>
                <a:spcPct val="114799"/>
              </a:lnSpc>
              <a:spcBef>
                <a:spcPts val="1350"/>
              </a:spcBef>
              <a:buAutoNum type="arabicParenR"/>
              <a:tabLst>
                <a:tab pos="1127125" algn="l"/>
                <a:tab pos="1127760" algn="l"/>
                <a:tab pos="3968115" algn="l"/>
                <a:tab pos="5512435" algn="l"/>
                <a:tab pos="8362315" algn="l"/>
                <a:tab pos="11479530" algn="l"/>
              </a:tabLst>
            </a:pPr>
            <a:r>
              <a:rPr sz="3600" spc="-30" dirty="0">
                <a:latin typeface="Arial Black"/>
                <a:cs typeface="Arial Black"/>
              </a:rPr>
              <a:t>A</a:t>
            </a:r>
            <a:r>
              <a:rPr sz="3600" dirty="0">
                <a:latin typeface="Arial Black"/>
                <a:cs typeface="Arial Black"/>
              </a:rPr>
              <a:t>lle</a:t>
            </a:r>
            <a:r>
              <a:rPr sz="3600" spc="50" dirty="0">
                <a:latin typeface="Arial Black"/>
                <a:cs typeface="Arial Black"/>
              </a:rPr>
              <a:t>r</a:t>
            </a:r>
            <a:r>
              <a:rPr sz="3600" dirty="0">
                <a:latin typeface="Arial Black"/>
                <a:cs typeface="Arial Black"/>
              </a:rPr>
              <a:t>gies	</a:t>
            </a:r>
            <a:r>
              <a:rPr sz="3600" spc="-5" dirty="0">
                <a:latin typeface="Arial Black"/>
                <a:cs typeface="Arial Black"/>
              </a:rPr>
              <a:t>an</a:t>
            </a:r>
            <a:r>
              <a:rPr sz="3600" dirty="0">
                <a:latin typeface="Arial Black"/>
                <a:cs typeface="Arial Black"/>
              </a:rPr>
              <a:t>d	pa</a:t>
            </a:r>
            <a:r>
              <a:rPr sz="3600" spc="40" dirty="0">
                <a:latin typeface="Arial Black"/>
                <a:cs typeface="Arial Black"/>
              </a:rPr>
              <a:t>r</a:t>
            </a:r>
            <a:r>
              <a:rPr sz="3600" dirty="0">
                <a:latin typeface="Arial Black"/>
                <a:cs typeface="Arial Black"/>
              </a:rPr>
              <a:t>a</a:t>
            </a:r>
            <a:r>
              <a:rPr sz="3600" spc="-30" dirty="0">
                <a:latin typeface="Arial Black"/>
                <a:cs typeface="Arial Black"/>
              </a:rPr>
              <a:t>s</a:t>
            </a:r>
            <a:r>
              <a:rPr sz="3600" spc="70" dirty="0">
                <a:latin typeface="Arial Black"/>
                <a:cs typeface="Arial Black"/>
              </a:rPr>
              <a:t>i</a:t>
            </a:r>
            <a:r>
              <a:rPr sz="3600" spc="-25" dirty="0">
                <a:latin typeface="Arial Black"/>
                <a:cs typeface="Arial Black"/>
              </a:rPr>
              <a:t>t</a:t>
            </a:r>
            <a:r>
              <a:rPr sz="3600" dirty="0">
                <a:latin typeface="Arial Black"/>
                <a:cs typeface="Arial Black"/>
              </a:rPr>
              <a:t>ic	in</a:t>
            </a:r>
            <a:r>
              <a:rPr sz="3600" spc="-55" dirty="0">
                <a:latin typeface="Arial Black"/>
                <a:cs typeface="Arial Black"/>
              </a:rPr>
              <a:t>f</a:t>
            </a:r>
            <a:r>
              <a:rPr sz="3600" dirty="0">
                <a:latin typeface="Arial Black"/>
                <a:cs typeface="Arial Black"/>
              </a:rPr>
              <a:t>e</a:t>
            </a:r>
            <a:r>
              <a:rPr sz="3600" spc="65" dirty="0">
                <a:latin typeface="Arial Black"/>
                <a:cs typeface="Arial Black"/>
              </a:rPr>
              <a:t>c</a:t>
            </a:r>
            <a:r>
              <a:rPr sz="3600" spc="-25" dirty="0">
                <a:latin typeface="Arial Black"/>
                <a:cs typeface="Arial Black"/>
              </a:rPr>
              <a:t>t</a:t>
            </a:r>
            <a:r>
              <a:rPr sz="3600" dirty="0">
                <a:latin typeface="Arial Black"/>
                <a:cs typeface="Arial Black"/>
              </a:rPr>
              <a:t>ions	=  increased</a:t>
            </a:r>
            <a:r>
              <a:rPr sz="3600" spc="-5" dirty="0">
                <a:latin typeface="Arial Black"/>
                <a:cs typeface="Arial Black"/>
              </a:rPr>
              <a:t> eosinophils.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" y="0"/>
            <a:ext cx="12172950" cy="2219325"/>
          </a:xfrm>
          <a:custGeom>
            <a:avLst/>
            <a:gdLst/>
            <a:ahLst/>
            <a:cxnLst/>
            <a:rect l="l" t="t" r="r" b="b"/>
            <a:pathLst>
              <a:path w="12172950" h="2219325">
                <a:moveTo>
                  <a:pt x="12172950" y="0"/>
                </a:moveTo>
                <a:lnTo>
                  <a:pt x="0" y="0"/>
                </a:lnTo>
                <a:lnTo>
                  <a:pt x="0" y="2219325"/>
                </a:lnTo>
                <a:lnTo>
                  <a:pt x="12172950" y="2219325"/>
                </a:lnTo>
                <a:lnTo>
                  <a:pt x="121729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155" y="-52473"/>
            <a:ext cx="11965305" cy="9947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9370" rIns="0" bIns="0" rtlCol="0">
            <a:spAutoFit/>
          </a:bodyPr>
          <a:lstStyle/>
          <a:p>
            <a:pPr marL="355600" marR="5080" indent="-343535">
              <a:lnSpc>
                <a:spcPct val="114700"/>
              </a:lnSpc>
              <a:spcBef>
                <a:spcPts val="310"/>
              </a:spcBef>
              <a:tabLst>
                <a:tab pos="3176905" algn="l"/>
                <a:tab pos="4159250" algn="l"/>
                <a:tab pos="5512435" algn="l"/>
                <a:tab pos="6008370" algn="l"/>
                <a:tab pos="7132955" algn="l"/>
                <a:tab pos="10202545" algn="l"/>
                <a:tab pos="10678795" algn="l"/>
              </a:tabLst>
            </a:pPr>
            <a:r>
              <a:rPr sz="3200" b="0" u="none" spc="-5" dirty="0">
                <a:solidFill>
                  <a:schemeClr val="tx1"/>
                </a:solidFill>
                <a:latin typeface="Wingdings"/>
                <a:cs typeface="Wingdings"/>
              </a:rPr>
              <a:t></a:t>
            </a:r>
            <a:r>
              <a:rPr sz="3200" u="heavy" spc="-16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L</a:t>
            </a:r>
            <a:r>
              <a:rPr sz="3200" u="heavy" spc="1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y</a:t>
            </a:r>
            <a:r>
              <a:rPr sz="3200" u="heavy" spc="1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m</a:t>
            </a:r>
            <a:r>
              <a:rPr sz="3200" u="heavy" spc="-1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pho</a:t>
            </a:r>
            <a:r>
              <a:rPr sz="3200" u="heavy" spc="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m</a:t>
            </a:r>
            <a:r>
              <a:rPr sz="3200" u="heavy" spc="1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a</a:t>
            </a:r>
            <a:r>
              <a:rPr sz="3200" u="heavy" spc="2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s</a:t>
            </a:r>
            <a:r>
              <a:rPr sz="3200" u="heavy" spc="1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=</a:t>
            </a:r>
            <a:r>
              <a:rPr sz="3200" u="heavy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	</a:t>
            </a:r>
            <a:r>
              <a:rPr sz="2750" u="heavy" spc="4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so</a:t>
            </a:r>
            <a:r>
              <a:rPr sz="2750" u="heavy" spc="-2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li</a:t>
            </a:r>
            <a:r>
              <a:rPr sz="2750" u="heavy" spc="1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d</a:t>
            </a:r>
            <a:r>
              <a:rPr sz="2750" u="heavy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	</a:t>
            </a:r>
            <a:r>
              <a:rPr sz="2750" u="heavy" spc="-1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t</a:t>
            </a:r>
            <a:r>
              <a:rPr sz="2750" u="heavy" spc="4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u</a:t>
            </a:r>
            <a:r>
              <a:rPr sz="2750" u="heavy" spc="2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m</a:t>
            </a:r>
            <a:r>
              <a:rPr sz="2750" u="heavy" spc="4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o</a:t>
            </a:r>
            <a:r>
              <a:rPr sz="2750" u="heavy" spc="-2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r</a:t>
            </a:r>
            <a:r>
              <a:rPr sz="2750" u="heavy" spc="1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s</a:t>
            </a:r>
            <a:r>
              <a:rPr sz="2750" u="heavy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	</a:t>
            </a:r>
            <a:r>
              <a:rPr sz="2750" u="heavy" spc="4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o</a:t>
            </a:r>
            <a:r>
              <a:rPr sz="2750" u="heavy" spc="1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f</a:t>
            </a:r>
            <a:r>
              <a:rPr sz="2750" u="heavy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	</a:t>
            </a:r>
            <a:r>
              <a:rPr sz="2750" u="heavy" spc="4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b</a:t>
            </a:r>
            <a:r>
              <a:rPr sz="2750" u="heavy" spc="-2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l</a:t>
            </a:r>
            <a:r>
              <a:rPr sz="2750" u="heavy" spc="4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oo</a:t>
            </a:r>
            <a:r>
              <a:rPr sz="2750" u="heavy" spc="15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d</a:t>
            </a:r>
            <a:r>
              <a:rPr sz="2750" u="heavy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	</a:t>
            </a:r>
            <a:r>
              <a:rPr sz="2750" u="heavy" spc="4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ce</a:t>
            </a:r>
            <a:r>
              <a:rPr sz="2750" u="heavy" spc="-2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ll</a:t>
            </a:r>
            <a:r>
              <a:rPr sz="2750" u="heavy" spc="50" dirty="0">
                <a:solidFill>
                  <a:schemeClr val="tx1"/>
                </a:solidFill>
                <a:uFill>
                  <a:solidFill>
                    <a:srgbClr val="006FC0"/>
                  </a:solidFill>
                </a:uFill>
              </a:rPr>
              <a:t>s</a:t>
            </a:r>
            <a:r>
              <a:rPr sz="2000" u="none" spc="15" dirty="0">
                <a:solidFill>
                  <a:schemeClr val="tx1"/>
                </a:solidFill>
              </a:rPr>
              <a:t>=</a:t>
            </a:r>
            <a:r>
              <a:rPr sz="2000" u="none" dirty="0">
                <a:solidFill>
                  <a:schemeClr val="tx1"/>
                </a:solidFill>
              </a:rPr>
              <a:t> </a:t>
            </a:r>
            <a:r>
              <a:rPr sz="2000" u="none" spc="-20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u</a:t>
            </a:r>
            <a:r>
              <a:rPr spc="10" dirty="0">
                <a:solidFill>
                  <a:schemeClr val="tx1"/>
                </a:solidFill>
              </a:rPr>
              <a:t>s</a:t>
            </a:r>
            <a:r>
              <a:rPr spc="-45" dirty="0">
                <a:solidFill>
                  <a:schemeClr val="tx1"/>
                </a:solidFill>
              </a:rPr>
              <a:t>u</a:t>
            </a:r>
            <a:r>
              <a:rPr spc="10" dirty="0">
                <a:solidFill>
                  <a:schemeClr val="tx1"/>
                </a:solidFill>
              </a:rPr>
              <a:t>a</a:t>
            </a:r>
            <a:r>
              <a:rPr dirty="0">
                <a:solidFill>
                  <a:schemeClr val="tx1"/>
                </a:solidFill>
              </a:rPr>
              <a:t>l</a:t>
            </a:r>
            <a:r>
              <a:rPr spc="85" dirty="0">
                <a:solidFill>
                  <a:schemeClr val="tx1"/>
                </a:solidFill>
              </a:rPr>
              <a:t>l</a:t>
            </a:r>
            <a:r>
              <a:rPr dirty="0">
                <a:solidFill>
                  <a:schemeClr val="tx1"/>
                </a:solidFill>
              </a:rPr>
              <a:t>y</a:t>
            </a:r>
            <a:r>
              <a:rPr spc="325" dirty="0">
                <a:solidFill>
                  <a:schemeClr val="tx1"/>
                </a:solidFill>
              </a:rPr>
              <a:t> </a:t>
            </a:r>
            <a:r>
              <a:rPr spc="15" dirty="0">
                <a:solidFill>
                  <a:schemeClr val="tx1"/>
                </a:solidFill>
              </a:rPr>
              <a:t>see</a:t>
            </a:r>
            <a:r>
              <a:rPr dirty="0">
                <a:solidFill>
                  <a:schemeClr val="tx1"/>
                </a:solidFill>
              </a:rPr>
              <a:t>n	</a:t>
            </a:r>
            <a:r>
              <a:rPr spc="15" dirty="0">
                <a:solidFill>
                  <a:schemeClr val="tx1"/>
                </a:solidFill>
              </a:rPr>
              <a:t>a</a:t>
            </a:r>
            <a:r>
              <a:rPr dirty="0">
                <a:solidFill>
                  <a:schemeClr val="tx1"/>
                </a:solidFill>
              </a:rPr>
              <a:t>s	</a:t>
            </a:r>
            <a:r>
              <a:rPr spc="10" dirty="0">
                <a:solidFill>
                  <a:schemeClr val="tx1"/>
                </a:solidFill>
              </a:rPr>
              <a:t>e</a:t>
            </a:r>
            <a:r>
              <a:rPr spc="-120" dirty="0">
                <a:solidFill>
                  <a:schemeClr val="tx1"/>
                </a:solidFill>
              </a:rPr>
              <a:t>n</a:t>
            </a:r>
            <a:r>
              <a:rPr spc="80" dirty="0">
                <a:solidFill>
                  <a:schemeClr val="tx1"/>
                </a:solidFill>
              </a:rPr>
              <a:t>l</a:t>
            </a:r>
            <a:r>
              <a:rPr spc="10" dirty="0">
                <a:solidFill>
                  <a:schemeClr val="tx1"/>
                </a:solidFill>
              </a:rPr>
              <a:t>a</a:t>
            </a:r>
            <a:r>
              <a:rPr spc="40" dirty="0">
                <a:solidFill>
                  <a:schemeClr val="tx1"/>
                </a:solidFill>
              </a:rPr>
              <a:t>r</a:t>
            </a:r>
            <a:r>
              <a:rPr spc="-45" dirty="0">
                <a:solidFill>
                  <a:schemeClr val="tx1"/>
                </a:solidFill>
              </a:rPr>
              <a:t>g</a:t>
            </a:r>
            <a:r>
              <a:rPr spc="10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d </a:t>
            </a:r>
            <a:r>
              <a:rPr u="none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lymph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nodes</a:t>
            </a:r>
            <a:r>
              <a:rPr spc="10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or</a:t>
            </a:r>
            <a:r>
              <a:rPr spc="50" dirty="0">
                <a:solidFill>
                  <a:schemeClr val="tx1"/>
                </a:solidFill>
              </a:rPr>
              <a:t> </a:t>
            </a:r>
            <a:r>
              <a:rPr spc="20" dirty="0">
                <a:solidFill>
                  <a:schemeClr val="tx1"/>
                </a:solidFill>
              </a:rPr>
              <a:t>solid</a:t>
            </a:r>
            <a:r>
              <a:rPr spc="-175" dirty="0">
                <a:solidFill>
                  <a:schemeClr val="tx1"/>
                </a:solidFill>
              </a:rPr>
              <a:t> </a:t>
            </a:r>
            <a:r>
              <a:rPr spc="5" dirty="0">
                <a:solidFill>
                  <a:schemeClr val="tx1"/>
                </a:solidFill>
              </a:rPr>
              <a:t>masses.</a:t>
            </a:r>
            <a:endParaRPr sz="2000">
              <a:solidFill>
                <a:schemeClr val="tx1"/>
              </a:solidFill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6733" y="1235011"/>
            <a:ext cx="3388360" cy="391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2338705" algn="l"/>
                <a:tab pos="2919730" algn="l"/>
              </a:tabLst>
            </a:pPr>
            <a:r>
              <a:rPr sz="2400" b="1" u="heavy" spc="-4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u</a:t>
            </a:r>
            <a:r>
              <a:rPr sz="240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</a:t>
            </a:r>
            <a:r>
              <a:rPr sz="2400" b="1" u="heavy" spc="-4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u</a:t>
            </a:r>
            <a:r>
              <a:rPr sz="240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</a:t>
            </a:r>
            <a:r>
              <a:rPr sz="2400" b="1" u="heavy" spc="8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</a:t>
            </a:r>
            <a:r>
              <a:rPr sz="24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y	</a:t>
            </a:r>
            <a:r>
              <a:rPr sz="2400" b="1" u="heavy" spc="-6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</a:t>
            </a:r>
            <a:r>
              <a:rPr sz="240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ee</a:t>
            </a:r>
            <a:r>
              <a:rPr sz="24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	</a:t>
            </a:r>
            <a:r>
              <a:rPr sz="2400" b="1" u="heavy" spc="8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</a:t>
            </a:r>
            <a:r>
              <a:rPr sz="24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	</a:t>
            </a:r>
            <a:r>
              <a:rPr sz="2400" b="1" u="heavy" spc="2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</a:t>
            </a:r>
            <a:r>
              <a:rPr sz="2400" b="1" u="heavy" spc="-4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</a:t>
            </a:r>
            <a:r>
              <a:rPr sz="24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55" y="885818"/>
            <a:ext cx="8242934" cy="12369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3319779" algn="l"/>
                <a:tab pos="4759325" algn="l"/>
                <a:tab pos="5951220" algn="l"/>
                <a:tab pos="6685280" algn="l"/>
              </a:tabLst>
            </a:pPr>
            <a:r>
              <a:rPr sz="3950" spc="20" dirty="0">
                <a:latin typeface="Wingdings"/>
                <a:cs typeface="Wingdings"/>
              </a:rPr>
              <a:t></a:t>
            </a:r>
            <a:r>
              <a:rPr sz="3950" b="1" u="heavy" spc="2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Leukemia=</a:t>
            </a:r>
            <a:r>
              <a:rPr sz="3950" b="1" spc="20" dirty="0">
                <a:latin typeface="Arial"/>
                <a:cs typeface="Arial"/>
              </a:rPr>
              <a:t>	</a:t>
            </a:r>
            <a:r>
              <a:rPr sz="3200" b="1" u="heavy" spc="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liquid	</a:t>
            </a:r>
            <a:r>
              <a:rPr sz="3200" b="1" u="heavy" spc="1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kind	</a:t>
            </a:r>
            <a:r>
              <a:rPr sz="3200" b="1" u="heavy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of	</a:t>
            </a:r>
            <a:r>
              <a:rPr sz="3200" b="1" u="heavy" spc="-1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cancer=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715"/>
              </a:spcBef>
            </a:pPr>
            <a:r>
              <a:rPr sz="24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bloodstream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2219323"/>
            <a:ext cx="12172950" cy="45148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" y="352361"/>
            <a:ext cx="11225276" cy="61103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28600" y="133349"/>
            <a:ext cx="11668125" cy="6553200"/>
          </a:xfrm>
          <a:custGeom>
            <a:avLst/>
            <a:gdLst/>
            <a:ahLst/>
            <a:cxnLst/>
            <a:rect l="l" t="t" r="r" b="b"/>
            <a:pathLst>
              <a:path w="11668125" h="6553200">
                <a:moveTo>
                  <a:pt x="11485245" y="182880"/>
                </a:moveTo>
                <a:lnTo>
                  <a:pt x="11439525" y="182880"/>
                </a:lnTo>
                <a:lnTo>
                  <a:pt x="11439525" y="228600"/>
                </a:lnTo>
                <a:lnTo>
                  <a:pt x="11439525" y="6324600"/>
                </a:lnTo>
                <a:lnTo>
                  <a:pt x="228600" y="6324600"/>
                </a:lnTo>
                <a:lnTo>
                  <a:pt x="228600" y="228600"/>
                </a:lnTo>
                <a:lnTo>
                  <a:pt x="11439525" y="228600"/>
                </a:lnTo>
                <a:lnTo>
                  <a:pt x="11439525" y="182880"/>
                </a:lnTo>
                <a:lnTo>
                  <a:pt x="182880" y="182880"/>
                </a:lnTo>
                <a:lnTo>
                  <a:pt x="182880" y="228600"/>
                </a:lnTo>
                <a:lnTo>
                  <a:pt x="182880" y="6324600"/>
                </a:lnTo>
                <a:lnTo>
                  <a:pt x="182880" y="6370320"/>
                </a:lnTo>
                <a:lnTo>
                  <a:pt x="11485245" y="6370320"/>
                </a:lnTo>
                <a:lnTo>
                  <a:pt x="11485245" y="6324613"/>
                </a:lnTo>
                <a:lnTo>
                  <a:pt x="11485245" y="228600"/>
                </a:lnTo>
                <a:lnTo>
                  <a:pt x="11485245" y="182880"/>
                </a:lnTo>
                <a:close/>
              </a:path>
              <a:path w="11668125" h="6553200">
                <a:moveTo>
                  <a:pt x="11668125" y="0"/>
                </a:moveTo>
                <a:lnTo>
                  <a:pt x="11530965" y="0"/>
                </a:lnTo>
                <a:lnTo>
                  <a:pt x="11530965" y="137160"/>
                </a:lnTo>
                <a:lnTo>
                  <a:pt x="11530965" y="6416040"/>
                </a:lnTo>
                <a:lnTo>
                  <a:pt x="137160" y="6416040"/>
                </a:lnTo>
                <a:lnTo>
                  <a:pt x="137160" y="137160"/>
                </a:lnTo>
                <a:lnTo>
                  <a:pt x="11530965" y="137160"/>
                </a:lnTo>
                <a:lnTo>
                  <a:pt x="11530965" y="0"/>
                </a:lnTo>
                <a:lnTo>
                  <a:pt x="0" y="0"/>
                </a:lnTo>
                <a:lnTo>
                  <a:pt x="0" y="137160"/>
                </a:lnTo>
                <a:lnTo>
                  <a:pt x="0" y="6416040"/>
                </a:lnTo>
                <a:lnTo>
                  <a:pt x="0" y="6553200"/>
                </a:lnTo>
                <a:lnTo>
                  <a:pt x="11668125" y="6553200"/>
                </a:lnTo>
                <a:lnTo>
                  <a:pt x="11668125" y="6416040"/>
                </a:lnTo>
                <a:lnTo>
                  <a:pt x="11668125" y="137160"/>
                </a:lnTo>
                <a:lnTo>
                  <a:pt x="116681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06275" cy="6657975"/>
            <a:chOff x="0" y="0"/>
            <a:chExt cx="12106275" cy="6657975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12106275" cy="6657975"/>
            </a:xfrm>
            <a:custGeom>
              <a:avLst/>
              <a:gdLst/>
              <a:ahLst/>
              <a:cxnLst/>
              <a:rect l="l" t="t" r="r" b="b"/>
              <a:pathLst>
                <a:path w="12106275" h="6657975">
                  <a:moveTo>
                    <a:pt x="12106275" y="0"/>
                  </a:moveTo>
                  <a:lnTo>
                    <a:pt x="0" y="0"/>
                  </a:lnTo>
                  <a:lnTo>
                    <a:pt x="0" y="6657975"/>
                  </a:lnTo>
                  <a:lnTo>
                    <a:pt x="12106275" y="6657975"/>
                  </a:lnTo>
                  <a:lnTo>
                    <a:pt x="121062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67915" y="102869"/>
              <a:ext cx="8239125" cy="762000"/>
            </a:xfrm>
            <a:custGeom>
              <a:avLst/>
              <a:gdLst/>
              <a:ahLst/>
              <a:cxnLst/>
              <a:rect l="l" t="t" r="r" b="b"/>
              <a:pathLst>
                <a:path w="8239125" h="762000">
                  <a:moveTo>
                    <a:pt x="8239125" y="0"/>
                  </a:moveTo>
                  <a:lnTo>
                    <a:pt x="2857500" y="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762000"/>
                  </a:lnTo>
                  <a:lnTo>
                    <a:pt x="457200" y="762000"/>
                  </a:lnTo>
                  <a:lnTo>
                    <a:pt x="2857500" y="762000"/>
                  </a:lnTo>
                  <a:lnTo>
                    <a:pt x="8239125" y="762000"/>
                  </a:lnTo>
                  <a:lnTo>
                    <a:pt x="82391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70685" y="13906"/>
            <a:ext cx="8749030" cy="8496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699135" indent="-68643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"/>
              <a:tabLst>
                <a:tab pos="699135" algn="l"/>
              </a:tabLst>
            </a:pPr>
            <a:r>
              <a:rPr sz="5400" b="1" dirty="0">
                <a:latin typeface="Arial"/>
                <a:cs typeface="Arial"/>
              </a:rPr>
              <a:t>Patients</a:t>
            </a:r>
            <a:r>
              <a:rPr sz="5400" b="1" spc="-40" dirty="0">
                <a:latin typeface="Arial"/>
                <a:cs typeface="Arial"/>
              </a:rPr>
              <a:t> </a:t>
            </a:r>
            <a:r>
              <a:rPr sz="5400" b="1" spc="35" dirty="0">
                <a:latin typeface="Arial"/>
                <a:cs typeface="Arial"/>
              </a:rPr>
              <a:t>with</a:t>
            </a:r>
            <a:r>
              <a:rPr sz="5400" b="1" spc="-175" dirty="0">
                <a:latin typeface="Arial"/>
                <a:cs typeface="Arial"/>
              </a:rPr>
              <a:t> </a:t>
            </a:r>
            <a:r>
              <a:rPr sz="5400" b="1" spc="-45" dirty="0">
                <a:latin typeface="Arial"/>
                <a:cs typeface="Arial"/>
              </a:rPr>
              <a:t>Lymphoma</a:t>
            </a:r>
            <a:endParaRPr sz="5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5964" y="922019"/>
            <a:ext cx="8775700" cy="762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5895"/>
              </a:lnSpc>
            </a:pPr>
            <a:r>
              <a:rPr sz="5400" b="1" dirty="0">
                <a:latin typeface="Arial"/>
                <a:cs typeface="Arial"/>
              </a:rPr>
              <a:t>and</a:t>
            </a:r>
            <a:r>
              <a:rPr sz="5400" b="1" spc="-10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Leukemia</a:t>
            </a:r>
            <a:r>
              <a:rPr sz="5400" b="1" spc="-25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are</a:t>
            </a:r>
            <a:r>
              <a:rPr sz="5400" b="1" spc="-10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usually</a:t>
            </a:r>
            <a:r>
              <a:rPr sz="5400" b="1" spc="-20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:</a:t>
            </a:r>
            <a:endParaRPr sz="5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414" y="1793811"/>
            <a:ext cx="11821160" cy="47663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/>
          <a:p>
            <a:pPr marL="470534" marR="12065" indent="-457834">
              <a:lnSpc>
                <a:spcPct val="115700"/>
              </a:lnSpc>
              <a:spcBef>
                <a:spcPts val="90"/>
              </a:spcBef>
              <a:buAutoNum type="arabicParenR"/>
              <a:tabLst>
                <a:tab pos="470534" algn="l"/>
                <a:tab pos="3176905" algn="l"/>
                <a:tab pos="4206875" algn="l"/>
                <a:tab pos="5198110" algn="l"/>
                <a:tab pos="9906635" algn="l"/>
              </a:tabLst>
            </a:pPr>
            <a:r>
              <a:rPr sz="3950" b="1" u="heavy" spc="2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Gravely</a:t>
            </a:r>
            <a:r>
              <a:rPr sz="3950" b="1" u="heavy" spc="54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ill	=</a:t>
            </a:r>
            <a:r>
              <a:rPr sz="3950" b="1" u="heavy" spc="53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950" b="1" spc="20" dirty="0">
                <a:latin typeface="Arial"/>
                <a:cs typeface="Arial"/>
              </a:rPr>
              <a:t>if	</a:t>
            </a:r>
            <a:r>
              <a:rPr sz="3950" b="1" spc="-10" dirty="0">
                <a:latin typeface="Arial"/>
                <a:cs typeface="Arial"/>
              </a:rPr>
              <a:t>not	</a:t>
            </a:r>
            <a:r>
              <a:rPr sz="3950" b="1" spc="10" dirty="0">
                <a:latin typeface="Arial"/>
                <a:cs typeface="Arial"/>
              </a:rPr>
              <a:t>properly</a:t>
            </a:r>
            <a:r>
              <a:rPr sz="3950" b="1" spc="555" dirty="0">
                <a:latin typeface="Arial"/>
                <a:cs typeface="Arial"/>
              </a:rPr>
              <a:t> </a:t>
            </a:r>
            <a:r>
              <a:rPr sz="3950" b="1" spc="20" dirty="0">
                <a:latin typeface="Arial"/>
                <a:cs typeface="Arial"/>
              </a:rPr>
              <a:t>identified	</a:t>
            </a:r>
            <a:r>
              <a:rPr sz="3950" b="1" spc="15" dirty="0">
                <a:latin typeface="Arial"/>
                <a:cs typeface="Arial"/>
              </a:rPr>
              <a:t>and</a:t>
            </a:r>
            <a:r>
              <a:rPr sz="3950" b="1" spc="450" dirty="0">
                <a:latin typeface="Arial"/>
                <a:cs typeface="Arial"/>
              </a:rPr>
              <a:t> </a:t>
            </a:r>
            <a:r>
              <a:rPr sz="3950" b="1" spc="15" dirty="0">
                <a:latin typeface="Arial"/>
                <a:cs typeface="Arial"/>
              </a:rPr>
              <a:t>not </a:t>
            </a:r>
            <a:r>
              <a:rPr sz="3950" b="1" spc="-108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receive</a:t>
            </a:r>
            <a:r>
              <a:rPr sz="3950" b="1" spc="229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appropriate</a:t>
            </a:r>
            <a:r>
              <a:rPr sz="3950" b="1" spc="22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medical</a:t>
            </a:r>
            <a:r>
              <a:rPr sz="3950" b="1" spc="195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care.</a:t>
            </a:r>
            <a:endParaRPr sz="3950">
              <a:latin typeface="Arial"/>
              <a:cs typeface="Arial"/>
            </a:endParaRPr>
          </a:p>
          <a:p>
            <a:pPr marL="470534" marR="5080" indent="-457834">
              <a:lnSpc>
                <a:spcPct val="115700"/>
              </a:lnSpc>
              <a:spcBef>
                <a:spcPts val="1500"/>
              </a:spcBef>
              <a:buAutoNum type="arabicParenR"/>
              <a:tabLst>
                <a:tab pos="470534" algn="l"/>
                <a:tab pos="5531485" algn="l"/>
                <a:tab pos="5941695" algn="l"/>
                <a:tab pos="8219440" algn="l"/>
                <a:tab pos="8934450" algn="l"/>
                <a:tab pos="9944735" algn="l"/>
              </a:tabLst>
            </a:pPr>
            <a:r>
              <a:rPr sz="3950" b="1" spc="20" dirty="0">
                <a:latin typeface="Arial"/>
                <a:cs typeface="Arial"/>
              </a:rPr>
              <a:t>I</a:t>
            </a:r>
            <a:r>
              <a:rPr sz="395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mm</a:t>
            </a:r>
            <a:r>
              <a:rPr sz="3950" b="1" u="heavy" spc="5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u</a:t>
            </a:r>
            <a:r>
              <a:rPr sz="3950" b="1" u="heavy" spc="-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</a:t>
            </a:r>
            <a:r>
              <a:rPr sz="3950" b="1" u="heavy" spc="5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3950" b="1" u="heavy" spc="-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</a:t>
            </a:r>
            <a:r>
              <a:rPr sz="3950" b="1" u="heavy" spc="5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u</a:t>
            </a:r>
            <a:r>
              <a:rPr sz="3950" b="1" u="heavy" spc="-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pp</a:t>
            </a:r>
            <a:r>
              <a:rPr sz="3950" b="1" u="heavy" spc="10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</a:t>
            </a:r>
            <a:r>
              <a:rPr sz="3950" b="1" u="heavy" spc="5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3950" b="1" u="heavy" spc="-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</a:t>
            </a:r>
            <a:r>
              <a:rPr sz="3950" b="1" u="heavy" spc="5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</a:t>
            </a:r>
            <a:r>
              <a:rPr sz="3950" b="1" u="heavy" spc="-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3950" b="1" u="heavy" spc="2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spc="10" dirty="0">
                <a:latin typeface="Arial"/>
                <a:cs typeface="Arial"/>
              </a:rPr>
              <a:t>[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spc="55" dirty="0">
                <a:latin typeface="Arial"/>
                <a:cs typeface="Arial"/>
              </a:rPr>
              <a:t>b</a:t>
            </a:r>
            <a:r>
              <a:rPr sz="3950" b="1" spc="-25" dirty="0">
                <a:latin typeface="Arial"/>
                <a:cs typeface="Arial"/>
              </a:rPr>
              <a:t>e</a:t>
            </a:r>
            <a:r>
              <a:rPr sz="3950" b="1" spc="45" dirty="0">
                <a:latin typeface="Arial"/>
                <a:cs typeface="Arial"/>
              </a:rPr>
              <a:t>ca</a:t>
            </a:r>
            <a:r>
              <a:rPr sz="3950" b="1" spc="-15" dirty="0">
                <a:latin typeface="Arial"/>
                <a:cs typeface="Arial"/>
              </a:rPr>
              <a:t>u</a:t>
            </a:r>
            <a:r>
              <a:rPr sz="3950" b="1" spc="45" dirty="0">
                <a:latin typeface="Arial"/>
                <a:cs typeface="Arial"/>
              </a:rPr>
              <a:t>s</a:t>
            </a:r>
            <a:r>
              <a:rPr sz="3950" b="1" spc="15" dirty="0">
                <a:latin typeface="Arial"/>
                <a:cs typeface="Arial"/>
              </a:rPr>
              <a:t>e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spc="-15" dirty="0">
                <a:latin typeface="Arial"/>
                <a:cs typeface="Arial"/>
              </a:rPr>
              <a:t>o</a:t>
            </a:r>
            <a:r>
              <a:rPr sz="3950" b="1" spc="10" dirty="0">
                <a:latin typeface="Arial"/>
                <a:cs typeface="Arial"/>
              </a:rPr>
              <a:t>f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spc="25" dirty="0">
                <a:latin typeface="Arial"/>
                <a:cs typeface="Arial"/>
              </a:rPr>
              <a:t>t</a:t>
            </a:r>
            <a:r>
              <a:rPr sz="3950" b="1" spc="55" dirty="0">
                <a:latin typeface="Arial"/>
                <a:cs typeface="Arial"/>
              </a:rPr>
              <a:t>h</a:t>
            </a:r>
            <a:r>
              <a:rPr sz="3950" b="1" spc="15" dirty="0">
                <a:latin typeface="Arial"/>
                <a:cs typeface="Arial"/>
              </a:rPr>
              <a:t>e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u="heavy" spc="-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</a:t>
            </a:r>
            <a:r>
              <a:rPr sz="3950" b="1" u="heavy" spc="2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</a:t>
            </a:r>
            <a:r>
              <a:rPr sz="3950" b="1" u="heavy" spc="5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</a:t>
            </a:r>
            <a:r>
              <a:rPr sz="3950" b="1" u="heavy" spc="-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3950" b="1" u="heavy" spc="5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as</a:t>
            </a:r>
            <a:r>
              <a:rPr sz="395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 </a:t>
            </a:r>
            <a:r>
              <a:rPr sz="3950" b="1" spc="5" dirty="0">
                <a:latin typeface="Arial"/>
                <a:cs typeface="Arial"/>
              </a:rPr>
              <a:t> </a:t>
            </a:r>
            <a:r>
              <a:rPr sz="3950" b="1" u="heavy" spc="-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or</a:t>
            </a:r>
            <a:r>
              <a:rPr sz="3950" b="1" u="heavy" spc="5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treatment</a:t>
            </a:r>
            <a:r>
              <a:rPr sz="3950" b="1" u="heavy" spc="18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950" b="1" spc="20" dirty="0">
                <a:latin typeface="Arial"/>
                <a:cs typeface="Arial"/>
              </a:rPr>
              <a:t>].</a:t>
            </a:r>
            <a:endParaRPr sz="3950">
              <a:latin typeface="Arial"/>
              <a:cs typeface="Arial"/>
            </a:endParaRPr>
          </a:p>
          <a:p>
            <a:pPr marL="470534" indent="-457834">
              <a:lnSpc>
                <a:spcPct val="100000"/>
              </a:lnSpc>
              <a:spcBef>
                <a:spcPts val="2170"/>
              </a:spcBef>
              <a:buAutoNum type="arabicParenR"/>
              <a:tabLst>
                <a:tab pos="470534" algn="l"/>
              </a:tabLst>
            </a:pPr>
            <a:r>
              <a:rPr sz="395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Prone</a:t>
            </a:r>
            <a:r>
              <a:rPr sz="3950" b="1" u="heavy" spc="1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for</a:t>
            </a:r>
            <a:r>
              <a:rPr sz="3950" b="1" u="heavy" spc="4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serious</a:t>
            </a:r>
            <a:r>
              <a:rPr sz="3950" b="1" u="heavy" spc="13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infections</a:t>
            </a:r>
            <a:endParaRPr sz="3950">
              <a:latin typeface="Arial"/>
              <a:cs typeface="Arial"/>
            </a:endParaRPr>
          </a:p>
          <a:p>
            <a:pPr marL="470534" indent="-457834">
              <a:lnSpc>
                <a:spcPct val="100000"/>
              </a:lnSpc>
              <a:spcBef>
                <a:spcPts val="2245"/>
              </a:spcBef>
              <a:buAutoNum type="arabicParenR"/>
              <a:tabLst>
                <a:tab pos="470534" algn="l"/>
              </a:tabLst>
            </a:pPr>
            <a:r>
              <a:rPr sz="3950" b="1" u="heavy" spc="-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Bleed</a:t>
            </a:r>
            <a:r>
              <a:rPr sz="3950" b="1" u="heavy" spc="14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-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easily</a:t>
            </a:r>
            <a:r>
              <a:rPr sz="3950" b="1" u="heavy" spc="14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=</a:t>
            </a:r>
            <a:r>
              <a:rPr sz="3950" b="1" u="heavy" spc="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950" b="1" spc="-15" dirty="0">
                <a:latin typeface="Arial"/>
                <a:cs typeface="Arial"/>
              </a:rPr>
              <a:t>because</a:t>
            </a:r>
            <a:r>
              <a:rPr sz="3950" b="1" spc="280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of</a:t>
            </a:r>
            <a:r>
              <a:rPr sz="3950" b="1" spc="55" dirty="0">
                <a:latin typeface="Arial"/>
                <a:cs typeface="Arial"/>
              </a:rPr>
              <a:t> </a:t>
            </a:r>
            <a:r>
              <a:rPr sz="3950" b="1" u="heavy" spc="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thrombocytopenia.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0" y="390461"/>
            <a:ext cx="11263376" cy="613892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7175" y="171449"/>
            <a:ext cx="11706225" cy="6581140"/>
          </a:xfrm>
          <a:custGeom>
            <a:avLst/>
            <a:gdLst/>
            <a:ahLst/>
            <a:cxnLst/>
            <a:rect l="l" t="t" r="r" b="b"/>
            <a:pathLst>
              <a:path w="11706225" h="6581140">
                <a:moveTo>
                  <a:pt x="11523345" y="182880"/>
                </a:moveTo>
                <a:lnTo>
                  <a:pt x="182880" y="182880"/>
                </a:lnTo>
                <a:lnTo>
                  <a:pt x="182880" y="228600"/>
                </a:lnTo>
                <a:lnTo>
                  <a:pt x="182880" y="6353810"/>
                </a:lnTo>
                <a:lnTo>
                  <a:pt x="182880" y="6399530"/>
                </a:lnTo>
                <a:lnTo>
                  <a:pt x="11523345" y="6399530"/>
                </a:lnTo>
                <a:lnTo>
                  <a:pt x="11523345" y="6353810"/>
                </a:lnTo>
                <a:lnTo>
                  <a:pt x="228600" y="6353810"/>
                </a:lnTo>
                <a:lnTo>
                  <a:pt x="228600" y="228600"/>
                </a:lnTo>
                <a:lnTo>
                  <a:pt x="11477625" y="228600"/>
                </a:lnTo>
                <a:lnTo>
                  <a:pt x="11477625" y="6353175"/>
                </a:lnTo>
                <a:lnTo>
                  <a:pt x="11523345" y="6353175"/>
                </a:lnTo>
                <a:lnTo>
                  <a:pt x="11523345" y="228600"/>
                </a:lnTo>
                <a:lnTo>
                  <a:pt x="11523345" y="182880"/>
                </a:lnTo>
                <a:close/>
              </a:path>
              <a:path w="11706225" h="6581140">
                <a:moveTo>
                  <a:pt x="11706225" y="0"/>
                </a:moveTo>
                <a:lnTo>
                  <a:pt x="11569065" y="0"/>
                </a:lnTo>
                <a:lnTo>
                  <a:pt x="11569065" y="137160"/>
                </a:lnTo>
                <a:lnTo>
                  <a:pt x="11569065" y="6443980"/>
                </a:lnTo>
                <a:lnTo>
                  <a:pt x="137160" y="6443980"/>
                </a:lnTo>
                <a:lnTo>
                  <a:pt x="137160" y="137160"/>
                </a:lnTo>
                <a:lnTo>
                  <a:pt x="11569065" y="137160"/>
                </a:lnTo>
                <a:lnTo>
                  <a:pt x="11569065" y="0"/>
                </a:lnTo>
                <a:lnTo>
                  <a:pt x="0" y="0"/>
                </a:lnTo>
                <a:lnTo>
                  <a:pt x="0" y="137160"/>
                </a:lnTo>
                <a:lnTo>
                  <a:pt x="0" y="6443980"/>
                </a:lnTo>
                <a:lnTo>
                  <a:pt x="0" y="6581140"/>
                </a:lnTo>
                <a:lnTo>
                  <a:pt x="11706225" y="6581140"/>
                </a:lnTo>
                <a:lnTo>
                  <a:pt x="11706225" y="6444615"/>
                </a:lnTo>
                <a:lnTo>
                  <a:pt x="11706225" y="6443980"/>
                </a:lnTo>
                <a:lnTo>
                  <a:pt x="11706225" y="137160"/>
                </a:lnTo>
                <a:lnTo>
                  <a:pt x="11706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19900"/>
            <a:chOff x="0" y="0"/>
            <a:chExt cx="12192000" cy="68199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19900"/>
            </a:xfrm>
            <a:custGeom>
              <a:avLst/>
              <a:gdLst/>
              <a:ahLst/>
              <a:cxnLst/>
              <a:rect l="l" t="t" r="r" b="b"/>
              <a:pathLst>
                <a:path w="12192000" h="6819900">
                  <a:moveTo>
                    <a:pt x="12192000" y="0"/>
                  </a:moveTo>
                  <a:lnTo>
                    <a:pt x="0" y="0"/>
                  </a:lnTo>
                  <a:lnTo>
                    <a:pt x="0" y="6819900"/>
                  </a:lnTo>
                  <a:lnTo>
                    <a:pt x="12192000" y="6819900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0990" y="217169"/>
              <a:ext cx="11891010" cy="6419850"/>
            </a:xfrm>
            <a:custGeom>
              <a:avLst/>
              <a:gdLst/>
              <a:ahLst/>
              <a:cxnLst/>
              <a:rect l="l" t="t" r="r" b="b"/>
              <a:pathLst>
                <a:path w="11891010" h="6419850">
                  <a:moveTo>
                    <a:pt x="2962275" y="2371725"/>
                  </a:moveTo>
                  <a:lnTo>
                    <a:pt x="1352537" y="2371725"/>
                  </a:lnTo>
                  <a:lnTo>
                    <a:pt x="1171575" y="2371725"/>
                  </a:lnTo>
                  <a:lnTo>
                    <a:pt x="828675" y="2371725"/>
                  </a:lnTo>
                  <a:lnTo>
                    <a:pt x="400050" y="2371725"/>
                  </a:lnTo>
                  <a:lnTo>
                    <a:pt x="400050" y="3057525"/>
                  </a:lnTo>
                  <a:lnTo>
                    <a:pt x="828675" y="3057525"/>
                  </a:lnTo>
                  <a:lnTo>
                    <a:pt x="1171575" y="3057525"/>
                  </a:lnTo>
                  <a:lnTo>
                    <a:pt x="1352537" y="3057525"/>
                  </a:lnTo>
                  <a:lnTo>
                    <a:pt x="2962275" y="3057525"/>
                  </a:lnTo>
                  <a:lnTo>
                    <a:pt x="2962275" y="2371725"/>
                  </a:lnTo>
                  <a:close/>
                </a:path>
                <a:path w="11891010" h="6419850">
                  <a:moveTo>
                    <a:pt x="6038850" y="1343025"/>
                  </a:moveTo>
                  <a:lnTo>
                    <a:pt x="5619750" y="1343025"/>
                  </a:lnTo>
                  <a:lnTo>
                    <a:pt x="0" y="1343025"/>
                  </a:lnTo>
                  <a:lnTo>
                    <a:pt x="0" y="1362075"/>
                  </a:lnTo>
                  <a:lnTo>
                    <a:pt x="5619750" y="1362075"/>
                  </a:lnTo>
                  <a:lnTo>
                    <a:pt x="6038850" y="1362075"/>
                  </a:lnTo>
                  <a:lnTo>
                    <a:pt x="6038850" y="1343025"/>
                  </a:lnTo>
                  <a:close/>
                </a:path>
                <a:path w="11891010" h="6419850">
                  <a:moveTo>
                    <a:pt x="6038850" y="0"/>
                  </a:moveTo>
                  <a:lnTo>
                    <a:pt x="5619750" y="0"/>
                  </a:lnTo>
                  <a:lnTo>
                    <a:pt x="0" y="0"/>
                  </a:lnTo>
                  <a:lnTo>
                    <a:pt x="0" y="1219200"/>
                  </a:lnTo>
                  <a:lnTo>
                    <a:pt x="5619750" y="1219200"/>
                  </a:lnTo>
                  <a:lnTo>
                    <a:pt x="6038850" y="1219200"/>
                  </a:lnTo>
                  <a:lnTo>
                    <a:pt x="6038850" y="0"/>
                  </a:lnTo>
                  <a:close/>
                </a:path>
                <a:path w="11891010" h="6419850">
                  <a:moveTo>
                    <a:pt x="10448925" y="5734050"/>
                  </a:moveTo>
                  <a:lnTo>
                    <a:pt x="10448925" y="5734050"/>
                  </a:lnTo>
                  <a:lnTo>
                    <a:pt x="400050" y="5734050"/>
                  </a:lnTo>
                  <a:lnTo>
                    <a:pt x="400050" y="6419850"/>
                  </a:lnTo>
                  <a:lnTo>
                    <a:pt x="10448925" y="6419850"/>
                  </a:lnTo>
                  <a:lnTo>
                    <a:pt x="10448925" y="5734050"/>
                  </a:lnTo>
                  <a:close/>
                </a:path>
                <a:path w="11891010" h="6419850">
                  <a:moveTo>
                    <a:pt x="11877675" y="3209925"/>
                  </a:moveTo>
                  <a:lnTo>
                    <a:pt x="11877675" y="3209925"/>
                  </a:lnTo>
                  <a:lnTo>
                    <a:pt x="400050" y="3209925"/>
                  </a:lnTo>
                  <a:lnTo>
                    <a:pt x="400050" y="3895725"/>
                  </a:lnTo>
                  <a:lnTo>
                    <a:pt x="11877675" y="3895725"/>
                  </a:lnTo>
                  <a:lnTo>
                    <a:pt x="11877675" y="3209925"/>
                  </a:lnTo>
                  <a:close/>
                </a:path>
                <a:path w="11891010" h="6419850">
                  <a:moveTo>
                    <a:pt x="11891010" y="4048125"/>
                  </a:moveTo>
                  <a:lnTo>
                    <a:pt x="11891010" y="4048125"/>
                  </a:lnTo>
                  <a:lnTo>
                    <a:pt x="314325" y="4048125"/>
                  </a:lnTo>
                  <a:lnTo>
                    <a:pt x="314325" y="4733925"/>
                  </a:lnTo>
                  <a:lnTo>
                    <a:pt x="11891010" y="4733925"/>
                  </a:lnTo>
                  <a:lnTo>
                    <a:pt x="11891010" y="404812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0990" y="1436369"/>
              <a:ext cx="6038850" cy="123825"/>
            </a:xfrm>
            <a:custGeom>
              <a:avLst/>
              <a:gdLst/>
              <a:ahLst/>
              <a:cxnLst/>
              <a:rect l="l" t="t" r="r" b="b"/>
              <a:pathLst>
                <a:path w="6038850" h="123825">
                  <a:moveTo>
                    <a:pt x="6038850" y="0"/>
                  </a:moveTo>
                  <a:lnTo>
                    <a:pt x="0" y="0"/>
                  </a:lnTo>
                  <a:lnTo>
                    <a:pt x="0" y="123825"/>
                  </a:lnTo>
                  <a:lnTo>
                    <a:pt x="6038850" y="123825"/>
                  </a:lnTo>
                  <a:lnTo>
                    <a:pt x="60388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0990" y="217170"/>
            <a:ext cx="6038850" cy="12192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0"/>
              </a:lnSpc>
            </a:pPr>
            <a:r>
              <a:rPr sz="9600" u="none" spc="5" dirty="0">
                <a:solidFill>
                  <a:schemeClr val="tx1"/>
                </a:solidFill>
              </a:rPr>
              <a:t>L</a:t>
            </a:r>
            <a:r>
              <a:rPr sz="9600" u="none" spc="-35" dirty="0">
                <a:solidFill>
                  <a:schemeClr val="tx1"/>
                </a:solidFill>
              </a:rPr>
              <a:t>e</a:t>
            </a:r>
            <a:r>
              <a:rPr sz="9600" u="none" spc="5" dirty="0">
                <a:solidFill>
                  <a:schemeClr val="tx1"/>
                </a:solidFill>
              </a:rPr>
              <a:t>u</a:t>
            </a:r>
            <a:r>
              <a:rPr sz="9600" u="none" spc="-35" dirty="0">
                <a:solidFill>
                  <a:schemeClr val="tx1"/>
                </a:solidFill>
              </a:rPr>
              <a:t>k</a:t>
            </a:r>
            <a:r>
              <a:rPr sz="9600" u="none" spc="5" dirty="0">
                <a:solidFill>
                  <a:schemeClr val="tx1"/>
                </a:solidFill>
              </a:rPr>
              <a:t>emi</a:t>
            </a:r>
            <a:r>
              <a:rPr sz="9600" u="none" spc="20" dirty="0">
                <a:solidFill>
                  <a:schemeClr val="tx1"/>
                </a:solidFill>
              </a:rPr>
              <a:t>a</a:t>
            </a:r>
            <a:r>
              <a:rPr sz="9600" u="none" dirty="0">
                <a:solidFill>
                  <a:schemeClr val="tx1"/>
                </a:solidFill>
              </a:rPr>
              <a:t>:</a:t>
            </a:r>
            <a:endParaRPr sz="960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65" y="1807845"/>
            <a:ext cx="2667000" cy="628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400" b="1" spc="15" dirty="0">
                <a:latin typeface="Arial"/>
                <a:cs typeface="Arial"/>
              </a:rPr>
              <a:t>occurs</a:t>
            </a:r>
            <a:r>
              <a:rPr sz="4400" b="1" spc="-204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in: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414" y="2406896"/>
            <a:ext cx="11896090" cy="17037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9380" rIns="0" bIns="0" rtlCol="0">
            <a:spAutoFit/>
          </a:bodyPr>
          <a:lstStyle/>
          <a:p>
            <a:pPr marL="556895" indent="-544830">
              <a:lnSpc>
                <a:spcPct val="100000"/>
              </a:lnSpc>
              <a:spcBef>
                <a:spcPts val="940"/>
              </a:spcBef>
              <a:buSzPct val="97916"/>
              <a:buFont typeface="Wingdings"/>
              <a:buChar char=""/>
              <a:tabLst>
                <a:tab pos="557530" algn="l"/>
              </a:tabLst>
            </a:pPr>
            <a:r>
              <a:rPr sz="4800" b="1" spc="-30" dirty="0">
                <a:latin typeface="Arial"/>
                <a:cs typeface="Arial"/>
              </a:rPr>
              <a:t>All</a:t>
            </a:r>
            <a:r>
              <a:rPr sz="4800" b="1" spc="65" dirty="0">
                <a:latin typeface="Arial"/>
                <a:cs typeface="Arial"/>
              </a:rPr>
              <a:t> </a:t>
            </a:r>
            <a:r>
              <a:rPr sz="4800" b="1" spc="15" dirty="0">
                <a:latin typeface="Arial"/>
                <a:cs typeface="Arial"/>
              </a:rPr>
              <a:t>races</a:t>
            </a:r>
            <a:endParaRPr sz="4800">
              <a:latin typeface="Arial"/>
              <a:cs typeface="Arial"/>
            </a:endParaRPr>
          </a:p>
          <a:p>
            <a:pPr marL="708660" indent="-695960">
              <a:lnSpc>
                <a:spcPct val="100000"/>
              </a:lnSpc>
              <a:spcBef>
                <a:spcPts val="850"/>
              </a:spcBef>
              <a:buSzPct val="97916"/>
              <a:buFont typeface="Wingdings"/>
              <a:buChar char=""/>
              <a:tabLst>
                <a:tab pos="708660" algn="l"/>
              </a:tabLst>
            </a:pPr>
            <a:r>
              <a:rPr sz="4800" b="1" spc="-45" dirty="0">
                <a:latin typeface="Arial"/>
                <a:cs typeface="Arial"/>
              </a:rPr>
              <a:t>At</a:t>
            </a:r>
            <a:r>
              <a:rPr sz="4800" b="1" spc="280" dirty="0">
                <a:latin typeface="Arial"/>
                <a:cs typeface="Arial"/>
              </a:rPr>
              <a:t> </a:t>
            </a:r>
            <a:r>
              <a:rPr sz="4800" b="1" spc="30" dirty="0">
                <a:latin typeface="Arial"/>
                <a:cs typeface="Arial"/>
              </a:rPr>
              <a:t>any</a:t>
            </a:r>
            <a:r>
              <a:rPr sz="4800" b="1" spc="195" dirty="0">
                <a:latin typeface="Arial"/>
                <a:cs typeface="Arial"/>
              </a:rPr>
              <a:t> </a:t>
            </a:r>
            <a:r>
              <a:rPr sz="4800" b="1" spc="10" dirty="0">
                <a:latin typeface="Arial"/>
                <a:cs typeface="Arial"/>
              </a:rPr>
              <a:t>age=</a:t>
            </a:r>
            <a:r>
              <a:rPr sz="4800" b="1" spc="290" dirty="0">
                <a:latin typeface="Arial"/>
                <a:cs typeface="Arial"/>
              </a:rPr>
              <a:t> </a:t>
            </a:r>
            <a:r>
              <a:rPr sz="3950" b="1" spc="30" dirty="0">
                <a:latin typeface="Arial"/>
                <a:cs typeface="Arial"/>
              </a:rPr>
              <a:t>[much</a:t>
            </a:r>
            <a:r>
              <a:rPr sz="3950" b="1" spc="150" dirty="0">
                <a:latin typeface="Arial"/>
                <a:cs typeface="Arial"/>
              </a:rPr>
              <a:t> </a:t>
            </a:r>
            <a:r>
              <a:rPr sz="3950" b="1" spc="30" dirty="0">
                <a:latin typeface="Arial"/>
                <a:cs typeface="Arial"/>
              </a:rPr>
              <a:t>more</a:t>
            </a:r>
            <a:r>
              <a:rPr sz="3950" b="1" spc="140" dirty="0">
                <a:latin typeface="Arial"/>
                <a:cs typeface="Arial"/>
              </a:rPr>
              <a:t> </a:t>
            </a:r>
            <a:r>
              <a:rPr sz="3950" b="1" spc="20" dirty="0">
                <a:latin typeface="Arial"/>
                <a:cs typeface="Arial"/>
              </a:rPr>
              <a:t>common</a:t>
            </a:r>
            <a:r>
              <a:rPr sz="3950" b="1" spc="155" dirty="0">
                <a:latin typeface="Arial"/>
                <a:cs typeface="Arial"/>
              </a:rPr>
              <a:t> </a:t>
            </a:r>
            <a:r>
              <a:rPr sz="3950" b="1" spc="20" dirty="0">
                <a:latin typeface="Arial"/>
                <a:cs typeface="Arial"/>
              </a:rPr>
              <a:t>in</a:t>
            </a:r>
            <a:r>
              <a:rPr sz="3950" b="1" spc="22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adults</a:t>
            </a:r>
            <a:endParaRPr sz="3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250" y="4296664"/>
            <a:ext cx="4686300" cy="6324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308735" algn="l"/>
                <a:tab pos="2004060" algn="l"/>
                <a:tab pos="4377690" algn="l"/>
              </a:tabLst>
            </a:pPr>
            <a:r>
              <a:rPr sz="3950" b="1" spc="25" dirty="0">
                <a:latin typeface="Arial"/>
                <a:cs typeface="Arial"/>
              </a:rPr>
              <a:t>t</a:t>
            </a:r>
            <a:r>
              <a:rPr sz="3950" b="1" spc="-20" dirty="0">
                <a:latin typeface="Arial"/>
                <a:cs typeface="Arial"/>
              </a:rPr>
              <a:t>h</a:t>
            </a:r>
            <a:r>
              <a:rPr sz="3950" b="1" spc="-25" dirty="0">
                <a:latin typeface="Arial"/>
                <a:cs typeface="Arial"/>
              </a:rPr>
              <a:t>a</a:t>
            </a:r>
            <a:r>
              <a:rPr sz="3950" b="1" spc="15" dirty="0">
                <a:latin typeface="Arial"/>
                <a:cs typeface="Arial"/>
              </a:rPr>
              <a:t>n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spc="20" dirty="0">
                <a:latin typeface="Arial"/>
                <a:cs typeface="Arial"/>
              </a:rPr>
              <a:t>i</a:t>
            </a:r>
            <a:r>
              <a:rPr sz="3950" b="1" spc="15" dirty="0">
                <a:latin typeface="Arial"/>
                <a:cs typeface="Arial"/>
              </a:rPr>
              <a:t>n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spc="-25" dirty="0">
                <a:latin typeface="Arial"/>
                <a:cs typeface="Arial"/>
              </a:rPr>
              <a:t>c</a:t>
            </a:r>
            <a:r>
              <a:rPr sz="3950" b="1" spc="-15" dirty="0">
                <a:latin typeface="Arial"/>
                <a:cs typeface="Arial"/>
              </a:rPr>
              <a:t>h</a:t>
            </a:r>
            <a:r>
              <a:rPr sz="3950" b="1" spc="20" dirty="0">
                <a:latin typeface="Arial"/>
                <a:cs typeface="Arial"/>
              </a:rPr>
              <a:t>il</a:t>
            </a:r>
            <a:r>
              <a:rPr sz="3950" b="1" spc="-15" dirty="0">
                <a:latin typeface="Arial"/>
                <a:cs typeface="Arial"/>
              </a:rPr>
              <a:t>d</a:t>
            </a:r>
            <a:r>
              <a:rPr sz="3950" b="1" spc="105" dirty="0">
                <a:latin typeface="Arial"/>
                <a:cs typeface="Arial"/>
              </a:rPr>
              <a:t>r</a:t>
            </a:r>
            <a:r>
              <a:rPr sz="3950" b="1" spc="-25" dirty="0">
                <a:latin typeface="Arial"/>
                <a:cs typeface="Arial"/>
              </a:rPr>
              <a:t>e</a:t>
            </a:r>
            <a:r>
              <a:rPr sz="3950" b="1" spc="-15" dirty="0">
                <a:latin typeface="Arial"/>
                <a:cs typeface="Arial"/>
              </a:rPr>
              <a:t>n</a:t>
            </a:r>
            <a:r>
              <a:rPr sz="3950" b="1" spc="10" dirty="0">
                <a:latin typeface="Arial"/>
                <a:cs typeface="Arial"/>
              </a:rPr>
              <a:t>]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spc="15" dirty="0">
                <a:latin typeface="Arial"/>
                <a:cs typeface="Arial"/>
              </a:rPr>
              <a:t>=</a:t>
            </a:r>
            <a:endParaRPr sz="3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1034" y="4191571"/>
            <a:ext cx="6315075" cy="7581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70710" algn="l"/>
                <a:tab pos="4978400" algn="l"/>
              </a:tabLst>
            </a:pPr>
            <a:r>
              <a:rPr sz="4800" b="1" spc="-35" dirty="0">
                <a:latin typeface="Arial"/>
                <a:cs typeface="Arial"/>
              </a:rPr>
              <a:t>&gt;</a:t>
            </a:r>
            <a:r>
              <a:rPr sz="4800" b="1" spc="25" dirty="0">
                <a:latin typeface="Arial"/>
                <a:cs typeface="Arial"/>
              </a:rPr>
              <a:t>50</a:t>
            </a:r>
            <a:r>
              <a:rPr sz="4800" b="1" spc="5" dirty="0">
                <a:latin typeface="Arial"/>
                <a:cs typeface="Arial"/>
              </a:rPr>
              <a:t>%</a:t>
            </a:r>
            <a:r>
              <a:rPr sz="4800" b="1" dirty="0">
                <a:latin typeface="Arial"/>
                <a:cs typeface="Arial"/>
              </a:rPr>
              <a:t>	o</a:t>
            </a:r>
            <a:r>
              <a:rPr sz="4800" b="1" spc="10" dirty="0">
                <a:latin typeface="Arial"/>
                <a:cs typeface="Arial"/>
              </a:rPr>
              <a:t>c</a:t>
            </a:r>
            <a:r>
              <a:rPr sz="4800" b="1" spc="20" dirty="0">
                <a:latin typeface="Arial"/>
                <a:cs typeface="Arial"/>
              </a:rPr>
              <a:t>c</a:t>
            </a:r>
            <a:r>
              <a:rPr sz="4800" b="1" dirty="0">
                <a:latin typeface="Arial"/>
                <a:cs typeface="Arial"/>
              </a:rPr>
              <a:t>urr</a:t>
            </a:r>
            <a:r>
              <a:rPr sz="4800" b="1" spc="10" dirty="0">
                <a:latin typeface="Arial"/>
                <a:cs typeface="Arial"/>
              </a:rPr>
              <a:t>i</a:t>
            </a:r>
            <a:r>
              <a:rPr sz="4800" b="1" spc="5" dirty="0">
                <a:latin typeface="Arial"/>
                <a:cs typeface="Arial"/>
              </a:rPr>
              <a:t>ng</a:t>
            </a:r>
            <a:r>
              <a:rPr sz="4800" b="1" dirty="0">
                <a:latin typeface="Arial"/>
                <a:cs typeface="Arial"/>
              </a:rPr>
              <a:t>	</a:t>
            </a:r>
            <a:r>
              <a:rPr sz="4800" b="1" spc="20" dirty="0">
                <a:latin typeface="Arial"/>
                <a:cs typeface="Arial"/>
              </a:rPr>
              <a:t>a</a:t>
            </a:r>
            <a:r>
              <a:rPr sz="4800" b="1" spc="-25" dirty="0">
                <a:latin typeface="Arial"/>
                <a:cs typeface="Arial"/>
              </a:rPr>
              <a:t>ft</a:t>
            </a:r>
            <a:r>
              <a:rPr sz="4800" b="1" spc="20" dirty="0">
                <a:latin typeface="Arial"/>
                <a:cs typeface="Arial"/>
              </a:rPr>
              <a:t>e</a:t>
            </a:r>
            <a:r>
              <a:rPr sz="4800" b="1" dirty="0">
                <a:latin typeface="Arial"/>
                <a:cs typeface="Arial"/>
              </a:rPr>
              <a:t>r</a:t>
            </a:r>
            <a:endParaRPr sz="4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315" y="5113020"/>
            <a:ext cx="4013200" cy="6858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95"/>
              </a:lnSpc>
            </a:pPr>
            <a:r>
              <a:rPr sz="4800" b="1" spc="5" dirty="0">
                <a:latin typeface="Arial"/>
                <a:cs typeface="Arial"/>
              </a:rPr>
              <a:t>age</a:t>
            </a:r>
            <a:r>
              <a:rPr sz="4800" b="1" spc="-50" dirty="0">
                <a:latin typeface="Arial"/>
                <a:cs typeface="Arial"/>
              </a:rPr>
              <a:t> </a:t>
            </a:r>
            <a:r>
              <a:rPr sz="4800" b="1" spc="15" dirty="0">
                <a:latin typeface="Arial"/>
                <a:cs typeface="Arial"/>
              </a:rPr>
              <a:t>65</a:t>
            </a:r>
            <a:r>
              <a:rPr sz="4800" b="1" spc="-45" dirty="0">
                <a:latin typeface="Arial"/>
                <a:cs typeface="Arial"/>
              </a:rPr>
              <a:t> </a:t>
            </a:r>
            <a:r>
              <a:rPr sz="4800" b="1" spc="-20" dirty="0">
                <a:latin typeface="Arial"/>
                <a:cs typeface="Arial"/>
              </a:rPr>
              <a:t>years</a:t>
            </a:r>
            <a:r>
              <a:rPr sz="4800" b="1" spc="5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.</a:t>
            </a:r>
            <a:endParaRPr sz="4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414" y="5879782"/>
            <a:ext cx="10625455" cy="7581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556895" indent="-544830">
              <a:lnSpc>
                <a:spcPct val="100000"/>
              </a:lnSpc>
              <a:spcBef>
                <a:spcPts val="105"/>
              </a:spcBef>
              <a:buSzPct val="97916"/>
              <a:buFont typeface="Wingdings"/>
              <a:buChar char=""/>
              <a:tabLst>
                <a:tab pos="557530" algn="l"/>
              </a:tabLst>
            </a:pPr>
            <a:r>
              <a:rPr sz="4800" b="1" spc="-5" dirty="0">
                <a:latin typeface="Arial"/>
                <a:cs typeface="Arial"/>
              </a:rPr>
              <a:t>More</a:t>
            </a:r>
            <a:r>
              <a:rPr sz="4800" b="1" spc="30" dirty="0">
                <a:latin typeface="Arial"/>
                <a:cs typeface="Arial"/>
              </a:rPr>
              <a:t> </a:t>
            </a:r>
            <a:r>
              <a:rPr sz="4800" b="1" spc="5" dirty="0">
                <a:latin typeface="Arial"/>
                <a:cs typeface="Arial"/>
              </a:rPr>
              <a:t>common</a:t>
            </a:r>
            <a:r>
              <a:rPr sz="4800" b="1" spc="-85" dirty="0">
                <a:latin typeface="Arial"/>
                <a:cs typeface="Arial"/>
              </a:rPr>
              <a:t> </a:t>
            </a:r>
            <a:r>
              <a:rPr sz="4800" b="1" spc="10" dirty="0">
                <a:latin typeface="Arial"/>
                <a:cs typeface="Arial"/>
              </a:rPr>
              <a:t>in</a:t>
            </a:r>
            <a:r>
              <a:rPr sz="4800" b="1" spc="-5" dirty="0">
                <a:latin typeface="Arial"/>
                <a:cs typeface="Arial"/>
              </a:rPr>
              <a:t> </a:t>
            </a:r>
            <a:r>
              <a:rPr sz="4800" b="1" spc="10" dirty="0">
                <a:latin typeface="Arial"/>
                <a:cs typeface="Arial"/>
              </a:rPr>
              <a:t>men</a:t>
            </a:r>
            <a:r>
              <a:rPr sz="4800" b="1" spc="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than</a:t>
            </a:r>
            <a:r>
              <a:rPr sz="4800" b="1" spc="5" dirty="0">
                <a:latin typeface="Arial"/>
                <a:cs typeface="Arial"/>
              </a:rPr>
              <a:t> </a:t>
            </a:r>
            <a:r>
              <a:rPr sz="4800" b="1" spc="20" dirty="0">
                <a:latin typeface="Arial"/>
                <a:cs typeface="Arial"/>
              </a:rPr>
              <a:t>women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990" y="121919"/>
            <a:ext cx="10467975" cy="504825"/>
          </a:xfrm>
          <a:custGeom>
            <a:avLst/>
            <a:gdLst/>
            <a:ahLst/>
            <a:cxnLst/>
            <a:rect l="l" t="t" r="r" b="b"/>
            <a:pathLst>
              <a:path w="10467975" h="504825">
                <a:moveTo>
                  <a:pt x="10467975" y="0"/>
                </a:moveTo>
                <a:lnTo>
                  <a:pt x="10467975" y="0"/>
                </a:lnTo>
                <a:lnTo>
                  <a:pt x="0" y="0"/>
                </a:lnTo>
                <a:lnTo>
                  <a:pt x="0" y="504825"/>
                </a:lnTo>
                <a:lnTo>
                  <a:pt x="10467975" y="504825"/>
                </a:lnTo>
                <a:lnTo>
                  <a:pt x="1046797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040" y="3007994"/>
            <a:ext cx="9572625" cy="685800"/>
          </a:xfrm>
          <a:custGeom>
            <a:avLst/>
            <a:gdLst/>
            <a:ahLst/>
            <a:cxnLst/>
            <a:rect l="l" t="t" r="r" b="b"/>
            <a:pathLst>
              <a:path w="9572625" h="685800">
                <a:moveTo>
                  <a:pt x="9572625" y="0"/>
                </a:moveTo>
                <a:lnTo>
                  <a:pt x="9572625" y="0"/>
                </a:lnTo>
                <a:lnTo>
                  <a:pt x="0" y="0"/>
                </a:lnTo>
                <a:lnTo>
                  <a:pt x="0" y="685800"/>
                </a:lnTo>
                <a:lnTo>
                  <a:pt x="9572625" y="685800"/>
                </a:lnTo>
                <a:lnTo>
                  <a:pt x="95726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" y="3846194"/>
            <a:ext cx="11325225" cy="685800"/>
          </a:xfrm>
          <a:custGeom>
            <a:avLst/>
            <a:gdLst/>
            <a:ahLst/>
            <a:cxnLst/>
            <a:rect l="l" t="t" r="r" b="b"/>
            <a:pathLst>
              <a:path w="11325225" h="685800">
                <a:moveTo>
                  <a:pt x="11325225" y="0"/>
                </a:moveTo>
                <a:lnTo>
                  <a:pt x="11325225" y="0"/>
                </a:lnTo>
                <a:lnTo>
                  <a:pt x="0" y="0"/>
                </a:lnTo>
                <a:lnTo>
                  <a:pt x="0" y="685800"/>
                </a:lnTo>
                <a:lnTo>
                  <a:pt x="11325225" y="685800"/>
                </a:lnTo>
                <a:lnTo>
                  <a:pt x="113252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040" y="5465445"/>
            <a:ext cx="5324475" cy="685800"/>
          </a:xfrm>
          <a:custGeom>
            <a:avLst/>
            <a:gdLst/>
            <a:ahLst/>
            <a:cxnLst/>
            <a:rect l="l" t="t" r="r" b="b"/>
            <a:pathLst>
              <a:path w="5324475" h="685800">
                <a:moveTo>
                  <a:pt x="5324475" y="0"/>
                </a:moveTo>
                <a:lnTo>
                  <a:pt x="2809875" y="0"/>
                </a:lnTo>
                <a:lnTo>
                  <a:pt x="2647950" y="0"/>
                </a:lnTo>
                <a:lnTo>
                  <a:pt x="0" y="0"/>
                </a:lnTo>
                <a:lnTo>
                  <a:pt x="0" y="685800"/>
                </a:lnTo>
                <a:lnTo>
                  <a:pt x="2647950" y="685800"/>
                </a:lnTo>
                <a:lnTo>
                  <a:pt x="2809875" y="685800"/>
                </a:lnTo>
                <a:lnTo>
                  <a:pt x="5324475" y="685800"/>
                </a:lnTo>
                <a:lnTo>
                  <a:pt x="532447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040" y="6303645"/>
            <a:ext cx="8924925" cy="554355"/>
          </a:xfrm>
          <a:custGeom>
            <a:avLst/>
            <a:gdLst/>
            <a:ahLst/>
            <a:cxnLst/>
            <a:rect l="l" t="t" r="r" b="b"/>
            <a:pathLst>
              <a:path w="8924925" h="554354">
                <a:moveTo>
                  <a:pt x="8924925" y="0"/>
                </a:moveTo>
                <a:lnTo>
                  <a:pt x="8924925" y="0"/>
                </a:lnTo>
                <a:lnTo>
                  <a:pt x="0" y="0"/>
                </a:lnTo>
                <a:lnTo>
                  <a:pt x="0" y="554355"/>
                </a:lnTo>
                <a:lnTo>
                  <a:pt x="8924925" y="554355"/>
                </a:lnTo>
                <a:lnTo>
                  <a:pt x="89249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990" y="626744"/>
            <a:ext cx="10467975" cy="57150"/>
          </a:xfrm>
          <a:custGeom>
            <a:avLst/>
            <a:gdLst/>
            <a:ahLst/>
            <a:cxnLst/>
            <a:rect l="l" t="t" r="r" b="b"/>
            <a:pathLst>
              <a:path w="10467975" h="57150">
                <a:moveTo>
                  <a:pt x="10467975" y="0"/>
                </a:moveTo>
                <a:lnTo>
                  <a:pt x="0" y="0"/>
                </a:lnTo>
                <a:lnTo>
                  <a:pt x="0" y="57150"/>
                </a:lnTo>
                <a:lnTo>
                  <a:pt x="10467975" y="57150"/>
                </a:lnTo>
                <a:lnTo>
                  <a:pt x="1046797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5414" y="0"/>
            <a:ext cx="11908155" cy="70377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935" rIns="0" bIns="0" rtlCol="0">
            <a:spAutoFit/>
          </a:bodyPr>
          <a:lstStyle/>
          <a:p>
            <a:pPr marR="1106170" algn="ctr">
              <a:lnSpc>
                <a:spcPct val="100000"/>
              </a:lnSpc>
              <a:spcBef>
                <a:spcPts val="905"/>
              </a:spcBef>
            </a:pPr>
            <a:r>
              <a:rPr sz="3950" b="1" spc="-5" dirty="0">
                <a:latin typeface="Arial"/>
                <a:cs typeface="Arial"/>
              </a:rPr>
              <a:t>The</a:t>
            </a:r>
            <a:r>
              <a:rPr sz="3950" b="1" spc="65" dirty="0">
                <a:latin typeface="Arial"/>
                <a:cs typeface="Arial"/>
              </a:rPr>
              <a:t> </a:t>
            </a:r>
            <a:r>
              <a:rPr sz="3950" b="1" spc="-20" dirty="0">
                <a:latin typeface="Arial"/>
                <a:cs typeface="Arial"/>
              </a:rPr>
              <a:t>causes</a:t>
            </a:r>
            <a:r>
              <a:rPr sz="3950" b="1" spc="29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of</a:t>
            </a:r>
            <a:r>
              <a:rPr sz="3950" b="1" spc="5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leukemia</a:t>
            </a:r>
            <a:r>
              <a:rPr sz="3950" b="1" spc="23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remains</a:t>
            </a:r>
            <a:r>
              <a:rPr sz="3950" b="1" spc="225" dirty="0">
                <a:latin typeface="Arial"/>
                <a:cs typeface="Arial"/>
              </a:rPr>
              <a:t> </a:t>
            </a:r>
            <a:r>
              <a:rPr sz="3950" b="1" spc="10" dirty="0">
                <a:latin typeface="Arial"/>
                <a:cs typeface="Arial"/>
              </a:rPr>
              <a:t>unknown</a:t>
            </a:r>
            <a:r>
              <a:rPr sz="3950" b="1" spc="145" dirty="0">
                <a:latin typeface="Arial"/>
                <a:cs typeface="Arial"/>
              </a:rPr>
              <a:t> </a:t>
            </a:r>
            <a:r>
              <a:rPr sz="3950" b="1" spc="10" dirty="0">
                <a:latin typeface="Arial"/>
                <a:cs typeface="Arial"/>
              </a:rPr>
              <a:t>:</a:t>
            </a:r>
            <a:endParaRPr sz="3950">
              <a:latin typeface="Arial"/>
              <a:cs typeface="Arial"/>
            </a:endParaRPr>
          </a:p>
          <a:p>
            <a:pPr marL="123825" algn="ctr">
              <a:lnSpc>
                <a:spcPct val="100000"/>
              </a:lnSpc>
              <a:spcBef>
                <a:spcPts val="720"/>
              </a:spcBef>
              <a:tabLst>
                <a:tab pos="2513330" algn="l"/>
              </a:tabLst>
            </a:pPr>
            <a:r>
              <a:rPr sz="3600" b="1" u="heavy" spc="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Increased	</a:t>
            </a:r>
            <a:r>
              <a:rPr sz="3600" b="1" u="heavy" spc="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with</a:t>
            </a:r>
            <a:r>
              <a:rPr sz="3600" b="1" u="heavy" spc="-14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</a:t>
            </a:r>
            <a:r>
              <a:rPr sz="3600" b="1" u="heavy" spc="-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presence</a:t>
            </a:r>
            <a:r>
              <a:rPr sz="3600" b="1" u="heavy" spc="-9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sz="3600" b="1" u="heavy" spc="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=</a:t>
            </a:r>
            <a:endParaRPr sz="3600">
              <a:latin typeface="Arial"/>
              <a:cs typeface="Arial"/>
            </a:endParaRPr>
          </a:p>
          <a:p>
            <a:pPr marL="128905" algn="ctr">
              <a:lnSpc>
                <a:spcPct val="100000"/>
              </a:lnSpc>
              <a:spcBef>
                <a:spcPts val="660"/>
              </a:spcBef>
            </a:pPr>
            <a:r>
              <a:rPr sz="320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Associated</a:t>
            </a:r>
            <a:r>
              <a:rPr sz="3200" b="1" u="heavy" spc="-16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risk</a:t>
            </a:r>
            <a:r>
              <a:rPr sz="3200" b="1" u="heavy" spc="-7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Factors</a:t>
            </a:r>
            <a:endParaRPr sz="3200">
              <a:latin typeface="Arial"/>
              <a:cs typeface="Arial"/>
            </a:endParaRPr>
          </a:p>
          <a:p>
            <a:pPr marL="190500" algn="ctr">
              <a:lnSpc>
                <a:spcPct val="100000"/>
              </a:lnSpc>
              <a:spcBef>
                <a:spcPts val="515"/>
              </a:spcBef>
            </a:pPr>
            <a:r>
              <a:rPr sz="2000" b="1" spc="20" dirty="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121920" algn="ctr">
              <a:lnSpc>
                <a:spcPct val="100000"/>
              </a:lnSpc>
              <a:spcBef>
                <a:spcPts val="430"/>
              </a:spcBef>
            </a:pPr>
            <a:r>
              <a:rPr sz="36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Causative</a:t>
            </a:r>
            <a:r>
              <a:rPr sz="3600" b="1" u="heavy" spc="-1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Factors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6609"/>
              </a:lnSpc>
              <a:spcBef>
                <a:spcPts val="225"/>
              </a:spcBef>
              <a:tabLst>
                <a:tab pos="4149090" algn="l"/>
                <a:tab pos="6427470" algn="l"/>
                <a:tab pos="9763760" algn="l"/>
              </a:tabLst>
            </a:pPr>
            <a:r>
              <a:rPr sz="4800" b="1" spc="5" dirty="0">
                <a:latin typeface="Arial"/>
                <a:cs typeface="Arial"/>
              </a:rPr>
              <a:t>1)Large doses </a:t>
            </a:r>
            <a:r>
              <a:rPr sz="4800" b="1" spc="-5" dirty="0">
                <a:latin typeface="Arial"/>
                <a:cs typeface="Arial"/>
              </a:rPr>
              <a:t>of </a:t>
            </a:r>
            <a:r>
              <a:rPr sz="4800" b="1" spc="5" dirty="0">
                <a:latin typeface="Arial"/>
                <a:cs typeface="Arial"/>
              </a:rPr>
              <a:t>ionizing radiation </a:t>
            </a:r>
            <a:r>
              <a:rPr sz="4800" b="1" spc="10" dirty="0">
                <a:latin typeface="Arial"/>
                <a:cs typeface="Arial"/>
              </a:rPr>
              <a:t> </a:t>
            </a:r>
            <a:r>
              <a:rPr sz="4800" b="1" spc="25" dirty="0">
                <a:latin typeface="Arial"/>
                <a:cs typeface="Arial"/>
              </a:rPr>
              <a:t>2</a:t>
            </a:r>
            <a:r>
              <a:rPr sz="4800" b="1" spc="-25" dirty="0">
                <a:latin typeface="Arial"/>
                <a:cs typeface="Arial"/>
              </a:rPr>
              <a:t>)</a:t>
            </a:r>
            <a:r>
              <a:rPr sz="4800" b="1" dirty="0">
                <a:latin typeface="Arial"/>
                <a:cs typeface="Arial"/>
              </a:rPr>
              <a:t>In</a:t>
            </a:r>
            <a:r>
              <a:rPr sz="4800" b="1" spc="-25" dirty="0">
                <a:latin typeface="Arial"/>
                <a:cs typeface="Arial"/>
              </a:rPr>
              <a:t>f</a:t>
            </a:r>
            <a:r>
              <a:rPr sz="4800" b="1" spc="20" dirty="0">
                <a:latin typeface="Arial"/>
                <a:cs typeface="Arial"/>
              </a:rPr>
              <a:t>ec</a:t>
            </a:r>
            <a:r>
              <a:rPr sz="4800" b="1" spc="-25" dirty="0">
                <a:latin typeface="Arial"/>
                <a:cs typeface="Arial"/>
              </a:rPr>
              <a:t>t</a:t>
            </a:r>
            <a:r>
              <a:rPr sz="4800" b="1" dirty="0">
                <a:latin typeface="Arial"/>
                <a:cs typeface="Arial"/>
              </a:rPr>
              <a:t>ion	</a:t>
            </a:r>
            <a:r>
              <a:rPr sz="4800" b="1" spc="90" dirty="0">
                <a:latin typeface="Arial"/>
                <a:cs typeface="Arial"/>
              </a:rPr>
              <a:t>w</a:t>
            </a:r>
            <a:r>
              <a:rPr sz="4800" b="1" spc="5" dirty="0">
                <a:latin typeface="Arial"/>
                <a:cs typeface="Arial"/>
              </a:rPr>
              <a:t>i</a:t>
            </a:r>
            <a:r>
              <a:rPr sz="4800" b="1" spc="-25" dirty="0">
                <a:latin typeface="Arial"/>
                <a:cs typeface="Arial"/>
              </a:rPr>
              <a:t>t</a:t>
            </a:r>
            <a:r>
              <a:rPr sz="4800" b="1" spc="5" dirty="0">
                <a:latin typeface="Arial"/>
                <a:cs typeface="Arial"/>
              </a:rPr>
              <a:t>h</a:t>
            </a:r>
            <a:r>
              <a:rPr sz="4800" b="1" dirty="0">
                <a:latin typeface="Arial"/>
                <a:cs typeface="Arial"/>
              </a:rPr>
              <a:t>	</a:t>
            </a:r>
            <a:r>
              <a:rPr sz="4800" b="1" spc="20" dirty="0">
                <a:latin typeface="Arial"/>
                <a:cs typeface="Arial"/>
              </a:rPr>
              <a:t>s</a:t>
            </a:r>
            <a:r>
              <a:rPr sz="4800" b="1" dirty="0">
                <a:latin typeface="Arial"/>
                <a:cs typeface="Arial"/>
              </a:rPr>
              <a:t>p</a:t>
            </a:r>
            <a:r>
              <a:rPr sz="4800" b="1" spc="10" dirty="0">
                <a:latin typeface="Arial"/>
                <a:cs typeface="Arial"/>
              </a:rPr>
              <a:t>e</a:t>
            </a:r>
            <a:r>
              <a:rPr sz="4800" b="1" spc="20" dirty="0">
                <a:latin typeface="Arial"/>
                <a:cs typeface="Arial"/>
              </a:rPr>
              <a:t>c</a:t>
            </a:r>
            <a:r>
              <a:rPr sz="4800" b="1" dirty="0">
                <a:latin typeface="Arial"/>
                <a:cs typeface="Arial"/>
              </a:rPr>
              <a:t>ific	</a:t>
            </a:r>
            <a:r>
              <a:rPr sz="4800" b="1" spc="-45" dirty="0">
                <a:latin typeface="Arial"/>
                <a:cs typeface="Arial"/>
              </a:rPr>
              <a:t>v</a:t>
            </a:r>
            <a:r>
              <a:rPr sz="4800" b="1" spc="-65" dirty="0">
                <a:latin typeface="Arial"/>
                <a:cs typeface="Arial"/>
              </a:rPr>
              <a:t>i</a:t>
            </a:r>
            <a:r>
              <a:rPr sz="4800" b="1" dirty="0">
                <a:latin typeface="Arial"/>
                <a:cs typeface="Arial"/>
              </a:rPr>
              <a:t>ru</a:t>
            </a:r>
            <a:r>
              <a:rPr sz="4800" b="1" spc="20" dirty="0">
                <a:latin typeface="Arial"/>
                <a:cs typeface="Arial"/>
              </a:rPr>
              <a:t>se</a:t>
            </a:r>
            <a:r>
              <a:rPr sz="4800" b="1" dirty="0">
                <a:latin typeface="Arial"/>
                <a:cs typeface="Arial"/>
              </a:rPr>
              <a:t>s</a:t>
            </a:r>
            <a:endParaRPr sz="4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09"/>
              </a:spcBef>
            </a:pPr>
            <a:r>
              <a:rPr sz="4400" b="1" spc="5" dirty="0">
                <a:latin typeface="Arial"/>
                <a:cs typeface="Arial"/>
              </a:rPr>
              <a:t>(e.g.,</a:t>
            </a:r>
            <a:r>
              <a:rPr sz="4400" b="1" spc="-80" dirty="0">
                <a:latin typeface="Arial"/>
                <a:cs typeface="Arial"/>
              </a:rPr>
              <a:t> </a:t>
            </a:r>
            <a:r>
              <a:rPr sz="4400" b="1" spc="15" dirty="0">
                <a:latin typeface="Arial"/>
                <a:cs typeface="Arial"/>
              </a:rPr>
              <a:t>Epstein-Barr</a:t>
            </a:r>
            <a:r>
              <a:rPr sz="4400" b="1" spc="-180" dirty="0">
                <a:latin typeface="Arial"/>
                <a:cs typeface="Arial"/>
              </a:rPr>
              <a:t> </a:t>
            </a:r>
            <a:r>
              <a:rPr sz="4400" b="1" spc="-15" dirty="0">
                <a:latin typeface="Arial"/>
                <a:cs typeface="Arial"/>
              </a:rPr>
              <a:t>virus)</a:t>
            </a:r>
            <a:endParaRPr sz="4400">
              <a:latin typeface="Arial"/>
              <a:cs typeface="Arial"/>
            </a:endParaRPr>
          </a:p>
          <a:p>
            <a:pPr marL="559435" indent="-547370">
              <a:lnSpc>
                <a:spcPct val="100000"/>
              </a:lnSpc>
              <a:spcBef>
                <a:spcPts val="855"/>
              </a:spcBef>
              <a:buSzPct val="97916"/>
              <a:buAutoNum type="arabicParenR" startAt="3"/>
              <a:tabLst>
                <a:tab pos="560070" algn="l"/>
              </a:tabLst>
            </a:pPr>
            <a:r>
              <a:rPr sz="4800" b="1" dirty="0">
                <a:latin typeface="Arial"/>
                <a:cs typeface="Arial"/>
              </a:rPr>
              <a:t>Cigarette</a:t>
            </a:r>
            <a:r>
              <a:rPr sz="4800" b="1" spc="-50" dirty="0">
                <a:latin typeface="Arial"/>
                <a:cs typeface="Arial"/>
              </a:rPr>
              <a:t> </a:t>
            </a:r>
            <a:r>
              <a:rPr sz="4800" b="1" spc="5" dirty="0">
                <a:latin typeface="Arial"/>
                <a:cs typeface="Arial"/>
              </a:rPr>
              <a:t>smoking</a:t>
            </a:r>
            <a:endParaRPr sz="4800">
              <a:latin typeface="Arial"/>
              <a:cs typeface="Arial"/>
            </a:endParaRPr>
          </a:p>
          <a:p>
            <a:pPr marL="559435" indent="-547370">
              <a:lnSpc>
                <a:spcPct val="100000"/>
              </a:lnSpc>
              <a:spcBef>
                <a:spcPts val="850"/>
              </a:spcBef>
              <a:buSzPct val="97916"/>
              <a:buAutoNum type="arabicParenR" startAt="3"/>
              <a:tabLst>
                <a:tab pos="560070" algn="l"/>
              </a:tabLst>
            </a:pPr>
            <a:r>
              <a:rPr sz="4800" b="1" spc="5" dirty="0">
                <a:latin typeface="Arial"/>
                <a:cs typeface="Arial"/>
              </a:rPr>
              <a:t>Exposure</a:t>
            </a:r>
            <a:r>
              <a:rPr sz="4800" b="1" spc="-30" dirty="0">
                <a:latin typeface="Arial"/>
                <a:cs typeface="Arial"/>
              </a:rPr>
              <a:t> </a:t>
            </a:r>
            <a:r>
              <a:rPr sz="3950" b="1" spc="20" dirty="0">
                <a:latin typeface="Arial"/>
                <a:cs typeface="Arial"/>
              </a:rPr>
              <a:t>to</a:t>
            </a:r>
            <a:r>
              <a:rPr sz="3950" b="1" spc="-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electromagnetic</a:t>
            </a:r>
            <a:r>
              <a:rPr sz="3950" b="1" spc="365" dirty="0">
                <a:latin typeface="Arial"/>
                <a:cs typeface="Arial"/>
              </a:rPr>
              <a:t> </a:t>
            </a:r>
            <a:r>
              <a:rPr sz="3950" b="1" spc="5" dirty="0">
                <a:latin typeface="Arial"/>
                <a:cs typeface="Arial"/>
              </a:rPr>
              <a:t>fields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199961"/>
            <a:ext cx="11701526" cy="64246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6675" y="0"/>
            <a:ext cx="12125325" cy="6847840"/>
          </a:xfrm>
          <a:custGeom>
            <a:avLst/>
            <a:gdLst/>
            <a:ahLst/>
            <a:cxnLst/>
            <a:rect l="l" t="t" r="r" b="b"/>
            <a:pathLst>
              <a:path w="12125325" h="6847840">
                <a:moveTo>
                  <a:pt x="11961495" y="163830"/>
                </a:moveTo>
                <a:lnTo>
                  <a:pt x="182880" y="163830"/>
                </a:lnTo>
                <a:lnTo>
                  <a:pt x="182880" y="209550"/>
                </a:lnTo>
                <a:lnTo>
                  <a:pt x="182880" y="6620510"/>
                </a:lnTo>
                <a:lnTo>
                  <a:pt x="182880" y="6666230"/>
                </a:lnTo>
                <a:lnTo>
                  <a:pt x="11961495" y="6666230"/>
                </a:lnTo>
                <a:lnTo>
                  <a:pt x="11961495" y="6620510"/>
                </a:lnTo>
                <a:lnTo>
                  <a:pt x="228600" y="6620510"/>
                </a:lnTo>
                <a:lnTo>
                  <a:pt x="228600" y="209550"/>
                </a:lnTo>
                <a:lnTo>
                  <a:pt x="11915775" y="209550"/>
                </a:lnTo>
                <a:lnTo>
                  <a:pt x="11915775" y="6619875"/>
                </a:lnTo>
                <a:lnTo>
                  <a:pt x="11961495" y="6619875"/>
                </a:lnTo>
                <a:lnTo>
                  <a:pt x="11961495" y="209550"/>
                </a:lnTo>
                <a:lnTo>
                  <a:pt x="11961495" y="163830"/>
                </a:lnTo>
                <a:close/>
              </a:path>
              <a:path w="12125325" h="6847840">
                <a:moveTo>
                  <a:pt x="12125325" y="0"/>
                </a:moveTo>
                <a:lnTo>
                  <a:pt x="0" y="0"/>
                </a:lnTo>
                <a:lnTo>
                  <a:pt x="0" y="118110"/>
                </a:lnTo>
                <a:lnTo>
                  <a:pt x="0" y="6711950"/>
                </a:lnTo>
                <a:lnTo>
                  <a:pt x="0" y="6847840"/>
                </a:lnTo>
                <a:lnTo>
                  <a:pt x="12125325" y="6847840"/>
                </a:lnTo>
                <a:lnTo>
                  <a:pt x="12125325" y="6711950"/>
                </a:lnTo>
                <a:lnTo>
                  <a:pt x="137160" y="6711950"/>
                </a:lnTo>
                <a:lnTo>
                  <a:pt x="137160" y="118110"/>
                </a:lnTo>
                <a:lnTo>
                  <a:pt x="12007215" y="118110"/>
                </a:lnTo>
                <a:lnTo>
                  <a:pt x="12007215" y="6711315"/>
                </a:lnTo>
                <a:lnTo>
                  <a:pt x="12125325" y="6711328"/>
                </a:lnTo>
                <a:lnTo>
                  <a:pt x="12125325" y="118110"/>
                </a:lnTo>
                <a:lnTo>
                  <a:pt x="121253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75" y="514286"/>
            <a:ext cx="11425301" cy="57674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90500" y="295909"/>
            <a:ext cx="11868150" cy="6210300"/>
          </a:xfrm>
          <a:custGeom>
            <a:avLst/>
            <a:gdLst/>
            <a:ahLst/>
            <a:cxnLst/>
            <a:rect l="l" t="t" r="r" b="b"/>
            <a:pathLst>
              <a:path w="11868150" h="6210300">
                <a:moveTo>
                  <a:pt x="11685270" y="182880"/>
                </a:moveTo>
                <a:lnTo>
                  <a:pt x="182880" y="182880"/>
                </a:lnTo>
                <a:lnTo>
                  <a:pt x="182880" y="228600"/>
                </a:lnTo>
                <a:lnTo>
                  <a:pt x="182880" y="5981700"/>
                </a:lnTo>
                <a:lnTo>
                  <a:pt x="182880" y="6027420"/>
                </a:lnTo>
                <a:lnTo>
                  <a:pt x="11685270" y="6027420"/>
                </a:lnTo>
                <a:lnTo>
                  <a:pt x="11685270" y="5981700"/>
                </a:lnTo>
                <a:lnTo>
                  <a:pt x="228600" y="5981700"/>
                </a:lnTo>
                <a:lnTo>
                  <a:pt x="228600" y="228600"/>
                </a:lnTo>
                <a:lnTo>
                  <a:pt x="11639550" y="228600"/>
                </a:lnTo>
                <a:lnTo>
                  <a:pt x="11639550" y="5981065"/>
                </a:lnTo>
                <a:lnTo>
                  <a:pt x="11685270" y="5981065"/>
                </a:lnTo>
                <a:lnTo>
                  <a:pt x="11685270" y="228600"/>
                </a:lnTo>
                <a:lnTo>
                  <a:pt x="11685270" y="227965"/>
                </a:lnTo>
                <a:lnTo>
                  <a:pt x="11685270" y="182880"/>
                </a:lnTo>
                <a:close/>
              </a:path>
              <a:path w="11868150" h="6210300">
                <a:moveTo>
                  <a:pt x="11868150" y="0"/>
                </a:moveTo>
                <a:lnTo>
                  <a:pt x="11730990" y="0"/>
                </a:lnTo>
                <a:lnTo>
                  <a:pt x="11730990" y="137160"/>
                </a:lnTo>
                <a:lnTo>
                  <a:pt x="11730990" y="6071870"/>
                </a:lnTo>
                <a:lnTo>
                  <a:pt x="137160" y="6071870"/>
                </a:lnTo>
                <a:lnTo>
                  <a:pt x="137160" y="137160"/>
                </a:lnTo>
                <a:lnTo>
                  <a:pt x="11730990" y="137160"/>
                </a:lnTo>
                <a:lnTo>
                  <a:pt x="11730990" y="0"/>
                </a:lnTo>
                <a:lnTo>
                  <a:pt x="0" y="0"/>
                </a:lnTo>
                <a:lnTo>
                  <a:pt x="0" y="137160"/>
                </a:lnTo>
                <a:lnTo>
                  <a:pt x="0" y="6071870"/>
                </a:lnTo>
                <a:lnTo>
                  <a:pt x="0" y="6210300"/>
                </a:lnTo>
                <a:lnTo>
                  <a:pt x="11868150" y="6210300"/>
                </a:lnTo>
                <a:lnTo>
                  <a:pt x="11868150" y="6072505"/>
                </a:lnTo>
                <a:lnTo>
                  <a:pt x="11868150" y="6071870"/>
                </a:lnTo>
                <a:lnTo>
                  <a:pt x="11868150" y="137160"/>
                </a:lnTo>
                <a:lnTo>
                  <a:pt x="11868150" y="136525"/>
                </a:lnTo>
                <a:lnTo>
                  <a:pt x="11868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3667125"/>
            <a:chOff x="0" y="0"/>
            <a:chExt cx="12192000" cy="3667125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3667125"/>
            </a:xfrm>
            <a:custGeom>
              <a:avLst/>
              <a:gdLst/>
              <a:ahLst/>
              <a:cxnLst/>
              <a:rect l="l" t="t" r="r" b="b"/>
              <a:pathLst>
                <a:path w="12192000" h="3667125">
                  <a:moveTo>
                    <a:pt x="12192000" y="0"/>
                  </a:moveTo>
                  <a:lnTo>
                    <a:pt x="0" y="0"/>
                  </a:lnTo>
                  <a:lnTo>
                    <a:pt x="0" y="3667125"/>
                  </a:lnTo>
                  <a:lnTo>
                    <a:pt x="12192000" y="3667125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0990" y="131444"/>
              <a:ext cx="11877675" cy="2771775"/>
            </a:xfrm>
            <a:custGeom>
              <a:avLst/>
              <a:gdLst/>
              <a:ahLst/>
              <a:cxnLst/>
              <a:rect l="l" t="t" r="r" b="b"/>
              <a:pathLst>
                <a:path w="11877675" h="2771775">
                  <a:moveTo>
                    <a:pt x="11849100" y="0"/>
                  </a:moveTo>
                  <a:lnTo>
                    <a:pt x="11849100" y="0"/>
                  </a:lnTo>
                  <a:lnTo>
                    <a:pt x="542925" y="0"/>
                  </a:lnTo>
                  <a:lnTo>
                    <a:pt x="542925" y="609600"/>
                  </a:lnTo>
                  <a:lnTo>
                    <a:pt x="2228850" y="609600"/>
                  </a:lnTo>
                  <a:lnTo>
                    <a:pt x="2505075" y="609600"/>
                  </a:lnTo>
                  <a:lnTo>
                    <a:pt x="5133975" y="609600"/>
                  </a:lnTo>
                  <a:lnTo>
                    <a:pt x="5410200" y="609600"/>
                  </a:lnTo>
                  <a:lnTo>
                    <a:pt x="5410200" y="676275"/>
                  </a:lnTo>
                  <a:lnTo>
                    <a:pt x="5133975" y="676275"/>
                  </a:lnTo>
                  <a:lnTo>
                    <a:pt x="2505075" y="676275"/>
                  </a:lnTo>
                  <a:lnTo>
                    <a:pt x="2228850" y="676275"/>
                  </a:lnTo>
                  <a:lnTo>
                    <a:pt x="542925" y="676275"/>
                  </a:lnTo>
                  <a:lnTo>
                    <a:pt x="542925" y="685800"/>
                  </a:lnTo>
                  <a:lnTo>
                    <a:pt x="11849100" y="685800"/>
                  </a:lnTo>
                  <a:lnTo>
                    <a:pt x="11849100" y="0"/>
                  </a:lnTo>
                  <a:close/>
                </a:path>
                <a:path w="11877675" h="2771775">
                  <a:moveTo>
                    <a:pt x="11858625" y="2257425"/>
                  </a:moveTo>
                  <a:lnTo>
                    <a:pt x="11858625" y="2257425"/>
                  </a:lnTo>
                  <a:lnTo>
                    <a:pt x="0" y="2257425"/>
                  </a:lnTo>
                  <a:lnTo>
                    <a:pt x="0" y="2771775"/>
                  </a:lnTo>
                  <a:lnTo>
                    <a:pt x="11858625" y="2771775"/>
                  </a:lnTo>
                  <a:lnTo>
                    <a:pt x="11858625" y="2257425"/>
                  </a:lnTo>
                  <a:close/>
                </a:path>
                <a:path w="11877675" h="2771775">
                  <a:moveTo>
                    <a:pt x="11877675" y="838200"/>
                  </a:moveTo>
                  <a:lnTo>
                    <a:pt x="11877675" y="838200"/>
                  </a:lnTo>
                  <a:lnTo>
                    <a:pt x="542925" y="838200"/>
                  </a:lnTo>
                  <a:lnTo>
                    <a:pt x="542925" y="1400175"/>
                  </a:lnTo>
                  <a:lnTo>
                    <a:pt x="4848225" y="1400175"/>
                  </a:lnTo>
                  <a:lnTo>
                    <a:pt x="4848225" y="1343025"/>
                  </a:lnTo>
                  <a:lnTo>
                    <a:pt x="11725275" y="1343025"/>
                  </a:lnTo>
                  <a:lnTo>
                    <a:pt x="11725275" y="1400175"/>
                  </a:lnTo>
                  <a:lnTo>
                    <a:pt x="11877675" y="1400175"/>
                  </a:lnTo>
                  <a:lnTo>
                    <a:pt x="11877675" y="8382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3915" y="741044"/>
              <a:ext cx="8753475" cy="790575"/>
            </a:xfrm>
            <a:custGeom>
              <a:avLst/>
              <a:gdLst/>
              <a:ahLst/>
              <a:cxnLst/>
              <a:rect l="l" t="t" r="r" b="b"/>
              <a:pathLst>
                <a:path w="8753475" h="790575">
                  <a:moveTo>
                    <a:pt x="4867275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4867275" y="66675"/>
                  </a:lnTo>
                  <a:lnTo>
                    <a:pt x="4867275" y="0"/>
                  </a:lnTo>
                  <a:close/>
                </a:path>
                <a:path w="8753475" h="790575">
                  <a:moveTo>
                    <a:pt x="8753475" y="733425"/>
                  </a:moveTo>
                  <a:lnTo>
                    <a:pt x="4305300" y="733425"/>
                  </a:lnTo>
                  <a:lnTo>
                    <a:pt x="4305300" y="790575"/>
                  </a:lnTo>
                  <a:lnTo>
                    <a:pt x="8753475" y="790575"/>
                  </a:lnTo>
                  <a:lnTo>
                    <a:pt x="8753475" y="73342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5414" y="0"/>
            <a:ext cx="11904345" cy="16217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54305" rIns="0" bIns="0" rtlCol="0">
            <a:spAutoFit/>
          </a:bodyPr>
          <a:lstStyle/>
          <a:p>
            <a:pPr marL="699135" indent="-686435">
              <a:lnSpc>
                <a:spcPct val="100000"/>
              </a:lnSpc>
              <a:spcBef>
                <a:spcPts val="1215"/>
              </a:spcBef>
              <a:buClr>
                <a:srgbClr val="FF0000"/>
              </a:buClr>
              <a:buFont typeface="Wingdings"/>
              <a:buChar char=""/>
              <a:tabLst>
                <a:tab pos="699135" algn="l"/>
                <a:tab pos="2662555" algn="l"/>
                <a:tab pos="5569585" algn="l"/>
                <a:tab pos="7437755" algn="l"/>
                <a:tab pos="10240645" algn="l"/>
                <a:tab pos="11651615" algn="l"/>
              </a:tabLst>
            </a:pPr>
            <a:r>
              <a:rPr sz="4800" b="1" spc="-95" dirty="0">
                <a:latin typeface="Arial"/>
                <a:cs typeface="Arial"/>
              </a:rPr>
              <a:t>A</a:t>
            </a:r>
            <a:r>
              <a:rPr sz="4800" b="1" spc="20" dirty="0">
                <a:latin typeface="Arial"/>
                <a:cs typeface="Arial"/>
              </a:rPr>
              <a:t>c</a:t>
            </a:r>
            <a:r>
              <a:rPr sz="4800" b="1" spc="5" dirty="0">
                <a:latin typeface="Arial"/>
                <a:cs typeface="Arial"/>
              </a:rPr>
              <a:t>u</a:t>
            </a:r>
            <a:r>
              <a:rPr sz="4800" b="1" spc="-35" dirty="0">
                <a:latin typeface="Arial"/>
                <a:cs typeface="Arial"/>
              </a:rPr>
              <a:t>t</a:t>
            </a:r>
            <a:r>
              <a:rPr sz="4800" b="1" dirty="0">
                <a:latin typeface="Arial"/>
                <a:cs typeface="Arial"/>
              </a:rPr>
              <a:t>e	l</a:t>
            </a:r>
            <a:r>
              <a:rPr sz="4800" b="1" spc="35" dirty="0">
                <a:latin typeface="Arial"/>
                <a:cs typeface="Arial"/>
              </a:rPr>
              <a:t>e</a:t>
            </a:r>
            <a:r>
              <a:rPr sz="4800" b="1" dirty="0">
                <a:latin typeface="Arial"/>
                <a:cs typeface="Arial"/>
              </a:rPr>
              <a:t>u</a:t>
            </a:r>
            <a:r>
              <a:rPr sz="4800" b="1" spc="10" dirty="0">
                <a:latin typeface="Arial"/>
                <a:cs typeface="Arial"/>
              </a:rPr>
              <a:t>k</a:t>
            </a:r>
            <a:r>
              <a:rPr sz="4800" b="1" spc="20" dirty="0">
                <a:latin typeface="Arial"/>
                <a:cs typeface="Arial"/>
              </a:rPr>
              <a:t>e</a:t>
            </a:r>
            <a:r>
              <a:rPr sz="4800" b="1" spc="5" dirty="0">
                <a:latin typeface="Arial"/>
                <a:cs typeface="Arial"/>
              </a:rPr>
              <a:t>m</a:t>
            </a:r>
            <a:r>
              <a:rPr sz="4800" b="1" spc="10" dirty="0">
                <a:latin typeface="Arial"/>
                <a:cs typeface="Arial"/>
              </a:rPr>
              <a:t>i</a:t>
            </a:r>
            <a:r>
              <a:rPr sz="4800" b="1" dirty="0">
                <a:latin typeface="Arial"/>
                <a:cs typeface="Arial"/>
              </a:rPr>
              <a:t>a	</a:t>
            </a:r>
            <a:r>
              <a:rPr sz="1550" b="1" spc="15" dirty="0">
                <a:latin typeface="Arial"/>
                <a:cs typeface="Arial"/>
              </a:rPr>
              <a:t>=</a:t>
            </a:r>
            <a:r>
              <a:rPr sz="1550" b="1" spc="70" dirty="0">
                <a:latin typeface="Arial"/>
                <a:cs typeface="Arial"/>
              </a:rPr>
              <a:t> </a:t>
            </a:r>
            <a:r>
              <a:rPr sz="3600" b="1" u="heavy" spc="2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r</a:t>
            </a:r>
            <a:r>
              <a:rPr sz="3600" b="1" u="heavy" spc="1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</a:t>
            </a:r>
            <a:r>
              <a:rPr sz="3600" b="1" u="heavy" spc="-3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pidl</a:t>
            </a:r>
            <a:r>
              <a:rPr sz="3600" b="1" u="heavy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y	</a:t>
            </a:r>
            <a:r>
              <a:rPr sz="3600" b="1" u="heavy" spc="-3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</a:t>
            </a:r>
            <a:r>
              <a:rPr sz="3600" b="1" u="heavy" spc="2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r</a:t>
            </a:r>
            <a:r>
              <a:rPr sz="3600" b="1" u="heavy" spc="4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o</a:t>
            </a:r>
            <a:r>
              <a:rPr sz="3600" b="1" u="heavy" spc="-3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g</a:t>
            </a:r>
            <a:r>
              <a:rPr sz="3600" b="1" u="heavy" spc="2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r</a:t>
            </a:r>
            <a:r>
              <a:rPr sz="3600" b="1" u="heavy" spc="1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ess</a:t>
            </a:r>
            <a:r>
              <a:rPr sz="3600" b="1" u="heavy" spc="-3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i</a:t>
            </a:r>
            <a:r>
              <a:rPr sz="3600" b="1" u="heavy" spc="1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v</a:t>
            </a:r>
            <a:r>
              <a:rPr sz="3600" b="1" u="heavy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e	</a:t>
            </a:r>
            <a:r>
              <a:rPr sz="3600" b="1" u="heavy" spc="-3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on</a:t>
            </a:r>
            <a:r>
              <a:rPr sz="3600" b="1" u="heavy" spc="1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se</a:t>
            </a:r>
            <a:r>
              <a:rPr sz="3600" b="1" u="heavy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t	</a:t>
            </a:r>
            <a:r>
              <a:rPr sz="3200" b="1" u="heavy" spc="1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  <a:p>
            <a:pPr marL="699135">
              <a:lnSpc>
                <a:spcPct val="100000"/>
              </a:lnSpc>
              <a:spcBef>
                <a:spcPts val="944"/>
              </a:spcBef>
              <a:tabLst>
                <a:tab pos="3072130" algn="l"/>
                <a:tab pos="3901440" algn="l"/>
                <a:tab pos="5006975" algn="l"/>
                <a:tab pos="8629650" algn="l"/>
                <a:tab pos="9458960" algn="l"/>
              </a:tabLst>
            </a:pPr>
            <a:r>
              <a:rPr sz="3950" b="1" spc="15" dirty="0">
                <a:latin typeface="Arial"/>
                <a:cs typeface="Arial"/>
              </a:rPr>
              <a:t>because	</a:t>
            </a:r>
            <a:r>
              <a:rPr sz="3950" b="1" spc="-5" dirty="0">
                <a:latin typeface="Arial"/>
                <a:cs typeface="Arial"/>
              </a:rPr>
              <a:t>of	</a:t>
            </a:r>
            <a:r>
              <a:rPr sz="3950" b="1" spc="10" dirty="0">
                <a:latin typeface="Arial"/>
                <a:cs typeface="Arial"/>
              </a:rPr>
              <a:t>the	</a:t>
            </a:r>
            <a:r>
              <a:rPr sz="3950" b="1" spc="20" dirty="0">
                <a:latin typeface="Arial"/>
                <a:cs typeface="Arial"/>
              </a:rPr>
              <a:t>accumulation	</a:t>
            </a:r>
            <a:r>
              <a:rPr sz="3950" b="1" spc="-5" dirty="0">
                <a:latin typeface="Arial"/>
                <a:cs typeface="Arial"/>
              </a:rPr>
              <a:t>of	</a:t>
            </a:r>
            <a:r>
              <a:rPr sz="3950" b="1" spc="20" dirty="0">
                <a:latin typeface="Arial"/>
                <a:cs typeface="Arial"/>
              </a:rPr>
              <a:t>immature,</a:t>
            </a:r>
            <a:endParaRPr sz="39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0990" y="1474469"/>
            <a:ext cx="11725275" cy="1419225"/>
            <a:chOff x="300990" y="1474469"/>
            <a:chExt cx="11725275" cy="1419225"/>
          </a:xfrm>
          <a:solidFill>
            <a:schemeClr val="bg1"/>
          </a:solidFill>
        </p:grpSpPr>
        <p:sp>
          <p:nvSpPr>
            <p:cNvPr id="8" name="object 8"/>
            <p:cNvSpPr/>
            <p:nvPr/>
          </p:nvSpPr>
          <p:spPr>
            <a:xfrm>
              <a:off x="9597390" y="1474469"/>
              <a:ext cx="2428875" cy="57150"/>
            </a:xfrm>
            <a:custGeom>
              <a:avLst/>
              <a:gdLst/>
              <a:ahLst/>
              <a:cxnLst/>
              <a:rect l="l" t="t" r="r" b="b"/>
              <a:pathLst>
                <a:path w="2428875" h="57150">
                  <a:moveTo>
                    <a:pt x="2428875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2428875" y="57150"/>
                  </a:lnTo>
                  <a:lnTo>
                    <a:pt x="24288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0990" y="2846069"/>
              <a:ext cx="5876925" cy="47625"/>
            </a:xfrm>
            <a:custGeom>
              <a:avLst/>
              <a:gdLst/>
              <a:ahLst/>
              <a:cxnLst/>
              <a:rect l="l" t="t" r="r" b="b"/>
              <a:pathLst>
                <a:path w="5876925" h="47625">
                  <a:moveTo>
                    <a:pt x="5876925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5876925" y="47625"/>
                  </a:lnTo>
                  <a:lnTo>
                    <a:pt x="58769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43914" y="1664970"/>
            <a:ext cx="10741025" cy="5619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0"/>
              </a:lnSpc>
            </a:pPr>
            <a:r>
              <a:rPr sz="3950" b="1" u="heavy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functionless</a:t>
            </a:r>
            <a:r>
              <a:rPr sz="3950" b="1" u="heavy" spc="28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-1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WBCs</a:t>
            </a:r>
            <a:r>
              <a:rPr sz="3950" b="1" u="heavy" spc="17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3600" b="1" spc="-15" dirty="0">
                <a:latin typeface="Arial"/>
                <a:cs typeface="Arial"/>
              </a:rPr>
              <a:t>in</a:t>
            </a:r>
            <a:r>
              <a:rPr sz="3600" b="1" spc="2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the </a:t>
            </a:r>
            <a:r>
              <a:rPr sz="3200" b="1" u="heavy" spc="-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bone</a:t>
            </a:r>
            <a:r>
              <a:rPr sz="3200" b="1" u="heavy" spc="-6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marrow</a:t>
            </a:r>
            <a:r>
              <a:rPr sz="3200" b="1" u="heavy" spc="-10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0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and</a:t>
            </a:r>
            <a:r>
              <a:rPr sz="3200" b="1" u="heavy" spc="-15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blood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607" y="2436494"/>
            <a:ext cx="4091940" cy="4495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36575" algn="l"/>
                <a:tab pos="3148330" algn="l"/>
                <a:tab pos="3882390" algn="l"/>
              </a:tabLst>
            </a:pPr>
            <a:r>
              <a:rPr sz="2750" b="1" spc="15" dirty="0">
                <a:latin typeface="Arial"/>
                <a:cs typeface="Arial"/>
              </a:rPr>
              <a:t>=	</a:t>
            </a:r>
            <a:r>
              <a:rPr sz="2750" b="1" spc="40" dirty="0">
                <a:latin typeface="Arial"/>
                <a:cs typeface="Arial"/>
              </a:rPr>
              <a:t>cha</a:t>
            </a:r>
            <a:r>
              <a:rPr sz="2750" b="1" spc="-25" dirty="0">
                <a:latin typeface="Arial"/>
                <a:cs typeface="Arial"/>
              </a:rPr>
              <a:t>r</a:t>
            </a:r>
            <a:r>
              <a:rPr sz="2750" b="1" spc="40" dirty="0">
                <a:latin typeface="Arial"/>
                <a:cs typeface="Arial"/>
              </a:rPr>
              <a:t>ac</a:t>
            </a:r>
            <a:r>
              <a:rPr sz="2750" b="1" spc="-15" dirty="0">
                <a:latin typeface="Arial"/>
                <a:cs typeface="Arial"/>
              </a:rPr>
              <a:t>t</a:t>
            </a:r>
            <a:r>
              <a:rPr sz="2750" b="1" spc="40" dirty="0">
                <a:latin typeface="Arial"/>
                <a:cs typeface="Arial"/>
              </a:rPr>
              <a:t>e</a:t>
            </a:r>
            <a:r>
              <a:rPr sz="2750" b="1" spc="-25" dirty="0">
                <a:latin typeface="Arial"/>
                <a:cs typeface="Arial"/>
              </a:rPr>
              <a:t>r</a:t>
            </a:r>
            <a:r>
              <a:rPr sz="2750" b="1" spc="55" dirty="0">
                <a:latin typeface="Arial"/>
                <a:cs typeface="Arial"/>
              </a:rPr>
              <a:t>i</a:t>
            </a:r>
            <a:r>
              <a:rPr sz="2750" b="1" spc="-25" dirty="0">
                <a:latin typeface="Arial"/>
                <a:cs typeface="Arial"/>
              </a:rPr>
              <a:t>z</a:t>
            </a:r>
            <a:r>
              <a:rPr sz="2750" b="1" spc="40" dirty="0">
                <a:latin typeface="Arial"/>
                <a:cs typeface="Arial"/>
              </a:rPr>
              <a:t>e</a:t>
            </a:r>
            <a:r>
              <a:rPr sz="2750" b="1" spc="15" dirty="0">
                <a:latin typeface="Arial"/>
                <a:cs typeface="Arial"/>
              </a:rPr>
              <a:t>d</a:t>
            </a:r>
            <a:r>
              <a:rPr sz="2750" b="1" dirty="0">
                <a:latin typeface="Arial"/>
                <a:cs typeface="Arial"/>
              </a:rPr>
              <a:t>	</a:t>
            </a:r>
            <a:r>
              <a:rPr sz="2750" b="1" spc="114" dirty="0">
                <a:latin typeface="Arial"/>
                <a:cs typeface="Arial"/>
              </a:rPr>
              <a:t>b</a:t>
            </a:r>
            <a:r>
              <a:rPr sz="2750" b="1" spc="15" dirty="0">
                <a:latin typeface="Arial"/>
                <a:cs typeface="Arial"/>
              </a:rPr>
              <a:t>y</a:t>
            </a:r>
            <a:r>
              <a:rPr sz="2750" b="1" dirty="0">
                <a:latin typeface="Arial"/>
                <a:cs typeface="Arial"/>
              </a:rPr>
              <a:t>	</a:t>
            </a:r>
            <a:r>
              <a:rPr sz="2750" b="1" spc="15" dirty="0">
                <a:latin typeface="Arial"/>
                <a:cs typeface="Arial"/>
              </a:rPr>
              <a:t>a</a:t>
            </a:r>
            <a:endParaRPr sz="27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77915" y="2846070"/>
            <a:ext cx="5848350" cy="47625"/>
          </a:xfrm>
          <a:custGeom>
            <a:avLst/>
            <a:gdLst/>
            <a:ahLst/>
            <a:cxnLst/>
            <a:rect l="l" t="t" r="r" b="b"/>
            <a:pathLst>
              <a:path w="5848350" h="47625">
                <a:moveTo>
                  <a:pt x="5848350" y="0"/>
                </a:moveTo>
                <a:lnTo>
                  <a:pt x="0" y="0"/>
                </a:lnTo>
                <a:lnTo>
                  <a:pt x="0" y="47625"/>
                </a:lnTo>
                <a:lnTo>
                  <a:pt x="5848350" y="47625"/>
                </a:lnTo>
                <a:lnTo>
                  <a:pt x="58483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82871" y="2331719"/>
            <a:ext cx="7362190" cy="5753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71345" algn="l"/>
                <a:tab pos="4101465" algn="l"/>
                <a:tab pos="4873625" algn="l"/>
                <a:tab pos="6923405" algn="l"/>
              </a:tabLst>
            </a:pPr>
            <a:r>
              <a:rPr sz="3600" b="1" spc="-30" dirty="0">
                <a:latin typeface="Arial"/>
                <a:cs typeface="Arial"/>
              </a:rPr>
              <a:t>g</a:t>
            </a:r>
            <a:r>
              <a:rPr sz="3600" b="1" spc="20" dirty="0">
                <a:latin typeface="Arial"/>
                <a:cs typeface="Arial"/>
              </a:rPr>
              <a:t>r</a:t>
            </a:r>
            <a:r>
              <a:rPr sz="3600" b="1" spc="15" dirty="0">
                <a:latin typeface="Arial"/>
                <a:cs typeface="Arial"/>
              </a:rPr>
              <a:t>ea</a:t>
            </a:r>
            <a:r>
              <a:rPr sz="3600" b="1" dirty="0">
                <a:latin typeface="Arial"/>
                <a:cs typeface="Arial"/>
              </a:rPr>
              <a:t>t	</a:t>
            </a:r>
            <a:r>
              <a:rPr sz="3600" b="1" spc="-30" dirty="0">
                <a:latin typeface="Arial"/>
                <a:cs typeface="Arial"/>
              </a:rPr>
              <a:t>in</a:t>
            </a:r>
            <a:r>
              <a:rPr sz="3600" b="1" spc="15" dirty="0">
                <a:latin typeface="Arial"/>
                <a:cs typeface="Arial"/>
              </a:rPr>
              <a:t>creas</a:t>
            </a:r>
            <a:r>
              <a:rPr sz="3600" b="1" dirty="0">
                <a:latin typeface="Arial"/>
                <a:cs typeface="Arial"/>
              </a:rPr>
              <a:t>e	</a:t>
            </a:r>
            <a:r>
              <a:rPr sz="3600" b="1" spc="-25" dirty="0">
                <a:latin typeface="Arial"/>
                <a:cs typeface="Arial"/>
              </a:rPr>
              <a:t>i</a:t>
            </a:r>
            <a:r>
              <a:rPr sz="3600" b="1" dirty="0">
                <a:latin typeface="Arial"/>
                <a:cs typeface="Arial"/>
              </a:rPr>
              <a:t>n	</a:t>
            </a:r>
            <a:r>
              <a:rPr sz="3600" b="1" spc="45" dirty="0">
                <a:latin typeface="Arial"/>
                <a:cs typeface="Arial"/>
              </a:rPr>
              <a:t>n</a:t>
            </a:r>
            <a:r>
              <a:rPr sz="3600" b="1" spc="-30" dirty="0">
                <a:latin typeface="Arial"/>
                <a:cs typeface="Arial"/>
              </a:rPr>
              <a:t>u</a:t>
            </a:r>
            <a:r>
              <a:rPr sz="3600" b="1" spc="15" dirty="0">
                <a:latin typeface="Arial"/>
                <a:cs typeface="Arial"/>
              </a:rPr>
              <a:t>m</a:t>
            </a:r>
            <a:r>
              <a:rPr sz="3600" b="1" spc="-30" dirty="0">
                <a:latin typeface="Arial"/>
                <a:cs typeface="Arial"/>
              </a:rPr>
              <a:t>b</a:t>
            </a:r>
            <a:r>
              <a:rPr sz="3600" b="1" spc="15" dirty="0">
                <a:latin typeface="Arial"/>
                <a:cs typeface="Arial"/>
              </a:rPr>
              <a:t>e</a:t>
            </a:r>
            <a:r>
              <a:rPr sz="3600" b="1" dirty="0">
                <a:latin typeface="Arial"/>
                <a:cs typeface="Arial"/>
              </a:rPr>
              <a:t>r	</a:t>
            </a:r>
            <a:r>
              <a:rPr sz="3600" b="1" spc="-30" dirty="0">
                <a:latin typeface="Arial"/>
                <a:cs typeface="Arial"/>
              </a:rPr>
              <a:t>of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114" y="3017520"/>
            <a:ext cx="7127875" cy="5143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85"/>
              </a:lnSpc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circulating</a:t>
            </a:r>
            <a:r>
              <a:rPr sz="36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immature</a:t>
            </a:r>
            <a:r>
              <a:rPr sz="36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leukocytes.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3886200"/>
            <a:ext cx="12192000" cy="2857500"/>
            <a:chOff x="0" y="3886200"/>
            <a:chExt cx="12192000" cy="2857500"/>
          </a:xfrm>
          <a:solidFill>
            <a:schemeClr val="bg1"/>
          </a:solidFill>
        </p:grpSpPr>
        <p:sp>
          <p:nvSpPr>
            <p:cNvPr id="16" name="object 16"/>
            <p:cNvSpPr/>
            <p:nvPr/>
          </p:nvSpPr>
          <p:spPr>
            <a:xfrm>
              <a:off x="0" y="3886200"/>
              <a:ext cx="12192000" cy="2857500"/>
            </a:xfrm>
            <a:custGeom>
              <a:avLst/>
              <a:gdLst/>
              <a:ahLst/>
              <a:cxnLst/>
              <a:rect l="l" t="t" r="r" b="b"/>
              <a:pathLst>
                <a:path w="12192000" h="2857500">
                  <a:moveTo>
                    <a:pt x="12192000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12192000" y="2857500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5365" y="4043552"/>
              <a:ext cx="11176635" cy="2571750"/>
            </a:xfrm>
            <a:custGeom>
              <a:avLst/>
              <a:gdLst/>
              <a:ahLst/>
              <a:cxnLst/>
              <a:rect l="l" t="t" r="r" b="b"/>
              <a:pathLst>
                <a:path w="11176635" h="2571750">
                  <a:moveTo>
                    <a:pt x="2028825" y="1876386"/>
                  </a:moveTo>
                  <a:lnTo>
                    <a:pt x="0" y="1876386"/>
                  </a:lnTo>
                  <a:lnTo>
                    <a:pt x="0" y="1895436"/>
                  </a:lnTo>
                  <a:lnTo>
                    <a:pt x="2028825" y="1895436"/>
                  </a:lnTo>
                  <a:lnTo>
                    <a:pt x="2028825" y="1876386"/>
                  </a:lnTo>
                  <a:close/>
                </a:path>
                <a:path w="11176635" h="2571750">
                  <a:moveTo>
                    <a:pt x="2028825" y="1047711"/>
                  </a:moveTo>
                  <a:lnTo>
                    <a:pt x="0" y="1047711"/>
                  </a:lnTo>
                  <a:lnTo>
                    <a:pt x="0" y="1800186"/>
                  </a:lnTo>
                  <a:lnTo>
                    <a:pt x="2028825" y="1800186"/>
                  </a:lnTo>
                  <a:lnTo>
                    <a:pt x="2028825" y="1047711"/>
                  </a:lnTo>
                  <a:close/>
                </a:path>
                <a:path w="11176635" h="2571750">
                  <a:moveTo>
                    <a:pt x="6448425" y="1047711"/>
                  </a:moveTo>
                  <a:lnTo>
                    <a:pt x="6448425" y="1047711"/>
                  </a:lnTo>
                  <a:lnTo>
                    <a:pt x="2190750" y="1047711"/>
                  </a:lnTo>
                  <a:lnTo>
                    <a:pt x="2190750" y="1895436"/>
                  </a:lnTo>
                  <a:lnTo>
                    <a:pt x="6448425" y="1895436"/>
                  </a:lnTo>
                  <a:lnTo>
                    <a:pt x="6448425" y="1047711"/>
                  </a:lnTo>
                  <a:close/>
                </a:path>
                <a:path w="11176635" h="2571750">
                  <a:moveTo>
                    <a:pt x="7962900" y="0"/>
                  </a:moveTo>
                  <a:lnTo>
                    <a:pt x="7962900" y="0"/>
                  </a:lnTo>
                  <a:lnTo>
                    <a:pt x="0" y="0"/>
                  </a:lnTo>
                  <a:lnTo>
                    <a:pt x="0" y="847725"/>
                  </a:lnTo>
                  <a:lnTo>
                    <a:pt x="7962900" y="847725"/>
                  </a:lnTo>
                  <a:lnTo>
                    <a:pt x="7962900" y="0"/>
                  </a:lnTo>
                  <a:close/>
                </a:path>
                <a:path w="11176635" h="2571750">
                  <a:moveTo>
                    <a:pt x="10086975" y="2066886"/>
                  </a:moveTo>
                  <a:lnTo>
                    <a:pt x="10086975" y="2066886"/>
                  </a:lnTo>
                  <a:lnTo>
                    <a:pt x="0" y="2066886"/>
                  </a:lnTo>
                  <a:lnTo>
                    <a:pt x="0" y="2571712"/>
                  </a:lnTo>
                  <a:lnTo>
                    <a:pt x="10086975" y="2571712"/>
                  </a:lnTo>
                  <a:lnTo>
                    <a:pt x="10086975" y="2066886"/>
                  </a:lnTo>
                  <a:close/>
                </a:path>
                <a:path w="11176635" h="2571750">
                  <a:moveTo>
                    <a:pt x="11153775" y="1047711"/>
                  </a:moveTo>
                  <a:lnTo>
                    <a:pt x="11010900" y="1047711"/>
                  </a:lnTo>
                  <a:lnTo>
                    <a:pt x="9591675" y="1047711"/>
                  </a:lnTo>
                  <a:lnTo>
                    <a:pt x="9591675" y="1895436"/>
                  </a:lnTo>
                  <a:lnTo>
                    <a:pt x="11010900" y="1895436"/>
                  </a:lnTo>
                  <a:lnTo>
                    <a:pt x="11153775" y="1895436"/>
                  </a:lnTo>
                  <a:lnTo>
                    <a:pt x="11153775" y="1047711"/>
                  </a:lnTo>
                  <a:close/>
                </a:path>
                <a:path w="11176635" h="2571750">
                  <a:moveTo>
                    <a:pt x="11176622" y="0"/>
                  </a:moveTo>
                  <a:lnTo>
                    <a:pt x="11010900" y="0"/>
                  </a:lnTo>
                  <a:lnTo>
                    <a:pt x="8601075" y="0"/>
                  </a:lnTo>
                  <a:lnTo>
                    <a:pt x="8601075" y="752475"/>
                  </a:lnTo>
                  <a:lnTo>
                    <a:pt x="11010900" y="752475"/>
                  </a:lnTo>
                  <a:lnTo>
                    <a:pt x="11010900" y="828675"/>
                  </a:lnTo>
                  <a:lnTo>
                    <a:pt x="8601075" y="828675"/>
                  </a:lnTo>
                  <a:lnTo>
                    <a:pt x="8601075" y="847725"/>
                  </a:lnTo>
                  <a:lnTo>
                    <a:pt x="11010900" y="847725"/>
                  </a:lnTo>
                  <a:lnTo>
                    <a:pt x="11176622" y="847725"/>
                  </a:lnTo>
                  <a:lnTo>
                    <a:pt x="1117662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5365" y="4796027"/>
              <a:ext cx="11010900" cy="1123950"/>
            </a:xfrm>
            <a:custGeom>
              <a:avLst/>
              <a:gdLst/>
              <a:ahLst/>
              <a:cxnLst/>
              <a:rect l="l" t="t" r="r" b="b"/>
              <a:pathLst>
                <a:path w="11010900" h="1123950">
                  <a:moveTo>
                    <a:pt x="2028825" y="1047711"/>
                  </a:moveTo>
                  <a:lnTo>
                    <a:pt x="0" y="1047711"/>
                  </a:lnTo>
                  <a:lnTo>
                    <a:pt x="0" y="1123911"/>
                  </a:lnTo>
                  <a:lnTo>
                    <a:pt x="2028825" y="1123911"/>
                  </a:lnTo>
                  <a:lnTo>
                    <a:pt x="2028825" y="1047711"/>
                  </a:lnTo>
                  <a:close/>
                </a:path>
                <a:path w="11010900" h="1123950">
                  <a:moveTo>
                    <a:pt x="11010900" y="0"/>
                  </a:moveTo>
                  <a:lnTo>
                    <a:pt x="8601075" y="0"/>
                  </a:lnTo>
                  <a:lnTo>
                    <a:pt x="8601075" y="76200"/>
                  </a:lnTo>
                  <a:lnTo>
                    <a:pt x="11010900" y="76200"/>
                  </a:lnTo>
                  <a:lnTo>
                    <a:pt x="11010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5365" y="5815164"/>
              <a:ext cx="11010900" cy="857250"/>
            </a:xfrm>
            <a:custGeom>
              <a:avLst/>
              <a:gdLst/>
              <a:ahLst/>
              <a:cxnLst/>
              <a:rect l="l" t="t" r="r" b="b"/>
              <a:pathLst>
                <a:path w="11010900" h="857250">
                  <a:moveTo>
                    <a:pt x="2905125" y="800100"/>
                  </a:moveTo>
                  <a:lnTo>
                    <a:pt x="0" y="800100"/>
                  </a:lnTo>
                  <a:lnTo>
                    <a:pt x="0" y="857250"/>
                  </a:lnTo>
                  <a:lnTo>
                    <a:pt x="2905125" y="857250"/>
                  </a:lnTo>
                  <a:lnTo>
                    <a:pt x="2905125" y="800100"/>
                  </a:lnTo>
                  <a:close/>
                </a:path>
                <a:path w="11010900" h="857250">
                  <a:moveTo>
                    <a:pt x="11010900" y="0"/>
                  </a:moveTo>
                  <a:lnTo>
                    <a:pt x="6448425" y="0"/>
                  </a:lnTo>
                  <a:lnTo>
                    <a:pt x="2190750" y="0"/>
                  </a:lnTo>
                  <a:lnTo>
                    <a:pt x="2190750" y="47625"/>
                  </a:lnTo>
                  <a:lnTo>
                    <a:pt x="6448425" y="47625"/>
                  </a:lnTo>
                  <a:lnTo>
                    <a:pt x="11010900" y="47625"/>
                  </a:lnTo>
                  <a:lnTo>
                    <a:pt x="11010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20490" y="6615264"/>
              <a:ext cx="7181850" cy="57150"/>
            </a:xfrm>
            <a:custGeom>
              <a:avLst/>
              <a:gdLst/>
              <a:ahLst/>
              <a:cxnLst/>
              <a:rect l="l" t="t" r="r" b="b"/>
              <a:pathLst>
                <a:path w="7181850" h="57150">
                  <a:moveTo>
                    <a:pt x="718185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7181850" y="57150"/>
                  </a:lnTo>
                  <a:lnTo>
                    <a:pt x="71818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5414" y="3816857"/>
            <a:ext cx="11912600" cy="28644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0795" rIns="0" bIns="0" rtlCol="0">
            <a:spAutoFit/>
          </a:bodyPr>
          <a:lstStyle/>
          <a:p>
            <a:pPr marL="870585" marR="5080" indent="-857885" algn="just">
              <a:lnSpc>
                <a:spcPct val="114900"/>
              </a:lnSpc>
              <a:spcBef>
                <a:spcPts val="85"/>
              </a:spcBef>
              <a:buFont typeface="Wingdings"/>
              <a:buChar char=""/>
              <a:tabLst>
                <a:tab pos="870585" algn="l"/>
              </a:tabLst>
            </a:pPr>
            <a:r>
              <a:rPr sz="6000" b="1" spc="5" dirty="0">
                <a:latin typeface="Arial"/>
                <a:cs typeface="Arial"/>
              </a:rPr>
              <a:t>Chronic</a:t>
            </a:r>
            <a:r>
              <a:rPr sz="6000" b="1" spc="10" dirty="0">
                <a:latin typeface="Arial"/>
                <a:cs typeface="Arial"/>
              </a:rPr>
              <a:t> </a:t>
            </a:r>
            <a:r>
              <a:rPr sz="6000" b="1" dirty="0">
                <a:latin typeface="Arial"/>
                <a:cs typeface="Arial"/>
              </a:rPr>
              <a:t>leukemia</a:t>
            </a:r>
            <a:r>
              <a:rPr sz="6000" b="1" spc="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=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6000" b="1" spc="5" dirty="0">
                <a:latin typeface="Arial"/>
                <a:cs typeface="Arial"/>
              </a:rPr>
              <a:t>slower </a:t>
            </a:r>
            <a:r>
              <a:rPr sz="6000" b="1" spc="10" dirty="0">
                <a:latin typeface="Arial"/>
                <a:cs typeface="Arial"/>
              </a:rPr>
              <a:t> </a:t>
            </a:r>
            <a:r>
              <a:rPr sz="6000" b="1" spc="-10" dirty="0">
                <a:latin typeface="Arial"/>
                <a:cs typeface="Arial"/>
              </a:rPr>
              <a:t>onset </a:t>
            </a:r>
            <a:r>
              <a:rPr sz="3600" b="1" dirty="0">
                <a:latin typeface="Arial"/>
                <a:cs typeface="Arial"/>
              </a:rPr>
              <a:t>= </a:t>
            </a:r>
            <a:r>
              <a:rPr sz="3600" b="1" spc="5" dirty="0">
                <a:latin typeface="Arial"/>
                <a:cs typeface="Arial"/>
              </a:rPr>
              <a:t>characterized </a:t>
            </a:r>
            <a:r>
              <a:rPr sz="3600" b="1" spc="-15" dirty="0">
                <a:latin typeface="Arial"/>
                <a:cs typeface="Arial"/>
              </a:rPr>
              <a:t>by </a:t>
            </a:r>
            <a:r>
              <a:rPr sz="3600" b="1" spc="-5" dirty="0">
                <a:latin typeface="Arial"/>
                <a:cs typeface="Arial"/>
              </a:rPr>
              <a:t>production </a:t>
            </a:r>
            <a:r>
              <a:rPr sz="3600" b="1" spc="-15" dirty="0">
                <a:latin typeface="Arial"/>
                <a:cs typeface="Arial"/>
              </a:rPr>
              <a:t>of </a:t>
            </a:r>
            <a:r>
              <a:rPr sz="3950" b="1" spc="20" dirty="0">
                <a:latin typeface="Arial"/>
                <a:cs typeface="Arial"/>
              </a:rPr>
              <a:t>larger </a:t>
            </a:r>
            <a:r>
              <a:rPr sz="3950" b="1" spc="2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numbers</a:t>
            </a:r>
            <a:r>
              <a:rPr sz="3950" b="1" spc="204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of</a:t>
            </a:r>
            <a:r>
              <a:rPr sz="3950" b="1" spc="50" dirty="0">
                <a:latin typeface="Arial"/>
                <a:cs typeface="Arial"/>
              </a:rPr>
              <a:t> </a:t>
            </a:r>
            <a:r>
              <a:rPr sz="3950" b="1" spc="10" dirty="0">
                <a:latin typeface="Arial"/>
                <a:cs typeface="Arial"/>
              </a:rPr>
              <a:t>more</a:t>
            </a:r>
            <a:r>
              <a:rPr sz="3950" b="1" spc="7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mature,</a:t>
            </a:r>
            <a:r>
              <a:rPr sz="3950" b="1" spc="204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functional</a:t>
            </a:r>
            <a:r>
              <a:rPr sz="3950" b="1" spc="22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cells.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0" y="171386"/>
            <a:ext cx="11225276" cy="629132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7175" y="0"/>
            <a:ext cx="11668125" cy="6686550"/>
          </a:xfrm>
          <a:custGeom>
            <a:avLst/>
            <a:gdLst/>
            <a:ahLst/>
            <a:cxnLst/>
            <a:rect l="l" t="t" r="r" b="b"/>
            <a:pathLst>
              <a:path w="11668125" h="6686550">
                <a:moveTo>
                  <a:pt x="11485245" y="135890"/>
                </a:moveTo>
                <a:lnTo>
                  <a:pt x="11439525" y="135890"/>
                </a:lnTo>
                <a:lnTo>
                  <a:pt x="11439525" y="181610"/>
                </a:lnTo>
                <a:lnTo>
                  <a:pt x="11439525" y="6457950"/>
                </a:lnTo>
                <a:lnTo>
                  <a:pt x="228600" y="6457950"/>
                </a:lnTo>
                <a:lnTo>
                  <a:pt x="228600" y="181610"/>
                </a:lnTo>
                <a:lnTo>
                  <a:pt x="11439525" y="181610"/>
                </a:lnTo>
                <a:lnTo>
                  <a:pt x="11439525" y="135890"/>
                </a:lnTo>
                <a:lnTo>
                  <a:pt x="182880" y="135890"/>
                </a:lnTo>
                <a:lnTo>
                  <a:pt x="182880" y="181610"/>
                </a:lnTo>
                <a:lnTo>
                  <a:pt x="182880" y="6457950"/>
                </a:lnTo>
                <a:lnTo>
                  <a:pt x="182880" y="6503670"/>
                </a:lnTo>
                <a:lnTo>
                  <a:pt x="11485245" y="6503670"/>
                </a:lnTo>
                <a:lnTo>
                  <a:pt x="11485245" y="6457963"/>
                </a:lnTo>
                <a:lnTo>
                  <a:pt x="11485245" y="181610"/>
                </a:lnTo>
                <a:lnTo>
                  <a:pt x="11485245" y="180975"/>
                </a:lnTo>
                <a:lnTo>
                  <a:pt x="11485245" y="135890"/>
                </a:lnTo>
                <a:close/>
              </a:path>
              <a:path w="11668125" h="6686550">
                <a:moveTo>
                  <a:pt x="11668125" y="0"/>
                </a:moveTo>
                <a:lnTo>
                  <a:pt x="11530965" y="0"/>
                </a:lnTo>
                <a:lnTo>
                  <a:pt x="11530965" y="90170"/>
                </a:lnTo>
                <a:lnTo>
                  <a:pt x="11530965" y="6549390"/>
                </a:lnTo>
                <a:lnTo>
                  <a:pt x="137160" y="6549390"/>
                </a:lnTo>
                <a:lnTo>
                  <a:pt x="137160" y="90170"/>
                </a:lnTo>
                <a:lnTo>
                  <a:pt x="11530965" y="90170"/>
                </a:lnTo>
                <a:lnTo>
                  <a:pt x="11530965" y="0"/>
                </a:lnTo>
                <a:lnTo>
                  <a:pt x="0" y="0"/>
                </a:lnTo>
                <a:lnTo>
                  <a:pt x="0" y="90170"/>
                </a:lnTo>
                <a:lnTo>
                  <a:pt x="0" y="6549390"/>
                </a:lnTo>
                <a:lnTo>
                  <a:pt x="0" y="6686550"/>
                </a:lnTo>
                <a:lnTo>
                  <a:pt x="11668125" y="6686550"/>
                </a:lnTo>
                <a:lnTo>
                  <a:pt x="11668125" y="6549403"/>
                </a:lnTo>
                <a:lnTo>
                  <a:pt x="11668125" y="90170"/>
                </a:lnTo>
                <a:lnTo>
                  <a:pt x="11668125" y="89535"/>
                </a:lnTo>
                <a:lnTo>
                  <a:pt x="116681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48"/>
            <a:ext cx="12191999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875" y="219074"/>
            <a:ext cx="11782425" cy="6638925"/>
            <a:chOff x="142875" y="219074"/>
            <a:chExt cx="11782425" cy="6638925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142875" y="219074"/>
              <a:ext cx="11782425" cy="6638925"/>
            </a:xfrm>
            <a:custGeom>
              <a:avLst/>
              <a:gdLst/>
              <a:ahLst/>
              <a:cxnLst/>
              <a:rect l="l" t="t" r="r" b="b"/>
              <a:pathLst>
                <a:path w="11782425" h="6638925">
                  <a:moveTo>
                    <a:pt x="11782425" y="0"/>
                  </a:moveTo>
                  <a:lnTo>
                    <a:pt x="0" y="0"/>
                  </a:lnTo>
                  <a:lnTo>
                    <a:pt x="0" y="6638922"/>
                  </a:lnTo>
                  <a:lnTo>
                    <a:pt x="11782425" y="6638922"/>
                  </a:lnTo>
                  <a:lnTo>
                    <a:pt x="117824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68646" y="5173192"/>
              <a:ext cx="314325" cy="628650"/>
            </a:xfrm>
            <a:custGeom>
              <a:avLst/>
              <a:gdLst/>
              <a:ahLst/>
              <a:cxnLst/>
              <a:rect l="l" t="t" r="r" b="b"/>
              <a:pathLst>
                <a:path w="314325" h="628650">
                  <a:moveTo>
                    <a:pt x="314325" y="0"/>
                  </a:moveTo>
                  <a:lnTo>
                    <a:pt x="0" y="0"/>
                  </a:lnTo>
                  <a:lnTo>
                    <a:pt x="0" y="628650"/>
                  </a:lnTo>
                  <a:lnTo>
                    <a:pt x="314325" y="628650"/>
                  </a:lnTo>
                  <a:lnTo>
                    <a:pt x="3143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4162" y="274574"/>
            <a:ext cx="5240020" cy="6324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613410" indent="-600710">
              <a:lnSpc>
                <a:spcPct val="100000"/>
              </a:lnSpc>
              <a:spcBef>
                <a:spcPts val="130"/>
              </a:spcBef>
              <a:buClr>
                <a:srgbClr val="FFFFFF"/>
              </a:buClr>
              <a:buFont typeface="Wingdings"/>
              <a:buChar char=""/>
              <a:tabLst>
                <a:tab pos="613410" algn="l"/>
                <a:tab pos="1718310" algn="l"/>
              </a:tabLst>
            </a:pPr>
            <a:r>
              <a:rPr sz="3950" b="1" spc="-10" dirty="0">
                <a:latin typeface="Arial"/>
                <a:cs typeface="Arial"/>
              </a:rPr>
              <a:t>The	</a:t>
            </a:r>
            <a:r>
              <a:rPr sz="3950" b="1" spc="10" dirty="0">
                <a:latin typeface="Arial"/>
                <a:cs typeface="Arial"/>
              </a:rPr>
              <a:t>scientific</a:t>
            </a:r>
            <a:r>
              <a:rPr sz="3950" b="1" spc="480" dirty="0">
                <a:latin typeface="Arial"/>
                <a:cs typeface="Arial"/>
              </a:rPr>
              <a:t> </a:t>
            </a:r>
            <a:r>
              <a:rPr sz="3950" b="1" spc="30" dirty="0">
                <a:latin typeface="Arial"/>
                <a:cs typeface="Arial"/>
              </a:rPr>
              <a:t>term</a:t>
            </a:r>
            <a:endParaRPr sz="3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6396" y="344043"/>
            <a:ext cx="4041775" cy="5619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4325"/>
              </a:lnSpc>
            </a:pPr>
            <a:r>
              <a:rPr sz="3950" b="1" spc="15" dirty="0">
                <a:latin typeface="Arial"/>
                <a:cs typeface="Arial"/>
              </a:rPr>
              <a:t>leukocyte</a:t>
            </a:r>
            <a:r>
              <a:rPr sz="3950" b="1" spc="515" dirty="0">
                <a:latin typeface="Arial"/>
                <a:cs typeface="Arial"/>
              </a:rPr>
              <a:t> </a:t>
            </a:r>
            <a:r>
              <a:rPr sz="3950" b="1" spc="30" dirty="0">
                <a:latin typeface="Arial"/>
                <a:cs typeface="Arial"/>
              </a:rPr>
              <a:t>&gt;&gt;&gt;&gt;&gt;</a:t>
            </a:r>
            <a:endParaRPr sz="3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1680" y="970597"/>
            <a:ext cx="9154795" cy="701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366645" algn="l"/>
                <a:tab pos="3510915" algn="l"/>
                <a:tab pos="6799580" algn="l"/>
              </a:tabLst>
            </a:pPr>
            <a:r>
              <a:rPr sz="3950" b="1" spc="30" dirty="0">
                <a:latin typeface="Arial"/>
                <a:cs typeface="Arial"/>
              </a:rPr>
              <a:t>r</a:t>
            </a:r>
            <a:r>
              <a:rPr sz="3950" b="1" spc="-25" dirty="0">
                <a:latin typeface="Arial"/>
                <a:cs typeface="Arial"/>
              </a:rPr>
              <a:t>e</a:t>
            </a:r>
            <a:r>
              <a:rPr sz="3950" b="1" spc="30" dirty="0">
                <a:latin typeface="Arial"/>
                <a:cs typeface="Arial"/>
              </a:rPr>
              <a:t>f</a:t>
            </a:r>
            <a:r>
              <a:rPr sz="3950" b="1" spc="20" dirty="0">
                <a:latin typeface="Arial"/>
                <a:cs typeface="Arial"/>
              </a:rPr>
              <a:t>l</a:t>
            </a:r>
            <a:r>
              <a:rPr sz="3950" b="1" spc="-25" dirty="0">
                <a:latin typeface="Arial"/>
                <a:cs typeface="Arial"/>
              </a:rPr>
              <a:t>ec</a:t>
            </a:r>
            <a:r>
              <a:rPr sz="3950" b="1" spc="105" dirty="0">
                <a:latin typeface="Arial"/>
                <a:cs typeface="Arial"/>
              </a:rPr>
              <a:t>t</a:t>
            </a:r>
            <a:r>
              <a:rPr sz="3950" b="1" spc="15" dirty="0">
                <a:latin typeface="Arial"/>
                <a:cs typeface="Arial"/>
              </a:rPr>
              <a:t>s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spc="20" dirty="0">
                <a:latin typeface="Arial"/>
                <a:cs typeface="Arial"/>
              </a:rPr>
              <a:t>i</a:t>
            </a:r>
            <a:r>
              <a:rPr sz="3950" b="1" spc="25" dirty="0">
                <a:latin typeface="Arial"/>
                <a:cs typeface="Arial"/>
              </a:rPr>
              <a:t>t</a:t>
            </a:r>
            <a:r>
              <a:rPr sz="3950" b="1" spc="15" dirty="0">
                <a:latin typeface="Arial"/>
                <a:cs typeface="Arial"/>
              </a:rPr>
              <a:t>s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spc="50" dirty="0">
                <a:latin typeface="Arial"/>
                <a:cs typeface="Arial"/>
              </a:rPr>
              <a:t>d</a:t>
            </a:r>
            <a:r>
              <a:rPr sz="3950" b="1" spc="-25" dirty="0">
                <a:latin typeface="Arial"/>
                <a:cs typeface="Arial"/>
              </a:rPr>
              <a:t>e</a:t>
            </a:r>
            <a:r>
              <a:rPr sz="3950" b="1" spc="45" dirty="0">
                <a:latin typeface="Arial"/>
                <a:cs typeface="Arial"/>
              </a:rPr>
              <a:t>s</a:t>
            </a:r>
            <a:r>
              <a:rPr sz="3950" b="1" spc="-25" dirty="0">
                <a:latin typeface="Arial"/>
                <a:cs typeface="Arial"/>
              </a:rPr>
              <a:t>c</a:t>
            </a:r>
            <a:r>
              <a:rPr sz="3950" b="1" spc="30" dirty="0">
                <a:latin typeface="Arial"/>
                <a:cs typeface="Arial"/>
              </a:rPr>
              <a:t>r</a:t>
            </a:r>
            <a:r>
              <a:rPr sz="3950" b="1" spc="20" dirty="0">
                <a:latin typeface="Arial"/>
                <a:cs typeface="Arial"/>
              </a:rPr>
              <a:t>i</a:t>
            </a:r>
            <a:r>
              <a:rPr sz="3950" b="1" spc="-20" dirty="0">
                <a:latin typeface="Arial"/>
                <a:cs typeface="Arial"/>
              </a:rPr>
              <a:t>p</a:t>
            </a:r>
            <a:r>
              <a:rPr sz="3950" b="1" spc="25" dirty="0">
                <a:latin typeface="Arial"/>
                <a:cs typeface="Arial"/>
              </a:rPr>
              <a:t>t</a:t>
            </a:r>
            <a:r>
              <a:rPr sz="3950" b="1" spc="20" dirty="0">
                <a:latin typeface="Arial"/>
                <a:cs typeface="Arial"/>
              </a:rPr>
              <a:t>i</a:t>
            </a:r>
            <a:r>
              <a:rPr sz="3950" b="1" spc="50" dirty="0">
                <a:latin typeface="Arial"/>
                <a:cs typeface="Arial"/>
              </a:rPr>
              <a:t>o</a:t>
            </a:r>
            <a:r>
              <a:rPr sz="3950" b="1" spc="15" dirty="0">
                <a:latin typeface="Arial"/>
                <a:cs typeface="Arial"/>
              </a:rPr>
              <a:t>n</a:t>
            </a:r>
            <a:r>
              <a:rPr sz="3950" b="1" dirty="0">
                <a:latin typeface="Arial"/>
                <a:cs typeface="Arial"/>
              </a:rPr>
              <a:t>	</a:t>
            </a:r>
            <a:r>
              <a:rPr sz="3950" b="1" spc="15" dirty="0">
                <a:latin typeface="Arial"/>
                <a:cs typeface="Arial"/>
              </a:rPr>
              <a:t>&gt;&gt;&gt;&gt;</a:t>
            </a:r>
            <a:r>
              <a:rPr sz="3950" b="1" spc="20" dirty="0">
                <a:latin typeface="Arial"/>
                <a:cs typeface="Arial"/>
              </a:rPr>
              <a:t>&gt;</a:t>
            </a:r>
            <a:r>
              <a:rPr sz="4400" b="1" spc="-5" dirty="0">
                <a:latin typeface="Calibri"/>
                <a:cs typeface="Calibri"/>
              </a:rPr>
              <a:t>T</a:t>
            </a:r>
            <a:r>
              <a:rPr sz="4400" b="1" spc="30" dirty="0">
                <a:latin typeface="Calibri"/>
                <a:cs typeface="Calibri"/>
              </a:rPr>
              <a:t>h</a:t>
            </a:r>
            <a:r>
              <a:rPr sz="4400" b="1" spc="15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49815" y="194236"/>
            <a:ext cx="1842770" cy="147764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950" b="1" spc="15" dirty="0">
                <a:latin typeface="Arial"/>
                <a:cs typeface="Arial"/>
              </a:rPr>
              <a:t>directly</a:t>
            </a:r>
            <a:endParaRPr sz="3950">
              <a:latin typeface="Arial"/>
              <a:cs typeface="Arial"/>
            </a:endParaRPr>
          </a:p>
          <a:p>
            <a:pPr marL="517525">
              <a:lnSpc>
                <a:spcPct val="100000"/>
              </a:lnSpc>
              <a:spcBef>
                <a:spcPts val="745"/>
              </a:spcBef>
            </a:pPr>
            <a:r>
              <a:rPr sz="4400" b="1" spc="30" dirty="0">
                <a:latin typeface="Calibri"/>
                <a:cs typeface="Calibri"/>
              </a:rPr>
              <a:t>n</a:t>
            </a:r>
            <a:r>
              <a:rPr sz="4400" b="1" dirty="0">
                <a:latin typeface="Calibri"/>
                <a:cs typeface="Calibri"/>
              </a:rPr>
              <a:t>a</a:t>
            </a:r>
            <a:r>
              <a:rPr sz="4400" b="1" spc="-55" dirty="0">
                <a:latin typeface="Calibri"/>
                <a:cs typeface="Calibri"/>
              </a:rPr>
              <a:t>m</a:t>
            </a:r>
            <a:r>
              <a:rPr sz="4400" b="1" spc="15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3859" y="2382392"/>
            <a:ext cx="6715759" cy="38100"/>
            <a:chOff x="753859" y="2382392"/>
            <a:chExt cx="6715759" cy="38100"/>
          </a:xfrm>
          <a:solidFill>
            <a:schemeClr val="bg1"/>
          </a:solidFill>
        </p:grpSpPr>
        <p:sp>
          <p:nvSpPr>
            <p:cNvPr id="10" name="object 10"/>
            <p:cNvSpPr/>
            <p:nvPr/>
          </p:nvSpPr>
          <p:spPr>
            <a:xfrm>
              <a:off x="753859" y="2382392"/>
              <a:ext cx="4763135" cy="38100"/>
            </a:xfrm>
            <a:custGeom>
              <a:avLst/>
              <a:gdLst/>
              <a:ahLst/>
              <a:cxnLst/>
              <a:rect l="l" t="t" r="r" b="b"/>
              <a:pathLst>
                <a:path w="4763135" h="38100">
                  <a:moveTo>
                    <a:pt x="47625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4762512" y="38100"/>
                  </a:lnTo>
                  <a:lnTo>
                    <a:pt x="47625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16372" y="2382392"/>
              <a:ext cx="1952625" cy="38100"/>
            </a:xfrm>
            <a:custGeom>
              <a:avLst/>
              <a:gdLst/>
              <a:ahLst/>
              <a:cxnLst/>
              <a:rect l="l" t="t" r="r" b="b"/>
              <a:pathLst>
                <a:path w="1952625" h="38100">
                  <a:moveTo>
                    <a:pt x="1952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952625" y="38100"/>
                  </a:lnTo>
                  <a:lnTo>
                    <a:pt x="19526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1680" y="1743710"/>
            <a:ext cx="11061065" cy="701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61820" algn="l"/>
                <a:tab pos="3472815" algn="l"/>
                <a:tab pos="4778375" algn="l"/>
                <a:tab pos="6732270" algn="l"/>
                <a:tab pos="8143240" algn="l"/>
                <a:tab pos="9182100" algn="l"/>
              </a:tabLst>
            </a:pPr>
            <a:r>
              <a:rPr sz="4400" b="1" spc="5" dirty="0">
                <a:latin typeface="Calibri"/>
                <a:cs typeface="Calibri"/>
              </a:rPr>
              <a:t>"</a:t>
            </a:r>
            <a:r>
              <a:rPr sz="4400" b="1" spc="25" dirty="0">
                <a:latin typeface="Calibri"/>
                <a:cs typeface="Calibri"/>
              </a:rPr>
              <a:t>w</a:t>
            </a:r>
            <a:r>
              <a:rPr sz="4400" b="1" spc="30" dirty="0">
                <a:latin typeface="Calibri"/>
                <a:cs typeface="Calibri"/>
              </a:rPr>
              <a:t>h</a:t>
            </a:r>
            <a:r>
              <a:rPr sz="4400" b="1" spc="-30" dirty="0">
                <a:latin typeface="Calibri"/>
                <a:cs typeface="Calibri"/>
              </a:rPr>
              <a:t>i</a:t>
            </a:r>
            <a:r>
              <a:rPr sz="4400" b="1" spc="-100" dirty="0">
                <a:latin typeface="Calibri"/>
                <a:cs typeface="Calibri"/>
              </a:rPr>
              <a:t>t</a:t>
            </a:r>
            <a:r>
              <a:rPr sz="4400" b="1" spc="15" dirty="0">
                <a:latin typeface="Calibri"/>
                <a:cs typeface="Calibri"/>
              </a:rPr>
              <a:t>e</a:t>
            </a:r>
            <a:r>
              <a:rPr sz="4400" b="1" dirty="0">
                <a:latin typeface="Calibri"/>
                <a:cs typeface="Calibri"/>
              </a:rPr>
              <a:t>	</a:t>
            </a:r>
            <a:r>
              <a:rPr sz="4400" b="1" spc="30" dirty="0">
                <a:latin typeface="Calibri"/>
                <a:cs typeface="Calibri"/>
              </a:rPr>
              <a:t>b</a:t>
            </a:r>
            <a:r>
              <a:rPr sz="4400" b="1" spc="-35" dirty="0">
                <a:latin typeface="Calibri"/>
                <a:cs typeface="Calibri"/>
              </a:rPr>
              <a:t>l</a:t>
            </a:r>
            <a:r>
              <a:rPr sz="4400" b="1" spc="-45" dirty="0">
                <a:latin typeface="Calibri"/>
                <a:cs typeface="Calibri"/>
              </a:rPr>
              <a:t>o</a:t>
            </a:r>
            <a:r>
              <a:rPr sz="4400" b="1" spc="30" dirty="0">
                <a:latin typeface="Calibri"/>
                <a:cs typeface="Calibri"/>
              </a:rPr>
              <a:t>o</a:t>
            </a:r>
            <a:r>
              <a:rPr sz="4400" b="1" spc="15" dirty="0">
                <a:latin typeface="Calibri"/>
                <a:cs typeface="Calibri"/>
              </a:rPr>
              <a:t>d</a:t>
            </a:r>
            <a:r>
              <a:rPr sz="4400" b="1" dirty="0">
                <a:latin typeface="Calibri"/>
                <a:cs typeface="Calibri"/>
              </a:rPr>
              <a:t>	</a:t>
            </a:r>
            <a:r>
              <a:rPr sz="4400" b="1" spc="-50" dirty="0">
                <a:latin typeface="Calibri"/>
                <a:cs typeface="Calibri"/>
              </a:rPr>
              <a:t>c</a:t>
            </a:r>
            <a:r>
              <a:rPr sz="4400" b="1" spc="30" dirty="0">
                <a:latin typeface="Calibri"/>
                <a:cs typeface="Calibri"/>
              </a:rPr>
              <a:t>e</a:t>
            </a:r>
            <a:r>
              <a:rPr sz="4400" b="1" spc="-35" dirty="0">
                <a:latin typeface="Calibri"/>
                <a:cs typeface="Calibri"/>
              </a:rPr>
              <a:t>ll</a:t>
            </a:r>
            <a:r>
              <a:rPr sz="4400" b="1" spc="10" dirty="0">
                <a:latin typeface="Calibri"/>
                <a:cs typeface="Calibri"/>
              </a:rPr>
              <a:t>"</a:t>
            </a:r>
            <a:r>
              <a:rPr sz="4400" b="1" dirty="0">
                <a:latin typeface="Calibri"/>
                <a:cs typeface="Calibri"/>
              </a:rPr>
              <a:t>	</a:t>
            </a:r>
            <a:r>
              <a:rPr sz="4400" b="1" spc="30" dirty="0">
                <a:latin typeface="Calibri"/>
                <a:cs typeface="Calibri"/>
              </a:rPr>
              <a:t>d</a:t>
            </a:r>
            <a:r>
              <a:rPr sz="4400" b="1" spc="-40" dirty="0">
                <a:latin typeface="Calibri"/>
                <a:cs typeface="Calibri"/>
              </a:rPr>
              <a:t>e</a:t>
            </a:r>
            <a:r>
              <a:rPr sz="4400" b="1" spc="5" dirty="0">
                <a:latin typeface="Calibri"/>
                <a:cs typeface="Calibri"/>
              </a:rPr>
              <a:t>r</a:t>
            </a:r>
            <a:r>
              <a:rPr sz="4400" b="1" spc="-35" dirty="0">
                <a:latin typeface="Calibri"/>
                <a:cs typeface="Calibri"/>
              </a:rPr>
              <a:t>i</a:t>
            </a:r>
            <a:r>
              <a:rPr sz="4400" b="1" spc="-65" dirty="0">
                <a:latin typeface="Calibri"/>
                <a:cs typeface="Calibri"/>
              </a:rPr>
              <a:t>v</a:t>
            </a:r>
            <a:r>
              <a:rPr sz="4400" b="1" spc="30" dirty="0">
                <a:latin typeface="Calibri"/>
                <a:cs typeface="Calibri"/>
              </a:rPr>
              <a:t>e</a:t>
            </a:r>
            <a:r>
              <a:rPr sz="4400" b="1" spc="10" dirty="0">
                <a:latin typeface="Calibri"/>
                <a:cs typeface="Calibri"/>
              </a:rPr>
              <a:t>s</a:t>
            </a:r>
            <a:r>
              <a:rPr sz="4400" b="1" dirty="0">
                <a:latin typeface="Calibri"/>
                <a:cs typeface="Calibri"/>
              </a:rPr>
              <a:t>	</a:t>
            </a:r>
            <a:r>
              <a:rPr sz="4400" b="1" spc="25" dirty="0">
                <a:latin typeface="Calibri"/>
                <a:cs typeface="Calibri"/>
              </a:rPr>
              <a:t>f</a:t>
            </a:r>
            <a:r>
              <a:rPr sz="4400" b="1" spc="-65" dirty="0">
                <a:latin typeface="Calibri"/>
                <a:cs typeface="Calibri"/>
              </a:rPr>
              <a:t>r</a:t>
            </a:r>
            <a:r>
              <a:rPr sz="4400" b="1" spc="30" dirty="0">
                <a:latin typeface="Calibri"/>
                <a:cs typeface="Calibri"/>
              </a:rPr>
              <a:t>o</a:t>
            </a:r>
            <a:r>
              <a:rPr sz="4400" b="1" spc="20" dirty="0">
                <a:latin typeface="Calibri"/>
                <a:cs typeface="Calibri"/>
              </a:rPr>
              <a:t>m</a:t>
            </a:r>
            <a:r>
              <a:rPr sz="4400" b="1" dirty="0">
                <a:latin typeface="Calibri"/>
                <a:cs typeface="Calibri"/>
              </a:rPr>
              <a:t>	</a:t>
            </a:r>
            <a:r>
              <a:rPr sz="4400" b="1" spc="-100" dirty="0">
                <a:latin typeface="Calibri"/>
                <a:cs typeface="Calibri"/>
              </a:rPr>
              <a:t>t</a:t>
            </a:r>
            <a:r>
              <a:rPr sz="4400" b="1" spc="30" dirty="0">
                <a:latin typeface="Calibri"/>
                <a:cs typeface="Calibri"/>
              </a:rPr>
              <a:t>h</a:t>
            </a:r>
            <a:r>
              <a:rPr sz="4400" b="1" spc="15" dirty="0">
                <a:latin typeface="Calibri"/>
                <a:cs typeface="Calibri"/>
              </a:rPr>
              <a:t>e</a:t>
            </a:r>
            <a:r>
              <a:rPr sz="4400" b="1" dirty="0">
                <a:latin typeface="Calibri"/>
                <a:cs typeface="Calibri"/>
              </a:rPr>
              <a:t>	</a:t>
            </a:r>
            <a:r>
              <a:rPr sz="4400" b="1" u="heavy" spc="-40" dirty="0">
                <a:uFill>
                  <a:solidFill>
                    <a:srgbClr val="FF00FF"/>
                  </a:solidFill>
                </a:uFill>
                <a:latin typeface="Calibri"/>
                <a:cs typeface="Calibri"/>
              </a:rPr>
              <a:t>ph</a:t>
            </a:r>
            <a:r>
              <a:rPr sz="4400" b="1" u="heavy" spc="-60" dirty="0">
                <a:uFill>
                  <a:solidFill>
                    <a:srgbClr val="FF00FF"/>
                  </a:solidFill>
                </a:uFill>
                <a:latin typeface="Calibri"/>
                <a:cs typeface="Calibri"/>
              </a:rPr>
              <a:t>y</a:t>
            </a:r>
            <a:r>
              <a:rPr sz="4400" b="1" u="heavy" spc="40" dirty="0">
                <a:uFill>
                  <a:solidFill>
                    <a:srgbClr val="FF00FF"/>
                  </a:solidFill>
                </a:uFill>
                <a:latin typeface="Calibri"/>
                <a:cs typeface="Calibri"/>
              </a:rPr>
              <a:t>s</a:t>
            </a:r>
            <a:r>
              <a:rPr sz="4400" b="1" u="heavy" spc="-30" dirty="0">
                <a:uFill>
                  <a:solidFill>
                    <a:srgbClr val="FF00FF"/>
                  </a:solidFill>
                </a:uFill>
                <a:latin typeface="Calibri"/>
                <a:cs typeface="Calibri"/>
              </a:rPr>
              <a:t>i</a:t>
            </a:r>
            <a:r>
              <a:rPr sz="4400" b="1" u="heavy" spc="30" dirty="0">
                <a:uFill>
                  <a:solidFill>
                    <a:srgbClr val="FF00FF"/>
                  </a:solidFill>
                </a:uFill>
                <a:latin typeface="Calibri"/>
                <a:cs typeface="Calibri"/>
              </a:rPr>
              <a:t>c</a:t>
            </a:r>
            <a:r>
              <a:rPr sz="4400" b="1" u="heavy" spc="10" dirty="0">
                <a:uFill>
                  <a:solidFill>
                    <a:srgbClr val="FF00FF"/>
                  </a:solidFill>
                </a:uFill>
                <a:latin typeface="Calibri"/>
                <a:cs typeface="Calibri"/>
              </a:rPr>
              <a:t>al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1680" y="2572956"/>
            <a:ext cx="2749550" cy="701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5" dirty="0">
                <a:latin typeface="Calibri"/>
                <a:cs typeface="Calibri"/>
              </a:rPr>
              <a:t>appearance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3859" y="3211067"/>
            <a:ext cx="11011535" cy="38100"/>
            <a:chOff x="753859" y="3211067"/>
            <a:chExt cx="11011535" cy="38100"/>
          </a:xfrm>
          <a:solidFill>
            <a:schemeClr val="bg1"/>
          </a:solidFill>
        </p:grpSpPr>
        <p:sp>
          <p:nvSpPr>
            <p:cNvPr id="15" name="object 15"/>
            <p:cNvSpPr/>
            <p:nvPr/>
          </p:nvSpPr>
          <p:spPr>
            <a:xfrm>
              <a:off x="753859" y="3211067"/>
              <a:ext cx="3296285" cy="38100"/>
            </a:xfrm>
            <a:custGeom>
              <a:avLst/>
              <a:gdLst/>
              <a:ahLst/>
              <a:cxnLst/>
              <a:rect l="l" t="t" r="r" b="b"/>
              <a:pathLst>
                <a:path w="3296285" h="38100">
                  <a:moveTo>
                    <a:pt x="329566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295662" y="38100"/>
                  </a:lnTo>
                  <a:lnTo>
                    <a:pt x="329566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9522" y="3211067"/>
              <a:ext cx="7715250" cy="38100"/>
            </a:xfrm>
            <a:custGeom>
              <a:avLst/>
              <a:gdLst/>
              <a:ahLst/>
              <a:cxnLst/>
              <a:rect l="l" t="t" r="r" b="b"/>
              <a:pathLst>
                <a:path w="7715250" h="38100">
                  <a:moveTo>
                    <a:pt x="771525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7715250" y="38100"/>
                  </a:lnTo>
                  <a:lnTo>
                    <a:pt x="77152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039870" y="2525331"/>
            <a:ext cx="7744459" cy="7581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27760" algn="l"/>
                <a:tab pos="2033270" algn="l"/>
                <a:tab pos="4082415" algn="l"/>
                <a:tab pos="6513195" algn="l"/>
              </a:tabLst>
            </a:pPr>
            <a:r>
              <a:rPr sz="4800" b="1" spc="-35" dirty="0">
                <a:latin typeface="Calibri"/>
                <a:cs typeface="Calibri"/>
              </a:rPr>
              <a:t>o</a:t>
            </a:r>
            <a:r>
              <a:rPr sz="4800" b="1" dirty="0">
                <a:latin typeface="Calibri"/>
                <a:cs typeface="Calibri"/>
              </a:rPr>
              <a:t>f	a	</a:t>
            </a:r>
            <a:r>
              <a:rPr sz="4800" b="1" spc="-30" dirty="0">
                <a:latin typeface="Calibri"/>
                <a:cs typeface="Calibri"/>
              </a:rPr>
              <a:t>b</a:t>
            </a:r>
            <a:r>
              <a:rPr sz="4800" b="1" spc="15" dirty="0">
                <a:latin typeface="Calibri"/>
                <a:cs typeface="Calibri"/>
              </a:rPr>
              <a:t>l</a:t>
            </a:r>
            <a:r>
              <a:rPr sz="4800" b="1" spc="-35" dirty="0">
                <a:latin typeface="Calibri"/>
                <a:cs typeface="Calibri"/>
              </a:rPr>
              <a:t>oo</a:t>
            </a:r>
            <a:r>
              <a:rPr sz="4800" b="1" dirty="0">
                <a:latin typeface="Calibri"/>
                <a:cs typeface="Calibri"/>
              </a:rPr>
              <a:t>d	</a:t>
            </a:r>
            <a:r>
              <a:rPr sz="4800" b="1" spc="25" dirty="0">
                <a:latin typeface="Calibri"/>
                <a:cs typeface="Calibri"/>
              </a:rPr>
              <a:t>sa</a:t>
            </a:r>
            <a:r>
              <a:rPr sz="4800" b="1" dirty="0">
                <a:latin typeface="Calibri"/>
                <a:cs typeface="Calibri"/>
              </a:rPr>
              <a:t>m</a:t>
            </a:r>
            <a:r>
              <a:rPr sz="4800" b="1" spc="-40" dirty="0">
                <a:latin typeface="Calibri"/>
                <a:cs typeface="Calibri"/>
              </a:rPr>
              <a:t>p</a:t>
            </a:r>
            <a:r>
              <a:rPr sz="4800" b="1" spc="15" dirty="0">
                <a:latin typeface="Calibri"/>
                <a:cs typeface="Calibri"/>
              </a:rPr>
              <a:t>l</a:t>
            </a:r>
            <a:r>
              <a:rPr sz="4800" b="1" dirty="0">
                <a:latin typeface="Calibri"/>
                <a:cs typeface="Calibri"/>
              </a:rPr>
              <a:t>e	</a:t>
            </a:r>
            <a:r>
              <a:rPr sz="4800" b="1" spc="25" dirty="0">
                <a:latin typeface="Calibri"/>
                <a:cs typeface="Calibri"/>
              </a:rPr>
              <a:t>a</a:t>
            </a:r>
            <a:r>
              <a:rPr sz="4800" b="1" spc="-25" dirty="0">
                <a:latin typeface="Calibri"/>
                <a:cs typeface="Calibri"/>
              </a:rPr>
              <a:t>f</a:t>
            </a:r>
            <a:r>
              <a:rPr sz="4800" b="1" spc="-90" dirty="0">
                <a:latin typeface="Calibri"/>
                <a:cs typeface="Calibri"/>
              </a:rPr>
              <a:t>t</a:t>
            </a:r>
            <a:r>
              <a:rPr sz="4800" b="1" spc="-20" dirty="0">
                <a:latin typeface="Calibri"/>
                <a:cs typeface="Calibri"/>
              </a:rPr>
              <a:t>e</a:t>
            </a:r>
            <a:r>
              <a:rPr sz="4800" b="1" dirty="0">
                <a:latin typeface="Calibri"/>
                <a:cs typeface="Calibri"/>
              </a:rPr>
              <a:t>r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4162" y="3114550"/>
            <a:ext cx="11510010" cy="19145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6352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2075"/>
              </a:spcBef>
            </a:pPr>
            <a:r>
              <a:rPr sz="4800" b="1" u="heavy" spc="-25" dirty="0">
                <a:uFill>
                  <a:solidFill>
                    <a:srgbClr val="FF00FF"/>
                  </a:solidFill>
                </a:uFill>
                <a:latin typeface="Calibri"/>
                <a:cs typeface="Calibri"/>
              </a:rPr>
              <a:t>centrifugation.</a:t>
            </a:r>
            <a:endParaRPr sz="4800">
              <a:latin typeface="Calibri"/>
              <a:cs typeface="Calibri"/>
            </a:endParaRPr>
          </a:p>
          <a:p>
            <a:pPr marL="514350" indent="-502284">
              <a:lnSpc>
                <a:spcPct val="100000"/>
              </a:lnSpc>
              <a:spcBef>
                <a:spcPts val="1850"/>
              </a:spcBef>
              <a:buSzPct val="97727"/>
              <a:buFont typeface="Wingdings"/>
              <a:buChar char=""/>
              <a:tabLst>
                <a:tab pos="514984" algn="l"/>
                <a:tab pos="2576195" algn="l"/>
                <a:tab pos="5073650" algn="l"/>
                <a:tab pos="6761480" algn="l"/>
                <a:tab pos="8048625" algn="l"/>
                <a:tab pos="10087610" algn="l"/>
              </a:tabLst>
            </a:pPr>
            <a:r>
              <a:rPr sz="4400" b="1" spc="-25" dirty="0">
                <a:latin typeface="Arial"/>
                <a:cs typeface="Arial"/>
              </a:rPr>
              <a:t>&gt;&gt;&gt;</a:t>
            </a:r>
            <a:r>
              <a:rPr sz="4400" b="1" spc="50" dirty="0">
                <a:latin typeface="Arial"/>
                <a:cs typeface="Arial"/>
              </a:rPr>
              <a:t>&gt;</a:t>
            </a:r>
            <a:r>
              <a:rPr sz="4400" b="1" spc="15" dirty="0">
                <a:latin typeface="Arial"/>
                <a:cs typeface="Arial"/>
              </a:rPr>
              <a:t>&gt;</a:t>
            </a:r>
            <a:r>
              <a:rPr sz="4400" b="1" dirty="0">
                <a:latin typeface="Arial"/>
                <a:cs typeface="Arial"/>
              </a:rPr>
              <a:t>	</a:t>
            </a:r>
            <a:r>
              <a:rPr sz="4400" b="1" spc="45" dirty="0">
                <a:latin typeface="Arial"/>
                <a:cs typeface="Arial"/>
              </a:rPr>
              <a:t>D</a:t>
            </a:r>
            <a:r>
              <a:rPr sz="4400" b="1" spc="20" dirty="0">
                <a:latin typeface="Arial"/>
                <a:cs typeface="Arial"/>
              </a:rPr>
              <a:t>e</a:t>
            </a:r>
            <a:r>
              <a:rPr sz="4400" b="1" spc="10" dirty="0">
                <a:latin typeface="Arial"/>
                <a:cs typeface="Arial"/>
              </a:rPr>
              <a:t>r</a:t>
            </a:r>
            <a:r>
              <a:rPr sz="4400" b="1" spc="45" dirty="0">
                <a:latin typeface="Arial"/>
                <a:cs typeface="Arial"/>
              </a:rPr>
              <a:t>i</a:t>
            </a:r>
            <a:r>
              <a:rPr sz="4400" b="1" spc="-125" dirty="0">
                <a:latin typeface="Arial"/>
                <a:cs typeface="Arial"/>
              </a:rPr>
              <a:t>v</a:t>
            </a:r>
            <a:r>
              <a:rPr sz="4400" b="1" spc="20" dirty="0">
                <a:latin typeface="Arial"/>
                <a:cs typeface="Arial"/>
              </a:rPr>
              <a:t>e</a:t>
            </a:r>
            <a:r>
              <a:rPr sz="4400" b="1" spc="15" dirty="0">
                <a:latin typeface="Arial"/>
                <a:cs typeface="Arial"/>
              </a:rPr>
              <a:t>d</a:t>
            </a:r>
            <a:r>
              <a:rPr sz="4400" b="1" dirty="0">
                <a:latin typeface="Arial"/>
                <a:cs typeface="Arial"/>
              </a:rPr>
              <a:t>	</a:t>
            </a:r>
            <a:r>
              <a:rPr sz="4400" b="1" spc="25" dirty="0">
                <a:latin typeface="Arial"/>
                <a:cs typeface="Arial"/>
              </a:rPr>
              <a:t>f</a:t>
            </a:r>
            <a:r>
              <a:rPr sz="4400" b="1" spc="15" dirty="0">
                <a:latin typeface="Arial"/>
                <a:cs typeface="Arial"/>
              </a:rPr>
              <a:t>rom</a:t>
            </a:r>
            <a:r>
              <a:rPr sz="4400" b="1" dirty="0">
                <a:latin typeface="Arial"/>
                <a:cs typeface="Arial"/>
              </a:rPr>
              <a:t>	</a:t>
            </a:r>
            <a:r>
              <a:rPr sz="4400" b="1" spc="25" dirty="0">
                <a:latin typeface="Arial"/>
                <a:cs typeface="Arial"/>
              </a:rPr>
              <a:t>t</a:t>
            </a:r>
            <a:r>
              <a:rPr sz="4400" b="1" spc="15" dirty="0">
                <a:latin typeface="Arial"/>
                <a:cs typeface="Arial"/>
              </a:rPr>
              <a:t>he</a:t>
            </a:r>
            <a:r>
              <a:rPr sz="4400" b="1" dirty="0">
                <a:latin typeface="Arial"/>
                <a:cs typeface="Arial"/>
              </a:rPr>
              <a:t>	</a:t>
            </a:r>
            <a:r>
              <a:rPr sz="4400" b="1" u="heavy" spc="1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Gr</a:t>
            </a:r>
            <a:r>
              <a:rPr sz="4400" b="1" u="heavy" spc="2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e</a:t>
            </a:r>
            <a:r>
              <a:rPr sz="4400" b="1" u="heavy" spc="1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ek</a:t>
            </a:r>
            <a:r>
              <a:rPr sz="4400" b="1" u="heavy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	</a:t>
            </a:r>
            <a:r>
              <a:rPr sz="4400" b="1" u="heavy" spc="1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roo</a:t>
            </a:r>
            <a:r>
              <a:rPr sz="4400" b="1" u="heavy" spc="2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t</a:t>
            </a:r>
            <a:r>
              <a:rPr sz="4400" b="1" u="heavy" spc="1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3859" y="5173192"/>
            <a:ext cx="1315085" cy="628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0"/>
              </a:lnSpc>
            </a:pPr>
            <a:r>
              <a:rPr sz="4400" b="1" spc="-30" dirty="0">
                <a:latin typeface="Arial"/>
                <a:cs typeface="Arial"/>
              </a:rPr>
              <a:t>l</a:t>
            </a:r>
            <a:r>
              <a:rPr sz="4400" b="1" spc="15" dirty="0">
                <a:latin typeface="Arial"/>
                <a:cs typeface="Arial"/>
              </a:rPr>
              <a:t>eu</a:t>
            </a:r>
            <a:r>
              <a:rPr sz="4400" b="1" spc="30" dirty="0">
                <a:latin typeface="Arial"/>
                <a:cs typeface="Arial"/>
              </a:rPr>
              <a:t>k</a:t>
            </a:r>
            <a:r>
              <a:rPr sz="4400" b="1" spc="10" dirty="0">
                <a:latin typeface="Arial"/>
                <a:cs typeface="Arial"/>
              </a:rPr>
              <a:t>-</a:t>
            </a:r>
            <a:endParaRPr sz="4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1197" y="5173192"/>
            <a:ext cx="2317750" cy="628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4840"/>
              </a:lnSpc>
            </a:pPr>
            <a:r>
              <a:rPr sz="4400" b="1" spc="-15" dirty="0">
                <a:latin typeface="Arial"/>
                <a:cs typeface="Arial"/>
              </a:rPr>
              <a:t>m</a:t>
            </a:r>
            <a:r>
              <a:rPr sz="4400" b="1" spc="15" dirty="0">
                <a:latin typeface="Arial"/>
                <a:cs typeface="Arial"/>
              </a:rPr>
              <a:t>e</a:t>
            </a:r>
            <a:r>
              <a:rPr sz="4400" b="1" spc="30" dirty="0">
                <a:latin typeface="Arial"/>
                <a:cs typeface="Arial"/>
              </a:rPr>
              <a:t>a</a:t>
            </a:r>
            <a:r>
              <a:rPr sz="4400" b="1" spc="20" dirty="0">
                <a:latin typeface="Arial"/>
                <a:cs typeface="Arial"/>
              </a:rPr>
              <a:t>n</a:t>
            </a:r>
            <a:r>
              <a:rPr sz="4400" b="1" spc="-35" dirty="0">
                <a:latin typeface="Arial"/>
                <a:cs typeface="Arial"/>
              </a:rPr>
              <a:t>i</a:t>
            </a:r>
            <a:r>
              <a:rPr sz="4400" b="1" spc="20" dirty="0">
                <a:latin typeface="Arial"/>
                <a:cs typeface="Arial"/>
              </a:rPr>
              <a:t>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59629" y="5100637"/>
            <a:ext cx="354330" cy="701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15" dirty="0">
                <a:latin typeface="Arial"/>
                <a:cs typeface="Arial"/>
              </a:rPr>
              <a:t>=</a:t>
            </a:r>
            <a:endParaRPr sz="4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44896" y="5173192"/>
            <a:ext cx="1993900" cy="628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4840"/>
              </a:lnSpc>
            </a:pPr>
            <a:r>
              <a:rPr sz="4400" b="1" spc="45" dirty="0">
                <a:latin typeface="Arial"/>
                <a:cs typeface="Arial"/>
              </a:rPr>
              <a:t>“</a:t>
            </a:r>
            <a:r>
              <a:rPr sz="4400" b="1" spc="-50" dirty="0">
                <a:latin typeface="Arial"/>
                <a:cs typeface="Arial"/>
              </a:rPr>
              <a:t>w</a:t>
            </a:r>
            <a:r>
              <a:rPr sz="4400" b="1" spc="15" dirty="0">
                <a:latin typeface="Arial"/>
                <a:cs typeface="Arial"/>
              </a:rPr>
              <a:t>h</a:t>
            </a:r>
            <a:r>
              <a:rPr sz="4400" b="1" spc="-35" dirty="0">
                <a:latin typeface="Arial"/>
                <a:cs typeface="Arial"/>
              </a:rPr>
              <a:t>i</a:t>
            </a:r>
            <a:r>
              <a:rPr sz="4400" b="1" spc="25" dirty="0">
                <a:latin typeface="Arial"/>
                <a:cs typeface="Arial"/>
              </a:rPr>
              <a:t>t</a:t>
            </a:r>
            <a:r>
              <a:rPr sz="4400" b="1" spc="10" dirty="0">
                <a:latin typeface="Arial"/>
                <a:cs typeface="Arial"/>
              </a:rPr>
              <a:t>e"</a:t>
            </a:r>
            <a:endParaRPr sz="4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6659" y="6068542"/>
            <a:ext cx="7636509" cy="628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619760">
              <a:lnSpc>
                <a:spcPts val="4850"/>
              </a:lnSpc>
            </a:pPr>
            <a:r>
              <a:rPr sz="4400" b="1" spc="15" dirty="0">
                <a:latin typeface="Arial"/>
                <a:cs typeface="Arial"/>
              </a:rPr>
              <a:t>and</a:t>
            </a:r>
            <a:r>
              <a:rPr sz="4400" b="1" spc="-45" dirty="0">
                <a:latin typeface="Arial"/>
                <a:cs typeface="Arial"/>
              </a:rPr>
              <a:t> </a:t>
            </a:r>
            <a:r>
              <a:rPr sz="4400" b="1" spc="10" dirty="0">
                <a:latin typeface="Arial"/>
                <a:cs typeface="Arial"/>
              </a:rPr>
              <a:t>cyte-</a:t>
            </a:r>
            <a:r>
              <a:rPr sz="4400" b="1" spc="-90" dirty="0">
                <a:latin typeface="Arial"/>
                <a:cs typeface="Arial"/>
              </a:rPr>
              <a:t> </a:t>
            </a:r>
            <a:r>
              <a:rPr sz="4400" b="1" spc="10" dirty="0">
                <a:latin typeface="Arial"/>
                <a:cs typeface="Arial"/>
              </a:rPr>
              <a:t>meaning</a:t>
            </a:r>
            <a:r>
              <a:rPr sz="4400" b="1" spc="-120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="cell".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75" y="171386"/>
            <a:ext cx="11711051" cy="62246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15800" cy="6620509"/>
          </a:xfrm>
          <a:custGeom>
            <a:avLst/>
            <a:gdLst/>
            <a:ahLst/>
            <a:cxnLst/>
            <a:rect l="l" t="t" r="r" b="b"/>
            <a:pathLst>
              <a:path w="12115800" h="6620509">
                <a:moveTo>
                  <a:pt x="11932920" y="135890"/>
                </a:moveTo>
                <a:lnTo>
                  <a:pt x="144780" y="135890"/>
                </a:lnTo>
                <a:lnTo>
                  <a:pt x="144780" y="181610"/>
                </a:lnTo>
                <a:lnTo>
                  <a:pt x="144780" y="6390640"/>
                </a:lnTo>
                <a:lnTo>
                  <a:pt x="144780" y="6391910"/>
                </a:lnTo>
                <a:lnTo>
                  <a:pt x="144780" y="6437630"/>
                </a:lnTo>
                <a:lnTo>
                  <a:pt x="11932920" y="6437630"/>
                </a:lnTo>
                <a:lnTo>
                  <a:pt x="11932920" y="6391910"/>
                </a:lnTo>
                <a:lnTo>
                  <a:pt x="190500" y="6391910"/>
                </a:lnTo>
                <a:lnTo>
                  <a:pt x="190500" y="6390640"/>
                </a:lnTo>
                <a:lnTo>
                  <a:pt x="190500" y="181610"/>
                </a:lnTo>
                <a:lnTo>
                  <a:pt x="11887200" y="181610"/>
                </a:lnTo>
                <a:lnTo>
                  <a:pt x="11887200" y="6391275"/>
                </a:lnTo>
                <a:lnTo>
                  <a:pt x="11932920" y="6391275"/>
                </a:lnTo>
                <a:lnTo>
                  <a:pt x="11932920" y="181610"/>
                </a:lnTo>
                <a:lnTo>
                  <a:pt x="11932920" y="180975"/>
                </a:lnTo>
                <a:lnTo>
                  <a:pt x="11932920" y="135890"/>
                </a:lnTo>
                <a:close/>
              </a:path>
              <a:path w="12115800" h="6620509">
                <a:moveTo>
                  <a:pt x="12115800" y="0"/>
                </a:moveTo>
                <a:lnTo>
                  <a:pt x="11978640" y="0"/>
                </a:lnTo>
                <a:lnTo>
                  <a:pt x="11978640" y="90170"/>
                </a:lnTo>
                <a:lnTo>
                  <a:pt x="11978640" y="6482080"/>
                </a:lnTo>
                <a:lnTo>
                  <a:pt x="99060" y="6482080"/>
                </a:lnTo>
                <a:lnTo>
                  <a:pt x="99060" y="90170"/>
                </a:lnTo>
                <a:lnTo>
                  <a:pt x="11978640" y="90170"/>
                </a:lnTo>
                <a:lnTo>
                  <a:pt x="11978640" y="0"/>
                </a:lnTo>
                <a:lnTo>
                  <a:pt x="0" y="0"/>
                </a:lnTo>
                <a:lnTo>
                  <a:pt x="0" y="90170"/>
                </a:lnTo>
                <a:lnTo>
                  <a:pt x="0" y="6482080"/>
                </a:lnTo>
                <a:lnTo>
                  <a:pt x="0" y="6620510"/>
                </a:lnTo>
                <a:lnTo>
                  <a:pt x="12115800" y="6620510"/>
                </a:lnTo>
                <a:lnTo>
                  <a:pt x="12115800" y="6482715"/>
                </a:lnTo>
                <a:lnTo>
                  <a:pt x="12115800" y="6482080"/>
                </a:lnTo>
                <a:lnTo>
                  <a:pt x="12115800" y="90170"/>
                </a:lnTo>
                <a:lnTo>
                  <a:pt x="12115800" y="89535"/>
                </a:lnTo>
                <a:lnTo>
                  <a:pt x="12115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0" y="361886"/>
            <a:ext cx="11139551" cy="62056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7175" y="143509"/>
            <a:ext cx="11582400" cy="6647180"/>
          </a:xfrm>
          <a:custGeom>
            <a:avLst/>
            <a:gdLst/>
            <a:ahLst/>
            <a:cxnLst/>
            <a:rect l="l" t="t" r="r" b="b"/>
            <a:pathLst>
              <a:path w="11582400" h="6647180">
                <a:moveTo>
                  <a:pt x="11399520" y="182880"/>
                </a:moveTo>
                <a:lnTo>
                  <a:pt x="182880" y="182880"/>
                </a:lnTo>
                <a:lnTo>
                  <a:pt x="182880" y="228600"/>
                </a:lnTo>
                <a:lnTo>
                  <a:pt x="182880" y="6419850"/>
                </a:lnTo>
                <a:lnTo>
                  <a:pt x="182880" y="6465570"/>
                </a:lnTo>
                <a:lnTo>
                  <a:pt x="11399520" y="6465570"/>
                </a:lnTo>
                <a:lnTo>
                  <a:pt x="11399520" y="6419850"/>
                </a:lnTo>
                <a:lnTo>
                  <a:pt x="228600" y="6419850"/>
                </a:lnTo>
                <a:lnTo>
                  <a:pt x="228600" y="228600"/>
                </a:lnTo>
                <a:lnTo>
                  <a:pt x="11353800" y="228600"/>
                </a:lnTo>
                <a:lnTo>
                  <a:pt x="11353800" y="6419215"/>
                </a:lnTo>
                <a:lnTo>
                  <a:pt x="11399520" y="6419228"/>
                </a:lnTo>
                <a:lnTo>
                  <a:pt x="11399520" y="228600"/>
                </a:lnTo>
                <a:lnTo>
                  <a:pt x="11399520" y="227965"/>
                </a:lnTo>
                <a:lnTo>
                  <a:pt x="11399520" y="182880"/>
                </a:lnTo>
                <a:close/>
              </a:path>
              <a:path w="11582400" h="6647180">
                <a:moveTo>
                  <a:pt x="11582400" y="0"/>
                </a:moveTo>
                <a:lnTo>
                  <a:pt x="0" y="0"/>
                </a:lnTo>
                <a:lnTo>
                  <a:pt x="0" y="137160"/>
                </a:lnTo>
                <a:lnTo>
                  <a:pt x="0" y="6510020"/>
                </a:lnTo>
                <a:lnTo>
                  <a:pt x="0" y="6511290"/>
                </a:lnTo>
                <a:lnTo>
                  <a:pt x="0" y="6647180"/>
                </a:lnTo>
                <a:lnTo>
                  <a:pt x="11582400" y="6647180"/>
                </a:lnTo>
                <a:lnTo>
                  <a:pt x="11582400" y="6511290"/>
                </a:lnTo>
                <a:lnTo>
                  <a:pt x="137160" y="6511290"/>
                </a:lnTo>
                <a:lnTo>
                  <a:pt x="137160" y="6510020"/>
                </a:lnTo>
                <a:lnTo>
                  <a:pt x="137160" y="137160"/>
                </a:lnTo>
                <a:lnTo>
                  <a:pt x="11445240" y="137160"/>
                </a:lnTo>
                <a:lnTo>
                  <a:pt x="11445240" y="6510655"/>
                </a:lnTo>
                <a:lnTo>
                  <a:pt x="11582400" y="6510668"/>
                </a:lnTo>
                <a:lnTo>
                  <a:pt x="11582400" y="137160"/>
                </a:lnTo>
                <a:lnTo>
                  <a:pt x="11582400" y="136525"/>
                </a:lnTo>
                <a:lnTo>
                  <a:pt x="1158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" y="9525"/>
            <a:ext cx="11896725" cy="3952875"/>
            <a:chOff x="114300" y="9525"/>
            <a:chExt cx="11896725" cy="3952875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114300" y="9525"/>
              <a:ext cx="11896725" cy="3952875"/>
            </a:xfrm>
            <a:custGeom>
              <a:avLst/>
              <a:gdLst/>
              <a:ahLst/>
              <a:cxnLst/>
              <a:rect l="l" t="t" r="r" b="b"/>
              <a:pathLst>
                <a:path w="11896725" h="3952875">
                  <a:moveTo>
                    <a:pt x="11896725" y="0"/>
                  </a:moveTo>
                  <a:lnTo>
                    <a:pt x="0" y="0"/>
                  </a:lnTo>
                  <a:lnTo>
                    <a:pt x="0" y="3952875"/>
                  </a:lnTo>
                  <a:lnTo>
                    <a:pt x="11896725" y="3952875"/>
                  </a:lnTo>
                  <a:lnTo>
                    <a:pt x="118967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4247" y="139572"/>
              <a:ext cx="1676400" cy="1943100"/>
            </a:xfrm>
            <a:custGeom>
              <a:avLst/>
              <a:gdLst/>
              <a:ahLst/>
              <a:cxnLst/>
              <a:rect l="l" t="t" r="r" b="b"/>
              <a:pathLst>
                <a:path w="1676400" h="1943100">
                  <a:moveTo>
                    <a:pt x="390512" y="0"/>
                  </a:moveTo>
                  <a:lnTo>
                    <a:pt x="47625" y="0"/>
                  </a:lnTo>
                  <a:lnTo>
                    <a:pt x="47625" y="685800"/>
                  </a:lnTo>
                  <a:lnTo>
                    <a:pt x="390512" y="685800"/>
                  </a:lnTo>
                  <a:lnTo>
                    <a:pt x="390512" y="0"/>
                  </a:lnTo>
                  <a:close/>
                </a:path>
                <a:path w="1676400" h="1943100">
                  <a:moveTo>
                    <a:pt x="1676400" y="1000125"/>
                  </a:moveTo>
                  <a:lnTo>
                    <a:pt x="0" y="1000125"/>
                  </a:lnTo>
                  <a:lnTo>
                    <a:pt x="0" y="1943100"/>
                  </a:lnTo>
                  <a:lnTo>
                    <a:pt x="1676400" y="1943100"/>
                  </a:lnTo>
                  <a:lnTo>
                    <a:pt x="1676400" y="100012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6540" y="318198"/>
            <a:ext cx="4023995" cy="44894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5875" rIns="0" bIns="0" rtlCol="0">
            <a:spAutoFit/>
          </a:bodyPr>
          <a:lstStyle/>
          <a:p>
            <a:pPr marL="899160" indent="-886460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SzPct val="174545"/>
              <a:buFont typeface="Wingdings"/>
              <a:buChar char=""/>
              <a:tabLst>
                <a:tab pos="898525" algn="l"/>
                <a:tab pos="899160" algn="l"/>
              </a:tabLst>
            </a:pPr>
            <a:r>
              <a:rPr sz="2750" b="1" dirty="0">
                <a:latin typeface="Arial"/>
                <a:cs typeface="Arial"/>
              </a:rPr>
              <a:t>in</a:t>
            </a:r>
            <a:r>
              <a:rPr sz="2750" b="1" spc="-10" dirty="0">
                <a:latin typeface="Arial"/>
                <a:cs typeface="Arial"/>
              </a:rPr>
              <a:t> </a:t>
            </a:r>
            <a:r>
              <a:rPr sz="2750" b="1" spc="10" dirty="0">
                <a:latin typeface="Arial"/>
                <a:cs typeface="Arial"/>
              </a:rPr>
              <a:t>a</a:t>
            </a:r>
            <a:r>
              <a:rPr sz="2750" b="1" spc="-10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healthy</a:t>
            </a:r>
            <a:r>
              <a:rPr sz="2750" b="1" spc="85" dirty="0">
                <a:latin typeface="Arial"/>
                <a:cs typeface="Arial"/>
              </a:rPr>
              <a:t> </a:t>
            </a:r>
            <a:r>
              <a:rPr sz="2750" b="1" spc="15" dirty="0">
                <a:latin typeface="Arial"/>
                <a:cs typeface="Arial"/>
              </a:rPr>
              <a:t>adult=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540" y="1319530"/>
            <a:ext cx="2472055" cy="701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514350" indent="-502284">
              <a:lnSpc>
                <a:spcPct val="100000"/>
              </a:lnSpc>
              <a:spcBef>
                <a:spcPts val="130"/>
              </a:spcBef>
              <a:buSzPct val="97727"/>
              <a:buFont typeface="Wingdings"/>
              <a:buChar char=""/>
              <a:tabLst>
                <a:tab pos="514984" algn="l"/>
              </a:tabLst>
            </a:pPr>
            <a:r>
              <a:rPr sz="4400" b="1" spc="114" dirty="0">
                <a:latin typeface="Arial"/>
                <a:cs typeface="Arial"/>
              </a:rPr>
              <a:t>W</a:t>
            </a:r>
            <a:r>
              <a:rPr sz="4400" b="1" spc="45" dirty="0">
                <a:latin typeface="Arial"/>
                <a:cs typeface="Arial"/>
              </a:rPr>
              <a:t>BC</a:t>
            </a:r>
            <a:r>
              <a:rPr sz="4400" b="1" spc="560" dirty="0">
                <a:latin typeface="Arial"/>
                <a:cs typeface="Arial"/>
              </a:rPr>
              <a:t>s</a:t>
            </a:r>
            <a:r>
              <a:rPr sz="2750" b="1" spc="15" dirty="0">
                <a:latin typeface="Arial"/>
                <a:cs typeface="Arial"/>
              </a:rPr>
              <a:t>=</a:t>
            </a:r>
            <a:endParaRPr sz="27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12160" y="1139697"/>
            <a:ext cx="8013700" cy="9429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7265"/>
              </a:lnSpc>
            </a:pPr>
            <a:r>
              <a:rPr sz="6600" u="none" dirty="0">
                <a:solidFill>
                  <a:schemeClr val="tx1"/>
                </a:solidFill>
              </a:rPr>
              <a:t>1%</a:t>
            </a:r>
            <a:r>
              <a:rPr sz="6600" u="none" spc="-580" dirty="0">
                <a:solidFill>
                  <a:schemeClr val="tx1"/>
                </a:solidFill>
              </a:rPr>
              <a:t> </a:t>
            </a:r>
            <a:r>
              <a:rPr sz="4400" u="none" spc="10" dirty="0">
                <a:solidFill>
                  <a:schemeClr val="tx1"/>
                </a:solidFill>
              </a:rPr>
              <a:t>of</a:t>
            </a:r>
            <a:r>
              <a:rPr sz="4400" u="none" spc="-75" dirty="0">
                <a:solidFill>
                  <a:schemeClr val="tx1"/>
                </a:solidFill>
              </a:rPr>
              <a:t> </a:t>
            </a:r>
            <a:r>
              <a:rPr sz="4400" u="none" spc="25" dirty="0">
                <a:solidFill>
                  <a:schemeClr val="tx1"/>
                </a:solidFill>
              </a:rPr>
              <a:t>t</a:t>
            </a:r>
            <a:r>
              <a:rPr sz="4400" u="none" spc="15" dirty="0">
                <a:solidFill>
                  <a:schemeClr val="tx1"/>
                </a:solidFill>
              </a:rPr>
              <a:t>he</a:t>
            </a:r>
            <a:r>
              <a:rPr sz="4400" u="none" spc="-10" dirty="0">
                <a:solidFill>
                  <a:schemeClr val="tx1"/>
                </a:solidFill>
              </a:rPr>
              <a:t> </a:t>
            </a:r>
            <a:r>
              <a:rPr sz="4400" u="none" spc="25" dirty="0">
                <a:solidFill>
                  <a:schemeClr val="tx1"/>
                </a:solidFill>
              </a:rPr>
              <a:t>t</a:t>
            </a:r>
            <a:r>
              <a:rPr sz="4400" u="none" spc="15" dirty="0">
                <a:solidFill>
                  <a:schemeClr val="tx1"/>
                </a:solidFill>
              </a:rPr>
              <a:t>o</a:t>
            </a:r>
            <a:r>
              <a:rPr sz="4400" u="none" spc="25" dirty="0">
                <a:solidFill>
                  <a:schemeClr val="tx1"/>
                </a:solidFill>
              </a:rPr>
              <a:t>t</a:t>
            </a:r>
            <a:r>
              <a:rPr sz="4400" u="none" spc="20" dirty="0">
                <a:solidFill>
                  <a:schemeClr val="tx1"/>
                </a:solidFill>
              </a:rPr>
              <a:t>a</a:t>
            </a:r>
            <a:r>
              <a:rPr sz="4400" u="none" spc="5" dirty="0">
                <a:solidFill>
                  <a:schemeClr val="tx1"/>
                </a:solidFill>
              </a:rPr>
              <a:t>l</a:t>
            </a:r>
            <a:r>
              <a:rPr sz="4400" u="none" spc="-114" dirty="0">
                <a:solidFill>
                  <a:schemeClr val="tx1"/>
                </a:solidFill>
              </a:rPr>
              <a:t> </a:t>
            </a:r>
            <a:r>
              <a:rPr sz="4400" u="none" spc="15" dirty="0">
                <a:solidFill>
                  <a:schemeClr val="tx1"/>
                </a:solidFill>
              </a:rPr>
              <a:t>b</a:t>
            </a:r>
            <a:r>
              <a:rPr sz="4400" u="none" spc="-35" dirty="0">
                <a:solidFill>
                  <a:schemeClr val="tx1"/>
                </a:solidFill>
              </a:rPr>
              <a:t>l</a:t>
            </a:r>
            <a:r>
              <a:rPr sz="4400" u="none" spc="15" dirty="0">
                <a:solidFill>
                  <a:schemeClr val="tx1"/>
                </a:solidFill>
              </a:rPr>
              <a:t>o</a:t>
            </a:r>
            <a:r>
              <a:rPr sz="4400" u="none" dirty="0">
                <a:solidFill>
                  <a:schemeClr val="tx1"/>
                </a:solidFill>
              </a:rPr>
              <a:t>o</a:t>
            </a:r>
            <a:r>
              <a:rPr sz="4400" u="none" spc="15" dirty="0">
                <a:solidFill>
                  <a:schemeClr val="tx1"/>
                </a:solidFill>
              </a:rPr>
              <a:t>d</a:t>
            </a:r>
            <a:r>
              <a:rPr sz="4400" u="none" spc="-20" dirty="0">
                <a:solidFill>
                  <a:schemeClr val="tx1"/>
                </a:solidFill>
              </a:rPr>
              <a:t> </a:t>
            </a:r>
            <a:r>
              <a:rPr sz="4400" u="none" spc="-125" dirty="0">
                <a:solidFill>
                  <a:schemeClr val="tx1"/>
                </a:solidFill>
              </a:rPr>
              <a:t>v</a:t>
            </a:r>
            <a:r>
              <a:rPr sz="4400" u="none" spc="15" dirty="0">
                <a:solidFill>
                  <a:schemeClr val="tx1"/>
                </a:solidFill>
              </a:rPr>
              <a:t>o</a:t>
            </a:r>
            <a:r>
              <a:rPr sz="4400" u="none" spc="-35" dirty="0">
                <a:solidFill>
                  <a:schemeClr val="tx1"/>
                </a:solidFill>
              </a:rPr>
              <a:t>l</a:t>
            </a:r>
            <a:r>
              <a:rPr sz="4400" u="none" spc="15" dirty="0">
                <a:solidFill>
                  <a:schemeClr val="tx1"/>
                </a:solidFill>
              </a:rPr>
              <a:t>u</a:t>
            </a:r>
            <a:r>
              <a:rPr sz="4400" u="none" spc="-20" dirty="0">
                <a:solidFill>
                  <a:schemeClr val="tx1"/>
                </a:solidFill>
              </a:rPr>
              <a:t>m</a:t>
            </a:r>
            <a:r>
              <a:rPr sz="4400" u="none" spc="15" dirty="0">
                <a:solidFill>
                  <a:schemeClr val="tx1"/>
                </a:solidFill>
              </a:rPr>
              <a:t>e</a:t>
            </a:r>
            <a:endParaRPr sz="4400">
              <a:solidFill>
                <a:schemeClr val="tx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8547" y="3092322"/>
            <a:ext cx="3239135" cy="76200"/>
          </a:xfrm>
          <a:custGeom>
            <a:avLst/>
            <a:gdLst/>
            <a:ahLst/>
            <a:cxnLst/>
            <a:rect l="l" t="t" r="r" b="b"/>
            <a:pathLst>
              <a:path w="3239135" h="76200">
                <a:moveTo>
                  <a:pt x="419100" y="0"/>
                </a:moveTo>
                <a:lnTo>
                  <a:pt x="0" y="0"/>
                </a:lnTo>
                <a:lnTo>
                  <a:pt x="0" y="76200"/>
                </a:lnTo>
                <a:lnTo>
                  <a:pt x="419100" y="76200"/>
                </a:lnTo>
                <a:lnTo>
                  <a:pt x="419100" y="0"/>
                </a:lnTo>
                <a:close/>
              </a:path>
              <a:path w="3239135" h="76200">
                <a:moveTo>
                  <a:pt x="3238538" y="0"/>
                </a:moveTo>
                <a:lnTo>
                  <a:pt x="419138" y="0"/>
                </a:lnTo>
                <a:lnTo>
                  <a:pt x="419138" y="76200"/>
                </a:lnTo>
                <a:lnTo>
                  <a:pt x="3238538" y="76200"/>
                </a:lnTo>
                <a:lnTo>
                  <a:pt x="323853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14300" y="4037203"/>
            <a:ext cx="11896725" cy="2821305"/>
            <a:chOff x="114300" y="4037203"/>
            <a:chExt cx="11896725" cy="2821305"/>
          </a:xfrm>
          <a:solidFill>
            <a:schemeClr val="bg1"/>
          </a:solidFill>
        </p:grpSpPr>
        <p:sp>
          <p:nvSpPr>
            <p:cNvPr id="10" name="object 10"/>
            <p:cNvSpPr/>
            <p:nvPr/>
          </p:nvSpPr>
          <p:spPr>
            <a:xfrm>
              <a:off x="114300" y="4114800"/>
              <a:ext cx="11896725" cy="2743200"/>
            </a:xfrm>
            <a:custGeom>
              <a:avLst/>
              <a:gdLst/>
              <a:ahLst/>
              <a:cxnLst/>
              <a:rect l="l" t="t" r="r" b="b"/>
              <a:pathLst>
                <a:path w="11896725" h="2743200">
                  <a:moveTo>
                    <a:pt x="11896725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11896725" y="2743200"/>
                  </a:lnTo>
                  <a:lnTo>
                    <a:pt x="118967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822" y="4037203"/>
              <a:ext cx="5057775" cy="942975"/>
            </a:xfrm>
            <a:custGeom>
              <a:avLst/>
              <a:gdLst/>
              <a:ahLst/>
              <a:cxnLst/>
              <a:rect l="l" t="t" r="r" b="b"/>
              <a:pathLst>
                <a:path w="5057775" h="942975">
                  <a:moveTo>
                    <a:pt x="5057775" y="0"/>
                  </a:moveTo>
                  <a:lnTo>
                    <a:pt x="0" y="0"/>
                  </a:lnTo>
                  <a:lnTo>
                    <a:pt x="0" y="942975"/>
                  </a:lnTo>
                  <a:lnTo>
                    <a:pt x="5057775" y="942975"/>
                  </a:lnTo>
                  <a:lnTo>
                    <a:pt x="50577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6540" y="2155157"/>
            <a:ext cx="11605260" cy="27762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79070" rIns="0" bIns="0" rtlCol="0">
            <a:spAutoFit/>
          </a:bodyPr>
          <a:lstStyle/>
          <a:p>
            <a:pPr marL="624840" indent="-612775">
              <a:lnSpc>
                <a:spcPct val="100000"/>
              </a:lnSpc>
              <a:spcBef>
                <a:spcPts val="1410"/>
              </a:spcBef>
              <a:buSzPct val="98148"/>
              <a:buFont typeface="Wingdings"/>
              <a:buChar char=""/>
              <a:tabLst>
                <a:tab pos="625475" algn="l"/>
                <a:tab pos="2452370" algn="l"/>
                <a:tab pos="3863340" algn="l"/>
                <a:tab pos="4320540" algn="l"/>
                <a:tab pos="5683885" algn="l"/>
                <a:tab pos="6141720" algn="l"/>
                <a:tab pos="7247255" algn="l"/>
                <a:tab pos="9210675" algn="l"/>
                <a:tab pos="9801860" algn="l"/>
              </a:tabLst>
            </a:pPr>
            <a:r>
              <a:rPr sz="5400" b="1" dirty="0">
                <a:latin typeface="Arial"/>
                <a:cs typeface="Arial"/>
              </a:rPr>
              <a:t>This	1%	</a:t>
            </a:r>
            <a:r>
              <a:rPr sz="2750" b="1" spc="15" dirty="0">
                <a:latin typeface="Arial"/>
                <a:cs typeface="Arial"/>
              </a:rPr>
              <a:t>=	</a:t>
            </a:r>
            <a:r>
              <a:rPr sz="2750" b="1" spc="35" dirty="0">
                <a:latin typeface="Arial"/>
                <a:cs typeface="Arial"/>
              </a:rPr>
              <a:t>makes	</a:t>
            </a:r>
            <a:r>
              <a:rPr sz="2750" b="1" spc="10" dirty="0">
                <a:latin typeface="Arial"/>
                <a:cs typeface="Arial"/>
              </a:rPr>
              <a:t>a	large	</a:t>
            </a:r>
            <a:r>
              <a:rPr sz="2750" b="1" spc="20" dirty="0">
                <a:latin typeface="Arial"/>
                <a:cs typeface="Arial"/>
              </a:rPr>
              <a:t>difference	</a:t>
            </a:r>
            <a:r>
              <a:rPr sz="2750" b="1" dirty="0">
                <a:latin typeface="Arial"/>
                <a:cs typeface="Arial"/>
              </a:rPr>
              <a:t>to	</a:t>
            </a:r>
            <a:r>
              <a:rPr sz="3950" b="1" u="heavy" spc="1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health=</a:t>
            </a:r>
            <a:endParaRPr sz="39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80"/>
              </a:spcBef>
            </a:pPr>
            <a:r>
              <a:rPr sz="2750" b="1" spc="35" dirty="0">
                <a:latin typeface="Arial"/>
                <a:cs typeface="Arial"/>
              </a:rPr>
              <a:t>because</a:t>
            </a:r>
            <a:r>
              <a:rPr sz="2750" b="1" spc="-45" dirty="0">
                <a:latin typeface="Arial"/>
                <a:cs typeface="Arial"/>
              </a:rPr>
              <a:t> </a:t>
            </a:r>
            <a:r>
              <a:rPr sz="3600" b="1" u="heavy" spc="-10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immunity</a:t>
            </a:r>
            <a:r>
              <a:rPr sz="3600" b="1" u="heavy" spc="6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10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depends</a:t>
            </a:r>
            <a:r>
              <a:rPr sz="3600" b="1" u="heavy" spc="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1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on</a:t>
            </a:r>
            <a:r>
              <a:rPr sz="3600" b="1" u="heavy" spc="20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10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it.</a:t>
            </a:r>
            <a:endParaRPr sz="3600">
              <a:latin typeface="Arial"/>
              <a:cs typeface="Arial"/>
            </a:endParaRPr>
          </a:p>
          <a:p>
            <a:pPr marL="155575">
              <a:lnSpc>
                <a:spcPct val="100000"/>
              </a:lnSpc>
              <a:spcBef>
                <a:spcPts val="2905"/>
              </a:spcBef>
            </a:pPr>
            <a:r>
              <a:rPr sz="4800" b="1" dirty="0">
                <a:latin typeface="Arial"/>
                <a:cs typeface="Arial"/>
              </a:rPr>
              <a:t>WBCs</a:t>
            </a:r>
            <a:r>
              <a:rPr sz="4800" b="1" spc="-40" dirty="0">
                <a:latin typeface="Arial"/>
                <a:cs typeface="Arial"/>
              </a:rPr>
              <a:t> </a:t>
            </a:r>
            <a:r>
              <a:rPr sz="4800" b="1" spc="5" dirty="0">
                <a:latin typeface="Arial"/>
                <a:cs typeface="Arial"/>
              </a:rPr>
              <a:t>circulating</a:t>
            </a:r>
            <a:r>
              <a:rPr sz="4800" b="1" spc="-4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in</a:t>
            </a:r>
            <a:r>
              <a:rPr sz="4400" b="1" spc="45" dirty="0">
                <a:latin typeface="Arial"/>
                <a:cs typeface="Arial"/>
              </a:rPr>
              <a:t> </a:t>
            </a:r>
            <a:r>
              <a:rPr sz="4400" b="1" spc="10" dirty="0">
                <a:latin typeface="Arial"/>
                <a:cs typeface="Arial"/>
              </a:rPr>
              <a:t>peripheral</a:t>
            </a:r>
            <a:r>
              <a:rPr sz="4400" b="1" spc="-130" dirty="0">
                <a:latin typeface="Arial"/>
                <a:cs typeface="Arial"/>
              </a:rPr>
              <a:t> </a:t>
            </a:r>
            <a:r>
              <a:rPr sz="4400" b="1" spc="5" dirty="0">
                <a:latin typeface="Arial"/>
                <a:cs typeface="Arial"/>
              </a:rPr>
              <a:t>blood</a:t>
            </a:r>
            <a:r>
              <a:rPr sz="4400" b="1" spc="-40" dirty="0">
                <a:latin typeface="Arial"/>
                <a:cs typeface="Arial"/>
              </a:rPr>
              <a:t> </a:t>
            </a:r>
            <a:r>
              <a:rPr sz="4400" b="1" spc="15" dirty="0">
                <a:latin typeface="Arial"/>
                <a:cs typeface="Arial"/>
              </a:rPr>
              <a:t>=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947" y="5113566"/>
            <a:ext cx="10395585" cy="9429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9"/>
              </a:lnSpc>
              <a:tabLst>
                <a:tab pos="9938385" algn="l"/>
              </a:tabLst>
            </a:pPr>
            <a:r>
              <a:rPr sz="6600" b="1" spc="5" dirty="0">
                <a:latin typeface="Arial"/>
                <a:cs typeface="Arial"/>
              </a:rPr>
              <a:t>5%</a:t>
            </a:r>
            <a:r>
              <a:rPr sz="6600" b="1" spc="-210" dirty="0">
                <a:latin typeface="Arial"/>
                <a:cs typeface="Arial"/>
              </a:rPr>
              <a:t> </a:t>
            </a:r>
            <a:r>
              <a:rPr sz="6000" b="1" spc="5" dirty="0">
                <a:latin typeface="Arial"/>
                <a:cs typeface="Arial"/>
              </a:rPr>
              <a:t>of </a:t>
            </a:r>
            <a:r>
              <a:rPr sz="6000" b="1" spc="15" dirty="0">
                <a:latin typeface="Arial"/>
                <a:cs typeface="Arial"/>
              </a:rPr>
              <a:t>t</a:t>
            </a:r>
            <a:r>
              <a:rPr sz="6000" b="1" spc="5" dirty="0">
                <a:latin typeface="Arial"/>
                <a:cs typeface="Arial"/>
              </a:rPr>
              <a:t>he</a:t>
            </a:r>
            <a:r>
              <a:rPr sz="6000" b="1" spc="-55" dirty="0">
                <a:latin typeface="Arial"/>
                <a:cs typeface="Arial"/>
              </a:rPr>
              <a:t> </a:t>
            </a:r>
            <a:r>
              <a:rPr sz="6000" b="1" spc="15" dirty="0">
                <a:latin typeface="Arial"/>
                <a:cs typeface="Arial"/>
              </a:rPr>
              <a:t>t</a:t>
            </a:r>
            <a:r>
              <a:rPr sz="6000" b="1" spc="5" dirty="0">
                <a:latin typeface="Arial"/>
                <a:cs typeface="Arial"/>
              </a:rPr>
              <a:t>o</a:t>
            </a:r>
            <a:r>
              <a:rPr sz="6000" b="1" spc="20" dirty="0">
                <a:latin typeface="Arial"/>
                <a:cs typeface="Arial"/>
              </a:rPr>
              <a:t>t</a:t>
            </a:r>
            <a:r>
              <a:rPr sz="6000" b="1" spc="-40" dirty="0">
                <a:latin typeface="Arial"/>
                <a:cs typeface="Arial"/>
              </a:rPr>
              <a:t>a</a:t>
            </a:r>
            <a:r>
              <a:rPr sz="6000" b="1" dirty="0">
                <a:latin typeface="Arial"/>
                <a:cs typeface="Arial"/>
              </a:rPr>
              <a:t>l</a:t>
            </a:r>
            <a:r>
              <a:rPr sz="6000" b="1" spc="-35" dirty="0">
                <a:latin typeface="Arial"/>
                <a:cs typeface="Arial"/>
              </a:rPr>
              <a:t> W</a:t>
            </a:r>
            <a:r>
              <a:rPr sz="6000" b="1" spc="5" dirty="0">
                <a:latin typeface="Arial"/>
                <a:cs typeface="Arial"/>
              </a:rPr>
              <a:t>BC m</a:t>
            </a:r>
            <a:r>
              <a:rPr sz="6000" b="1" spc="-55" dirty="0">
                <a:latin typeface="Arial"/>
                <a:cs typeface="Arial"/>
              </a:rPr>
              <a:t>a</a:t>
            </a:r>
            <a:r>
              <a:rPr sz="6000" b="1" spc="-40" dirty="0">
                <a:latin typeface="Arial"/>
                <a:cs typeface="Arial"/>
              </a:rPr>
              <a:t>s</a:t>
            </a:r>
            <a:r>
              <a:rPr sz="6000" b="1" dirty="0">
                <a:latin typeface="Arial"/>
                <a:cs typeface="Arial"/>
              </a:rPr>
              <a:t>s	</a:t>
            </a:r>
            <a:r>
              <a:rPr sz="6000" b="1" spc="5" dirty="0">
                <a:latin typeface="Arial"/>
                <a:cs typeface="Arial"/>
              </a:rPr>
              <a:t>=</a:t>
            </a:r>
            <a:endParaRPr sz="6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540" y="6176327"/>
            <a:ext cx="9184005" cy="6324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u="heavy" spc="-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ready</a:t>
            </a:r>
            <a:r>
              <a:rPr sz="3950" b="1" u="heavy" spc="12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20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to</a:t>
            </a:r>
            <a:r>
              <a:rPr sz="3950" b="1" u="heavy" spc="-10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fight</a:t>
            </a:r>
            <a:r>
              <a:rPr sz="3950" b="1" u="heavy" spc="114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10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the</a:t>
            </a:r>
            <a:r>
              <a:rPr sz="3950" b="1" u="heavy" spc="-20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-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invading</a:t>
            </a:r>
            <a:r>
              <a:rPr sz="3950" b="1" u="heavy" spc="21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-5" dirty="0">
                <a:uFill>
                  <a:solidFill>
                    <a:srgbClr val="FF00FF"/>
                  </a:solidFill>
                </a:uFill>
                <a:latin typeface="Arial"/>
                <a:cs typeface="Arial"/>
              </a:rPr>
              <a:t>organisms.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175" y="0"/>
            <a:ext cx="11630025" cy="1943100"/>
            <a:chOff x="257175" y="0"/>
            <a:chExt cx="11630025" cy="19431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257175" y="0"/>
              <a:ext cx="11630025" cy="1943100"/>
            </a:xfrm>
            <a:custGeom>
              <a:avLst/>
              <a:gdLst/>
              <a:ahLst/>
              <a:cxnLst/>
              <a:rect l="l" t="t" r="r" b="b"/>
              <a:pathLst>
                <a:path w="11630025" h="1943100">
                  <a:moveTo>
                    <a:pt x="11630025" y="0"/>
                  </a:moveTo>
                  <a:lnTo>
                    <a:pt x="0" y="0"/>
                  </a:lnTo>
                  <a:lnTo>
                    <a:pt x="0" y="1943100"/>
                  </a:lnTo>
                  <a:lnTo>
                    <a:pt x="11630025" y="1943100"/>
                  </a:lnTo>
                  <a:lnTo>
                    <a:pt x="116300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9580" y="163448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352056" y="0"/>
                  </a:moveTo>
                  <a:lnTo>
                    <a:pt x="0" y="0"/>
                  </a:lnTo>
                  <a:lnTo>
                    <a:pt x="0" y="352043"/>
                  </a:lnTo>
                  <a:lnTo>
                    <a:pt x="54063" y="406146"/>
                  </a:lnTo>
                  <a:lnTo>
                    <a:pt x="406120" y="406146"/>
                  </a:lnTo>
                  <a:lnTo>
                    <a:pt x="406120" y="324865"/>
                  </a:lnTo>
                  <a:lnTo>
                    <a:pt x="27165" y="324865"/>
                  </a:lnTo>
                  <a:lnTo>
                    <a:pt x="27165" y="27177"/>
                  </a:lnTo>
                  <a:lnTo>
                    <a:pt x="379088" y="27177"/>
                  </a:lnTo>
                  <a:lnTo>
                    <a:pt x="352056" y="0"/>
                  </a:lnTo>
                  <a:close/>
                </a:path>
                <a:path w="406400" h="406400">
                  <a:moveTo>
                    <a:pt x="379088" y="27177"/>
                  </a:moveTo>
                  <a:lnTo>
                    <a:pt x="324891" y="27177"/>
                  </a:lnTo>
                  <a:lnTo>
                    <a:pt x="324891" y="324865"/>
                  </a:lnTo>
                  <a:lnTo>
                    <a:pt x="406120" y="324865"/>
                  </a:lnTo>
                  <a:lnTo>
                    <a:pt x="406120" y="54355"/>
                  </a:lnTo>
                  <a:lnTo>
                    <a:pt x="379088" y="2717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9580" y="163448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7165" y="27177"/>
                  </a:moveTo>
                  <a:lnTo>
                    <a:pt x="27165" y="324865"/>
                  </a:lnTo>
                  <a:lnTo>
                    <a:pt x="324891" y="324865"/>
                  </a:lnTo>
                  <a:lnTo>
                    <a:pt x="324891" y="27177"/>
                  </a:lnTo>
                  <a:lnTo>
                    <a:pt x="27165" y="27177"/>
                  </a:lnTo>
                  <a:close/>
                </a:path>
                <a:path w="406400" h="406400">
                  <a:moveTo>
                    <a:pt x="0" y="0"/>
                  </a:moveTo>
                  <a:lnTo>
                    <a:pt x="352056" y="0"/>
                  </a:lnTo>
                  <a:lnTo>
                    <a:pt x="406120" y="54355"/>
                  </a:lnTo>
                  <a:lnTo>
                    <a:pt x="406120" y="406146"/>
                  </a:lnTo>
                  <a:lnTo>
                    <a:pt x="54063" y="406146"/>
                  </a:lnTo>
                  <a:lnTo>
                    <a:pt x="0" y="3520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225" y="0"/>
              <a:ext cx="4119626" cy="1023874"/>
            </a:xfrm>
            <a:prstGeom prst="rect">
              <a:avLst/>
            </a:prstGeom>
            <a:grpFill/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2900" y="0"/>
              <a:ext cx="5186426" cy="1023874"/>
            </a:xfrm>
            <a:prstGeom prst="rect">
              <a:avLst/>
            </a:prstGeom>
            <a:grpFill/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25" y="600011"/>
              <a:ext cx="4633976" cy="100012"/>
            </a:xfrm>
            <a:prstGeom prst="rect">
              <a:avLst/>
            </a:prstGeom>
            <a:grpFill/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86850" y="600011"/>
              <a:ext cx="1852676" cy="100012"/>
            </a:xfrm>
            <a:prstGeom prst="rect">
              <a:avLst/>
            </a:prstGeom>
            <a:grpFill/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10625" y="0"/>
              <a:ext cx="2500376" cy="1023874"/>
            </a:xfrm>
            <a:prstGeom prst="rect">
              <a:avLst/>
            </a:prstGeom>
            <a:grpFill/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300" y="552386"/>
              <a:ext cx="2490851" cy="1042987"/>
            </a:xfrm>
            <a:prstGeom prst="rect">
              <a:avLst/>
            </a:prstGeom>
            <a:grpFill/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97242" y="99949"/>
            <a:ext cx="10126345" cy="114744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" rIns="0" bIns="0" rtlCol="0">
            <a:spAutoFit/>
          </a:bodyPr>
          <a:lstStyle/>
          <a:p>
            <a:pPr marL="12700" marR="5080" indent="161925">
              <a:lnSpc>
                <a:spcPts val="4510"/>
              </a:lnSpc>
              <a:spcBef>
                <a:spcPts val="10"/>
              </a:spcBef>
            </a:pPr>
            <a:r>
              <a:rPr sz="3600" u="none" dirty="0">
                <a:solidFill>
                  <a:schemeClr val="tx1"/>
                </a:solidFill>
                <a:latin typeface="Calibri"/>
                <a:cs typeface="Calibri"/>
              </a:rPr>
              <a:t>WBCs provide </a:t>
            </a:r>
            <a:r>
              <a:rPr sz="3600" u="none" spc="10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sz="3600" u="heavy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primary </a:t>
            </a:r>
            <a:r>
              <a:rPr sz="3600" u="heavy" spc="-20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defense </a:t>
            </a:r>
            <a:r>
              <a:rPr sz="3600" u="heavy" spc="-1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against</a:t>
            </a:r>
            <a:r>
              <a:rPr sz="3600" u="none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600" u="heavy"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microbial </a:t>
            </a:r>
            <a:r>
              <a:rPr sz="3600" u="none" spc="-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600" u="heavy"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infections</a:t>
            </a:r>
            <a:endParaRPr sz="36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575" y="1123886"/>
            <a:ext cx="11282680" cy="1071880"/>
            <a:chOff x="28575" y="1123886"/>
            <a:chExt cx="11282680" cy="1071880"/>
          </a:xfrm>
          <a:solidFill>
            <a:schemeClr val="bg1"/>
          </a:solidFill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1525" y="1171511"/>
              <a:ext cx="1938401" cy="100012"/>
            </a:xfrm>
            <a:prstGeom prst="rect">
              <a:avLst/>
            </a:prstGeom>
            <a:grpFill/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5" y="1123886"/>
              <a:ext cx="1081087" cy="1052512"/>
            </a:xfrm>
            <a:prstGeom prst="rect">
              <a:avLst/>
            </a:prstGeom>
            <a:grpFill/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600" y="1152461"/>
              <a:ext cx="4557776" cy="1042987"/>
            </a:xfrm>
            <a:prstGeom prst="rect">
              <a:avLst/>
            </a:prstGeom>
            <a:grpFill/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3425" y="1152461"/>
              <a:ext cx="6767576" cy="1042987"/>
            </a:xfrm>
            <a:prstGeom prst="rect">
              <a:avLst/>
            </a:prstGeom>
            <a:grpFill/>
          </p:spPr>
        </p:pic>
      </p:grpSp>
      <p:sp>
        <p:nvSpPr>
          <p:cNvPr id="18" name="object 18"/>
          <p:cNvSpPr txBox="1"/>
          <p:nvPr/>
        </p:nvSpPr>
        <p:spPr>
          <a:xfrm>
            <a:off x="339725" y="1273174"/>
            <a:ext cx="10565765" cy="5753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105"/>
              </a:spcBef>
              <a:buSzPct val="109722"/>
              <a:buFont typeface="Wingdings"/>
              <a:buChar char=""/>
              <a:tabLst>
                <a:tab pos="584835" algn="l"/>
              </a:tabLst>
            </a:pPr>
            <a:r>
              <a:rPr sz="3600" b="1" dirty="0">
                <a:latin typeface="Calibri"/>
                <a:cs typeface="Calibri"/>
              </a:rPr>
              <a:t>WBCs </a:t>
            </a:r>
            <a:r>
              <a:rPr sz="3600" b="1" spc="-20" dirty="0">
                <a:latin typeface="Calibri"/>
                <a:cs typeface="Calibri"/>
              </a:rPr>
              <a:t>are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5" dirty="0">
                <a:latin typeface="Calibri"/>
                <a:cs typeface="Calibri"/>
              </a:rPr>
              <a:t>critical</a:t>
            </a:r>
            <a:r>
              <a:rPr sz="3600" b="1" spc="-45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for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u="heavy" spc="5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mounting</a:t>
            </a:r>
            <a:r>
              <a:rPr sz="3600" b="1" u="heavy" spc="-130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10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</a:t>
            </a:r>
            <a:r>
              <a:rPr sz="3600" b="1" u="heavy" spc="-50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immune</a:t>
            </a:r>
            <a:r>
              <a:rPr sz="3600" b="1" u="heavy" spc="-15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response.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7175" y="1771586"/>
            <a:ext cx="11610975" cy="2962910"/>
            <a:chOff x="257175" y="1771586"/>
            <a:chExt cx="11610975" cy="2962910"/>
          </a:xfrm>
          <a:solidFill>
            <a:schemeClr val="bg1"/>
          </a:solidFill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19650" y="1771586"/>
              <a:ext cx="6110351" cy="100012"/>
            </a:xfrm>
            <a:prstGeom prst="rect">
              <a:avLst/>
            </a:prstGeom>
            <a:grpFill/>
          </p:spPr>
        </p:pic>
        <p:sp>
          <p:nvSpPr>
            <p:cNvPr id="21" name="object 21"/>
            <p:cNvSpPr/>
            <p:nvPr/>
          </p:nvSpPr>
          <p:spPr>
            <a:xfrm>
              <a:off x="257175" y="2000249"/>
              <a:ext cx="11610975" cy="2733675"/>
            </a:xfrm>
            <a:custGeom>
              <a:avLst/>
              <a:gdLst/>
              <a:ahLst/>
              <a:cxnLst/>
              <a:rect l="l" t="t" r="r" b="b"/>
              <a:pathLst>
                <a:path w="11610975" h="2733675">
                  <a:moveTo>
                    <a:pt x="11610975" y="0"/>
                  </a:moveTo>
                  <a:lnTo>
                    <a:pt x="0" y="0"/>
                  </a:lnTo>
                  <a:lnTo>
                    <a:pt x="0" y="2733675"/>
                  </a:lnTo>
                  <a:lnTo>
                    <a:pt x="11610975" y="2733675"/>
                  </a:lnTo>
                  <a:lnTo>
                    <a:pt x="1161097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1682" y="2640710"/>
              <a:ext cx="6734809" cy="342900"/>
            </a:xfrm>
            <a:custGeom>
              <a:avLst/>
              <a:gdLst/>
              <a:ahLst/>
              <a:cxnLst/>
              <a:rect l="l" t="t" r="r" b="b"/>
              <a:pathLst>
                <a:path w="6734809" h="342900">
                  <a:moveTo>
                    <a:pt x="2266950" y="0"/>
                  </a:moveTo>
                  <a:lnTo>
                    <a:pt x="333375" y="0"/>
                  </a:lnTo>
                  <a:lnTo>
                    <a:pt x="0" y="0"/>
                  </a:lnTo>
                  <a:lnTo>
                    <a:pt x="0" y="342900"/>
                  </a:lnTo>
                  <a:lnTo>
                    <a:pt x="333375" y="342900"/>
                  </a:lnTo>
                  <a:lnTo>
                    <a:pt x="2266950" y="342900"/>
                  </a:lnTo>
                  <a:lnTo>
                    <a:pt x="2266950" y="0"/>
                  </a:lnTo>
                  <a:close/>
                </a:path>
                <a:path w="6734809" h="342900">
                  <a:moveTo>
                    <a:pt x="6734238" y="0"/>
                  </a:moveTo>
                  <a:lnTo>
                    <a:pt x="6734238" y="0"/>
                  </a:lnTo>
                  <a:lnTo>
                    <a:pt x="2267013" y="0"/>
                  </a:lnTo>
                  <a:lnTo>
                    <a:pt x="2267013" y="342900"/>
                  </a:lnTo>
                  <a:lnTo>
                    <a:pt x="6734238" y="342900"/>
                  </a:lnTo>
                  <a:lnTo>
                    <a:pt x="673423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1682" y="2088260"/>
            <a:ext cx="10843260" cy="3429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334010">
              <a:lnSpc>
                <a:spcPts val="2680"/>
              </a:lnSpc>
            </a:pPr>
            <a:r>
              <a:rPr sz="2400" b="1" spc="-10" dirty="0">
                <a:latin typeface="Arial"/>
                <a:cs typeface="Arial"/>
              </a:rPr>
              <a:t>The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microbial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antigens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are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trapped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and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presented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to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or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lymphocytes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9100" y="1863153"/>
            <a:ext cx="7101840" cy="11315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000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75"/>
              </a:spcBef>
            </a:pPr>
            <a:r>
              <a:rPr sz="2400" dirty="0">
                <a:latin typeface="Wingdings"/>
                <a:cs typeface="Wingdings"/>
              </a:rPr>
              <a:t></a:t>
            </a:r>
            <a:endParaRPr sz="2400">
              <a:latin typeface="Wingdings"/>
              <a:cs typeface="Wingdings"/>
            </a:endParaRPr>
          </a:p>
          <a:p>
            <a:pPr marL="676275" indent="-676275">
              <a:lnSpc>
                <a:spcPct val="100000"/>
              </a:lnSpc>
              <a:spcBef>
                <a:spcPts val="1475"/>
              </a:spcBef>
              <a:buFont typeface="Wingdings"/>
              <a:buChar char=""/>
              <a:tabLst>
                <a:tab pos="676275" algn="l"/>
                <a:tab pos="676910" algn="l"/>
              </a:tabLst>
            </a:pPr>
            <a:r>
              <a:rPr sz="2400" b="1" spc="-45" dirty="0">
                <a:latin typeface="Arial"/>
                <a:cs typeface="Arial"/>
              </a:rPr>
              <a:t>L</a:t>
            </a:r>
            <a:r>
              <a:rPr sz="2400" b="1" spc="-65" dirty="0">
                <a:latin typeface="Arial"/>
                <a:cs typeface="Arial"/>
              </a:rPr>
              <a:t>y</a:t>
            </a:r>
            <a:r>
              <a:rPr sz="2400" b="1" spc="-40" dirty="0">
                <a:latin typeface="Arial"/>
                <a:cs typeface="Arial"/>
              </a:rPr>
              <a:t>m</a:t>
            </a:r>
            <a:r>
              <a:rPr sz="2400" b="1" spc="-45" dirty="0">
                <a:latin typeface="Arial"/>
                <a:cs typeface="Arial"/>
              </a:rPr>
              <a:t>pho</a:t>
            </a:r>
            <a:r>
              <a:rPr sz="2400" b="1" spc="10" dirty="0">
                <a:latin typeface="Arial"/>
                <a:cs typeface="Arial"/>
              </a:rPr>
              <a:t>c</a:t>
            </a:r>
            <a:r>
              <a:rPr sz="2400" b="1" spc="-65" dirty="0">
                <a:latin typeface="Arial"/>
                <a:cs typeface="Arial"/>
              </a:rPr>
              <a:t>y</a:t>
            </a:r>
            <a:r>
              <a:rPr sz="2400" b="1" spc="20" dirty="0">
                <a:latin typeface="Arial"/>
                <a:cs typeface="Arial"/>
              </a:rPr>
              <a:t>t</a:t>
            </a:r>
            <a:r>
              <a:rPr sz="2400" b="1" spc="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190" dirty="0">
                <a:latin typeface="Arial"/>
                <a:cs typeface="Arial"/>
              </a:rPr>
              <a:t> </a:t>
            </a:r>
            <a:r>
              <a:rPr sz="2400" b="1" spc="75" dirty="0">
                <a:latin typeface="Arial"/>
                <a:cs typeface="Arial"/>
              </a:rPr>
              <a:t>l</a:t>
            </a:r>
            <a:r>
              <a:rPr sz="2400" b="1" spc="-45" dirty="0">
                <a:latin typeface="Arial"/>
                <a:cs typeface="Arial"/>
              </a:rPr>
              <a:t>o</a:t>
            </a:r>
            <a:r>
              <a:rPr sz="2400" b="1" spc="10" dirty="0">
                <a:latin typeface="Arial"/>
                <a:cs typeface="Arial"/>
              </a:rPr>
              <a:t>ca</a:t>
            </a:r>
            <a:r>
              <a:rPr sz="2400" b="1" spc="75" dirty="0">
                <a:latin typeface="Arial"/>
                <a:cs typeface="Arial"/>
              </a:rPr>
              <a:t>li</a:t>
            </a:r>
            <a:r>
              <a:rPr sz="2400" b="1" dirty="0">
                <a:latin typeface="Arial"/>
                <a:cs typeface="Arial"/>
              </a:rPr>
              <a:t>ze</a:t>
            </a:r>
            <a:r>
              <a:rPr sz="2400" b="1" spc="-185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p</a:t>
            </a:r>
            <a:r>
              <a:rPr sz="2400" b="1" spc="35" dirty="0">
                <a:latin typeface="Arial"/>
                <a:cs typeface="Arial"/>
              </a:rPr>
              <a:t>r</a:t>
            </a:r>
            <a:r>
              <a:rPr sz="2400" b="1" spc="75" dirty="0">
                <a:latin typeface="Arial"/>
                <a:cs typeface="Arial"/>
              </a:rPr>
              <a:t>i</a:t>
            </a:r>
            <a:r>
              <a:rPr sz="2400" b="1" spc="-40" dirty="0">
                <a:latin typeface="Arial"/>
                <a:cs typeface="Arial"/>
              </a:rPr>
              <a:t>m</a:t>
            </a:r>
            <a:r>
              <a:rPr sz="2400" b="1" spc="10" dirty="0">
                <a:latin typeface="Arial"/>
                <a:cs typeface="Arial"/>
              </a:rPr>
              <a:t>a</a:t>
            </a:r>
            <a:r>
              <a:rPr sz="2400" b="1" spc="35" dirty="0">
                <a:latin typeface="Arial"/>
                <a:cs typeface="Arial"/>
              </a:rPr>
              <a:t>r</a:t>
            </a:r>
            <a:r>
              <a:rPr sz="2400" b="1" spc="7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ly</a:t>
            </a:r>
            <a:r>
              <a:rPr sz="2400" b="1" spc="-180" dirty="0">
                <a:latin typeface="Arial"/>
                <a:cs typeface="Arial"/>
              </a:rPr>
              <a:t> </a:t>
            </a:r>
            <a:r>
              <a:rPr sz="2400" b="1" spc="8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3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40" dirty="0">
                <a:latin typeface="Arial"/>
                <a:cs typeface="Arial"/>
              </a:rPr>
              <a:t>r</a:t>
            </a:r>
            <a:r>
              <a:rPr sz="2400" b="1" spc="10" dirty="0">
                <a:latin typeface="Arial"/>
                <a:cs typeface="Arial"/>
              </a:rPr>
              <a:t>e</a:t>
            </a:r>
            <a:r>
              <a:rPr sz="2400" b="1" spc="-45" dirty="0">
                <a:latin typeface="Arial"/>
                <a:cs typeface="Arial"/>
              </a:rPr>
              <a:t>g</a:t>
            </a:r>
            <a:r>
              <a:rPr sz="2400" b="1" spc="80" dirty="0">
                <a:latin typeface="Arial"/>
                <a:cs typeface="Arial"/>
              </a:rPr>
              <a:t>i</a:t>
            </a:r>
            <a:r>
              <a:rPr sz="2400" b="1" spc="-45" dirty="0">
                <a:latin typeface="Arial"/>
                <a:cs typeface="Arial"/>
              </a:rPr>
              <a:t>on</a:t>
            </a:r>
            <a:r>
              <a:rPr sz="2400" b="1" spc="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1682" y="3183635"/>
            <a:ext cx="2010410" cy="3429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2690"/>
              </a:lnSpc>
            </a:pPr>
            <a:r>
              <a:rPr sz="2400" b="1" spc="-40" dirty="0">
                <a:latin typeface="Arial"/>
                <a:cs typeface="Arial"/>
              </a:rPr>
              <a:t>Lymph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nodes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1682" y="3736085"/>
            <a:ext cx="1098550" cy="3429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700"/>
              </a:lnSpc>
            </a:pPr>
            <a:r>
              <a:rPr sz="2400" b="1" spc="-25" dirty="0">
                <a:latin typeface="Arial"/>
                <a:cs typeface="Arial"/>
              </a:rPr>
              <a:t>S</a:t>
            </a:r>
            <a:r>
              <a:rPr sz="2400" b="1" spc="-45" dirty="0">
                <a:latin typeface="Arial"/>
                <a:cs typeface="Arial"/>
              </a:rPr>
              <a:t>p</a:t>
            </a:r>
            <a:r>
              <a:rPr sz="2400" b="1" spc="75" dirty="0">
                <a:latin typeface="Arial"/>
                <a:cs typeface="Arial"/>
              </a:rPr>
              <a:t>l</a:t>
            </a:r>
            <a:r>
              <a:rPr sz="2400" b="1" spc="10" dirty="0">
                <a:latin typeface="Arial"/>
                <a:cs typeface="Arial"/>
              </a:rPr>
              <a:t>ee</a:t>
            </a:r>
            <a:r>
              <a:rPr sz="2400" b="1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9100" y="3114842"/>
            <a:ext cx="287655" cy="15208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52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sz="1550" b="1" spc="30" dirty="0">
                <a:latin typeface="Arial"/>
                <a:cs typeface="Arial"/>
              </a:rPr>
              <a:t>1)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400" b="1" spc="10" dirty="0">
                <a:latin typeface="Arial"/>
                <a:cs typeface="Arial"/>
              </a:rPr>
              <a:t>2)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sz="2400" b="1" spc="10" dirty="0">
                <a:latin typeface="Arial"/>
                <a:cs typeface="Arial"/>
              </a:rPr>
              <a:t>3)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1682" y="4279010"/>
            <a:ext cx="6614159" cy="3429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700"/>
              </a:lnSpc>
            </a:pPr>
            <a:r>
              <a:rPr sz="2400" b="1" spc="-5" dirty="0">
                <a:latin typeface="Arial"/>
                <a:cs typeface="Arial"/>
              </a:rPr>
              <a:t>Mucosa-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associated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lymphoid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tissue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(MALT).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4724400"/>
            <a:ext cx="12001500" cy="2133600"/>
            <a:chOff x="0" y="4724400"/>
            <a:chExt cx="12001500" cy="2133600"/>
          </a:xfrm>
          <a:solidFill>
            <a:schemeClr val="bg1"/>
          </a:solidFill>
        </p:grpSpPr>
        <p:sp>
          <p:nvSpPr>
            <p:cNvPr id="30" name="object 30"/>
            <p:cNvSpPr/>
            <p:nvPr/>
          </p:nvSpPr>
          <p:spPr>
            <a:xfrm>
              <a:off x="142875" y="4829175"/>
              <a:ext cx="11858625" cy="1943100"/>
            </a:xfrm>
            <a:custGeom>
              <a:avLst/>
              <a:gdLst/>
              <a:ahLst/>
              <a:cxnLst/>
              <a:rect l="l" t="t" r="r" b="b"/>
              <a:pathLst>
                <a:path w="11858625" h="1943100">
                  <a:moveTo>
                    <a:pt x="11858625" y="0"/>
                  </a:moveTo>
                  <a:lnTo>
                    <a:pt x="0" y="0"/>
                  </a:lnTo>
                  <a:lnTo>
                    <a:pt x="0" y="1943100"/>
                  </a:lnTo>
                  <a:lnTo>
                    <a:pt x="11858625" y="1943100"/>
                  </a:lnTo>
                  <a:lnTo>
                    <a:pt x="118586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4752975"/>
              <a:ext cx="928687" cy="957262"/>
            </a:xfrm>
            <a:prstGeom prst="rect">
              <a:avLst/>
            </a:prstGeom>
            <a:grpFill/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1000" y="4724400"/>
              <a:ext cx="3805301" cy="1033462"/>
            </a:xfrm>
            <a:prstGeom prst="rect">
              <a:avLst/>
            </a:prstGeom>
            <a:grpFill/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7225" y="5334063"/>
              <a:ext cx="3252851" cy="100012"/>
            </a:xfrm>
            <a:prstGeom prst="rect">
              <a:avLst/>
            </a:prstGeom>
            <a:grpFill/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62350" y="4724400"/>
              <a:ext cx="1338199" cy="1033462"/>
            </a:xfrm>
            <a:prstGeom prst="rect">
              <a:avLst/>
            </a:prstGeom>
            <a:grpFill/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76725" y="4724400"/>
              <a:ext cx="3386201" cy="1033462"/>
            </a:xfrm>
            <a:prstGeom prst="rect">
              <a:avLst/>
            </a:prstGeom>
            <a:grpFill/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52950" y="5334063"/>
              <a:ext cx="2833751" cy="100012"/>
            </a:xfrm>
            <a:prstGeom prst="rect">
              <a:avLst/>
            </a:prstGeom>
            <a:grpFill/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5295900"/>
              <a:ext cx="757237" cy="823912"/>
            </a:xfrm>
            <a:prstGeom prst="rect">
              <a:avLst/>
            </a:prstGeom>
            <a:grpFill/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900" y="5772150"/>
              <a:ext cx="2414651" cy="90487"/>
            </a:xfrm>
            <a:prstGeom prst="rect">
              <a:avLst/>
            </a:prstGeom>
            <a:grpFill/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0550" y="5305425"/>
              <a:ext cx="2757551" cy="804862"/>
            </a:xfrm>
            <a:prstGeom prst="rect">
              <a:avLst/>
            </a:prstGeom>
            <a:grpFill/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5715000"/>
              <a:ext cx="757237" cy="823912"/>
            </a:xfrm>
            <a:prstGeom prst="rect">
              <a:avLst/>
            </a:prstGeom>
            <a:grpFill/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3900" y="6191250"/>
              <a:ext cx="1481074" cy="90487"/>
            </a:xfrm>
            <a:prstGeom prst="rect">
              <a:avLst/>
            </a:prstGeom>
            <a:grpFill/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6275" y="5724525"/>
              <a:ext cx="1738376" cy="804862"/>
            </a:xfrm>
            <a:prstGeom prst="rect">
              <a:avLst/>
            </a:prstGeom>
            <a:grpFill/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6143625"/>
              <a:ext cx="757237" cy="714375"/>
            </a:xfrm>
            <a:prstGeom prst="rect">
              <a:avLst/>
            </a:prstGeom>
            <a:grpFill/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3900" y="6619875"/>
              <a:ext cx="2957576" cy="90487"/>
            </a:xfrm>
            <a:prstGeom prst="rect">
              <a:avLst/>
            </a:prstGeom>
            <a:grpFill/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6275" y="6153150"/>
              <a:ext cx="3214751" cy="704850"/>
            </a:xfrm>
            <a:prstGeom prst="rect">
              <a:avLst/>
            </a:prstGeom>
            <a:grpFill/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00425" y="6153150"/>
              <a:ext cx="690562" cy="704850"/>
            </a:xfrm>
            <a:prstGeom prst="rect">
              <a:avLst/>
            </a:prstGeom>
            <a:grpFill/>
          </p:spPr>
        </p:pic>
      </p:grpSp>
      <p:sp>
        <p:nvSpPr>
          <p:cNvPr id="47" name="object 47"/>
          <p:cNvSpPr txBox="1"/>
          <p:nvPr/>
        </p:nvSpPr>
        <p:spPr>
          <a:xfrm>
            <a:off x="223202" y="4845050"/>
            <a:ext cx="7148195" cy="18605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70534" algn="l"/>
              </a:tabLst>
            </a:pPr>
            <a:r>
              <a:rPr sz="3600" b="1" u="heavy" spc="-20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Defects</a:t>
            </a:r>
            <a:r>
              <a:rPr sz="3600" b="1" u="heavy" spc="-2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10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in</a:t>
            </a:r>
            <a:r>
              <a:rPr sz="3600" b="1" u="heavy" spc="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WBCs</a:t>
            </a:r>
            <a:r>
              <a:rPr sz="3600" b="1" u="heavy" spc="-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are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u="heavy" spc="-2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manifested</a:t>
            </a:r>
            <a:r>
              <a:rPr sz="3600" b="1" u="heavy" spc="20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as:</a:t>
            </a:r>
            <a:endParaRPr sz="3600">
              <a:latin typeface="Calibri"/>
              <a:cs typeface="Calibri"/>
            </a:endParaRPr>
          </a:p>
          <a:p>
            <a:pPr marL="526415" indent="-51435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750" u="heavy" spc="-20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-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Delayed</a:t>
            </a:r>
            <a:r>
              <a:rPr sz="2750" u="heavy" spc="12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-1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healing</a:t>
            </a:r>
            <a:endParaRPr sz="2750">
              <a:latin typeface="Calibri"/>
              <a:cs typeface="Calibri"/>
            </a:endParaRPr>
          </a:p>
          <a:p>
            <a:pPr marL="526415" indent="-51435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750" u="heavy" spc="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30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-10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Infection</a:t>
            </a:r>
            <a:endParaRPr sz="2750">
              <a:latin typeface="Calibri"/>
              <a:cs typeface="Calibri"/>
            </a:endParaRPr>
          </a:p>
          <a:p>
            <a:pPr marL="526415" indent="-514350">
              <a:lnSpc>
                <a:spcPct val="100000"/>
              </a:lnSpc>
              <a:spcBef>
                <a:spcPts val="7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750" u="heavy" spc="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2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15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Mucosal</a:t>
            </a:r>
            <a:r>
              <a:rPr sz="2750" u="heavy" spc="-10" dirty="0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ulceration</a:t>
            </a:r>
            <a:r>
              <a:rPr sz="2750" spc="-10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380936"/>
            <a:ext cx="11368151" cy="612940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3825" y="162560"/>
            <a:ext cx="11811000" cy="6570980"/>
            <a:chOff x="123825" y="162560"/>
            <a:chExt cx="11811000" cy="6570980"/>
          </a:xfrm>
        </p:grpSpPr>
        <p:sp>
          <p:nvSpPr>
            <p:cNvPr id="4" name="object 4"/>
            <p:cNvSpPr/>
            <p:nvPr/>
          </p:nvSpPr>
          <p:spPr>
            <a:xfrm>
              <a:off x="123825" y="162559"/>
              <a:ext cx="11811000" cy="6434455"/>
            </a:xfrm>
            <a:custGeom>
              <a:avLst/>
              <a:gdLst/>
              <a:ahLst/>
              <a:cxnLst/>
              <a:rect l="l" t="t" r="r" b="b"/>
              <a:pathLst>
                <a:path w="11811000" h="6434455">
                  <a:moveTo>
                    <a:pt x="11628120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6343650"/>
                  </a:lnTo>
                  <a:lnTo>
                    <a:pt x="182880" y="6389370"/>
                  </a:lnTo>
                  <a:lnTo>
                    <a:pt x="11628120" y="6389370"/>
                  </a:lnTo>
                  <a:lnTo>
                    <a:pt x="11628120" y="6343650"/>
                  </a:lnTo>
                  <a:lnTo>
                    <a:pt x="228600" y="6343650"/>
                  </a:lnTo>
                  <a:lnTo>
                    <a:pt x="228600" y="228600"/>
                  </a:lnTo>
                  <a:lnTo>
                    <a:pt x="11582400" y="228600"/>
                  </a:lnTo>
                  <a:lnTo>
                    <a:pt x="11582400" y="6343015"/>
                  </a:lnTo>
                  <a:lnTo>
                    <a:pt x="11628120" y="6343015"/>
                  </a:lnTo>
                  <a:lnTo>
                    <a:pt x="11628120" y="228600"/>
                  </a:lnTo>
                  <a:lnTo>
                    <a:pt x="11628120" y="227965"/>
                  </a:lnTo>
                  <a:lnTo>
                    <a:pt x="11628120" y="182880"/>
                  </a:lnTo>
                  <a:close/>
                </a:path>
                <a:path w="11811000" h="6434455">
                  <a:moveTo>
                    <a:pt x="1181100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6433820"/>
                  </a:lnTo>
                  <a:lnTo>
                    <a:pt x="137160" y="6433820"/>
                  </a:lnTo>
                  <a:lnTo>
                    <a:pt x="137160" y="137160"/>
                  </a:lnTo>
                  <a:lnTo>
                    <a:pt x="11673840" y="137160"/>
                  </a:lnTo>
                  <a:lnTo>
                    <a:pt x="11673840" y="6434455"/>
                  </a:lnTo>
                  <a:lnTo>
                    <a:pt x="11811000" y="6434455"/>
                  </a:lnTo>
                  <a:lnTo>
                    <a:pt x="11811000" y="137160"/>
                  </a:lnTo>
                  <a:lnTo>
                    <a:pt x="11811000" y="136525"/>
                  </a:lnTo>
                  <a:lnTo>
                    <a:pt x="1181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" y="1933511"/>
              <a:ext cx="11368151" cy="45768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3825" y="1714499"/>
              <a:ext cx="11811000" cy="5019040"/>
            </a:xfrm>
            <a:custGeom>
              <a:avLst/>
              <a:gdLst/>
              <a:ahLst/>
              <a:cxnLst/>
              <a:rect l="l" t="t" r="r" b="b"/>
              <a:pathLst>
                <a:path w="11811000" h="5019040">
                  <a:moveTo>
                    <a:pt x="11628120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4791710"/>
                  </a:lnTo>
                  <a:lnTo>
                    <a:pt x="182880" y="4837430"/>
                  </a:lnTo>
                  <a:lnTo>
                    <a:pt x="11628120" y="4837430"/>
                  </a:lnTo>
                  <a:lnTo>
                    <a:pt x="11628120" y="4791710"/>
                  </a:lnTo>
                  <a:lnTo>
                    <a:pt x="228600" y="4791710"/>
                  </a:lnTo>
                  <a:lnTo>
                    <a:pt x="228600" y="228600"/>
                  </a:lnTo>
                  <a:lnTo>
                    <a:pt x="11582400" y="228600"/>
                  </a:lnTo>
                  <a:lnTo>
                    <a:pt x="11582400" y="4791075"/>
                  </a:lnTo>
                  <a:lnTo>
                    <a:pt x="11628120" y="4791075"/>
                  </a:lnTo>
                  <a:lnTo>
                    <a:pt x="11628120" y="228600"/>
                  </a:lnTo>
                  <a:lnTo>
                    <a:pt x="11628120" y="182880"/>
                  </a:lnTo>
                  <a:close/>
                </a:path>
                <a:path w="11811000" h="5019040">
                  <a:moveTo>
                    <a:pt x="11811000" y="4881880"/>
                  </a:moveTo>
                  <a:lnTo>
                    <a:pt x="0" y="4881880"/>
                  </a:lnTo>
                  <a:lnTo>
                    <a:pt x="0" y="5019040"/>
                  </a:lnTo>
                  <a:lnTo>
                    <a:pt x="11811000" y="5019040"/>
                  </a:lnTo>
                  <a:lnTo>
                    <a:pt x="11811000" y="4881880"/>
                  </a:lnTo>
                  <a:close/>
                </a:path>
                <a:path w="11811000" h="5019040">
                  <a:moveTo>
                    <a:pt x="1181100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11811000" y="137160"/>
                  </a:lnTo>
                  <a:lnTo>
                    <a:pt x="1181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1025" y="3752850"/>
              <a:ext cx="1638300" cy="952500"/>
            </a:xfrm>
            <a:custGeom>
              <a:avLst/>
              <a:gdLst/>
              <a:ahLst/>
              <a:cxnLst/>
              <a:rect l="l" t="t" r="r" b="b"/>
              <a:pathLst>
                <a:path w="1638300" h="952500">
                  <a:moveTo>
                    <a:pt x="1638300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1638300" y="952500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9294" y="3768026"/>
            <a:ext cx="1365885" cy="8782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715" rIns="0" bIns="0" rtlCol="0">
            <a:spAutoFit/>
          </a:bodyPr>
          <a:lstStyle/>
          <a:p>
            <a:pPr marL="12700" marR="5080" indent="133350">
              <a:lnSpc>
                <a:spcPct val="102400"/>
              </a:lnSpc>
              <a:spcBef>
                <a:spcPts val="45"/>
              </a:spcBef>
            </a:pPr>
            <a:r>
              <a:rPr sz="2750" b="1" spc="20" dirty="0">
                <a:latin typeface="Calibri"/>
                <a:cs typeface="Calibri"/>
              </a:rPr>
              <a:t>ORIGIN 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spc="30" dirty="0">
                <a:latin typeface="Calibri"/>
                <a:cs typeface="Calibri"/>
              </a:rPr>
              <a:t>WBCs</a:t>
            </a:r>
            <a:endParaRPr sz="2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225" y="2152586"/>
            <a:ext cx="11682476" cy="451015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7150" y="180975"/>
            <a:ext cx="12125325" cy="6677025"/>
            <a:chOff x="57150" y="180975"/>
            <a:chExt cx="12125325" cy="6677025"/>
          </a:xfrm>
        </p:grpSpPr>
        <p:sp>
          <p:nvSpPr>
            <p:cNvPr id="4" name="object 4"/>
            <p:cNvSpPr/>
            <p:nvPr/>
          </p:nvSpPr>
          <p:spPr>
            <a:xfrm>
              <a:off x="57150" y="1934209"/>
              <a:ext cx="12125325" cy="4923790"/>
            </a:xfrm>
            <a:custGeom>
              <a:avLst/>
              <a:gdLst/>
              <a:ahLst/>
              <a:cxnLst/>
              <a:rect l="l" t="t" r="r" b="b"/>
              <a:pathLst>
                <a:path w="12125325" h="4923790">
                  <a:moveTo>
                    <a:pt x="11942445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4724400"/>
                  </a:lnTo>
                  <a:lnTo>
                    <a:pt x="182880" y="4770120"/>
                  </a:lnTo>
                  <a:lnTo>
                    <a:pt x="11942445" y="4770120"/>
                  </a:lnTo>
                  <a:lnTo>
                    <a:pt x="11942445" y="4724400"/>
                  </a:lnTo>
                  <a:lnTo>
                    <a:pt x="228600" y="4724400"/>
                  </a:lnTo>
                  <a:lnTo>
                    <a:pt x="228600" y="228600"/>
                  </a:lnTo>
                  <a:lnTo>
                    <a:pt x="11896725" y="228600"/>
                  </a:lnTo>
                  <a:lnTo>
                    <a:pt x="11896725" y="4723765"/>
                  </a:lnTo>
                  <a:lnTo>
                    <a:pt x="11942445" y="4723765"/>
                  </a:lnTo>
                  <a:lnTo>
                    <a:pt x="11942445" y="228600"/>
                  </a:lnTo>
                  <a:lnTo>
                    <a:pt x="11942445" y="227965"/>
                  </a:lnTo>
                  <a:lnTo>
                    <a:pt x="11942445" y="182880"/>
                  </a:lnTo>
                  <a:close/>
                </a:path>
                <a:path w="12125325" h="4923790">
                  <a:moveTo>
                    <a:pt x="12125325" y="0"/>
                  </a:moveTo>
                  <a:lnTo>
                    <a:pt x="11988165" y="0"/>
                  </a:lnTo>
                  <a:lnTo>
                    <a:pt x="11988165" y="137160"/>
                  </a:lnTo>
                  <a:lnTo>
                    <a:pt x="11988165" y="4814570"/>
                  </a:lnTo>
                  <a:lnTo>
                    <a:pt x="137160" y="4814570"/>
                  </a:lnTo>
                  <a:lnTo>
                    <a:pt x="137160" y="137160"/>
                  </a:lnTo>
                  <a:lnTo>
                    <a:pt x="11988165" y="137160"/>
                  </a:lnTo>
                  <a:lnTo>
                    <a:pt x="11988165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4814570"/>
                  </a:lnTo>
                  <a:lnTo>
                    <a:pt x="0" y="4923790"/>
                  </a:lnTo>
                  <a:lnTo>
                    <a:pt x="12125325" y="4923790"/>
                  </a:lnTo>
                  <a:lnTo>
                    <a:pt x="12125325" y="4815205"/>
                  </a:lnTo>
                  <a:lnTo>
                    <a:pt x="12125325" y="4814570"/>
                  </a:lnTo>
                  <a:lnTo>
                    <a:pt x="12125325" y="137160"/>
                  </a:lnTo>
                  <a:lnTo>
                    <a:pt x="12125325" y="136525"/>
                  </a:lnTo>
                  <a:lnTo>
                    <a:pt x="12125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725" y="180975"/>
              <a:ext cx="12077700" cy="1724025"/>
            </a:xfrm>
            <a:custGeom>
              <a:avLst/>
              <a:gdLst/>
              <a:ahLst/>
              <a:cxnLst/>
              <a:rect l="l" t="t" r="r" b="b"/>
              <a:pathLst>
                <a:path w="12077700" h="1724025">
                  <a:moveTo>
                    <a:pt x="12077700" y="0"/>
                  </a:moveTo>
                  <a:lnTo>
                    <a:pt x="0" y="0"/>
                  </a:lnTo>
                  <a:lnTo>
                    <a:pt x="0" y="1724025"/>
                  </a:lnTo>
                  <a:lnTo>
                    <a:pt x="12077700" y="1724025"/>
                  </a:lnTo>
                  <a:lnTo>
                    <a:pt x="120777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9836" y="282955"/>
              <a:ext cx="11630660" cy="952500"/>
            </a:xfrm>
            <a:custGeom>
              <a:avLst/>
              <a:gdLst/>
              <a:ahLst/>
              <a:cxnLst/>
              <a:rect l="l" t="t" r="r" b="b"/>
              <a:pathLst>
                <a:path w="11630660" h="952500">
                  <a:moveTo>
                    <a:pt x="1466850" y="0"/>
                  </a:moveTo>
                  <a:lnTo>
                    <a:pt x="561975" y="0"/>
                  </a:lnTo>
                  <a:lnTo>
                    <a:pt x="447675" y="0"/>
                  </a:lnTo>
                  <a:lnTo>
                    <a:pt x="0" y="0"/>
                  </a:lnTo>
                  <a:lnTo>
                    <a:pt x="0" y="400050"/>
                  </a:lnTo>
                  <a:lnTo>
                    <a:pt x="447675" y="400050"/>
                  </a:lnTo>
                  <a:lnTo>
                    <a:pt x="561975" y="400050"/>
                  </a:lnTo>
                  <a:lnTo>
                    <a:pt x="1466850" y="400050"/>
                  </a:lnTo>
                  <a:lnTo>
                    <a:pt x="1466850" y="0"/>
                  </a:lnTo>
                  <a:close/>
                </a:path>
                <a:path w="11630660" h="952500">
                  <a:moveTo>
                    <a:pt x="3781488" y="0"/>
                  </a:moveTo>
                  <a:lnTo>
                    <a:pt x="3781488" y="0"/>
                  </a:lnTo>
                  <a:lnTo>
                    <a:pt x="1466913" y="0"/>
                  </a:lnTo>
                  <a:lnTo>
                    <a:pt x="1466913" y="400050"/>
                  </a:lnTo>
                  <a:lnTo>
                    <a:pt x="3781488" y="400050"/>
                  </a:lnTo>
                  <a:lnTo>
                    <a:pt x="3781488" y="0"/>
                  </a:lnTo>
                  <a:close/>
                </a:path>
                <a:path w="11630660" h="952500">
                  <a:moveTo>
                    <a:pt x="5657913" y="0"/>
                  </a:moveTo>
                  <a:lnTo>
                    <a:pt x="3991038" y="0"/>
                  </a:lnTo>
                  <a:lnTo>
                    <a:pt x="3991038" y="400050"/>
                  </a:lnTo>
                  <a:lnTo>
                    <a:pt x="5657913" y="400050"/>
                  </a:lnTo>
                  <a:lnTo>
                    <a:pt x="5657913" y="0"/>
                  </a:lnTo>
                  <a:close/>
                </a:path>
                <a:path w="11630660" h="952500">
                  <a:moveTo>
                    <a:pt x="11630089" y="495300"/>
                  </a:moveTo>
                  <a:lnTo>
                    <a:pt x="11630089" y="495300"/>
                  </a:lnTo>
                  <a:lnTo>
                    <a:pt x="3448113" y="495300"/>
                  </a:lnTo>
                  <a:lnTo>
                    <a:pt x="3448113" y="952500"/>
                  </a:lnTo>
                  <a:lnTo>
                    <a:pt x="11630089" y="952500"/>
                  </a:lnTo>
                  <a:lnTo>
                    <a:pt x="11630089" y="4953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517" y="232727"/>
            <a:ext cx="1155509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u="none" spc="5" dirty="0"/>
              <a:t>All</a:t>
            </a:r>
            <a:r>
              <a:rPr sz="2750" u="none" spc="114" dirty="0"/>
              <a:t> </a:t>
            </a:r>
            <a:r>
              <a:rPr sz="2750" u="none" spc="10" dirty="0"/>
              <a:t>white</a:t>
            </a:r>
            <a:r>
              <a:rPr sz="2750" u="none" spc="170" dirty="0"/>
              <a:t> </a:t>
            </a:r>
            <a:r>
              <a:rPr sz="2750" u="none" spc="25" dirty="0"/>
              <a:t>blood</a:t>
            </a:r>
            <a:r>
              <a:rPr sz="2750" u="none" spc="180" dirty="0"/>
              <a:t> </a:t>
            </a:r>
            <a:r>
              <a:rPr sz="2750" u="none" spc="15" dirty="0"/>
              <a:t>cells</a:t>
            </a:r>
            <a:r>
              <a:rPr sz="2750" u="none" spc="170" dirty="0"/>
              <a:t> </a:t>
            </a:r>
            <a:r>
              <a:rPr sz="2750" u="none" spc="20" dirty="0"/>
              <a:t>=</a:t>
            </a:r>
            <a:r>
              <a:rPr sz="2750" u="none" spc="20" dirty="0">
                <a:solidFill>
                  <a:srgbClr val="201E1F"/>
                </a:solidFill>
              </a:rPr>
              <a:t>,</a:t>
            </a:r>
            <a:r>
              <a:rPr sz="2750" u="none" spc="114" dirty="0">
                <a:solidFill>
                  <a:srgbClr val="201E1F"/>
                </a:solidFill>
              </a:rPr>
              <a:t> </a:t>
            </a:r>
            <a:r>
              <a:rPr sz="2750" spc="30" dirty="0"/>
              <a:t>nucleated</a:t>
            </a:r>
            <a:r>
              <a:rPr sz="2750" u="none" spc="30" dirty="0">
                <a:solidFill>
                  <a:srgbClr val="FFFFFF"/>
                </a:solidFill>
              </a:rPr>
              <a:t>=</a:t>
            </a:r>
            <a:r>
              <a:rPr sz="2750" u="none" spc="165" dirty="0">
                <a:solidFill>
                  <a:srgbClr val="FFFFFF"/>
                </a:solidFill>
              </a:rPr>
              <a:t> </a:t>
            </a:r>
            <a:r>
              <a:rPr sz="2750" u="none" spc="20" dirty="0">
                <a:solidFill>
                  <a:srgbClr val="FFFFFF"/>
                </a:solidFill>
              </a:rPr>
              <a:t>which</a:t>
            </a:r>
            <a:r>
              <a:rPr sz="2750" u="none" spc="170" dirty="0">
                <a:solidFill>
                  <a:srgbClr val="FFFFFF"/>
                </a:solidFill>
              </a:rPr>
              <a:t> </a:t>
            </a:r>
            <a:r>
              <a:rPr sz="2750" u="none" spc="15" dirty="0">
                <a:solidFill>
                  <a:srgbClr val="FFFFFF"/>
                </a:solidFill>
              </a:rPr>
              <a:t>distinguish</a:t>
            </a:r>
            <a:r>
              <a:rPr sz="2750" u="none" spc="180" dirty="0">
                <a:solidFill>
                  <a:srgbClr val="FFFFFF"/>
                </a:solidFill>
              </a:rPr>
              <a:t> </a:t>
            </a:r>
            <a:r>
              <a:rPr sz="2750" u="none" spc="40" dirty="0">
                <a:solidFill>
                  <a:srgbClr val="FFFFFF"/>
                </a:solidFill>
              </a:rPr>
              <a:t>them</a:t>
            </a:r>
            <a:r>
              <a:rPr sz="2750" u="none" spc="150" dirty="0">
                <a:solidFill>
                  <a:srgbClr val="FFFFFF"/>
                </a:solidFill>
              </a:rPr>
              <a:t> </a:t>
            </a:r>
            <a:r>
              <a:rPr sz="2750" u="none" spc="5" dirty="0">
                <a:solidFill>
                  <a:srgbClr val="FFFFFF"/>
                </a:solidFill>
              </a:rPr>
              <a:t>from</a:t>
            </a:r>
            <a:r>
              <a:rPr sz="2750" u="none" spc="215" dirty="0">
                <a:solidFill>
                  <a:srgbClr val="FFFFFF"/>
                </a:solidFill>
              </a:rPr>
              <a:t> </a:t>
            </a:r>
            <a:r>
              <a:rPr sz="2750" u="none" spc="10" dirty="0">
                <a:solidFill>
                  <a:srgbClr val="FFFFFF"/>
                </a:solidFill>
              </a:rPr>
              <a:t>the</a:t>
            </a:r>
            <a:endParaRPr sz="2750"/>
          </a:p>
        </p:txBody>
      </p:sp>
      <p:sp>
        <p:nvSpPr>
          <p:cNvPr id="8" name="object 8"/>
          <p:cNvSpPr txBox="1"/>
          <p:nvPr/>
        </p:nvSpPr>
        <p:spPr>
          <a:xfrm>
            <a:off x="228600" y="718819"/>
            <a:ext cx="1180147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99185" algn="l"/>
                <a:tab pos="2271395" algn="l"/>
                <a:tab pos="3272154" algn="l"/>
                <a:tab pos="3691890" algn="l"/>
                <a:tab pos="6122670" algn="l"/>
                <a:tab pos="6990080" algn="l"/>
                <a:tab pos="8324850" algn="l"/>
                <a:tab pos="9458960" algn="l"/>
                <a:tab pos="11060430" algn="l"/>
              </a:tabLst>
            </a:pPr>
            <a:r>
              <a:rPr sz="2750" b="1" spc="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5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50" b="1" spc="4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75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750" b="1" spc="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75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50" b="1" spc="40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2750" b="1" spc="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750" b="1" spc="4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750" b="1" spc="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5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5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750" b="1" spc="1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nu</a:t>
            </a:r>
            <a:r>
              <a:rPr sz="32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cl</a:t>
            </a:r>
            <a:r>
              <a:rPr sz="320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32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</a:t>
            </a:r>
            <a:r>
              <a:rPr sz="32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ed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3200" b="1" spc="2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b="1" spc="15" dirty="0">
                <a:solidFill>
                  <a:srgbClr val="FF0000"/>
                </a:solidFill>
                <a:latin typeface="Arial"/>
                <a:cs typeface="Arial"/>
              </a:rPr>
              <a:t>ed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1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3200" b="1" spc="-6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10" dirty="0">
                <a:solidFill>
                  <a:srgbClr val="FF0000"/>
                </a:solidFill>
                <a:latin typeface="Arial"/>
                <a:cs typeface="Arial"/>
              </a:rPr>
              <a:t>ells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3200" b="1" spc="-9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3200" b="1" spc="20" dirty="0">
                <a:solidFill>
                  <a:srgbClr val="FF0000"/>
                </a:solidFill>
                <a:latin typeface="Arial"/>
                <a:cs typeface="Arial"/>
              </a:rPr>
              <a:t>RB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10" dirty="0">
                <a:solidFill>
                  <a:srgbClr val="FF0000"/>
                </a:solidFill>
                <a:latin typeface="Arial"/>
                <a:cs typeface="Arial"/>
              </a:rPr>
              <a:t>s)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3200" b="1" spc="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200" b="1" spc="1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236" y="1340230"/>
            <a:ext cx="1784985" cy="4572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10"/>
              </a:lnSpc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b="1" spc="2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b="1" spc="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1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24600"/>
            <a:chOff x="0" y="0"/>
            <a:chExt cx="12192000" cy="63246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324600"/>
            </a:xfrm>
            <a:custGeom>
              <a:avLst/>
              <a:gdLst/>
              <a:ahLst/>
              <a:cxnLst/>
              <a:rect l="l" t="t" r="r" b="b"/>
              <a:pathLst>
                <a:path w="12192000" h="6324600">
                  <a:moveTo>
                    <a:pt x="12192000" y="0"/>
                  </a:moveTo>
                  <a:lnTo>
                    <a:pt x="0" y="0"/>
                  </a:lnTo>
                  <a:lnTo>
                    <a:pt x="0" y="6324600"/>
                  </a:lnTo>
                  <a:lnTo>
                    <a:pt x="12192000" y="6324600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1395" y="507491"/>
              <a:ext cx="5329174" cy="1368933"/>
            </a:xfrm>
            <a:prstGeom prst="rect">
              <a:avLst/>
            </a:prstGeom>
            <a:grpFill/>
          </p:spPr>
        </p:pic>
        <p:sp>
          <p:nvSpPr>
            <p:cNvPr id="5" name="object 5"/>
            <p:cNvSpPr/>
            <p:nvPr/>
          </p:nvSpPr>
          <p:spPr>
            <a:xfrm>
              <a:off x="3444875" y="1712595"/>
              <a:ext cx="5429250" cy="152400"/>
            </a:xfrm>
            <a:custGeom>
              <a:avLst/>
              <a:gdLst/>
              <a:ahLst/>
              <a:cxnLst/>
              <a:rect l="l" t="t" r="r" b="b"/>
              <a:pathLst>
                <a:path w="5429250" h="152400">
                  <a:moveTo>
                    <a:pt x="542925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5429250" y="152400"/>
                  </a:lnTo>
                  <a:lnTo>
                    <a:pt x="54292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44875" y="1712595"/>
              <a:ext cx="5429250" cy="152400"/>
            </a:xfrm>
            <a:custGeom>
              <a:avLst/>
              <a:gdLst/>
              <a:ahLst/>
              <a:cxnLst/>
              <a:rect l="l" t="t" r="r" b="b"/>
              <a:pathLst>
                <a:path w="5429250" h="152400">
                  <a:moveTo>
                    <a:pt x="0" y="0"/>
                  </a:moveTo>
                  <a:lnTo>
                    <a:pt x="2714625" y="0"/>
                  </a:lnTo>
                  <a:lnTo>
                    <a:pt x="5429250" y="0"/>
                  </a:lnTo>
                  <a:lnTo>
                    <a:pt x="5429250" y="152400"/>
                  </a:lnTo>
                  <a:lnTo>
                    <a:pt x="2714625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4117" y="2517267"/>
              <a:ext cx="6785736" cy="1079246"/>
            </a:xfrm>
            <a:prstGeom prst="rect">
              <a:avLst/>
            </a:prstGeom>
            <a:grpFill/>
          </p:spPr>
        </p:pic>
        <p:sp>
          <p:nvSpPr>
            <p:cNvPr id="8" name="object 8"/>
            <p:cNvSpPr/>
            <p:nvPr/>
          </p:nvSpPr>
          <p:spPr>
            <a:xfrm>
              <a:off x="2616200" y="3722370"/>
              <a:ext cx="6943725" cy="152400"/>
            </a:xfrm>
            <a:custGeom>
              <a:avLst/>
              <a:gdLst/>
              <a:ahLst/>
              <a:cxnLst/>
              <a:rect l="l" t="t" r="r" b="b"/>
              <a:pathLst>
                <a:path w="6943725" h="152400">
                  <a:moveTo>
                    <a:pt x="6943725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6943725" y="152399"/>
                  </a:lnTo>
                  <a:lnTo>
                    <a:pt x="69437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6200" y="3722370"/>
              <a:ext cx="6943725" cy="152400"/>
            </a:xfrm>
            <a:custGeom>
              <a:avLst/>
              <a:gdLst/>
              <a:ahLst/>
              <a:cxnLst/>
              <a:rect l="l" t="t" r="r" b="b"/>
              <a:pathLst>
                <a:path w="6943725" h="152400">
                  <a:moveTo>
                    <a:pt x="0" y="0"/>
                  </a:moveTo>
                  <a:lnTo>
                    <a:pt x="2314575" y="0"/>
                  </a:lnTo>
                  <a:lnTo>
                    <a:pt x="4629150" y="0"/>
                  </a:lnTo>
                  <a:lnTo>
                    <a:pt x="6943725" y="0"/>
                  </a:lnTo>
                  <a:lnTo>
                    <a:pt x="6943725" y="152399"/>
                  </a:lnTo>
                  <a:lnTo>
                    <a:pt x="4629150" y="152399"/>
                  </a:lnTo>
                  <a:lnTo>
                    <a:pt x="2314575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9317" y="4642611"/>
              <a:ext cx="5949060" cy="1097800"/>
            </a:xfrm>
            <a:prstGeom prst="rect">
              <a:avLst/>
            </a:prstGeom>
            <a:grpFill/>
          </p:spPr>
        </p:pic>
      </p:grpSp>
      <p:sp>
        <p:nvSpPr>
          <p:cNvPr id="11" name="object 11"/>
          <p:cNvSpPr txBox="1"/>
          <p:nvPr/>
        </p:nvSpPr>
        <p:spPr>
          <a:xfrm>
            <a:off x="2605404" y="0"/>
            <a:ext cx="6972934" cy="61969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065" marR="5080" indent="151130" algn="ctr">
              <a:lnSpc>
                <a:spcPct val="114799"/>
              </a:lnSpc>
              <a:spcBef>
                <a:spcPts val="105"/>
              </a:spcBef>
            </a:pPr>
            <a:r>
              <a:rPr sz="11500" b="1" dirty="0">
                <a:latin typeface="Arial"/>
                <a:cs typeface="Arial"/>
              </a:rPr>
              <a:t>Primary </a:t>
            </a:r>
            <a:r>
              <a:rPr sz="11500" b="1" spc="5" dirty="0">
                <a:latin typeface="Arial"/>
                <a:cs typeface="Arial"/>
              </a:rPr>
              <a:t> </a:t>
            </a:r>
            <a:r>
              <a:rPr sz="11500" b="1" spc="-55" dirty="0">
                <a:latin typeface="Arial"/>
                <a:cs typeface="Arial"/>
              </a:rPr>
              <a:t>Fun</a:t>
            </a:r>
            <a:r>
              <a:rPr sz="11500" b="1" spc="-5" dirty="0">
                <a:latin typeface="Arial"/>
                <a:cs typeface="Arial"/>
              </a:rPr>
              <a:t>ctio</a:t>
            </a:r>
            <a:r>
              <a:rPr sz="11500" b="1" spc="-70" dirty="0">
                <a:latin typeface="Arial"/>
                <a:cs typeface="Arial"/>
              </a:rPr>
              <a:t>n</a:t>
            </a:r>
            <a:r>
              <a:rPr sz="11500" b="1" spc="-10" dirty="0">
                <a:latin typeface="Arial"/>
                <a:cs typeface="Arial"/>
              </a:rPr>
              <a:t>s</a:t>
            </a:r>
            <a:endParaRPr sz="11500">
              <a:latin typeface="Arial"/>
              <a:cs typeface="Arial"/>
            </a:endParaRPr>
          </a:p>
          <a:p>
            <a:pPr marL="142240" algn="ctr">
              <a:lnSpc>
                <a:spcPct val="100000"/>
              </a:lnSpc>
              <a:spcBef>
                <a:spcPts val="3100"/>
              </a:spcBef>
            </a:pPr>
            <a:r>
              <a:rPr sz="11500" b="1" spc="-30" dirty="0">
                <a:latin typeface="Arial"/>
                <a:cs typeface="Arial"/>
              </a:rPr>
              <a:t>of</a:t>
            </a:r>
            <a:r>
              <a:rPr sz="11500" b="1" spc="-20" dirty="0">
                <a:latin typeface="Arial"/>
                <a:cs typeface="Arial"/>
              </a:rPr>
              <a:t> </a:t>
            </a:r>
            <a:r>
              <a:rPr sz="11500" b="1" spc="-45" dirty="0">
                <a:latin typeface="Arial"/>
                <a:cs typeface="Arial"/>
              </a:rPr>
              <a:t>WBCs</a:t>
            </a:r>
            <a:endParaRPr sz="1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21025" y="5855970"/>
            <a:ext cx="6076950" cy="171450"/>
            <a:chOff x="3121025" y="5855970"/>
            <a:chExt cx="6076950" cy="171450"/>
          </a:xfrm>
          <a:solidFill>
            <a:schemeClr val="bg1"/>
          </a:solidFill>
        </p:grpSpPr>
        <p:sp>
          <p:nvSpPr>
            <p:cNvPr id="13" name="object 13"/>
            <p:cNvSpPr/>
            <p:nvPr/>
          </p:nvSpPr>
          <p:spPr>
            <a:xfrm>
              <a:off x="3130550" y="5865495"/>
              <a:ext cx="6057900" cy="152400"/>
            </a:xfrm>
            <a:custGeom>
              <a:avLst/>
              <a:gdLst/>
              <a:ahLst/>
              <a:cxnLst/>
              <a:rect l="l" t="t" r="r" b="b"/>
              <a:pathLst>
                <a:path w="6057900" h="152400">
                  <a:moveTo>
                    <a:pt x="6057900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6057900" y="152399"/>
                  </a:lnTo>
                  <a:lnTo>
                    <a:pt x="6057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30550" y="5865495"/>
              <a:ext cx="6057900" cy="152400"/>
            </a:xfrm>
            <a:custGeom>
              <a:avLst/>
              <a:gdLst/>
              <a:ahLst/>
              <a:cxnLst/>
              <a:rect l="l" t="t" r="r" b="b"/>
              <a:pathLst>
                <a:path w="6057900" h="152400">
                  <a:moveTo>
                    <a:pt x="0" y="0"/>
                  </a:moveTo>
                  <a:lnTo>
                    <a:pt x="2019300" y="0"/>
                  </a:lnTo>
                  <a:lnTo>
                    <a:pt x="4038600" y="0"/>
                  </a:lnTo>
                  <a:lnTo>
                    <a:pt x="6057900" y="0"/>
                  </a:lnTo>
                  <a:lnTo>
                    <a:pt x="6057900" y="152399"/>
                  </a:lnTo>
                  <a:lnTo>
                    <a:pt x="4038600" y="152399"/>
                  </a:lnTo>
                  <a:lnTo>
                    <a:pt x="201930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1065" y="779144"/>
            <a:ext cx="3590925" cy="38100"/>
          </a:xfrm>
          <a:custGeom>
            <a:avLst/>
            <a:gdLst/>
            <a:ahLst/>
            <a:cxnLst/>
            <a:rect l="l" t="t" r="r" b="b"/>
            <a:pathLst>
              <a:path w="3590925" h="38100">
                <a:moveTo>
                  <a:pt x="3590925" y="0"/>
                </a:moveTo>
                <a:lnTo>
                  <a:pt x="3390900" y="0"/>
                </a:lnTo>
                <a:lnTo>
                  <a:pt x="438150" y="0"/>
                </a:lnTo>
                <a:lnTo>
                  <a:pt x="0" y="0"/>
                </a:lnTo>
                <a:lnTo>
                  <a:pt x="0" y="38100"/>
                </a:lnTo>
                <a:lnTo>
                  <a:pt x="438150" y="38100"/>
                </a:lnTo>
                <a:lnTo>
                  <a:pt x="3390900" y="38100"/>
                </a:lnTo>
                <a:lnTo>
                  <a:pt x="3590925" y="38100"/>
                </a:lnTo>
                <a:lnTo>
                  <a:pt x="35909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040" y="3589020"/>
            <a:ext cx="342900" cy="38100"/>
          </a:xfrm>
          <a:custGeom>
            <a:avLst/>
            <a:gdLst/>
            <a:ahLst/>
            <a:cxnLst/>
            <a:rect l="l" t="t" r="r" b="b"/>
            <a:pathLst>
              <a:path w="342900" h="38100">
                <a:moveTo>
                  <a:pt x="0" y="38099"/>
                </a:moveTo>
                <a:lnTo>
                  <a:pt x="342900" y="38099"/>
                </a:lnTo>
                <a:lnTo>
                  <a:pt x="34290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" y="2941320"/>
            <a:ext cx="342900" cy="542925"/>
          </a:xfrm>
          <a:custGeom>
            <a:avLst/>
            <a:gdLst/>
            <a:ahLst/>
            <a:cxnLst/>
            <a:rect l="l" t="t" r="r" b="b"/>
            <a:pathLst>
              <a:path w="342900" h="542925">
                <a:moveTo>
                  <a:pt x="0" y="542925"/>
                </a:moveTo>
                <a:lnTo>
                  <a:pt x="342900" y="542925"/>
                </a:lnTo>
                <a:lnTo>
                  <a:pt x="342900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3939" y="3589020"/>
            <a:ext cx="200025" cy="38100"/>
          </a:xfrm>
          <a:custGeom>
            <a:avLst/>
            <a:gdLst/>
            <a:ahLst/>
            <a:cxnLst/>
            <a:rect l="l" t="t" r="r" b="b"/>
            <a:pathLst>
              <a:path w="200025" h="38100">
                <a:moveTo>
                  <a:pt x="0" y="38099"/>
                </a:moveTo>
                <a:lnTo>
                  <a:pt x="200025" y="38099"/>
                </a:lnTo>
                <a:lnTo>
                  <a:pt x="200025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3939" y="2941320"/>
            <a:ext cx="200025" cy="542925"/>
          </a:xfrm>
          <a:custGeom>
            <a:avLst/>
            <a:gdLst/>
            <a:ahLst/>
            <a:cxnLst/>
            <a:rect l="l" t="t" r="r" b="b"/>
            <a:pathLst>
              <a:path w="200025" h="542925">
                <a:moveTo>
                  <a:pt x="0" y="542925"/>
                </a:moveTo>
                <a:lnTo>
                  <a:pt x="200025" y="542925"/>
                </a:lnTo>
                <a:lnTo>
                  <a:pt x="200025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3964" y="3589020"/>
            <a:ext cx="323850" cy="38100"/>
          </a:xfrm>
          <a:custGeom>
            <a:avLst/>
            <a:gdLst/>
            <a:ahLst/>
            <a:cxnLst/>
            <a:rect l="l" t="t" r="r" b="b"/>
            <a:pathLst>
              <a:path w="323850" h="38100">
                <a:moveTo>
                  <a:pt x="0" y="38099"/>
                </a:moveTo>
                <a:lnTo>
                  <a:pt x="323850" y="38099"/>
                </a:lnTo>
                <a:lnTo>
                  <a:pt x="32385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3964" y="2941320"/>
            <a:ext cx="323850" cy="542925"/>
          </a:xfrm>
          <a:custGeom>
            <a:avLst/>
            <a:gdLst/>
            <a:ahLst/>
            <a:cxnLst/>
            <a:rect l="l" t="t" r="r" b="b"/>
            <a:pathLst>
              <a:path w="323850" h="542925">
                <a:moveTo>
                  <a:pt x="0" y="542925"/>
                </a:moveTo>
                <a:lnTo>
                  <a:pt x="323850" y="542925"/>
                </a:lnTo>
                <a:lnTo>
                  <a:pt x="323850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7814" y="3589020"/>
            <a:ext cx="3724275" cy="38100"/>
          </a:xfrm>
          <a:custGeom>
            <a:avLst/>
            <a:gdLst/>
            <a:ahLst/>
            <a:cxnLst/>
            <a:rect l="l" t="t" r="r" b="b"/>
            <a:pathLst>
              <a:path w="3724275" h="38100">
                <a:moveTo>
                  <a:pt x="0" y="38099"/>
                </a:moveTo>
                <a:lnTo>
                  <a:pt x="3724275" y="38099"/>
                </a:lnTo>
                <a:lnTo>
                  <a:pt x="3724275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7814" y="2941320"/>
            <a:ext cx="3724275" cy="542925"/>
          </a:xfrm>
          <a:custGeom>
            <a:avLst/>
            <a:gdLst/>
            <a:ahLst/>
            <a:cxnLst/>
            <a:rect l="l" t="t" r="r" b="b"/>
            <a:pathLst>
              <a:path w="3724275" h="542925">
                <a:moveTo>
                  <a:pt x="0" y="542925"/>
                </a:moveTo>
                <a:lnTo>
                  <a:pt x="3724275" y="542925"/>
                </a:lnTo>
                <a:lnTo>
                  <a:pt x="3724275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090" y="3589020"/>
            <a:ext cx="323850" cy="38100"/>
          </a:xfrm>
          <a:custGeom>
            <a:avLst/>
            <a:gdLst/>
            <a:ahLst/>
            <a:cxnLst/>
            <a:rect l="l" t="t" r="r" b="b"/>
            <a:pathLst>
              <a:path w="323850" h="38100">
                <a:moveTo>
                  <a:pt x="0" y="38099"/>
                </a:moveTo>
                <a:lnTo>
                  <a:pt x="323850" y="38099"/>
                </a:lnTo>
                <a:lnTo>
                  <a:pt x="32385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92090" y="2941320"/>
            <a:ext cx="323850" cy="542925"/>
          </a:xfrm>
          <a:custGeom>
            <a:avLst/>
            <a:gdLst/>
            <a:ahLst/>
            <a:cxnLst/>
            <a:rect l="l" t="t" r="r" b="b"/>
            <a:pathLst>
              <a:path w="323850" h="542925">
                <a:moveTo>
                  <a:pt x="0" y="542925"/>
                </a:moveTo>
                <a:lnTo>
                  <a:pt x="323850" y="542925"/>
                </a:lnTo>
                <a:lnTo>
                  <a:pt x="323850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15940" y="3589020"/>
            <a:ext cx="581025" cy="38100"/>
          </a:xfrm>
          <a:custGeom>
            <a:avLst/>
            <a:gdLst/>
            <a:ahLst/>
            <a:cxnLst/>
            <a:rect l="l" t="t" r="r" b="b"/>
            <a:pathLst>
              <a:path w="581025" h="38100">
                <a:moveTo>
                  <a:pt x="0" y="38099"/>
                </a:moveTo>
                <a:lnTo>
                  <a:pt x="581025" y="38099"/>
                </a:lnTo>
                <a:lnTo>
                  <a:pt x="581025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15940" y="2941320"/>
            <a:ext cx="581025" cy="542925"/>
          </a:xfrm>
          <a:custGeom>
            <a:avLst/>
            <a:gdLst/>
            <a:ahLst/>
            <a:cxnLst/>
            <a:rect l="l" t="t" r="r" b="b"/>
            <a:pathLst>
              <a:path w="581025" h="542925">
                <a:moveTo>
                  <a:pt x="0" y="542925"/>
                </a:moveTo>
                <a:lnTo>
                  <a:pt x="581025" y="542925"/>
                </a:lnTo>
                <a:lnTo>
                  <a:pt x="581025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96965" y="3589020"/>
            <a:ext cx="323850" cy="38100"/>
          </a:xfrm>
          <a:custGeom>
            <a:avLst/>
            <a:gdLst/>
            <a:ahLst/>
            <a:cxnLst/>
            <a:rect l="l" t="t" r="r" b="b"/>
            <a:pathLst>
              <a:path w="323850" h="38100">
                <a:moveTo>
                  <a:pt x="0" y="38099"/>
                </a:moveTo>
                <a:lnTo>
                  <a:pt x="323850" y="38099"/>
                </a:lnTo>
                <a:lnTo>
                  <a:pt x="32385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96965" y="2941320"/>
            <a:ext cx="323850" cy="542925"/>
          </a:xfrm>
          <a:custGeom>
            <a:avLst/>
            <a:gdLst/>
            <a:ahLst/>
            <a:cxnLst/>
            <a:rect l="l" t="t" r="r" b="b"/>
            <a:pathLst>
              <a:path w="323850" h="542925">
                <a:moveTo>
                  <a:pt x="0" y="542925"/>
                </a:moveTo>
                <a:lnTo>
                  <a:pt x="323850" y="542925"/>
                </a:lnTo>
                <a:lnTo>
                  <a:pt x="323850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0815" y="3589020"/>
            <a:ext cx="1571625" cy="38100"/>
          </a:xfrm>
          <a:custGeom>
            <a:avLst/>
            <a:gdLst/>
            <a:ahLst/>
            <a:cxnLst/>
            <a:rect l="l" t="t" r="r" b="b"/>
            <a:pathLst>
              <a:path w="1571625" h="38100">
                <a:moveTo>
                  <a:pt x="0" y="38099"/>
                </a:moveTo>
                <a:lnTo>
                  <a:pt x="1571625" y="38099"/>
                </a:lnTo>
                <a:lnTo>
                  <a:pt x="1571625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20815" y="2941320"/>
            <a:ext cx="1571625" cy="542925"/>
          </a:xfrm>
          <a:custGeom>
            <a:avLst/>
            <a:gdLst/>
            <a:ahLst/>
            <a:cxnLst/>
            <a:rect l="l" t="t" r="r" b="b"/>
            <a:pathLst>
              <a:path w="1571625" h="542925">
                <a:moveTo>
                  <a:pt x="0" y="542925"/>
                </a:moveTo>
                <a:lnTo>
                  <a:pt x="1571625" y="542925"/>
                </a:lnTo>
                <a:lnTo>
                  <a:pt x="1571625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92440" y="3589020"/>
            <a:ext cx="200025" cy="38100"/>
          </a:xfrm>
          <a:custGeom>
            <a:avLst/>
            <a:gdLst/>
            <a:ahLst/>
            <a:cxnLst/>
            <a:rect l="l" t="t" r="r" b="b"/>
            <a:pathLst>
              <a:path w="200025" h="38100">
                <a:moveTo>
                  <a:pt x="0" y="38099"/>
                </a:moveTo>
                <a:lnTo>
                  <a:pt x="200025" y="38099"/>
                </a:lnTo>
                <a:lnTo>
                  <a:pt x="200025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92440" y="2941320"/>
            <a:ext cx="200025" cy="542925"/>
          </a:xfrm>
          <a:custGeom>
            <a:avLst/>
            <a:gdLst/>
            <a:ahLst/>
            <a:cxnLst/>
            <a:rect l="l" t="t" r="r" b="b"/>
            <a:pathLst>
              <a:path w="200025" h="542925">
                <a:moveTo>
                  <a:pt x="0" y="542925"/>
                </a:moveTo>
                <a:lnTo>
                  <a:pt x="200025" y="542925"/>
                </a:lnTo>
                <a:lnTo>
                  <a:pt x="200025" y="0"/>
                </a:lnTo>
                <a:lnTo>
                  <a:pt x="0" y="0"/>
                </a:lnTo>
                <a:lnTo>
                  <a:pt x="0" y="5429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2465" y="5065395"/>
            <a:ext cx="409575" cy="47625"/>
          </a:xfrm>
          <a:custGeom>
            <a:avLst/>
            <a:gdLst/>
            <a:ahLst/>
            <a:cxnLst/>
            <a:rect l="l" t="t" r="r" b="b"/>
            <a:pathLst>
              <a:path w="409575" h="47625">
                <a:moveTo>
                  <a:pt x="0" y="47624"/>
                </a:moveTo>
                <a:lnTo>
                  <a:pt x="409575" y="47624"/>
                </a:lnTo>
                <a:lnTo>
                  <a:pt x="409575" y="0"/>
                </a:lnTo>
                <a:lnTo>
                  <a:pt x="0" y="0"/>
                </a:lnTo>
                <a:lnTo>
                  <a:pt x="0" y="4762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2465" y="4484370"/>
            <a:ext cx="409575" cy="495300"/>
          </a:xfrm>
          <a:custGeom>
            <a:avLst/>
            <a:gdLst/>
            <a:ahLst/>
            <a:cxnLst/>
            <a:rect l="l" t="t" r="r" b="b"/>
            <a:pathLst>
              <a:path w="409575" h="495300">
                <a:moveTo>
                  <a:pt x="0" y="495299"/>
                </a:moveTo>
                <a:lnTo>
                  <a:pt x="409575" y="495299"/>
                </a:lnTo>
                <a:lnTo>
                  <a:pt x="409575" y="0"/>
                </a:lnTo>
                <a:lnTo>
                  <a:pt x="0" y="0"/>
                </a:lnTo>
                <a:lnTo>
                  <a:pt x="0" y="4952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2039" y="5065395"/>
            <a:ext cx="190500" cy="47625"/>
          </a:xfrm>
          <a:custGeom>
            <a:avLst/>
            <a:gdLst/>
            <a:ahLst/>
            <a:cxnLst/>
            <a:rect l="l" t="t" r="r" b="b"/>
            <a:pathLst>
              <a:path w="190500" h="47625">
                <a:moveTo>
                  <a:pt x="0" y="47624"/>
                </a:moveTo>
                <a:lnTo>
                  <a:pt x="190500" y="47624"/>
                </a:lnTo>
                <a:lnTo>
                  <a:pt x="190500" y="0"/>
                </a:lnTo>
                <a:lnTo>
                  <a:pt x="0" y="0"/>
                </a:lnTo>
                <a:lnTo>
                  <a:pt x="0" y="4762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2039" y="4484370"/>
            <a:ext cx="190500" cy="495300"/>
          </a:xfrm>
          <a:custGeom>
            <a:avLst/>
            <a:gdLst/>
            <a:ahLst/>
            <a:cxnLst/>
            <a:rect l="l" t="t" r="r" b="b"/>
            <a:pathLst>
              <a:path w="190500" h="495300">
                <a:moveTo>
                  <a:pt x="0" y="495299"/>
                </a:moveTo>
                <a:lnTo>
                  <a:pt x="190500" y="495299"/>
                </a:lnTo>
                <a:lnTo>
                  <a:pt x="190500" y="0"/>
                </a:lnTo>
                <a:lnTo>
                  <a:pt x="0" y="0"/>
                </a:lnTo>
                <a:lnTo>
                  <a:pt x="0" y="4952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72539" y="5065395"/>
            <a:ext cx="314325" cy="47625"/>
          </a:xfrm>
          <a:custGeom>
            <a:avLst/>
            <a:gdLst/>
            <a:ahLst/>
            <a:cxnLst/>
            <a:rect l="l" t="t" r="r" b="b"/>
            <a:pathLst>
              <a:path w="314325" h="47625">
                <a:moveTo>
                  <a:pt x="0" y="47624"/>
                </a:moveTo>
                <a:lnTo>
                  <a:pt x="314325" y="47624"/>
                </a:lnTo>
                <a:lnTo>
                  <a:pt x="314325" y="0"/>
                </a:lnTo>
                <a:lnTo>
                  <a:pt x="0" y="0"/>
                </a:lnTo>
                <a:lnTo>
                  <a:pt x="0" y="4762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72539" y="4484370"/>
            <a:ext cx="314325" cy="495300"/>
          </a:xfrm>
          <a:custGeom>
            <a:avLst/>
            <a:gdLst/>
            <a:ahLst/>
            <a:cxnLst/>
            <a:rect l="l" t="t" r="r" b="b"/>
            <a:pathLst>
              <a:path w="314325" h="495300">
                <a:moveTo>
                  <a:pt x="0" y="495299"/>
                </a:moveTo>
                <a:lnTo>
                  <a:pt x="314325" y="495299"/>
                </a:lnTo>
                <a:lnTo>
                  <a:pt x="314325" y="0"/>
                </a:lnTo>
                <a:lnTo>
                  <a:pt x="0" y="0"/>
                </a:lnTo>
                <a:lnTo>
                  <a:pt x="0" y="4952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6864" y="5065395"/>
            <a:ext cx="3419475" cy="47625"/>
          </a:xfrm>
          <a:custGeom>
            <a:avLst/>
            <a:gdLst/>
            <a:ahLst/>
            <a:cxnLst/>
            <a:rect l="l" t="t" r="r" b="b"/>
            <a:pathLst>
              <a:path w="3419475" h="47625">
                <a:moveTo>
                  <a:pt x="0" y="47624"/>
                </a:moveTo>
                <a:lnTo>
                  <a:pt x="3419475" y="47624"/>
                </a:lnTo>
                <a:lnTo>
                  <a:pt x="3419475" y="0"/>
                </a:lnTo>
                <a:lnTo>
                  <a:pt x="0" y="0"/>
                </a:lnTo>
                <a:lnTo>
                  <a:pt x="0" y="4762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6864" y="4484370"/>
            <a:ext cx="3419475" cy="495300"/>
          </a:xfrm>
          <a:custGeom>
            <a:avLst/>
            <a:gdLst/>
            <a:ahLst/>
            <a:cxnLst/>
            <a:rect l="l" t="t" r="r" b="b"/>
            <a:pathLst>
              <a:path w="3419475" h="495300">
                <a:moveTo>
                  <a:pt x="0" y="495299"/>
                </a:moveTo>
                <a:lnTo>
                  <a:pt x="3419475" y="495299"/>
                </a:lnTo>
                <a:lnTo>
                  <a:pt x="3419475" y="0"/>
                </a:lnTo>
                <a:lnTo>
                  <a:pt x="0" y="0"/>
                </a:lnTo>
                <a:lnTo>
                  <a:pt x="0" y="4952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06340" y="5065395"/>
            <a:ext cx="304800" cy="47625"/>
          </a:xfrm>
          <a:custGeom>
            <a:avLst/>
            <a:gdLst/>
            <a:ahLst/>
            <a:cxnLst/>
            <a:rect l="l" t="t" r="r" b="b"/>
            <a:pathLst>
              <a:path w="304800" h="47625">
                <a:moveTo>
                  <a:pt x="0" y="47624"/>
                </a:moveTo>
                <a:lnTo>
                  <a:pt x="304800" y="47624"/>
                </a:lnTo>
                <a:lnTo>
                  <a:pt x="304800" y="0"/>
                </a:lnTo>
                <a:lnTo>
                  <a:pt x="0" y="0"/>
                </a:lnTo>
                <a:lnTo>
                  <a:pt x="0" y="4762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06340" y="4484370"/>
            <a:ext cx="304800" cy="495300"/>
          </a:xfrm>
          <a:custGeom>
            <a:avLst/>
            <a:gdLst/>
            <a:ahLst/>
            <a:cxnLst/>
            <a:rect l="l" t="t" r="r" b="b"/>
            <a:pathLst>
              <a:path w="304800" h="495300">
                <a:moveTo>
                  <a:pt x="0" y="495299"/>
                </a:moveTo>
                <a:lnTo>
                  <a:pt x="304800" y="495299"/>
                </a:lnTo>
                <a:lnTo>
                  <a:pt x="304800" y="0"/>
                </a:lnTo>
                <a:lnTo>
                  <a:pt x="0" y="0"/>
                </a:lnTo>
                <a:lnTo>
                  <a:pt x="0" y="4952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11140" y="5065395"/>
            <a:ext cx="600075" cy="47625"/>
          </a:xfrm>
          <a:custGeom>
            <a:avLst/>
            <a:gdLst/>
            <a:ahLst/>
            <a:cxnLst/>
            <a:rect l="l" t="t" r="r" b="b"/>
            <a:pathLst>
              <a:path w="600075" h="47625">
                <a:moveTo>
                  <a:pt x="0" y="47624"/>
                </a:moveTo>
                <a:lnTo>
                  <a:pt x="600075" y="47624"/>
                </a:lnTo>
                <a:lnTo>
                  <a:pt x="600075" y="0"/>
                </a:lnTo>
                <a:lnTo>
                  <a:pt x="0" y="0"/>
                </a:lnTo>
                <a:lnTo>
                  <a:pt x="0" y="4762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11140" y="4484370"/>
            <a:ext cx="600075" cy="495300"/>
          </a:xfrm>
          <a:custGeom>
            <a:avLst/>
            <a:gdLst/>
            <a:ahLst/>
            <a:cxnLst/>
            <a:rect l="l" t="t" r="r" b="b"/>
            <a:pathLst>
              <a:path w="600075" h="495300">
                <a:moveTo>
                  <a:pt x="0" y="495299"/>
                </a:moveTo>
                <a:lnTo>
                  <a:pt x="600075" y="495299"/>
                </a:lnTo>
                <a:lnTo>
                  <a:pt x="600075" y="0"/>
                </a:lnTo>
                <a:lnTo>
                  <a:pt x="0" y="0"/>
                </a:lnTo>
                <a:lnTo>
                  <a:pt x="0" y="4952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11215" y="5065395"/>
            <a:ext cx="304800" cy="47625"/>
          </a:xfrm>
          <a:custGeom>
            <a:avLst/>
            <a:gdLst/>
            <a:ahLst/>
            <a:cxnLst/>
            <a:rect l="l" t="t" r="r" b="b"/>
            <a:pathLst>
              <a:path w="304800" h="47625">
                <a:moveTo>
                  <a:pt x="0" y="47624"/>
                </a:moveTo>
                <a:lnTo>
                  <a:pt x="304800" y="47624"/>
                </a:lnTo>
                <a:lnTo>
                  <a:pt x="304800" y="0"/>
                </a:lnTo>
                <a:lnTo>
                  <a:pt x="0" y="0"/>
                </a:lnTo>
                <a:lnTo>
                  <a:pt x="0" y="4762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11215" y="4484370"/>
            <a:ext cx="304800" cy="495300"/>
          </a:xfrm>
          <a:custGeom>
            <a:avLst/>
            <a:gdLst/>
            <a:ahLst/>
            <a:cxnLst/>
            <a:rect l="l" t="t" r="r" b="b"/>
            <a:pathLst>
              <a:path w="304800" h="495300">
                <a:moveTo>
                  <a:pt x="0" y="495299"/>
                </a:moveTo>
                <a:lnTo>
                  <a:pt x="304800" y="495299"/>
                </a:lnTo>
                <a:lnTo>
                  <a:pt x="304800" y="0"/>
                </a:lnTo>
                <a:lnTo>
                  <a:pt x="0" y="0"/>
                </a:lnTo>
                <a:lnTo>
                  <a:pt x="0" y="4952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16015" y="5065395"/>
            <a:ext cx="1428750" cy="47625"/>
          </a:xfrm>
          <a:custGeom>
            <a:avLst/>
            <a:gdLst/>
            <a:ahLst/>
            <a:cxnLst/>
            <a:rect l="l" t="t" r="r" b="b"/>
            <a:pathLst>
              <a:path w="1428750" h="47625">
                <a:moveTo>
                  <a:pt x="0" y="47624"/>
                </a:moveTo>
                <a:lnTo>
                  <a:pt x="1428750" y="47624"/>
                </a:lnTo>
                <a:lnTo>
                  <a:pt x="1428750" y="0"/>
                </a:lnTo>
                <a:lnTo>
                  <a:pt x="0" y="0"/>
                </a:lnTo>
                <a:lnTo>
                  <a:pt x="0" y="4762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16015" y="4484370"/>
            <a:ext cx="1428750" cy="495300"/>
          </a:xfrm>
          <a:custGeom>
            <a:avLst/>
            <a:gdLst/>
            <a:ahLst/>
            <a:cxnLst/>
            <a:rect l="l" t="t" r="r" b="b"/>
            <a:pathLst>
              <a:path w="1428750" h="495300">
                <a:moveTo>
                  <a:pt x="0" y="495299"/>
                </a:moveTo>
                <a:lnTo>
                  <a:pt x="1428750" y="495299"/>
                </a:lnTo>
                <a:lnTo>
                  <a:pt x="1428750" y="0"/>
                </a:lnTo>
                <a:lnTo>
                  <a:pt x="0" y="0"/>
                </a:lnTo>
                <a:lnTo>
                  <a:pt x="0" y="4952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44765" y="5065395"/>
            <a:ext cx="190500" cy="47625"/>
          </a:xfrm>
          <a:custGeom>
            <a:avLst/>
            <a:gdLst/>
            <a:ahLst/>
            <a:cxnLst/>
            <a:rect l="l" t="t" r="r" b="b"/>
            <a:pathLst>
              <a:path w="190500" h="47625">
                <a:moveTo>
                  <a:pt x="0" y="47624"/>
                </a:moveTo>
                <a:lnTo>
                  <a:pt x="190500" y="47624"/>
                </a:lnTo>
                <a:lnTo>
                  <a:pt x="190500" y="0"/>
                </a:lnTo>
                <a:lnTo>
                  <a:pt x="0" y="0"/>
                </a:lnTo>
                <a:lnTo>
                  <a:pt x="0" y="4762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44765" y="4484370"/>
            <a:ext cx="190500" cy="495300"/>
          </a:xfrm>
          <a:custGeom>
            <a:avLst/>
            <a:gdLst/>
            <a:ahLst/>
            <a:cxnLst/>
            <a:rect l="l" t="t" r="r" b="b"/>
            <a:pathLst>
              <a:path w="190500" h="495300">
                <a:moveTo>
                  <a:pt x="0" y="495299"/>
                </a:moveTo>
                <a:lnTo>
                  <a:pt x="190500" y="495299"/>
                </a:lnTo>
                <a:lnTo>
                  <a:pt x="190500" y="0"/>
                </a:lnTo>
                <a:lnTo>
                  <a:pt x="0" y="0"/>
                </a:lnTo>
                <a:lnTo>
                  <a:pt x="0" y="4952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45414" y="52006"/>
            <a:ext cx="575945" cy="7581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u="none" spc="25" dirty="0">
                <a:solidFill>
                  <a:schemeClr val="tx1"/>
                </a:solidFill>
              </a:rPr>
              <a:t>1)</a:t>
            </a:r>
            <a:endParaRPr sz="4800">
              <a:solidFill>
                <a:schemeClr val="tx1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01065" y="674369"/>
            <a:ext cx="3590925" cy="104775"/>
          </a:xfrm>
          <a:custGeom>
            <a:avLst/>
            <a:gdLst/>
            <a:ahLst/>
            <a:cxnLst/>
            <a:rect l="l" t="t" r="r" b="b"/>
            <a:pathLst>
              <a:path w="3590925" h="104775">
                <a:moveTo>
                  <a:pt x="3590925" y="0"/>
                </a:moveTo>
                <a:lnTo>
                  <a:pt x="438150" y="0"/>
                </a:lnTo>
                <a:lnTo>
                  <a:pt x="0" y="0"/>
                </a:lnTo>
                <a:lnTo>
                  <a:pt x="0" y="104775"/>
                </a:lnTo>
                <a:lnTo>
                  <a:pt x="438150" y="104775"/>
                </a:lnTo>
                <a:lnTo>
                  <a:pt x="3590925" y="104775"/>
                </a:lnTo>
                <a:lnTo>
                  <a:pt x="35909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01064" y="131445"/>
            <a:ext cx="3603625" cy="55143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75"/>
              </a:lnSpc>
            </a:pPr>
            <a:r>
              <a:rPr sz="4800" b="1" spc="-20" dirty="0">
                <a:latin typeface="Arial"/>
                <a:cs typeface="Arial"/>
              </a:rPr>
              <a:t>N</a:t>
            </a:r>
            <a:r>
              <a:rPr sz="4800" b="1" spc="20" dirty="0">
                <a:latin typeface="Arial"/>
                <a:cs typeface="Arial"/>
              </a:rPr>
              <a:t>e</a:t>
            </a:r>
            <a:r>
              <a:rPr sz="4800" b="1" spc="5" dirty="0">
                <a:latin typeface="Arial"/>
                <a:cs typeface="Arial"/>
              </a:rPr>
              <a:t>u</a:t>
            </a:r>
            <a:r>
              <a:rPr sz="4800" b="1" spc="-35" dirty="0">
                <a:latin typeface="Arial"/>
                <a:cs typeface="Arial"/>
              </a:rPr>
              <a:t>t</a:t>
            </a:r>
            <a:r>
              <a:rPr sz="4800" b="1" dirty="0">
                <a:latin typeface="Arial"/>
                <a:cs typeface="Arial"/>
              </a:rPr>
              <a:t>rop</a:t>
            </a:r>
            <a:r>
              <a:rPr sz="4800" b="1" spc="-20" dirty="0">
                <a:latin typeface="Arial"/>
                <a:cs typeface="Arial"/>
              </a:rPr>
              <a:t>h</a:t>
            </a:r>
            <a:r>
              <a:rPr sz="4800" b="1" spc="5" dirty="0">
                <a:latin typeface="Arial"/>
                <a:cs typeface="Arial"/>
              </a:rPr>
              <a:t>il</a:t>
            </a:r>
            <a:r>
              <a:rPr sz="4800" b="1" spc="40" dirty="0">
                <a:latin typeface="Arial"/>
                <a:cs typeface="Arial"/>
              </a:rPr>
              <a:t>s</a:t>
            </a:r>
            <a:r>
              <a:rPr sz="4800" b="1" dirty="0">
                <a:latin typeface="Arial"/>
                <a:cs typeface="Arial"/>
              </a:rPr>
              <a:t>:</a:t>
            </a:r>
            <a:endParaRPr sz="4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54575" y="357441"/>
            <a:ext cx="7190740" cy="391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5435" algn="l"/>
                <a:tab pos="3024505" algn="l"/>
                <a:tab pos="4387215" algn="l"/>
                <a:tab pos="6198870" algn="l"/>
              </a:tabLst>
            </a:pP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spc="10" dirty="0">
                <a:latin typeface="Arial"/>
                <a:cs typeface="Arial"/>
              </a:rPr>
              <a:t>e</a:t>
            </a:r>
            <a:r>
              <a:rPr sz="2400" b="1" spc="20" dirty="0">
                <a:latin typeface="Arial"/>
                <a:cs typeface="Arial"/>
              </a:rPr>
              <a:t>f</a:t>
            </a:r>
            <a:r>
              <a:rPr sz="2400" b="1" spc="10" dirty="0">
                <a:latin typeface="Arial"/>
                <a:cs typeface="Arial"/>
              </a:rPr>
              <a:t>e</a:t>
            </a:r>
            <a:r>
              <a:rPr sz="2400" b="1" spc="-45" dirty="0">
                <a:latin typeface="Arial"/>
                <a:cs typeface="Arial"/>
              </a:rPr>
              <a:t>n</a:t>
            </a:r>
            <a:r>
              <a:rPr sz="2400" b="1" spc="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e	</a:t>
            </a:r>
            <a:r>
              <a:rPr sz="2400" b="1" spc="10" dirty="0">
                <a:latin typeface="Arial"/>
                <a:cs typeface="Arial"/>
              </a:rPr>
              <a:t>a</a:t>
            </a:r>
            <a:r>
              <a:rPr sz="2400" b="1" spc="-45" dirty="0">
                <a:latin typeface="Arial"/>
                <a:cs typeface="Arial"/>
              </a:rPr>
              <a:t>g</a:t>
            </a:r>
            <a:r>
              <a:rPr sz="2400" b="1" spc="10" dirty="0">
                <a:latin typeface="Arial"/>
                <a:cs typeface="Arial"/>
              </a:rPr>
              <a:t>a</a:t>
            </a:r>
            <a:r>
              <a:rPr sz="2400" b="1" spc="75" dirty="0">
                <a:latin typeface="Arial"/>
                <a:cs typeface="Arial"/>
              </a:rPr>
              <a:t>i</a:t>
            </a:r>
            <a:r>
              <a:rPr sz="2400" b="1" spc="-45" dirty="0">
                <a:latin typeface="Arial"/>
                <a:cs typeface="Arial"/>
              </a:rPr>
              <a:t>n</a:t>
            </a:r>
            <a:r>
              <a:rPr sz="2400" b="1" spc="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	</a:t>
            </a:r>
            <a:r>
              <a:rPr sz="2400" b="1" spc="10" dirty="0">
                <a:latin typeface="Arial"/>
                <a:cs typeface="Arial"/>
              </a:rPr>
              <a:t>c</a:t>
            </a:r>
            <a:r>
              <a:rPr sz="2400" b="1" spc="-65" dirty="0">
                <a:latin typeface="Arial"/>
                <a:cs typeface="Arial"/>
              </a:rPr>
              <a:t>e</a:t>
            </a:r>
            <a:r>
              <a:rPr sz="2400" b="1" spc="35" dirty="0">
                <a:latin typeface="Arial"/>
                <a:cs typeface="Arial"/>
              </a:rPr>
              <a:t>r</a:t>
            </a:r>
            <a:r>
              <a:rPr sz="2400" b="1" spc="20" dirty="0">
                <a:latin typeface="Arial"/>
                <a:cs typeface="Arial"/>
              </a:rPr>
              <a:t>t</a:t>
            </a:r>
            <a:r>
              <a:rPr sz="2400" b="1" spc="-65" dirty="0">
                <a:latin typeface="Arial"/>
                <a:cs typeface="Arial"/>
              </a:rPr>
              <a:t>a</a:t>
            </a:r>
            <a:r>
              <a:rPr sz="2400" b="1" spc="7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	</a:t>
            </a:r>
            <a:r>
              <a:rPr sz="2400" b="1" spc="80" dirty="0">
                <a:latin typeface="Arial"/>
                <a:cs typeface="Arial"/>
              </a:rPr>
              <a:t>i</a:t>
            </a:r>
            <a:r>
              <a:rPr sz="2400" b="1" spc="-45" dirty="0">
                <a:latin typeface="Arial"/>
                <a:cs typeface="Arial"/>
              </a:rPr>
              <a:t>n</a:t>
            </a:r>
            <a:r>
              <a:rPr sz="2400" b="1" spc="20" dirty="0">
                <a:latin typeface="Arial"/>
                <a:cs typeface="Arial"/>
              </a:rPr>
              <a:t>f</a:t>
            </a:r>
            <a:r>
              <a:rPr sz="2400" b="1" spc="10" dirty="0">
                <a:latin typeface="Arial"/>
                <a:cs typeface="Arial"/>
              </a:rPr>
              <a:t>ec</a:t>
            </a:r>
            <a:r>
              <a:rPr sz="2400" b="1" spc="-50" dirty="0">
                <a:latin typeface="Arial"/>
                <a:cs typeface="Arial"/>
              </a:rPr>
              <a:t>t</a:t>
            </a:r>
            <a:r>
              <a:rPr sz="2400" b="1" spc="80" dirty="0">
                <a:latin typeface="Arial"/>
                <a:cs typeface="Arial"/>
              </a:rPr>
              <a:t>i</a:t>
            </a:r>
            <a:r>
              <a:rPr sz="2400" b="1" spc="-45" dirty="0">
                <a:latin typeface="Arial"/>
                <a:cs typeface="Arial"/>
              </a:rPr>
              <a:t>o</a:t>
            </a:r>
            <a:r>
              <a:rPr sz="2400" b="1" spc="-12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s	</a:t>
            </a:r>
            <a:r>
              <a:rPr sz="2400" b="1" spc="10" dirty="0">
                <a:latin typeface="Arial"/>
                <a:cs typeface="Arial"/>
              </a:rPr>
              <a:t>a</a:t>
            </a:r>
            <a:r>
              <a:rPr sz="2400" b="1" spc="-45" dirty="0">
                <a:latin typeface="Arial"/>
                <a:cs typeface="Arial"/>
              </a:rPr>
              <a:t>g</a:t>
            </a:r>
            <a:r>
              <a:rPr sz="2400" b="1" spc="10" dirty="0">
                <a:latin typeface="Arial"/>
                <a:cs typeface="Arial"/>
              </a:rPr>
              <a:t>e</a:t>
            </a:r>
            <a:r>
              <a:rPr sz="2400" b="1" spc="-45" dirty="0">
                <a:latin typeface="Arial"/>
                <a:cs typeface="Arial"/>
              </a:rPr>
              <a:t>n</a:t>
            </a:r>
            <a:r>
              <a:rPr sz="2400" b="1" spc="2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9000" y="881761"/>
            <a:ext cx="9194800" cy="3924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86430" algn="l"/>
              </a:tabLst>
            </a:pPr>
            <a:r>
              <a:rPr sz="2400" b="1" spc="15" dirty="0">
                <a:latin typeface="Arial"/>
                <a:cs typeface="Arial"/>
              </a:rPr>
              <a:t>(primarily</a:t>
            </a:r>
            <a:r>
              <a:rPr sz="2400" b="1" spc="-175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bacteria)</a:t>
            </a:r>
            <a:r>
              <a:rPr sz="2400" b="1" spc="-1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=	</a:t>
            </a:r>
            <a:r>
              <a:rPr sz="2400" b="1" spc="-15" dirty="0">
                <a:latin typeface="Arial"/>
                <a:cs typeface="Arial"/>
              </a:rPr>
              <a:t>phagocytosis</a:t>
            </a:r>
            <a:r>
              <a:rPr sz="2400" b="1" spc="12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and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enzymatic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destruction.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5414" y="1445005"/>
            <a:ext cx="529590" cy="701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20" dirty="0">
                <a:latin typeface="Arial"/>
                <a:cs typeface="Arial"/>
              </a:rPr>
              <a:t>2)</a:t>
            </a:r>
            <a:endParaRPr sz="4400">
              <a:latin typeface="Arial"/>
              <a:cs typeface="Arial"/>
            </a:endParaRPr>
          </a:p>
        </p:txBody>
      </p:sp>
      <p:graphicFrame>
        <p:nvGraphicFramePr>
          <p:cNvPr id="46" name="object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32062"/>
              </p:ext>
            </p:extLst>
          </p:nvPr>
        </p:nvGraphicFramePr>
        <p:xfrm>
          <a:off x="648652" y="1522094"/>
          <a:ext cx="8515350" cy="604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1825"/>
                <a:gridCol w="2466975"/>
                <a:gridCol w="2876550"/>
              </a:tblGrid>
              <a:tr h="495300">
                <a:tc>
                  <a:txBody>
                    <a:bodyPr/>
                    <a:lstStyle/>
                    <a:p>
                      <a:pPr>
                        <a:lnSpc>
                          <a:spcPts val="3800"/>
                        </a:lnSpc>
                      </a:pPr>
                      <a:r>
                        <a:rPr sz="4400" b="1" spc="-3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44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4400" b="1" spc="-3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44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4400" b="1" spc="-1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44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4400" b="1" spc="-1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4400" b="1" spc="-3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44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4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85725">
                      <a:solidFill>
                        <a:srgbClr val="201E1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36600">
                        <a:lnSpc>
                          <a:spcPts val="4665"/>
                        </a:lnSpc>
                      </a:pPr>
                      <a:r>
                        <a:rPr sz="4400" b="1" spc="1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4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3800"/>
                        </a:lnSpc>
                      </a:pPr>
                      <a:r>
                        <a:rPr sz="4400" b="1" spc="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4400" b="1" spc="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44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oph</a:t>
                      </a:r>
                      <a:r>
                        <a:rPr sz="4400" b="1" spc="-4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4400" b="1" spc="-3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4400" b="1" spc="-5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44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4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5725">
                      <a:solidFill>
                        <a:srgbClr val="201E1F"/>
                      </a:solidFill>
                      <a:prstDash val="solid"/>
                    </a:lnT>
                    <a:lnB w="53975">
                      <a:solidFill>
                        <a:srgbClr val="201E1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53975">
                      <a:solidFill>
                        <a:srgbClr val="FFFF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  <p:sp>
        <p:nvSpPr>
          <p:cNvPr id="47" name="object 47"/>
          <p:cNvSpPr txBox="1"/>
          <p:nvPr/>
        </p:nvSpPr>
        <p:spPr>
          <a:xfrm>
            <a:off x="9906634" y="1702498"/>
            <a:ext cx="1259840" cy="391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latin typeface="Arial"/>
                <a:cs typeface="Arial"/>
              </a:rPr>
              <a:t>I</a:t>
            </a:r>
            <a:r>
              <a:rPr sz="2400" b="1" spc="30" dirty="0">
                <a:latin typeface="Arial"/>
                <a:cs typeface="Arial"/>
              </a:rPr>
              <a:t>n</a:t>
            </a:r>
            <a:r>
              <a:rPr sz="2400" b="1" spc="10" dirty="0">
                <a:latin typeface="Arial"/>
                <a:cs typeface="Arial"/>
              </a:rPr>
              <a:t>v</a:t>
            </a:r>
            <a:r>
              <a:rPr sz="2400" b="1" spc="-45" dirty="0">
                <a:latin typeface="Arial"/>
                <a:cs typeface="Arial"/>
              </a:rPr>
              <a:t>o</a:t>
            </a:r>
            <a:r>
              <a:rPr sz="2400" b="1" spc="75" dirty="0">
                <a:latin typeface="Arial"/>
                <a:cs typeface="Arial"/>
              </a:rPr>
              <a:t>l</a:t>
            </a:r>
            <a:r>
              <a:rPr sz="2400" b="1" spc="-60" dirty="0">
                <a:latin typeface="Arial"/>
                <a:cs typeface="Arial"/>
              </a:rPr>
              <a:t>v</a:t>
            </a:r>
            <a:r>
              <a:rPr sz="2400" b="1" spc="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755755" y="1702498"/>
            <a:ext cx="318135" cy="391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0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0400" y="2207513"/>
            <a:ext cx="10504805" cy="4495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10" dirty="0">
                <a:latin typeface="Arial"/>
                <a:cs typeface="Arial"/>
              </a:rPr>
              <a:t>inflammatory</a:t>
            </a:r>
            <a:r>
              <a:rPr sz="2750" b="1" spc="190" dirty="0">
                <a:latin typeface="Arial"/>
                <a:cs typeface="Arial"/>
              </a:rPr>
              <a:t> </a:t>
            </a:r>
            <a:r>
              <a:rPr sz="2750" b="1" spc="10" dirty="0">
                <a:latin typeface="Arial"/>
                <a:cs typeface="Arial"/>
              </a:rPr>
              <a:t>allergic</a:t>
            </a:r>
            <a:r>
              <a:rPr sz="2750" b="1" spc="105" dirty="0">
                <a:latin typeface="Arial"/>
                <a:cs typeface="Arial"/>
              </a:rPr>
              <a:t> </a:t>
            </a:r>
            <a:r>
              <a:rPr sz="2750" b="1" spc="15" dirty="0">
                <a:latin typeface="Arial"/>
                <a:cs typeface="Arial"/>
              </a:rPr>
              <a:t>reactions</a:t>
            </a:r>
            <a:r>
              <a:rPr sz="2750" b="1" spc="114" dirty="0">
                <a:latin typeface="Arial"/>
                <a:cs typeface="Arial"/>
              </a:rPr>
              <a:t> </a:t>
            </a:r>
            <a:r>
              <a:rPr sz="2750" b="1" spc="15" dirty="0">
                <a:latin typeface="Arial"/>
                <a:cs typeface="Arial"/>
              </a:rPr>
              <a:t>+</a:t>
            </a:r>
            <a:r>
              <a:rPr sz="2750" b="1" spc="20" dirty="0">
                <a:latin typeface="Arial"/>
                <a:cs typeface="Arial"/>
              </a:rPr>
              <a:t> </a:t>
            </a:r>
            <a:r>
              <a:rPr sz="2750" b="1" spc="35" dirty="0">
                <a:latin typeface="Arial"/>
                <a:cs typeface="Arial"/>
              </a:rPr>
              <a:t>combat</a:t>
            </a:r>
            <a:r>
              <a:rPr sz="2750" b="1" spc="-20" dirty="0">
                <a:latin typeface="Arial"/>
                <a:cs typeface="Arial"/>
              </a:rPr>
              <a:t> </a:t>
            </a:r>
            <a:r>
              <a:rPr sz="2750" b="1" spc="15" dirty="0">
                <a:latin typeface="Arial"/>
                <a:cs typeface="Arial"/>
              </a:rPr>
              <a:t>parasites</a:t>
            </a:r>
            <a:r>
              <a:rPr sz="2750" b="1" spc="120" dirty="0">
                <a:latin typeface="Arial"/>
                <a:cs typeface="Arial"/>
              </a:rPr>
              <a:t> </a:t>
            </a:r>
            <a:r>
              <a:rPr sz="2750" b="1" spc="15" dirty="0">
                <a:latin typeface="Arial"/>
                <a:cs typeface="Arial"/>
              </a:rPr>
              <a:t>infections.</a:t>
            </a:r>
            <a:endParaRPr sz="27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5414" y="2865818"/>
            <a:ext cx="575945" cy="7581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spc="25" dirty="0">
                <a:latin typeface="Arial"/>
                <a:cs typeface="Arial"/>
              </a:rPr>
              <a:t>3)</a:t>
            </a:r>
            <a:endParaRPr sz="4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01040" y="3484245"/>
            <a:ext cx="7591425" cy="104775"/>
          </a:xfrm>
          <a:custGeom>
            <a:avLst/>
            <a:gdLst/>
            <a:ahLst/>
            <a:cxnLst/>
            <a:rect l="l" t="t" r="r" b="b"/>
            <a:pathLst>
              <a:path w="7591425" h="104775">
                <a:moveTo>
                  <a:pt x="7591425" y="0"/>
                </a:moveTo>
                <a:lnTo>
                  <a:pt x="0" y="0"/>
                </a:lnTo>
                <a:lnTo>
                  <a:pt x="0" y="104775"/>
                </a:lnTo>
                <a:lnTo>
                  <a:pt x="7591425" y="104775"/>
                </a:lnTo>
                <a:lnTo>
                  <a:pt x="759142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01040" y="2941320"/>
            <a:ext cx="7616825" cy="55143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75"/>
              </a:lnSpc>
              <a:tabLst>
                <a:tab pos="867410" algn="l"/>
                <a:tab pos="4918710" algn="l"/>
                <a:tab pos="5824220" algn="l"/>
              </a:tabLst>
            </a:pPr>
            <a:r>
              <a:rPr sz="4800" b="1" spc="-229" dirty="0">
                <a:latin typeface="Arial"/>
                <a:cs typeface="Arial"/>
              </a:rPr>
              <a:t>T</a:t>
            </a:r>
            <a:r>
              <a:rPr sz="4800" b="1" dirty="0">
                <a:latin typeface="Arial"/>
                <a:cs typeface="Arial"/>
              </a:rPr>
              <a:t>-	l</a:t>
            </a:r>
            <a:r>
              <a:rPr sz="4800" b="1" spc="-110" dirty="0">
                <a:latin typeface="Arial"/>
                <a:cs typeface="Arial"/>
              </a:rPr>
              <a:t>y</a:t>
            </a:r>
            <a:r>
              <a:rPr sz="4800" b="1" spc="5" dirty="0">
                <a:latin typeface="Arial"/>
                <a:cs typeface="Arial"/>
              </a:rPr>
              <a:t>m</a:t>
            </a:r>
            <a:r>
              <a:rPr sz="4800" b="1" spc="60" dirty="0">
                <a:latin typeface="Arial"/>
                <a:cs typeface="Arial"/>
              </a:rPr>
              <a:t>p</a:t>
            </a:r>
            <a:r>
              <a:rPr sz="4800" b="1" spc="5" dirty="0">
                <a:latin typeface="Arial"/>
                <a:cs typeface="Arial"/>
              </a:rPr>
              <a:t>h</a:t>
            </a:r>
            <a:r>
              <a:rPr sz="4800" b="1" spc="-15" dirty="0">
                <a:latin typeface="Arial"/>
                <a:cs typeface="Arial"/>
              </a:rPr>
              <a:t>o</a:t>
            </a:r>
            <a:r>
              <a:rPr sz="4800" b="1" spc="100" dirty="0">
                <a:latin typeface="Arial"/>
                <a:cs typeface="Arial"/>
              </a:rPr>
              <a:t>c</a:t>
            </a:r>
            <a:r>
              <a:rPr sz="4800" b="1" spc="-125" dirty="0">
                <a:latin typeface="Arial"/>
                <a:cs typeface="Arial"/>
              </a:rPr>
              <a:t>y</a:t>
            </a:r>
            <a:r>
              <a:rPr sz="4800" b="1" spc="-25" dirty="0">
                <a:latin typeface="Arial"/>
                <a:cs typeface="Arial"/>
              </a:rPr>
              <a:t>t</a:t>
            </a:r>
            <a:r>
              <a:rPr sz="4800" b="1" spc="20" dirty="0">
                <a:latin typeface="Arial"/>
                <a:cs typeface="Arial"/>
              </a:rPr>
              <a:t>e</a:t>
            </a:r>
            <a:r>
              <a:rPr sz="4800" b="1" dirty="0">
                <a:latin typeface="Arial"/>
                <a:cs typeface="Arial"/>
              </a:rPr>
              <a:t>s	</a:t>
            </a:r>
            <a:r>
              <a:rPr sz="4800" b="1" spc="-30" dirty="0">
                <a:latin typeface="Arial"/>
                <a:cs typeface="Arial"/>
              </a:rPr>
              <a:t>(</a:t>
            </a:r>
            <a:r>
              <a:rPr sz="4800" b="1" spc="5" dirty="0">
                <a:latin typeface="Arial"/>
                <a:cs typeface="Arial"/>
              </a:rPr>
              <a:t>T</a:t>
            </a:r>
            <a:r>
              <a:rPr sz="4800" b="1" dirty="0">
                <a:latin typeface="Arial"/>
                <a:cs typeface="Arial"/>
              </a:rPr>
              <a:t>	</a:t>
            </a:r>
            <a:r>
              <a:rPr sz="4800" b="1" spc="20" dirty="0">
                <a:latin typeface="Arial"/>
                <a:cs typeface="Arial"/>
              </a:rPr>
              <a:t>ce</a:t>
            </a:r>
            <a:r>
              <a:rPr sz="4800" b="1" dirty="0">
                <a:latin typeface="Arial"/>
                <a:cs typeface="Arial"/>
              </a:rPr>
              <a:t>l</a:t>
            </a:r>
            <a:r>
              <a:rPr sz="4800" b="1" spc="20" dirty="0">
                <a:latin typeface="Arial"/>
                <a:cs typeface="Arial"/>
              </a:rPr>
              <a:t>ls</a:t>
            </a:r>
            <a:r>
              <a:rPr sz="4800" b="1" spc="-5" dirty="0">
                <a:latin typeface="Arial"/>
                <a:cs typeface="Arial"/>
              </a:rPr>
              <a:t>)</a:t>
            </a:r>
            <a:r>
              <a:rPr sz="4800" b="1" dirty="0">
                <a:latin typeface="Arial"/>
                <a:cs typeface="Arial"/>
              </a:rPr>
              <a:t>:</a:t>
            </a:r>
            <a:endParaRPr sz="4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610218" y="3066161"/>
            <a:ext cx="3451225" cy="5181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099945" algn="l"/>
                <a:tab pos="3072130" algn="l"/>
              </a:tabLst>
            </a:pPr>
            <a:r>
              <a:rPr sz="3200" b="1" spc="5" dirty="0">
                <a:latin typeface="Arial"/>
                <a:cs typeface="Arial"/>
              </a:rPr>
              <a:t>im</a:t>
            </a:r>
            <a:r>
              <a:rPr sz="3200" b="1" spc="-10" dirty="0">
                <a:latin typeface="Arial"/>
                <a:cs typeface="Arial"/>
              </a:rPr>
              <a:t>po</a:t>
            </a:r>
            <a:r>
              <a:rPr sz="3200" b="1" spc="25" dirty="0">
                <a:latin typeface="Arial"/>
                <a:cs typeface="Arial"/>
              </a:rPr>
              <a:t>r</a:t>
            </a:r>
            <a:r>
              <a:rPr sz="3200" b="1" spc="-20" dirty="0">
                <a:latin typeface="Arial"/>
                <a:cs typeface="Arial"/>
              </a:rPr>
              <a:t>t</a:t>
            </a:r>
            <a:r>
              <a:rPr sz="3200" b="1" spc="15" dirty="0">
                <a:latin typeface="Arial"/>
                <a:cs typeface="Arial"/>
              </a:rPr>
              <a:t>a</a:t>
            </a:r>
            <a:r>
              <a:rPr sz="3200" b="1" spc="-80" dirty="0">
                <a:latin typeface="Arial"/>
                <a:cs typeface="Arial"/>
              </a:rPr>
              <a:t>n</a:t>
            </a:r>
            <a:r>
              <a:rPr sz="3200" b="1" spc="10" dirty="0">
                <a:latin typeface="Arial"/>
                <a:cs typeface="Arial"/>
              </a:rPr>
              <a:t>t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b="1" spc="25" dirty="0">
                <a:latin typeface="Arial"/>
                <a:cs typeface="Arial"/>
              </a:rPr>
              <a:t>r</a:t>
            </a:r>
            <a:r>
              <a:rPr sz="3200" b="1" spc="-10" dirty="0">
                <a:latin typeface="Arial"/>
                <a:cs typeface="Arial"/>
              </a:rPr>
              <a:t>o</a:t>
            </a:r>
            <a:r>
              <a:rPr sz="3200" b="1" spc="10" dirty="0">
                <a:latin typeface="Arial"/>
                <a:cs typeface="Arial"/>
              </a:rPr>
              <a:t>le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b="1" spc="10" dirty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0400" y="3695700"/>
            <a:ext cx="6153785" cy="5181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-20" dirty="0">
                <a:latin typeface="Arial"/>
                <a:cs typeface="Arial"/>
              </a:rPr>
              <a:t>t</a:t>
            </a:r>
            <a:r>
              <a:rPr sz="3200" b="1" spc="-10" dirty="0">
                <a:latin typeface="Arial"/>
                <a:cs typeface="Arial"/>
              </a:rPr>
              <a:t>h</a:t>
            </a:r>
            <a:r>
              <a:rPr sz="3200" b="1" spc="20" dirty="0">
                <a:latin typeface="Arial"/>
                <a:cs typeface="Arial"/>
              </a:rPr>
              <a:t>e</a:t>
            </a:r>
            <a:r>
              <a:rPr sz="3200" b="1" spc="10" dirty="0">
                <a:latin typeface="Arial"/>
                <a:cs typeface="Arial"/>
              </a:rPr>
              <a:t>:</a:t>
            </a:r>
            <a:r>
              <a:rPr sz="3200" b="1" spc="-240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d</a:t>
            </a:r>
            <a:r>
              <a:rPr sz="2400" b="1" spc="10" dirty="0">
                <a:latin typeface="Arial"/>
                <a:cs typeface="Arial"/>
              </a:rPr>
              <a:t>e</a:t>
            </a:r>
            <a:r>
              <a:rPr sz="2400" b="1" spc="75" dirty="0">
                <a:latin typeface="Arial"/>
                <a:cs typeface="Arial"/>
              </a:rPr>
              <a:t>l</a:t>
            </a:r>
            <a:r>
              <a:rPr sz="2400" b="1" spc="10" dirty="0">
                <a:latin typeface="Arial"/>
                <a:cs typeface="Arial"/>
              </a:rPr>
              <a:t>a</a:t>
            </a:r>
            <a:r>
              <a:rPr sz="2400" b="1" spc="-65" dirty="0">
                <a:latin typeface="Arial"/>
                <a:cs typeface="Arial"/>
              </a:rPr>
              <a:t>y</a:t>
            </a:r>
            <a:r>
              <a:rPr sz="2400" b="1" spc="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ce</a:t>
            </a:r>
            <a:r>
              <a:rPr sz="2400" b="1" spc="75" dirty="0">
                <a:latin typeface="Arial"/>
                <a:cs typeface="Arial"/>
              </a:rPr>
              <a:t>ll</a:t>
            </a:r>
            <a:r>
              <a:rPr sz="2400" b="1" spc="-4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235" dirty="0">
                <a:latin typeface="Arial"/>
                <a:cs typeface="Arial"/>
              </a:rPr>
              <a:t> </a:t>
            </a:r>
            <a:r>
              <a:rPr sz="2400" b="1" spc="80" dirty="0">
                <a:latin typeface="Arial"/>
                <a:cs typeface="Arial"/>
              </a:rPr>
              <a:t>i</a:t>
            </a:r>
            <a:r>
              <a:rPr sz="2400" b="1" spc="-35" dirty="0">
                <a:latin typeface="Arial"/>
                <a:cs typeface="Arial"/>
              </a:rPr>
              <a:t>mm</a:t>
            </a:r>
            <a:r>
              <a:rPr sz="2400" b="1" spc="-45" dirty="0">
                <a:latin typeface="Arial"/>
                <a:cs typeface="Arial"/>
              </a:rPr>
              <a:t>un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95" dirty="0">
                <a:latin typeface="Arial"/>
                <a:cs typeface="Arial"/>
              </a:rPr>
              <a:t> </a:t>
            </a:r>
            <a:r>
              <a:rPr sz="2400" b="1" spc="40" dirty="0">
                <a:latin typeface="Arial"/>
                <a:cs typeface="Arial"/>
              </a:rPr>
              <a:t>r</a:t>
            </a:r>
            <a:r>
              <a:rPr sz="2400" b="1" spc="10" dirty="0">
                <a:latin typeface="Arial"/>
                <a:cs typeface="Arial"/>
              </a:rPr>
              <a:t>eac</a:t>
            </a:r>
            <a:r>
              <a:rPr sz="2400" b="1" spc="20" dirty="0">
                <a:latin typeface="Arial"/>
                <a:cs typeface="Arial"/>
              </a:rPr>
              <a:t>t</a:t>
            </a:r>
            <a:r>
              <a:rPr sz="2400" b="1" spc="80" dirty="0">
                <a:latin typeface="Arial"/>
                <a:cs typeface="Arial"/>
              </a:rPr>
              <a:t>i</a:t>
            </a:r>
            <a:r>
              <a:rPr sz="2400" b="1" spc="-45" dirty="0">
                <a:latin typeface="Arial"/>
                <a:cs typeface="Arial"/>
              </a:rPr>
              <a:t>o</a:t>
            </a:r>
            <a:r>
              <a:rPr sz="2400" b="1" spc="-4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5414" y="4411345"/>
            <a:ext cx="529590" cy="701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20" dirty="0">
                <a:latin typeface="Arial"/>
                <a:cs typeface="Arial"/>
              </a:rPr>
              <a:t>4)</a:t>
            </a:r>
            <a:endParaRPr sz="4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72465" y="4979670"/>
            <a:ext cx="7162800" cy="85725"/>
          </a:xfrm>
          <a:custGeom>
            <a:avLst/>
            <a:gdLst/>
            <a:ahLst/>
            <a:cxnLst/>
            <a:rect l="l" t="t" r="r" b="b"/>
            <a:pathLst>
              <a:path w="7162800" h="85725">
                <a:moveTo>
                  <a:pt x="7162800" y="0"/>
                </a:moveTo>
                <a:lnTo>
                  <a:pt x="0" y="0"/>
                </a:lnTo>
                <a:lnTo>
                  <a:pt x="0" y="85724"/>
                </a:lnTo>
                <a:lnTo>
                  <a:pt x="7162800" y="85724"/>
                </a:lnTo>
                <a:lnTo>
                  <a:pt x="7162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72465" y="4484370"/>
            <a:ext cx="7175500" cy="5035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0"/>
              </a:lnSpc>
              <a:tabLst>
                <a:tab pos="915035" algn="l"/>
                <a:tab pos="4642485" algn="l"/>
                <a:tab pos="5547995" algn="l"/>
              </a:tabLst>
            </a:pPr>
            <a:r>
              <a:rPr sz="4400" b="1" spc="45" dirty="0">
                <a:latin typeface="Arial"/>
                <a:cs typeface="Arial"/>
              </a:rPr>
              <a:t>B</a:t>
            </a:r>
            <a:r>
              <a:rPr sz="4400" b="1" spc="5" dirty="0">
                <a:latin typeface="Arial"/>
                <a:cs typeface="Arial"/>
              </a:rPr>
              <a:t>-</a:t>
            </a:r>
            <a:r>
              <a:rPr sz="4400" b="1" dirty="0">
                <a:latin typeface="Arial"/>
                <a:cs typeface="Arial"/>
              </a:rPr>
              <a:t>	</a:t>
            </a:r>
            <a:r>
              <a:rPr sz="4400" b="1" spc="-30" dirty="0">
                <a:latin typeface="Arial"/>
                <a:cs typeface="Arial"/>
              </a:rPr>
              <a:t>l</a:t>
            </a:r>
            <a:r>
              <a:rPr sz="4400" b="1" spc="-50" dirty="0">
                <a:latin typeface="Arial"/>
                <a:cs typeface="Arial"/>
              </a:rPr>
              <a:t>y</a:t>
            </a:r>
            <a:r>
              <a:rPr sz="4400" b="1" spc="-15" dirty="0">
                <a:latin typeface="Arial"/>
                <a:cs typeface="Arial"/>
              </a:rPr>
              <a:t>m</a:t>
            </a:r>
            <a:r>
              <a:rPr sz="4400" b="1" spc="15" dirty="0">
                <a:latin typeface="Arial"/>
                <a:cs typeface="Arial"/>
              </a:rPr>
              <a:t>phoc</a:t>
            </a:r>
            <a:r>
              <a:rPr sz="4400" b="1" spc="-45" dirty="0">
                <a:latin typeface="Arial"/>
                <a:cs typeface="Arial"/>
              </a:rPr>
              <a:t>y</a:t>
            </a:r>
            <a:r>
              <a:rPr sz="4400" b="1" spc="30" dirty="0">
                <a:latin typeface="Arial"/>
                <a:cs typeface="Arial"/>
              </a:rPr>
              <a:t>t</a:t>
            </a:r>
            <a:r>
              <a:rPr sz="4400" b="1" spc="20" dirty="0">
                <a:latin typeface="Arial"/>
                <a:cs typeface="Arial"/>
              </a:rPr>
              <a:t>e</a:t>
            </a:r>
            <a:r>
              <a:rPr sz="4400" b="1" spc="15" dirty="0">
                <a:latin typeface="Arial"/>
                <a:cs typeface="Arial"/>
              </a:rPr>
              <a:t>s</a:t>
            </a:r>
            <a:r>
              <a:rPr sz="4400" b="1" dirty="0">
                <a:latin typeface="Arial"/>
                <a:cs typeface="Arial"/>
              </a:rPr>
              <a:t>	</a:t>
            </a:r>
            <a:r>
              <a:rPr sz="4400" b="1" spc="25" dirty="0">
                <a:latin typeface="Arial"/>
                <a:cs typeface="Arial"/>
              </a:rPr>
              <a:t>(</a:t>
            </a:r>
            <a:r>
              <a:rPr sz="4400" b="1" spc="20" dirty="0">
                <a:latin typeface="Arial"/>
                <a:cs typeface="Arial"/>
              </a:rPr>
              <a:t>B</a:t>
            </a:r>
            <a:r>
              <a:rPr sz="4400" b="1" dirty="0">
                <a:latin typeface="Arial"/>
                <a:cs typeface="Arial"/>
              </a:rPr>
              <a:t>	</a:t>
            </a:r>
            <a:r>
              <a:rPr sz="4400" b="1" spc="20" dirty="0">
                <a:latin typeface="Arial"/>
                <a:cs typeface="Arial"/>
              </a:rPr>
              <a:t>ce</a:t>
            </a:r>
            <a:r>
              <a:rPr sz="4400" b="1" spc="-30" dirty="0">
                <a:latin typeface="Arial"/>
                <a:cs typeface="Arial"/>
              </a:rPr>
              <a:t>ll</a:t>
            </a:r>
            <a:r>
              <a:rPr sz="4400" b="1" spc="20" dirty="0">
                <a:latin typeface="Arial"/>
                <a:cs typeface="Arial"/>
              </a:rPr>
              <a:t>s</a:t>
            </a:r>
            <a:r>
              <a:rPr sz="4400" b="1" spc="-30" dirty="0">
                <a:latin typeface="Arial"/>
                <a:cs typeface="Arial"/>
              </a:rPr>
              <a:t>)</a:t>
            </a:r>
            <a:r>
              <a:rPr sz="4400" b="1" spc="5" dirty="0">
                <a:latin typeface="Arial"/>
                <a:cs typeface="Arial"/>
              </a:rPr>
              <a:t>:</a:t>
            </a:r>
            <a:endParaRPr sz="4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143240" y="4516120"/>
            <a:ext cx="3895725" cy="5753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76170" algn="l"/>
                <a:tab pos="3481704" algn="l"/>
              </a:tabLst>
            </a:pPr>
            <a:r>
              <a:rPr sz="3600" b="1" spc="-30" dirty="0">
                <a:latin typeface="Arial"/>
                <a:cs typeface="Arial"/>
              </a:rPr>
              <a:t>i</a:t>
            </a:r>
            <a:r>
              <a:rPr sz="3600" b="1" spc="15" dirty="0">
                <a:latin typeface="Arial"/>
                <a:cs typeface="Arial"/>
              </a:rPr>
              <a:t>m</a:t>
            </a:r>
            <a:r>
              <a:rPr sz="3600" b="1" spc="-30" dirty="0">
                <a:latin typeface="Arial"/>
                <a:cs typeface="Arial"/>
              </a:rPr>
              <a:t>po</a:t>
            </a:r>
            <a:r>
              <a:rPr sz="3600" b="1" spc="15" dirty="0">
                <a:latin typeface="Arial"/>
                <a:cs typeface="Arial"/>
              </a:rPr>
              <a:t>r</a:t>
            </a:r>
            <a:r>
              <a:rPr sz="3600" b="1" dirty="0">
                <a:latin typeface="Arial"/>
                <a:cs typeface="Arial"/>
              </a:rPr>
              <a:t>t</a:t>
            </a:r>
            <a:r>
              <a:rPr sz="3600" b="1" spc="15" dirty="0">
                <a:latin typeface="Arial"/>
                <a:cs typeface="Arial"/>
              </a:rPr>
              <a:t>a</a:t>
            </a:r>
            <a:r>
              <a:rPr sz="3600" b="1" spc="-30" dirty="0">
                <a:latin typeface="Arial"/>
                <a:cs typeface="Arial"/>
              </a:rPr>
              <a:t>n</a:t>
            </a:r>
            <a:r>
              <a:rPr sz="3600" b="1" dirty="0">
                <a:latin typeface="Arial"/>
                <a:cs typeface="Arial"/>
              </a:rPr>
              <a:t>t	</a:t>
            </a:r>
            <a:r>
              <a:rPr sz="3600" b="1" spc="20" dirty="0">
                <a:latin typeface="Arial"/>
                <a:cs typeface="Arial"/>
              </a:rPr>
              <a:t>r</a:t>
            </a:r>
            <a:r>
              <a:rPr sz="3600" b="1" spc="-30" dirty="0">
                <a:latin typeface="Arial"/>
                <a:cs typeface="Arial"/>
              </a:rPr>
              <a:t>ol</a:t>
            </a:r>
            <a:r>
              <a:rPr sz="3600" b="1" dirty="0">
                <a:latin typeface="Arial"/>
                <a:cs typeface="Arial"/>
              </a:rPr>
              <a:t>e	</a:t>
            </a:r>
            <a:r>
              <a:rPr sz="3600" b="1" spc="-30" dirty="0">
                <a:latin typeface="Arial"/>
                <a:cs typeface="Arial"/>
              </a:rPr>
              <a:t>in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5414" y="5183822"/>
            <a:ext cx="6887209" cy="16129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sz="3600" b="1" spc="-5" dirty="0">
                <a:latin typeface="Arial"/>
                <a:cs typeface="Arial"/>
              </a:rPr>
              <a:t>the:</a:t>
            </a:r>
            <a:endParaRPr sz="3600">
              <a:latin typeface="Arial"/>
              <a:cs typeface="Arial"/>
            </a:endParaRPr>
          </a:p>
          <a:p>
            <a:pPr marL="756285" indent="-743585">
              <a:lnSpc>
                <a:spcPct val="100000"/>
              </a:lnSpc>
              <a:spcBef>
                <a:spcPts val="1785"/>
              </a:spcBef>
              <a:buAutoNum type="alphaLcParenR"/>
              <a:tabLst>
                <a:tab pos="755650" algn="l"/>
                <a:tab pos="756285" algn="l"/>
              </a:tabLst>
            </a:pPr>
            <a:r>
              <a:rPr sz="2000" b="1" u="heavy" spc="4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9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mm</a:t>
            </a:r>
            <a:r>
              <a:rPr sz="2000" b="1" u="heavy" spc="-6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spc="5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</a:t>
            </a:r>
            <a:r>
              <a:rPr sz="2000" b="1" u="heavy" spc="-3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ate</a:t>
            </a:r>
            <a:r>
              <a:rPr sz="2000" b="1" u="heavy" spc="-18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5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200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</a:t>
            </a:r>
            <a:r>
              <a:rPr sz="2000" b="1" u="heavy" spc="-14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5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hu</a:t>
            </a:r>
            <a:r>
              <a:rPr sz="2000" b="1" u="heavy" spc="9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</a:t>
            </a:r>
            <a:r>
              <a:rPr sz="200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spc="-3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</a:t>
            </a:r>
            <a:r>
              <a:rPr sz="200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2000" b="1" u="heavy" spc="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</a:t>
            </a:r>
            <a:r>
              <a:rPr sz="2000" b="1" u="heavy" spc="-14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3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9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</a:t>
            </a:r>
            <a:r>
              <a:rPr sz="2000" b="1" u="heavy" spc="2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</a:t>
            </a:r>
            <a:r>
              <a:rPr sz="2000" b="1" u="heavy" spc="-3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u</a:t>
            </a:r>
            <a:r>
              <a:rPr sz="2000" b="1" u="heavy" spc="-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</a:t>
            </a:r>
            <a:r>
              <a:rPr sz="200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spc="-17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4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</a:t>
            </a:r>
            <a:r>
              <a:rPr sz="2000" b="1" u="heavy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eact</a:t>
            </a:r>
            <a:r>
              <a:rPr sz="2000" b="1" u="heavy" spc="3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5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</a:t>
            </a:r>
            <a:r>
              <a:rPr sz="200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80"/>
              </a:spcBef>
              <a:buAutoNum type="alphaLcParenR"/>
              <a:tabLst>
                <a:tab pos="469265" algn="l"/>
                <a:tab pos="469900" algn="l"/>
                <a:tab pos="755650" algn="l"/>
              </a:tabLst>
            </a:pPr>
            <a:r>
              <a:rPr sz="2000" b="1" u="heavy" spc="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sz="200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Production</a:t>
            </a:r>
            <a:r>
              <a:rPr sz="2000" b="1" u="heavy" spc="-2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3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</a:t>
            </a:r>
            <a:r>
              <a:rPr sz="2000" b="1" u="heavy" spc="-10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3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plasma</a:t>
            </a:r>
            <a:r>
              <a:rPr sz="2000" b="1" u="heavy" spc="-18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2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cells</a:t>
            </a:r>
            <a:r>
              <a:rPr sz="2000" b="1" u="heavy" spc="-18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2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and</a:t>
            </a:r>
            <a:r>
              <a:rPr sz="2000" b="1" u="heavy" spc="-14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1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immunoglobulins</a:t>
            </a:r>
            <a:r>
              <a:rPr sz="2000" b="1" spc="15" dirty="0">
                <a:latin typeface="Arial"/>
                <a:cs typeface="Arial"/>
              </a:rPr>
              <a:t>=</a:t>
            </a:r>
            <a:endParaRPr sz="2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456805" y="6461759"/>
            <a:ext cx="3433445" cy="33464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5" dirty="0">
                <a:latin typeface="Arial"/>
                <a:cs typeface="Arial"/>
              </a:rPr>
              <a:t>(</a:t>
            </a:r>
            <a:r>
              <a:rPr sz="2000" b="1" spc="40" dirty="0">
                <a:latin typeface="Arial"/>
                <a:cs typeface="Arial"/>
              </a:rPr>
              <a:t>Ig</a:t>
            </a:r>
            <a:r>
              <a:rPr sz="2000" b="1" spc="-25" dirty="0">
                <a:latin typeface="Arial"/>
                <a:cs typeface="Arial"/>
              </a:rPr>
              <a:t>A</a:t>
            </a:r>
            <a:r>
              <a:rPr sz="2000" b="1" spc="5" dirty="0">
                <a:latin typeface="Arial"/>
                <a:cs typeface="Arial"/>
              </a:rPr>
              <a:t>,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45" dirty="0">
                <a:latin typeface="Arial"/>
                <a:cs typeface="Arial"/>
              </a:rPr>
              <a:t>IgD</a:t>
            </a:r>
            <a:r>
              <a:rPr sz="2000" b="1" spc="5" dirty="0">
                <a:latin typeface="Arial"/>
                <a:cs typeface="Arial"/>
              </a:rPr>
              <a:t>,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45" dirty="0">
                <a:latin typeface="Arial"/>
                <a:cs typeface="Arial"/>
              </a:rPr>
              <a:t>Ig</a:t>
            </a:r>
            <a:r>
              <a:rPr sz="2000" b="1" spc="10" dirty="0">
                <a:latin typeface="Arial"/>
                <a:cs typeface="Arial"/>
              </a:rPr>
              <a:t>E</a:t>
            </a:r>
            <a:r>
              <a:rPr sz="2000" b="1" spc="5" dirty="0">
                <a:latin typeface="Arial"/>
                <a:cs typeface="Arial"/>
              </a:rPr>
              <a:t>,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35" dirty="0">
                <a:latin typeface="Arial"/>
                <a:cs typeface="Arial"/>
              </a:rPr>
              <a:t>I</a:t>
            </a:r>
            <a:r>
              <a:rPr sz="2000" b="1" spc="50" dirty="0">
                <a:latin typeface="Arial"/>
                <a:cs typeface="Arial"/>
              </a:rPr>
              <a:t>g</a:t>
            </a:r>
            <a:r>
              <a:rPr sz="2000" b="1" spc="10" dirty="0">
                <a:latin typeface="Arial"/>
                <a:cs typeface="Arial"/>
              </a:rPr>
              <a:t>G,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45" dirty="0">
                <a:latin typeface="Arial"/>
                <a:cs typeface="Arial"/>
              </a:rPr>
              <a:t>n</a:t>
            </a:r>
            <a:r>
              <a:rPr sz="2000" b="1" spc="15" dirty="0">
                <a:latin typeface="Arial"/>
                <a:cs typeface="Arial"/>
              </a:rPr>
              <a:t>d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45" dirty="0">
                <a:latin typeface="Arial"/>
                <a:cs typeface="Arial"/>
              </a:rPr>
              <a:t>Ig</a:t>
            </a:r>
            <a:r>
              <a:rPr sz="2000" b="1" spc="-9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)</a:t>
            </a:r>
            <a:r>
              <a:rPr sz="2000" b="1" spc="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513</Words>
  <Application>Microsoft Office PowerPoint</Application>
  <PresentationFormat>Custom</PresentationFormat>
  <Paragraphs>155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Part One</vt:lpstr>
      <vt:lpstr>PowerPoint Presentation</vt:lpstr>
      <vt:lpstr>PowerPoint Presentation</vt:lpstr>
      <vt:lpstr>1% of the total blood volume</vt:lpstr>
      <vt:lpstr>WBCs provide the primary defense against microbial  infections</vt:lpstr>
      <vt:lpstr>PowerPoint Presentation</vt:lpstr>
      <vt:lpstr>All white blood cells =, nucleated= which distinguish them from the</vt:lpstr>
      <vt:lpstr>PowerPoint Presentation</vt:lpstr>
      <vt:lpstr>1)</vt:lpstr>
      <vt:lpstr>5) Monocytes:</vt:lpstr>
      <vt:lpstr>4,500 - 11,000 per microliter (4.5 - 11.0 × 109/L).</vt:lpstr>
      <vt:lpstr>Normal WBC differential count</vt:lpstr>
      <vt:lpstr>PowerPoint Presentation</vt:lpstr>
      <vt:lpstr>Leukopenia and Leukocytosis</vt:lpstr>
      <vt:lpstr>PowerPoint Presentation</vt:lpstr>
      <vt:lpstr>PowerPoint Presentation</vt:lpstr>
      <vt:lpstr>Causes of leukocytosis</vt:lpstr>
      <vt:lpstr>Infective Causes of Pathologic leukocytosis</vt:lpstr>
      <vt:lpstr>Lymphomas= solid tumors of blood cells=  usually seen as enlarged  lymph nodes or solid masses.</vt:lpstr>
      <vt:lpstr>PowerPoint Presentation</vt:lpstr>
      <vt:lpstr>PowerPoint Presentation</vt:lpstr>
      <vt:lpstr>PowerPoint Presentation</vt:lpstr>
      <vt:lpstr>Leukemia: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One</dc:title>
  <dc:creator>PC</dc:creator>
  <cp:lastModifiedBy>Maher</cp:lastModifiedBy>
  <cp:revision>1</cp:revision>
  <dcterms:created xsi:type="dcterms:W3CDTF">2023-12-01T21:45:41Z</dcterms:created>
  <dcterms:modified xsi:type="dcterms:W3CDTF">2023-12-01T21:48:23Z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2023-11-30T00:00:00Z</vt:filetime>
  </property>
  <property fmtid="{D5CDD505-2E9C-101B-9397-08002B2CF9AE}" pid="3" name="LastSaved">
    <vt:filetime>2023-12-01T00:00:00Z</vt:filetime>
  </property>
</Properties>
</file>