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9" r:id="rId41"/>
    <p:sldId id="300" r:id="rId42"/>
    <p:sldId id="301" r:id="rId43"/>
    <p:sldId id="30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302" y="-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FDD7-B0BD-2F03-1A20-0BB116F93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921BE-73B9-7AEA-8226-C3D2C8185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C9DB7-5348-51EB-74DA-383FA13D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6E93D-CAE3-6244-75C8-F195F550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99A6D-7AA3-7354-AA76-21EC38CF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1B8E-6D2F-E56D-45A8-34D630C1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4154-13AF-7E9C-1DF8-FCDCDF7B0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10A87-73BE-CCAF-8B1D-259DA4A0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49EF6-A692-4C66-5E06-B9A4DF64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9B2A-378B-86A5-43EB-253BDF94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5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09BFD-0535-98F8-5EC2-2F065889E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612A5-8626-2BF0-5381-F3A0DE2B1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FEAD0-AF21-49CA-82D0-B567A050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4B3A5-BE73-BAA9-7E7C-855129A5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DA3DD-A885-1079-05DF-A4818B69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460D-658D-07BC-FC99-55C3BEE6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28B2B-AC48-875A-80CF-2D8173809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1BCBB-8585-25D6-5BB1-1C101C8F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0DE0A-24DC-0E13-1B55-0511C6AE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6D528-30C5-1014-899D-D66A9044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7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1C1C-9C93-19EB-95D2-7A39F019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805E4-A4B4-8284-F82C-E29E62F9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C4E6A-1226-7352-EB7F-7E22E7FD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29F2C-455E-C52C-E05C-471CC5B0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BCA2E-E562-CBCB-752D-71E85591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E50F-D821-219B-48A3-23DAED02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0B8A-66E3-1B0F-CB6A-ED6DC3E15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C32F0-BC0F-5317-7612-5BAAFB0D3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ACF53-C405-1143-CD1B-857F09E3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9F6E9-3334-21D5-F816-A11F6D62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B442E-A986-497F-9832-DD125B9A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9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34D9-7DA4-32BE-82BD-F1B56E43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B6960-89AA-67CD-970F-3F453D5B2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A1253-D836-E216-CC85-B1155E891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96E36-B7E0-1C31-CDCE-963D8D477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C6CF4-A371-0EBD-9F86-964E98F4C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B4F44-CE0B-7874-939E-84D28576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58B7D-884F-AC63-F93C-A9C87C46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3295D-4582-2104-1AD9-E145D136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25F3-56F5-CCF1-A685-6C5A2B82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03FFD-3026-B68A-13B5-3038F918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7633B-6A7B-A096-A354-0DC98F1E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E2ECB-46CD-6645-324A-0B5DA8F3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CD58D-D0A3-6C47-A53D-77805F47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76745-FBD6-7249-1250-BBAE28D7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394A3-BF12-C1EA-1127-96F429DC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7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B669-FB86-2924-738C-5A4FE1CE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8AC11-8831-B213-65B9-E8BAB112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CB542-68B1-1EA9-2288-FE0CCF033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C16E7-8A49-DDFE-61DA-07BE1943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72C3-44B8-8C3A-4C54-29368332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1BB3D-017D-BC14-738F-901E49955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159-089C-FDA7-5E47-E66DF9B2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2B7F6-A27E-AC23-0F0A-6D1983470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97623-4C23-50FF-1350-8DD694263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E3B7E-50EE-E177-756D-1DBC0CEB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29087-D8E5-F4E9-9157-464D141A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181BE-2072-B05F-9D01-5C9AD5FB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29FB7-332D-BC16-A33D-C1A1E49D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CD2E4-6BB0-B0C7-3BAD-A128AD706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90E90-4E46-380D-2DEA-AC982C5FF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BC0302-B96D-4329-A943-2D4DCC9C79D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13AF0-F385-C487-8457-E103F3B02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F69D-3BDD-B1F1-DEFA-27FD6D4E9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03F744-2E00-405A-940F-239D784F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7EB36128-5EAD-2570-3049-026F4B5A0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090" y="285135"/>
            <a:ext cx="10333704" cy="5181600"/>
          </a:xfrm>
        </p:spPr>
        <p:txBody>
          <a:bodyPr>
            <a:normAutofit lnSpcReduction="1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5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Body Tissues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Tissues: </a:t>
            </a:r>
          </a:p>
          <a:p>
            <a:r>
              <a:rPr lang="en-US" sz="30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3000" b="0" i="0" u="none" strike="noStrike" baseline="0" dirty="0">
                <a:latin typeface="Calibri" panose="020F0502020204030204" pitchFamily="34" charset="0"/>
              </a:rPr>
              <a:t>Groups of cells with similar structure and function </a:t>
            </a:r>
          </a:p>
          <a:p>
            <a:r>
              <a:rPr lang="en-US" sz="30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3000" b="1" i="0" u="sng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Four primary types:</a:t>
            </a:r>
            <a:r>
              <a:rPr lang="en-US" sz="3000" b="0" i="0" u="sng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0" i="0" u="none" strike="noStrike" baseline="0" dirty="0">
                <a:latin typeface="Calibri" panose="020F0502020204030204" pitchFamily="34" charset="0"/>
              </a:rPr>
              <a:t>Epithelial tissue (epithelium)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0" i="0" u="none" strike="noStrike" baseline="0" dirty="0">
                <a:latin typeface="Calibri" panose="020F0502020204030204" pitchFamily="34" charset="0"/>
              </a:rPr>
              <a:t>Connective tissue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0" i="0" u="none" strike="noStrike" baseline="0" dirty="0">
                <a:latin typeface="Calibri" panose="020F0502020204030204" pitchFamily="34" charset="0"/>
              </a:rPr>
              <a:t>Muscle tissue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0" i="0" u="none" strike="noStrike" baseline="0" dirty="0">
                <a:latin typeface="Calibri" panose="020F0502020204030204" pitchFamily="34" charset="0"/>
              </a:rPr>
              <a:t>Nervous tissue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8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C6AE805-8F4B-DA40-CE93-35CFAAF6D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9" t="15974" r="20645" b="17001"/>
          <a:stretch/>
        </p:blipFill>
        <p:spPr>
          <a:xfrm>
            <a:off x="727587" y="162153"/>
            <a:ext cx="9950245" cy="64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1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0594C9-7E34-92D2-FF8B-47CECACF79BC}"/>
              </a:ext>
            </a:extLst>
          </p:cNvPr>
          <p:cNvSpPr txBox="1"/>
          <p:nvPr/>
        </p:nvSpPr>
        <p:spPr>
          <a:xfrm>
            <a:off x="3048000" y="1115440"/>
            <a:ext cx="6096000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Simple Epithelia: </a:t>
            </a:r>
          </a:p>
          <a:p>
            <a:r>
              <a:rPr lang="en-US" sz="32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Simple cuboidal: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Single layer 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of cube-like cells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1" i="0" u="none" strike="noStrike" baseline="0" dirty="0">
                <a:latin typeface="Calibri" panose="020F0502020204030204" pitchFamily="34" charset="0"/>
              </a:rPr>
              <a:t>Locations: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Common in </a:t>
            </a: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glands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and their ducts.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Forms walls of</a:t>
            </a: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 kidney tubules.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Covers the surface of </a:t>
            </a: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ovaries.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endParaRPr lang="en-US" sz="24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Functions:</a:t>
            </a:r>
            <a:r>
              <a:rPr lang="en-US" sz="27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in secretion and absorption; ciliated types propel mucus or reproductive cells </a:t>
            </a:r>
          </a:p>
        </p:txBody>
      </p:sp>
    </p:spTree>
    <p:extLst>
      <p:ext uri="{BB962C8B-B14F-4D97-AF65-F5344CB8AC3E}">
        <p14:creationId xmlns:p14="http://schemas.microsoft.com/office/powerpoint/2010/main" val="302063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0BDA8B8-6104-193A-B338-744D076F0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7" t="16920" r="21371" b="16920"/>
          <a:stretch/>
        </p:blipFill>
        <p:spPr>
          <a:xfrm>
            <a:off x="825910" y="162153"/>
            <a:ext cx="10550013" cy="65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8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943422-2DB2-2BB1-6A46-E254FABB4660}"/>
              </a:ext>
            </a:extLst>
          </p:cNvPr>
          <p:cNvSpPr txBox="1"/>
          <p:nvPr/>
        </p:nvSpPr>
        <p:spPr>
          <a:xfrm>
            <a:off x="1632155" y="930774"/>
            <a:ext cx="804278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0" i="0" u="none" strike="noStrike" baseline="0" dirty="0">
                <a:latin typeface="Calibri" panose="020F0502020204030204" pitchFamily="34" charset="0"/>
              </a:rPr>
              <a:t>Simple Epithelia </a:t>
            </a: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200" b="0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Simple columnar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Single layer 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of tall cells </a:t>
            </a:r>
          </a:p>
          <a:p>
            <a:r>
              <a:rPr lang="en-US" sz="24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Goblet cells secrete mucus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1" i="0" u="none" strike="noStrike" baseline="0" dirty="0">
                <a:latin typeface="Calibri" panose="020F0502020204030204" pitchFamily="34" charset="0"/>
              </a:rPr>
              <a:t>Location: </a:t>
            </a:r>
          </a:p>
          <a:p>
            <a:r>
              <a:rPr lang="en-US" sz="24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Lines digestive tract from stomach to anus </a:t>
            </a:r>
          </a:p>
          <a:p>
            <a:r>
              <a:rPr lang="en-US" sz="24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Mucous membranes line body cavities opening to the exterior.</a:t>
            </a:r>
          </a:p>
          <a:p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Functions:</a:t>
            </a:r>
            <a:r>
              <a:rPr lang="en-US" sz="27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in secretion and absorption; ciliated types mucus or reproductive cells </a:t>
            </a:r>
          </a:p>
        </p:txBody>
      </p:sp>
    </p:spTree>
    <p:extLst>
      <p:ext uri="{BB962C8B-B14F-4D97-AF65-F5344CB8AC3E}">
        <p14:creationId xmlns:p14="http://schemas.microsoft.com/office/powerpoint/2010/main" val="32161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1B78BADE-3028-0A22-B5C9-708B5B3BB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t="15648" r="19838" b="20198"/>
          <a:stretch/>
        </p:blipFill>
        <p:spPr>
          <a:xfrm>
            <a:off x="2576052" y="162153"/>
            <a:ext cx="7197213" cy="61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7F2183-92D5-DF3F-ED78-7195FB1B95FD}"/>
              </a:ext>
            </a:extLst>
          </p:cNvPr>
          <p:cNvSpPr txBox="1"/>
          <p:nvPr/>
        </p:nvSpPr>
        <p:spPr>
          <a:xfrm>
            <a:off x="1366683" y="907690"/>
            <a:ext cx="887852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Simple Epithelia: </a:t>
            </a: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Pseudostratified columnar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All cells rest on a basement membrane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Single layer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, but some cells are </a:t>
            </a:r>
            <a:r>
              <a:rPr lang="en-US" sz="28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shorter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than others giving a false (pseudo) impression of stratification. </a:t>
            </a:r>
          </a:p>
          <a:p>
            <a:r>
              <a:rPr lang="en-US" sz="2800" b="1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1" i="0" u="none" strike="noStrike" baseline="0" dirty="0">
                <a:latin typeface="Calibri" panose="020F0502020204030204" pitchFamily="34" charset="0"/>
              </a:rPr>
              <a:t>Location: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Respiratory tract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, where it is </a:t>
            </a:r>
            <a:r>
              <a:rPr lang="en-US" sz="28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ciliated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and known as pseudostratified ciliated columnar epithelium.</a:t>
            </a:r>
          </a:p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2800" b="1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Functions:</a:t>
            </a:r>
            <a:r>
              <a:rPr lang="en-US" sz="28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in absorption or secretion. </a:t>
            </a:r>
          </a:p>
        </p:txBody>
      </p:sp>
    </p:spTree>
    <p:extLst>
      <p:ext uri="{BB962C8B-B14F-4D97-AF65-F5344CB8AC3E}">
        <p14:creationId xmlns:p14="http://schemas.microsoft.com/office/powerpoint/2010/main" val="74304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00C5F3-BD5A-DD03-5325-E66F44BC33F3}"/>
              </a:ext>
            </a:extLst>
          </p:cNvPr>
          <p:cNvSpPr txBox="1"/>
          <p:nvPr/>
        </p:nvSpPr>
        <p:spPr>
          <a:xfrm>
            <a:off x="1887794" y="1346272"/>
            <a:ext cx="8849032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6000" b="1" i="0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Tissue: </a:t>
            </a: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Found everywhere in the body </a:t>
            </a: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Includes the </a:t>
            </a:r>
            <a:r>
              <a:rPr lang="en-US" sz="32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most abundant and widely distributed tissue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s. </a:t>
            </a:r>
          </a:p>
          <a:p>
            <a:endParaRPr lang="en-US" sz="32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2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Functions:</a:t>
            </a:r>
            <a:r>
              <a:rPr lang="en-US" sz="32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Provides protection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Binds body tissues together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Supports the body </a:t>
            </a:r>
          </a:p>
        </p:txBody>
      </p:sp>
    </p:spTree>
    <p:extLst>
      <p:ext uri="{BB962C8B-B14F-4D97-AF65-F5344CB8AC3E}">
        <p14:creationId xmlns:p14="http://schemas.microsoft.com/office/powerpoint/2010/main" val="6822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587CD0-1F9C-1260-9387-D77B40D1E6E3}"/>
              </a:ext>
            </a:extLst>
          </p:cNvPr>
          <p:cNvSpPr txBox="1"/>
          <p:nvPr/>
        </p:nvSpPr>
        <p:spPr>
          <a:xfrm>
            <a:off x="1563329" y="1084662"/>
            <a:ext cx="938980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 Characteristics: </a:t>
            </a:r>
          </a:p>
          <a:p>
            <a:r>
              <a:rPr lang="en-US" sz="32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Variations in blood supply: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Some tissue types are well </a:t>
            </a:r>
            <a:r>
              <a:rPr lang="en-US" sz="27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vascularized.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Some have a poor blood supply or are </a:t>
            </a:r>
            <a:r>
              <a:rPr lang="en-US" sz="27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avascular.</a:t>
            </a:r>
          </a:p>
          <a:p>
            <a:r>
              <a:rPr lang="en-US" sz="27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32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Extracellular matrix: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Nonliving 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material that surrounds living cells. </a:t>
            </a:r>
          </a:p>
        </p:txBody>
      </p:sp>
    </p:spTree>
    <p:extLst>
      <p:ext uri="{BB962C8B-B14F-4D97-AF65-F5344CB8AC3E}">
        <p14:creationId xmlns:p14="http://schemas.microsoft.com/office/powerpoint/2010/main" val="136277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0F9241-14D8-8771-3F17-F76B5D52F7B2}"/>
              </a:ext>
            </a:extLst>
          </p:cNvPr>
          <p:cNvSpPr txBox="1"/>
          <p:nvPr/>
        </p:nvSpPr>
        <p:spPr>
          <a:xfrm>
            <a:off x="1238865" y="169027"/>
            <a:ext cx="956678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Extracellular Matrix:</a:t>
            </a:r>
            <a:r>
              <a:rPr lang="en-US" sz="4400" b="0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Two main elements :</a:t>
            </a:r>
            <a:endParaRPr lang="en-US" sz="27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3200" b="1" i="0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Ground substance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—mostly </a:t>
            </a: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water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along with adhesion </a:t>
            </a: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proteins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and </a:t>
            </a: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polysaccharide molecules </a:t>
            </a:r>
          </a:p>
          <a:p>
            <a:endParaRPr lang="en-US" sz="24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latin typeface="Arial" panose="020B0604020202020204" pitchFamily="34" charset="0"/>
              </a:rPr>
              <a:t>2.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Fibers: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24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Three types: </a:t>
            </a:r>
          </a:p>
          <a:p>
            <a:endParaRPr lang="en-US" sz="24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latin typeface="Arial" panose="020B0604020202020204" pitchFamily="34" charset="0"/>
              </a:rPr>
              <a:t>1. </a:t>
            </a: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Collagen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(white) fibers </a:t>
            </a:r>
          </a:p>
          <a:p>
            <a:endParaRPr lang="en-US" sz="24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latin typeface="Arial" panose="020B0604020202020204" pitchFamily="34" charset="0"/>
              </a:rPr>
              <a:t>2. </a:t>
            </a: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Elastic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(yellow) fibers </a:t>
            </a:r>
          </a:p>
          <a:p>
            <a:endParaRPr lang="en-US" sz="24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latin typeface="Arial" panose="020B0604020202020204" pitchFamily="34" charset="0"/>
              </a:rPr>
              <a:t>3. </a:t>
            </a: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Reticular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fibers </a:t>
            </a:r>
          </a:p>
        </p:txBody>
      </p:sp>
    </p:spTree>
    <p:extLst>
      <p:ext uri="{BB962C8B-B14F-4D97-AF65-F5344CB8AC3E}">
        <p14:creationId xmlns:p14="http://schemas.microsoft.com/office/powerpoint/2010/main" val="3548085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B2CD14-0DE1-DB4D-48CF-8A43EF1F0BDE}"/>
              </a:ext>
            </a:extLst>
          </p:cNvPr>
          <p:cNvSpPr txBox="1"/>
          <p:nvPr/>
        </p:nvSpPr>
        <p:spPr>
          <a:xfrm>
            <a:off x="1976283" y="1423216"/>
            <a:ext cx="833775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 Types: </a:t>
            </a: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From most rigid to softest, or most fluid: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Bone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Cartilage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Dense connective tissue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Loose connective tissue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Blood </a:t>
            </a:r>
          </a:p>
        </p:txBody>
      </p:sp>
    </p:spTree>
    <p:extLst>
      <p:ext uri="{BB962C8B-B14F-4D97-AF65-F5344CB8AC3E}">
        <p14:creationId xmlns:p14="http://schemas.microsoft.com/office/powerpoint/2010/main" val="138551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8EFF05-D97C-4492-EE18-DDDFAEA9F00D}"/>
              </a:ext>
            </a:extLst>
          </p:cNvPr>
          <p:cNvSpPr txBox="1"/>
          <p:nvPr/>
        </p:nvSpPr>
        <p:spPr>
          <a:xfrm>
            <a:off x="1632155" y="1007718"/>
            <a:ext cx="863272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Epithelial Tissues </a:t>
            </a: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200" b="1" i="0" u="none" strike="noStrike" baseline="0" dirty="0">
                <a:latin typeface="Calibri" panose="020F0502020204030204" pitchFamily="34" charset="0"/>
              </a:rPr>
              <a:t>Locations: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0" i="0" u="none" strike="noStrike" baseline="0" dirty="0">
                <a:latin typeface="Calibri" panose="020F0502020204030204" pitchFamily="34" charset="0"/>
              </a:rPr>
              <a:t>Body coverings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0" i="0" u="none" strike="noStrike" baseline="0" dirty="0">
                <a:latin typeface="Calibri" panose="020F0502020204030204" pitchFamily="34" charset="0"/>
              </a:rPr>
              <a:t>Body linings </a:t>
            </a:r>
          </a:p>
          <a:p>
            <a:pPr marL="514350" indent="-514350">
              <a:buAutoNum type="arabicPeriod" startAt="3"/>
            </a:pPr>
            <a:r>
              <a:rPr lang="en-US" sz="2700" b="0" i="0" u="none" strike="noStrike" baseline="0" dirty="0">
                <a:latin typeface="Calibri" panose="020F0502020204030204" pitchFamily="34" charset="0"/>
              </a:rPr>
              <a:t>Glandular tissue</a:t>
            </a:r>
          </a:p>
          <a:p>
            <a:r>
              <a:rPr lang="en-US" sz="27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32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•</a:t>
            </a:r>
            <a:r>
              <a:rPr lang="en-US" sz="32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0" i="0" u="none" strike="noStrike" baseline="0" dirty="0">
                <a:latin typeface="Arial" panose="020B0604020202020204" pitchFamily="34" charset="0"/>
              </a:rPr>
              <a:t>   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Protection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0" i="0" u="none" strike="noStrike" baseline="0" dirty="0">
                <a:latin typeface="Arial" panose="020B0604020202020204" pitchFamily="34" charset="0"/>
              </a:rPr>
              <a:t>   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Absorption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0" i="0" u="none" strike="noStrike" baseline="0" dirty="0">
                <a:latin typeface="Arial" panose="020B0604020202020204" pitchFamily="34" charset="0"/>
              </a:rPr>
              <a:t>   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Filtration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0" i="0" u="none" strike="noStrike" baseline="0" dirty="0">
                <a:latin typeface="Arial" panose="020B0604020202020204" pitchFamily="34" charset="0"/>
              </a:rPr>
              <a:t>   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Secretion </a:t>
            </a:r>
          </a:p>
        </p:txBody>
      </p:sp>
    </p:spTree>
    <p:extLst>
      <p:ext uri="{BB962C8B-B14F-4D97-AF65-F5344CB8AC3E}">
        <p14:creationId xmlns:p14="http://schemas.microsoft.com/office/powerpoint/2010/main" val="81471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9B9269-B426-14DB-F705-483B3BB24FA6}"/>
              </a:ext>
            </a:extLst>
          </p:cNvPr>
          <p:cNvSpPr txBox="1"/>
          <p:nvPr/>
        </p:nvSpPr>
        <p:spPr>
          <a:xfrm>
            <a:off x="1661653" y="1346272"/>
            <a:ext cx="84164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 Types: </a:t>
            </a:r>
          </a:p>
          <a:p>
            <a:r>
              <a:rPr lang="en-US" sz="32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600" b="1" i="0" u="sng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Bone:</a:t>
            </a:r>
            <a:endParaRPr lang="en-US" sz="3600" b="1" i="0" u="sng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Composed of: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Osteocytes (bone cells).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Hard matrix of calcium salts.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Large numbers of collagen fibers. </a:t>
            </a:r>
          </a:p>
          <a:p>
            <a:endParaRPr lang="en-US" sz="2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Functions: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to protect and support the body.</a:t>
            </a:r>
          </a:p>
        </p:txBody>
      </p:sp>
    </p:spTree>
    <p:extLst>
      <p:ext uri="{BB962C8B-B14F-4D97-AF65-F5344CB8AC3E}">
        <p14:creationId xmlns:p14="http://schemas.microsoft.com/office/powerpoint/2010/main" val="340863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ABC48-0CF3-633A-10DD-0FC57CB34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t="15648" r="20202" b="15648"/>
          <a:stretch/>
        </p:blipFill>
        <p:spPr>
          <a:xfrm>
            <a:off x="1" y="162153"/>
            <a:ext cx="10922558" cy="65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928619-5838-F3A4-A2E4-2A740D3DDBC3}"/>
              </a:ext>
            </a:extLst>
          </p:cNvPr>
          <p:cNvSpPr txBox="1"/>
          <p:nvPr/>
        </p:nvSpPr>
        <p:spPr>
          <a:xfrm>
            <a:off x="1052052" y="854632"/>
            <a:ext cx="934064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 Types: </a:t>
            </a: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6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Cartilage:</a:t>
            </a:r>
            <a:r>
              <a:rPr lang="en-US" sz="36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endParaRPr lang="en-US" sz="3600" b="0" i="0" u="none" strike="noStrike" baseline="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Less hard and more flexible </a:t>
            </a:r>
            <a:r>
              <a:rPr lang="en-US" sz="3600" b="0" i="0" u="none" strike="noStrike" baseline="0" dirty="0">
                <a:latin typeface="Calibri" panose="020F0502020204030204" pitchFamily="34" charset="0"/>
              </a:rPr>
              <a:t>than bone.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0" i="0" u="none" strike="noStrike" baseline="0" dirty="0">
                <a:latin typeface="Calibri" panose="020F0502020204030204" pitchFamily="34" charset="0"/>
              </a:rPr>
              <a:t>Found in only a few places in the body.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0" i="0" u="none" strike="noStrike" baseline="0" dirty="0">
                <a:latin typeface="Arial" panose="020B0604020202020204" pitchFamily="34" charset="0"/>
              </a:rPr>
              <a:t>The </a:t>
            </a:r>
            <a:r>
              <a:rPr lang="en-US" sz="3600" b="0" i="0" u="none" strike="noStrike" baseline="0" dirty="0">
                <a:highlight>
                  <a:srgbClr val="00FFFF"/>
                </a:highlight>
                <a:latin typeface="Arial" panose="020B0604020202020204" pitchFamily="34" charset="0"/>
              </a:rPr>
              <a:t>chondrocyte</a:t>
            </a:r>
            <a:r>
              <a:rPr lang="en-US" sz="3600" b="0" i="0" u="none" strike="noStrike" baseline="0" dirty="0">
                <a:latin typeface="Calibri" panose="020F0502020204030204" pitchFamily="34" charset="0"/>
              </a:rPr>
              <a:t> (cartilage cell) is the major cell type. </a:t>
            </a:r>
          </a:p>
        </p:txBody>
      </p:sp>
    </p:spTree>
    <p:extLst>
      <p:ext uri="{BB962C8B-B14F-4D97-AF65-F5344CB8AC3E}">
        <p14:creationId xmlns:p14="http://schemas.microsoft.com/office/powerpoint/2010/main" val="33804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DA5FB2-3765-B470-1213-EBEEA45796AE}"/>
              </a:ext>
            </a:extLst>
          </p:cNvPr>
          <p:cNvSpPr txBox="1"/>
          <p:nvPr/>
        </p:nvSpPr>
        <p:spPr>
          <a:xfrm>
            <a:off x="1740310" y="861524"/>
            <a:ext cx="892769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 Types: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Hyaline cartilage: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Hyaline cartilage is the most widespread type of cartilage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Composed of abundant collagen fibers and a rubbery matrix.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1" i="0" u="none" strike="noStrike" baseline="0" dirty="0">
                <a:latin typeface="Calibri" panose="020F0502020204030204" pitchFamily="34" charset="0"/>
              </a:rPr>
              <a:t>Locations: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Larynx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Entire fetal skeleton before birth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Epiphyseal plates.</a:t>
            </a:r>
          </a:p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Functions: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flexible skeletal element. </a:t>
            </a:r>
          </a:p>
        </p:txBody>
      </p:sp>
    </p:spTree>
    <p:extLst>
      <p:ext uri="{BB962C8B-B14F-4D97-AF65-F5344CB8AC3E}">
        <p14:creationId xmlns:p14="http://schemas.microsoft.com/office/powerpoint/2010/main" val="1305608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B68CD1D-AA02-E88C-3CD0-E0029825E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15648" r="19559" b="15648"/>
          <a:stretch/>
        </p:blipFill>
        <p:spPr>
          <a:xfrm>
            <a:off x="0" y="162153"/>
            <a:ext cx="11611897" cy="65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6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03177E-323D-3D96-4BD2-85A0DA789E36}"/>
              </a:ext>
            </a:extLst>
          </p:cNvPr>
          <p:cNvSpPr txBox="1"/>
          <p:nvPr/>
        </p:nvSpPr>
        <p:spPr>
          <a:xfrm>
            <a:off x="1948070" y="1076968"/>
            <a:ext cx="86371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 Types:</a:t>
            </a:r>
            <a:r>
              <a:rPr lang="en-US" sz="44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Elastic cartilage: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Provides elasticity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1" i="0" u="none" strike="noStrike" baseline="0" dirty="0">
                <a:latin typeface="Calibri" panose="020F0502020204030204" pitchFamily="34" charset="0"/>
              </a:rPr>
              <a:t>Location: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Supports the external ear.</a:t>
            </a:r>
          </a:p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Fibrocartilage: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Highly compressible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1" i="0" u="none" strike="noStrike" baseline="0" dirty="0">
                <a:latin typeface="Calibri" panose="020F0502020204030204" pitchFamily="34" charset="0"/>
              </a:rPr>
              <a:t>Location: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Forms discs between vertebrae of the spinal column. </a:t>
            </a:r>
          </a:p>
        </p:txBody>
      </p:sp>
    </p:spTree>
    <p:extLst>
      <p:ext uri="{BB962C8B-B14F-4D97-AF65-F5344CB8AC3E}">
        <p14:creationId xmlns:p14="http://schemas.microsoft.com/office/powerpoint/2010/main" val="2836188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BC0AF8AD-08D9-68E6-9C02-6357B5AA4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15499" r="20303" b="10499"/>
          <a:stretch/>
        </p:blipFill>
        <p:spPr>
          <a:xfrm>
            <a:off x="-91440" y="274320"/>
            <a:ext cx="11605014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78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8423EC-798E-424A-ECD6-82D6F8AAD431}"/>
              </a:ext>
            </a:extLst>
          </p:cNvPr>
          <p:cNvSpPr txBox="1"/>
          <p:nvPr/>
        </p:nvSpPr>
        <p:spPr>
          <a:xfrm>
            <a:off x="1366683" y="1100051"/>
            <a:ext cx="8868697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 Types: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Dense connective tissue: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fr-FR" sz="2700" b="0" i="0" u="none" strike="noStrike" baseline="0" dirty="0">
                <a:latin typeface="Arial" panose="020B0604020202020204" pitchFamily="34" charset="0"/>
              </a:rPr>
              <a:t>The main</a:t>
            </a:r>
            <a:r>
              <a:rPr lang="fr-FR" sz="2700" b="0" i="0" u="none" strike="noStrike" baseline="0" dirty="0">
                <a:latin typeface="Calibri" panose="020F0502020204030204" pitchFamily="34" charset="0"/>
              </a:rPr>
              <a:t> matrix </a:t>
            </a:r>
            <a:r>
              <a:rPr lang="fr-FR" sz="2700" b="0" i="0" u="none" strike="noStrike" baseline="0" dirty="0" err="1">
                <a:latin typeface="Calibri" panose="020F0502020204030204" pitchFamily="34" charset="0"/>
              </a:rPr>
              <a:t>element</a:t>
            </a:r>
            <a:r>
              <a:rPr lang="fr-FR" sz="27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fr-FR" sz="2700" b="0" i="0" u="none" strike="noStrike" baseline="0" dirty="0" err="1">
                <a:latin typeface="Calibri" panose="020F0502020204030204" pitchFamily="34" charset="0"/>
              </a:rPr>
              <a:t>is</a:t>
            </a:r>
            <a:r>
              <a:rPr lang="fr-FR" sz="27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fr-FR" sz="2700" b="0" i="0" u="none" strike="noStrike" baseline="0" dirty="0" err="1">
                <a:highlight>
                  <a:srgbClr val="00FFFF"/>
                </a:highlight>
                <a:latin typeface="Calibri" panose="020F0502020204030204" pitchFamily="34" charset="0"/>
              </a:rPr>
              <a:t>collagen</a:t>
            </a:r>
            <a:r>
              <a:rPr lang="fr-FR" sz="27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 </a:t>
            </a:r>
            <a:r>
              <a:rPr lang="fr-FR" sz="2700" b="0" i="0" u="none" strike="noStrike" baseline="0" dirty="0" err="1">
                <a:highlight>
                  <a:srgbClr val="00FFFF"/>
                </a:highlight>
                <a:latin typeface="Calibri" panose="020F0502020204030204" pitchFamily="34" charset="0"/>
              </a:rPr>
              <a:t>fiber</a:t>
            </a:r>
            <a:r>
              <a:rPr lang="fr-FR" sz="27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.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Fibroblasts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are cells that make fibers.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1" i="0" u="none" strike="noStrike" baseline="0" dirty="0">
                <a:latin typeface="Calibri" panose="020F0502020204030204" pitchFamily="34" charset="0"/>
              </a:rPr>
              <a:t>Locations: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Tendons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—</a:t>
            </a:r>
            <a:r>
              <a:rPr lang="en-US" sz="28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attach skeletal muscle to bone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Ligaments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—</a:t>
            </a:r>
            <a:r>
              <a:rPr lang="en-US" sz="28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attach bone to bone at joints and are more elastic than tendons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Dermis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—</a:t>
            </a:r>
            <a:r>
              <a:rPr lang="en-US" sz="28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lower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layers of the skin.</a:t>
            </a:r>
          </a:p>
        </p:txBody>
      </p:sp>
    </p:spTree>
    <p:extLst>
      <p:ext uri="{BB962C8B-B14F-4D97-AF65-F5344CB8AC3E}">
        <p14:creationId xmlns:p14="http://schemas.microsoft.com/office/powerpoint/2010/main" val="3237862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835C3-7DDE-63E3-14B0-126525C40F74}"/>
              </a:ext>
            </a:extLst>
          </p:cNvPr>
          <p:cNvSpPr txBox="1"/>
          <p:nvPr/>
        </p:nvSpPr>
        <p:spPr>
          <a:xfrm>
            <a:off x="1327355" y="1023107"/>
            <a:ext cx="94488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 Types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Loose connective tissue types </a:t>
            </a:r>
          </a:p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–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Areolar tissue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Most widely distributed connective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tissue. </a:t>
            </a:r>
          </a:p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Functions: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as a packing tissue and “glue” to hold organs in place.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A layer of areolar tissue called </a:t>
            </a:r>
            <a:r>
              <a:rPr lang="en-US" sz="2800" b="0" i="1" u="none" strike="noStrike" baseline="0" dirty="0">
                <a:latin typeface="Calibri" panose="020F0502020204030204" pitchFamily="34" charset="0"/>
              </a:rPr>
              <a:t>lamina propria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underlies all membranes.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All fiber types form a loose network.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Can </a:t>
            </a:r>
            <a:r>
              <a:rPr lang="en-US" sz="28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cause edema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0810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A4A5BA7-43FD-BD71-F955-A8DC9EB4C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16322" r="19824" b="16322"/>
          <a:stretch/>
        </p:blipFill>
        <p:spPr>
          <a:xfrm>
            <a:off x="-8" y="162166"/>
            <a:ext cx="11985531" cy="67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7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5066-F080-C045-0FEF-356ED1D1A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32" y="527767"/>
            <a:ext cx="10515600" cy="4351338"/>
          </a:xfrm>
        </p:spPr>
        <p:txBody>
          <a:bodyPr/>
          <a:lstStyle/>
          <a:p>
            <a:pPr algn="l"/>
            <a:endPara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0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Epithelium Characteristics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>
                <a:latin typeface="Calibri" panose="020F0502020204030204" pitchFamily="34" charset="0"/>
              </a:rPr>
              <a:t>The lower surface of the epithelium rests on a basement membrane.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Avascular (no blood supply).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Regenerate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 easily if well nourished.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83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2EAF-F6D6-8644-065E-6F072945F44C}"/>
              </a:ext>
            </a:extLst>
          </p:cNvPr>
          <p:cNvSpPr txBox="1"/>
          <p:nvPr/>
        </p:nvSpPr>
        <p:spPr>
          <a:xfrm>
            <a:off x="1590261" y="1115440"/>
            <a:ext cx="908436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 Types: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Loose connective tissue types: </a:t>
            </a:r>
          </a:p>
          <a:p>
            <a:r>
              <a:rPr lang="en-US" sz="27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–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Adipose tissue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I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s a tissue in which fat globules predominate. </a:t>
            </a:r>
          </a:p>
          <a:p>
            <a:endParaRPr lang="en-US" sz="2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Functions:</a:t>
            </a:r>
            <a:r>
              <a:rPr lang="en-US" sz="2800" b="1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Insulates the body.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Protects some organs.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Serves as a site for fuel storage. </a:t>
            </a:r>
          </a:p>
        </p:txBody>
      </p:sp>
    </p:spTree>
    <p:extLst>
      <p:ext uri="{BB962C8B-B14F-4D97-AF65-F5344CB8AC3E}">
        <p14:creationId xmlns:p14="http://schemas.microsoft.com/office/powerpoint/2010/main" val="957291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DA1A9CC-7BAE-03FC-B687-CF87F2996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6" t="15469" r="19783" b="14099"/>
          <a:stretch/>
        </p:blipFill>
        <p:spPr>
          <a:xfrm>
            <a:off x="757084" y="747252"/>
            <a:ext cx="10697497" cy="55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28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2D58C-97B5-F96C-579A-9EFA35B8657E}"/>
              </a:ext>
            </a:extLst>
          </p:cNvPr>
          <p:cNvSpPr txBox="1"/>
          <p:nvPr/>
        </p:nvSpPr>
        <p:spPr>
          <a:xfrm>
            <a:off x="1730477" y="1176995"/>
            <a:ext cx="84655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 Types: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Loose connective tissue types: </a:t>
            </a:r>
            <a:endParaRPr lang="en-US" sz="2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Locations: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Forms stroma (internal framework) of organs, such as these lymphoid organs: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Lymph nodes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Spleen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Bone marrow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7391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F321787-329C-43DB-4ECE-65208119D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16196" r="20000" b="15952"/>
          <a:stretch/>
        </p:blipFill>
        <p:spPr>
          <a:xfrm>
            <a:off x="619432" y="673240"/>
            <a:ext cx="10736826" cy="54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13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119203-5789-BCAF-5998-C7B280E1946F}"/>
              </a:ext>
            </a:extLst>
          </p:cNvPr>
          <p:cNvSpPr txBox="1"/>
          <p:nvPr/>
        </p:nvSpPr>
        <p:spPr>
          <a:xfrm>
            <a:off x="1396181" y="907690"/>
            <a:ext cx="931114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Connective Tissue Types</a:t>
            </a:r>
            <a:r>
              <a:rPr lang="en-US" sz="44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Blood (vascular tissue)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Blood cells surrounded by a fluid matrix known as </a:t>
            </a:r>
            <a:r>
              <a:rPr lang="en-US" sz="2700" b="0" i="1" u="none" strike="noStrike" baseline="0" dirty="0">
                <a:latin typeface="Calibri" panose="020F0502020204030204" pitchFamily="34" charset="0"/>
              </a:rPr>
              <a:t>blood plasma </a:t>
            </a:r>
            <a:endParaRPr lang="en-US" sz="27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Soluble fibers are visible only during clotting </a:t>
            </a:r>
          </a:p>
          <a:p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Functions:</a:t>
            </a:r>
            <a:r>
              <a:rPr lang="en-US" sz="27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as the transport for the cardiovascular system, carrying: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Nutrients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Wastes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Respiratory gases </a:t>
            </a:r>
          </a:p>
        </p:txBody>
      </p:sp>
    </p:spTree>
    <p:extLst>
      <p:ext uri="{BB962C8B-B14F-4D97-AF65-F5344CB8AC3E}">
        <p14:creationId xmlns:p14="http://schemas.microsoft.com/office/powerpoint/2010/main" val="2148016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68460DE-9603-9E7E-BE56-4413E98C8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16028" r="20081" b="14898"/>
          <a:stretch/>
        </p:blipFill>
        <p:spPr>
          <a:xfrm>
            <a:off x="1101213" y="973395"/>
            <a:ext cx="9802761" cy="50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2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BDF6E5F-0BE6-D228-BA51-D50DB44B6C0C}"/>
              </a:ext>
            </a:extLst>
          </p:cNvPr>
          <p:cNvSpPr txBox="1"/>
          <p:nvPr/>
        </p:nvSpPr>
        <p:spPr>
          <a:xfrm>
            <a:off x="1268361" y="969246"/>
            <a:ext cx="927182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Muscle Tissue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Function:</a:t>
            </a:r>
            <a:r>
              <a:rPr lang="en-US" sz="32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to contract, or shorten, to produce movement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0" u="none" strike="noStrike" baseline="0" dirty="0">
                <a:latin typeface="Calibri" panose="020F0502020204030204" pitchFamily="34" charset="0"/>
              </a:rPr>
              <a:t>Three types: </a:t>
            </a:r>
          </a:p>
          <a:p>
            <a:endParaRPr lang="en-US" sz="27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7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1. </a:t>
            </a:r>
            <a:r>
              <a:rPr lang="en-US" sz="27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Skeletal muscle </a:t>
            </a:r>
          </a:p>
          <a:p>
            <a:endParaRPr lang="en-US" sz="2700" b="0" i="0" u="none" strike="noStrike" baseline="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r>
              <a:rPr lang="en-US" sz="27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2. </a:t>
            </a:r>
            <a:r>
              <a:rPr lang="en-US" sz="27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Cardiac muscle </a:t>
            </a:r>
          </a:p>
          <a:p>
            <a:endParaRPr lang="en-US" sz="2700" b="0" i="0" u="none" strike="noStrike" baseline="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r>
              <a:rPr lang="en-US" sz="27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3. </a:t>
            </a:r>
            <a:r>
              <a:rPr lang="en-US" sz="27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Smooth muscle </a:t>
            </a:r>
          </a:p>
        </p:txBody>
      </p:sp>
    </p:spTree>
    <p:extLst>
      <p:ext uri="{BB962C8B-B14F-4D97-AF65-F5344CB8AC3E}">
        <p14:creationId xmlns:p14="http://schemas.microsoft.com/office/powerpoint/2010/main" val="2591945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1E73C-DB89-2236-041E-0B0CC9279ED7}"/>
              </a:ext>
            </a:extLst>
          </p:cNvPr>
          <p:cNvSpPr txBox="1"/>
          <p:nvPr/>
        </p:nvSpPr>
        <p:spPr>
          <a:xfrm>
            <a:off x="1150373" y="907690"/>
            <a:ext cx="9173497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Muscle Tissue Types </a:t>
            </a:r>
          </a:p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Skeletal muscle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Voluntarily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 (consciously) controlled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Attached to the skeleton and pull on bones or skin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Produces body movements or facial expressions </a:t>
            </a:r>
          </a:p>
          <a:p>
            <a:endParaRPr lang="en-US" sz="2700" b="0" i="0" u="none" strike="noStrike" baseline="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0" i="0" u="none" strike="noStrike" baseline="0" dirty="0">
                <a:latin typeface="Calibri" panose="020F0502020204030204" pitchFamily="34" charset="0"/>
              </a:rPr>
              <a:t>Characteristics of skeletal muscle cells: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Striations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Multinucleate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(more than one nucleus)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Long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, cylindrical shape </a:t>
            </a:r>
          </a:p>
        </p:txBody>
      </p:sp>
    </p:spTree>
    <p:extLst>
      <p:ext uri="{BB962C8B-B14F-4D97-AF65-F5344CB8AC3E}">
        <p14:creationId xmlns:p14="http://schemas.microsoft.com/office/powerpoint/2010/main" val="124433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C90756-BA20-19C4-97D5-34925A0E18DE}"/>
              </a:ext>
            </a:extLst>
          </p:cNvPr>
          <p:cNvSpPr txBox="1"/>
          <p:nvPr/>
        </p:nvSpPr>
        <p:spPr>
          <a:xfrm>
            <a:off x="1553497" y="1138523"/>
            <a:ext cx="8681884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Muscle Tissue Types </a:t>
            </a:r>
          </a:p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Cardiac muscle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Involuntarily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 controlled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0" i="0" u="none" strike="noStrike" baseline="0" dirty="0">
                <a:latin typeface="Calibri" panose="020F0502020204030204" pitchFamily="34" charset="0"/>
              </a:rPr>
              <a:t>Found only in the </a:t>
            </a:r>
            <a:r>
              <a:rPr lang="en-US" sz="27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heart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0" i="0" u="none" strike="noStrike" baseline="0" dirty="0">
                <a:latin typeface="Calibri" panose="020F0502020204030204" pitchFamily="34" charset="0"/>
              </a:rPr>
              <a:t>Pumps blood through blood vessels</a:t>
            </a:r>
          </a:p>
          <a:p>
            <a:r>
              <a:rPr lang="en-US" sz="27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0" i="0" u="none" strike="noStrike" baseline="0" dirty="0">
                <a:latin typeface="Calibri" panose="020F0502020204030204" pitchFamily="34" charset="0"/>
              </a:rPr>
              <a:t>Characteristics of cardiac muscle cells: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Striations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Uninucleate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short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, branching cells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Intercalated discs contain gap junctions to connect cells together </a:t>
            </a:r>
          </a:p>
        </p:txBody>
      </p:sp>
    </p:spTree>
    <p:extLst>
      <p:ext uri="{BB962C8B-B14F-4D97-AF65-F5344CB8AC3E}">
        <p14:creationId xmlns:p14="http://schemas.microsoft.com/office/powerpoint/2010/main" val="3140816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5283EAB-C5BA-D9C8-E7C5-24CB35347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t="20091" r="25726" b="18661"/>
          <a:stretch/>
        </p:blipFill>
        <p:spPr>
          <a:xfrm>
            <a:off x="1081548" y="491613"/>
            <a:ext cx="9733936" cy="56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6A1BC720-174B-8D3B-270B-A1DCF53E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3" t="17741" r="22798" b="3318"/>
          <a:stretch/>
        </p:blipFill>
        <p:spPr>
          <a:xfrm>
            <a:off x="1209368" y="816077"/>
            <a:ext cx="9517626" cy="50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30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D059F28-E0C8-87C0-1D3D-A60316C8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1" t="20091" r="25645" b="18962"/>
          <a:stretch/>
        </p:blipFill>
        <p:spPr>
          <a:xfrm>
            <a:off x="1219199" y="717755"/>
            <a:ext cx="9635613" cy="53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09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367A6-4060-F2B0-00EE-469C3A0CA761}"/>
              </a:ext>
            </a:extLst>
          </p:cNvPr>
          <p:cNvSpPr txBox="1"/>
          <p:nvPr/>
        </p:nvSpPr>
        <p:spPr>
          <a:xfrm>
            <a:off x="2064775" y="569136"/>
            <a:ext cx="77281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Nervous Tissue </a:t>
            </a: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Composed of </a:t>
            </a:r>
            <a:r>
              <a:rPr lang="en-US" sz="32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neurons 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and </a:t>
            </a:r>
            <a:r>
              <a:rPr lang="en-US" sz="3200" b="0" i="0" u="none" strike="noStrike" baseline="0" dirty="0">
                <a:highlight>
                  <a:srgbClr val="00FFFF"/>
                </a:highlight>
                <a:latin typeface="Calibri" panose="020F0502020204030204" pitchFamily="34" charset="0"/>
              </a:rPr>
              <a:t>nerve support cells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r>
              <a:rPr lang="en-US" sz="32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200" b="0" i="0" u="sng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Function: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u="none" strike="noStrike" baseline="0" dirty="0">
                <a:latin typeface="Calibri" panose="020F0502020204030204" pitchFamily="34" charset="0"/>
              </a:rPr>
              <a:t>receive and conduct electrochemical impulses to and from body parts.</a:t>
            </a:r>
            <a:r>
              <a:rPr lang="en-US" sz="27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u="none" strike="noStrike" baseline="0" dirty="0">
                <a:latin typeface="Calibri" panose="020F0502020204030204" pitchFamily="34" charset="0"/>
              </a:rPr>
              <a:t>protect, and support neurons. </a:t>
            </a:r>
          </a:p>
        </p:txBody>
      </p:sp>
    </p:spTree>
    <p:extLst>
      <p:ext uri="{BB962C8B-B14F-4D97-AF65-F5344CB8AC3E}">
        <p14:creationId xmlns:p14="http://schemas.microsoft.com/office/powerpoint/2010/main" val="1303773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12217C4-E553-9A15-6A45-B5614210C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t="20392" r="25403" b="17608"/>
          <a:stretch/>
        </p:blipFill>
        <p:spPr>
          <a:xfrm>
            <a:off x="363794" y="511277"/>
            <a:ext cx="10687664" cy="55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36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C044AC-4850-71C3-1DFE-0AEF4C590DD7}"/>
              </a:ext>
            </a:extLst>
          </p:cNvPr>
          <p:cNvSpPr txBox="1"/>
          <p:nvPr/>
        </p:nvSpPr>
        <p:spPr>
          <a:xfrm>
            <a:off x="1386347" y="1365925"/>
            <a:ext cx="9153833" cy="2856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Q1: </a:t>
            </a:r>
            <a:r>
              <a:rPr lang="en-US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 Biology science and its branches?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Q2: </a:t>
            </a:r>
            <a:r>
              <a:rPr lang="en-US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Mention the Major components of the cell and give their functions?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0B5A5-12D9-2BBC-16AC-0ED69FC87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8" y="635922"/>
            <a:ext cx="10515600" cy="4351338"/>
          </a:xfrm>
        </p:spPr>
        <p:txBody>
          <a:bodyPr/>
          <a:lstStyle/>
          <a:p>
            <a:pPr algn="l"/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8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Classification of Epithelia </a:t>
            </a:r>
          </a:p>
          <a:p>
            <a:r>
              <a:rPr lang="en-US" sz="3600" b="0" i="0" u="none" strike="noStrike" baseline="0" dirty="0">
                <a:latin typeface="Calibri" panose="020F0502020204030204" pitchFamily="34" charset="0"/>
              </a:rPr>
              <a:t>Number of cell layers: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Simple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—one layer.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Stratified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—more than one layer.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8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05D5-F5EE-BBCC-3BAE-2AF5D748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8" y="81290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8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Classification of Epithelia </a:t>
            </a:r>
          </a:p>
          <a:p>
            <a:r>
              <a:rPr lang="en-US" sz="3600" b="0" i="0" u="none" strike="noStrike" baseline="0" dirty="0">
                <a:latin typeface="Calibri" panose="020F0502020204030204" pitchFamily="34" charset="0"/>
              </a:rPr>
              <a:t>Shape of cells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Squamous 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-Flattened, like fish scales.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200" b="0" i="0" u="none" strike="noStrike" baseline="0" dirty="0">
                <a:latin typeface="Arial" panose="020B0604020202020204" pitchFamily="34" charset="0"/>
              </a:rPr>
              <a:t>2. </a:t>
            </a:r>
            <a:r>
              <a:rPr lang="en-US" sz="32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Cuboidal 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-Cube-shaped.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200" b="0" i="0" u="none" strike="noStrike" baseline="0" dirty="0">
                <a:latin typeface="Arial" panose="020B0604020202020204" pitchFamily="34" charset="0"/>
              </a:rPr>
              <a:t>3. </a:t>
            </a:r>
            <a:r>
              <a:rPr lang="en-US" sz="32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Columnar </a:t>
            </a:r>
          </a:p>
          <a:p>
            <a:pPr marL="0" indent="0">
              <a:buNone/>
            </a:pPr>
            <a:endParaRPr lang="en-US" sz="2800" b="0" i="0" u="none" strike="noStrike" baseline="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3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5AC4123-B7A9-D662-ABA1-6C328F19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t="17683" r="28709" b="3161"/>
          <a:stretch/>
        </p:blipFill>
        <p:spPr>
          <a:xfrm>
            <a:off x="1592826" y="540775"/>
            <a:ext cx="8996515" cy="59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2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F3751FA-98CC-798B-6DFB-3D34C92E5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14974" r="20807" b="14974"/>
          <a:stretch/>
        </p:blipFill>
        <p:spPr>
          <a:xfrm>
            <a:off x="894735" y="162153"/>
            <a:ext cx="10038735" cy="65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6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B9EDEC-B718-13F2-6A95-A54B577E41DB}"/>
              </a:ext>
            </a:extLst>
          </p:cNvPr>
          <p:cNvSpPr txBox="1"/>
          <p:nvPr/>
        </p:nvSpPr>
        <p:spPr>
          <a:xfrm>
            <a:off x="1311965" y="1138523"/>
            <a:ext cx="940241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Simple Epithelia </a:t>
            </a:r>
          </a:p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32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Simple squamous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Single layer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of flat cells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1" i="0" u="none" strike="noStrike" baseline="0" dirty="0">
                <a:latin typeface="Calibri" panose="020F0502020204030204" pitchFamily="34" charset="0"/>
              </a:rPr>
              <a:t>Location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—usually forms membranes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Lines air sacs of the lungs.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Forms walls of capillaries. </a:t>
            </a:r>
          </a:p>
          <a:p>
            <a:endParaRPr lang="en-US" sz="2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–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Functions: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in diffusion, filtration, or secretion in membranes. </a:t>
            </a:r>
          </a:p>
        </p:txBody>
      </p:sp>
    </p:spTree>
    <p:extLst>
      <p:ext uri="{BB962C8B-B14F-4D97-AF65-F5344CB8AC3E}">
        <p14:creationId xmlns:p14="http://schemas.microsoft.com/office/powerpoint/2010/main" val="318174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1058</Words>
  <Application>Microsoft Office PowerPoint</Application>
  <PresentationFormat>Widescreen</PresentationFormat>
  <Paragraphs>245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Alaa Hamzha</dc:creator>
  <cp:lastModifiedBy>Alaa Hamzha</cp:lastModifiedBy>
  <cp:revision>49</cp:revision>
  <dcterms:created xsi:type="dcterms:W3CDTF">2024-12-16T07:13:16Z</dcterms:created>
  <dcterms:modified xsi:type="dcterms:W3CDTF">2024-12-21T07:39:56Z</dcterms:modified>
</cp:coreProperties>
</file>