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10" r:id="rId2"/>
    <p:sldId id="293" r:id="rId3"/>
    <p:sldId id="313" r:id="rId4"/>
    <p:sldId id="319" r:id="rId5"/>
    <p:sldId id="314" r:id="rId6"/>
    <p:sldId id="321" r:id="rId7"/>
    <p:sldId id="322" r:id="rId8"/>
    <p:sldId id="315" r:id="rId9"/>
    <p:sldId id="316" r:id="rId10"/>
    <p:sldId id="311" r:id="rId11"/>
    <p:sldId id="312" r:id="rId12"/>
    <p:sldId id="317" r:id="rId13"/>
    <p:sldId id="325" r:id="rId14"/>
    <p:sldId id="294" r:id="rId15"/>
    <p:sldId id="308"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28" r:id="rId30"/>
    <p:sldId id="329" r:id="rId31"/>
  </p:sldIdLst>
  <p:sldSz cx="9144000" cy="6858000" type="screen4x3"/>
  <p:notesSz cx="6858000" cy="9144000"/>
  <p:defaultTextStyle>
    <a:defPPr>
      <a:defRPr lang="en-US"/>
    </a:defPPr>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1pPr>
    <a:lvl2pPr marL="457200" lvl="1"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2pPr>
    <a:lvl3pPr marL="914400" lvl="2"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3pPr>
    <a:lvl4pPr marL="1371600" lvl="3"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4pPr>
    <a:lvl5pPr marL="1828800" lvl="4"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5pPr>
    <a:lvl6pPr marL="2286000" lvl="5"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6pPr>
    <a:lvl7pPr marL="2743200" lvl="6"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7pPr>
    <a:lvl8pPr marL="3200400" lvl="7"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8pPr>
    <a:lvl9pPr marL="3657600" lvl="8"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50" d="100"/>
          <a:sy n="50" d="100"/>
        </p:scale>
        <p:origin x="-2544" y="-840"/>
      </p:cViewPr>
      <p:guideLst>
        <p:guide orient="horz" pos="2160"/>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51" name="Rectangle 3"/>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52"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Rectangle 6"/>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55"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5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57" name="Rectangle 3"/>
          <p:cNvSpPr>
            <a:spLocks noGrp="1"/>
          </p:cNvSpPr>
          <p:nvPr>
            <p:ph type="dt" idx="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58" name="Rectangle 4"/>
          <p:cNvSpPr>
            <a:spLocks noGrp="1" noRot="1" noChangeAspect="1"/>
          </p:cNvSpPr>
          <p:nvPr>
            <p:ph type="sldImg" idx="12"/>
          </p:nvPr>
        </p:nvSpPr>
        <p:spPr>
          <a:xfrm>
            <a:off x="1143000" y="685800"/>
            <a:ext cx="4572000" cy="3429000"/>
          </a:xfrm>
          <a:prstGeom prst="rect">
            <a:avLst/>
          </a:prstGeom>
          <a:noFill/>
          <a:ln w="9525">
            <a:noFill/>
          </a:ln>
        </p:spPr>
      </p:sp>
      <p:sp>
        <p:nvSpPr>
          <p:cNvPr id="2059" name="Rectangle 5"/>
          <p:cNvSpPr>
            <a:spLocks noGrp="1"/>
          </p:cNvSpPr>
          <p:nvPr>
            <p:ph type="body" sz="quarter" idx="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60" name="Rectangle 6"/>
          <p:cNvSpPr>
            <a:spLocks noGrp="1"/>
          </p:cNvSpPr>
          <p:nvPr>
            <p:ph type="ftr" sz="quarter" idx="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61" name="Rectangle 7"/>
          <p:cNvSpPr>
            <a:spLocks noGrp="1"/>
          </p:cNvSpPr>
          <p:nvPr>
            <p:ph type="sldNum" sz="quarter" idx="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6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63" name="Rectangle 3"/>
          <p:cNvSpPr>
            <a:spLocks noGrp="1"/>
          </p:cNvSpPr>
          <p:nvPr>
            <p:ph type="dt" idx="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64" name="Rectangle 4"/>
          <p:cNvSpPr>
            <a:spLocks noGrp="1" noRot="1" noChangeAspect="1"/>
          </p:cNvSpPr>
          <p:nvPr>
            <p:ph type="sldImg" idx="22"/>
          </p:nvPr>
        </p:nvSpPr>
        <p:spPr>
          <a:xfrm>
            <a:off x="1143000" y="685800"/>
            <a:ext cx="4572000" cy="3429000"/>
          </a:xfrm>
          <a:prstGeom prst="rect">
            <a:avLst/>
          </a:prstGeom>
          <a:noFill/>
          <a:ln w="9525">
            <a:noFill/>
          </a:ln>
        </p:spPr>
      </p:sp>
      <p:sp>
        <p:nvSpPr>
          <p:cNvPr id="2065" name="Rectangle 5"/>
          <p:cNvSpPr>
            <a:spLocks noGrp="1"/>
          </p:cNvSpPr>
          <p:nvPr>
            <p:ph type="body" sz="quarter" idx="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66" name="Rectangle 6"/>
          <p:cNvSpPr>
            <a:spLocks noGrp="1"/>
          </p:cNvSpPr>
          <p:nvPr>
            <p:ph type="ftr" sz="quarter" idx="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67" name="Rectangle 7"/>
          <p:cNvSpPr>
            <a:spLocks noGrp="1"/>
          </p:cNvSpPr>
          <p:nvPr>
            <p:ph type="sldNum" sz="quarter" idx="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6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69" name="Rectangle 3"/>
          <p:cNvSpPr>
            <a:spLocks noGrp="1"/>
          </p:cNvSpPr>
          <p:nvPr>
            <p:ph type="dt" idx="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70" name="Rectangle 4"/>
          <p:cNvSpPr>
            <a:spLocks noGrp="1" noRot="1" noChangeAspect="1"/>
          </p:cNvSpPr>
          <p:nvPr>
            <p:ph type="sldImg" idx="32"/>
          </p:nvPr>
        </p:nvSpPr>
        <p:spPr>
          <a:xfrm>
            <a:off x="1143000" y="685800"/>
            <a:ext cx="4572000" cy="3429000"/>
          </a:xfrm>
          <a:prstGeom prst="rect">
            <a:avLst/>
          </a:prstGeom>
          <a:noFill/>
          <a:ln w="9525">
            <a:noFill/>
          </a:ln>
        </p:spPr>
      </p:sp>
      <p:sp>
        <p:nvSpPr>
          <p:cNvPr id="2071" name="Rectangle 5"/>
          <p:cNvSpPr>
            <a:spLocks noGrp="1"/>
          </p:cNvSpPr>
          <p:nvPr>
            <p:ph type="body" sz="quarter" idx="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72" name="Rectangle 6"/>
          <p:cNvSpPr>
            <a:spLocks noGrp="1"/>
          </p:cNvSpPr>
          <p:nvPr>
            <p:ph type="ftr" sz="quarter" idx="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73" name="Rectangle 7"/>
          <p:cNvSpPr>
            <a:spLocks noGrp="1"/>
          </p:cNvSpPr>
          <p:nvPr>
            <p:ph type="sldNum" sz="quarter" idx="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7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75" name="Rectangle 3"/>
          <p:cNvSpPr>
            <a:spLocks noGrp="1"/>
          </p:cNvSpPr>
          <p:nvPr>
            <p:ph type="dt" idx="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76" name="Rectangle 4"/>
          <p:cNvSpPr>
            <a:spLocks noGrp="1" noRot="1" noChangeAspect="1"/>
          </p:cNvSpPr>
          <p:nvPr>
            <p:ph type="sldImg" idx="42"/>
          </p:nvPr>
        </p:nvSpPr>
        <p:spPr>
          <a:xfrm>
            <a:off x="1143000" y="685800"/>
            <a:ext cx="4572000" cy="3429000"/>
          </a:xfrm>
          <a:prstGeom prst="rect">
            <a:avLst/>
          </a:prstGeom>
          <a:noFill/>
          <a:ln w="9525">
            <a:noFill/>
          </a:ln>
        </p:spPr>
      </p:sp>
      <p:sp>
        <p:nvSpPr>
          <p:cNvPr id="2077" name="Rectangle 5"/>
          <p:cNvSpPr>
            <a:spLocks noGrp="1"/>
          </p:cNvSpPr>
          <p:nvPr>
            <p:ph type="body" sz="quarter" idx="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78" name="Rectangle 6"/>
          <p:cNvSpPr>
            <a:spLocks noGrp="1"/>
          </p:cNvSpPr>
          <p:nvPr>
            <p:ph type="ftr" sz="quarter" idx="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79" name="Rectangle 7"/>
          <p:cNvSpPr>
            <a:spLocks noGrp="1"/>
          </p:cNvSpPr>
          <p:nvPr>
            <p:ph type="sldNum" sz="quarter" idx="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8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81" name="Rectangle 3"/>
          <p:cNvSpPr>
            <a:spLocks noGrp="1"/>
          </p:cNvSpPr>
          <p:nvPr>
            <p:ph type="dt" idx="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82" name="Rectangle 4"/>
          <p:cNvSpPr>
            <a:spLocks noGrp="1" noRot="1" noChangeAspect="1"/>
          </p:cNvSpPr>
          <p:nvPr>
            <p:ph type="sldImg" idx="52"/>
          </p:nvPr>
        </p:nvSpPr>
        <p:spPr>
          <a:xfrm>
            <a:off x="1143000" y="685800"/>
            <a:ext cx="4572000" cy="3429000"/>
          </a:xfrm>
          <a:prstGeom prst="rect">
            <a:avLst/>
          </a:prstGeom>
          <a:noFill/>
          <a:ln w="9525">
            <a:noFill/>
          </a:ln>
        </p:spPr>
      </p:sp>
      <p:sp>
        <p:nvSpPr>
          <p:cNvPr id="2083" name="Rectangle 5"/>
          <p:cNvSpPr>
            <a:spLocks noGrp="1"/>
          </p:cNvSpPr>
          <p:nvPr>
            <p:ph type="body" sz="quarter" idx="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84" name="Rectangle 6"/>
          <p:cNvSpPr>
            <a:spLocks noGrp="1"/>
          </p:cNvSpPr>
          <p:nvPr>
            <p:ph type="ftr" sz="quarter" idx="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85" name="Rectangle 7"/>
          <p:cNvSpPr>
            <a:spLocks noGrp="1"/>
          </p:cNvSpPr>
          <p:nvPr>
            <p:ph type="sldNum" sz="quarter" idx="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8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87" name="Rectangle 3"/>
          <p:cNvSpPr>
            <a:spLocks noGrp="1"/>
          </p:cNvSpPr>
          <p:nvPr>
            <p:ph type="dt" idx="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88" name="Rectangle 4"/>
          <p:cNvSpPr>
            <a:spLocks noGrp="1" noRot="1" noChangeAspect="1"/>
          </p:cNvSpPr>
          <p:nvPr>
            <p:ph type="sldImg" idx="62"/>
          </p:nvPr>
        </p:nvSpPr>
        <p:spPr>
          <a:xfrm>
            <a:off x="1143000" y="685800"/>
            <a:ext cx="4572000" cy="3429000"/>
          </a:xfrm>
          <a:prstGeom prst="rect">
            <a:avLst/>
          </a:prstGeom>
          <a:noFill/>
          <a:ln w="9525">
            <a:noFill/>
          </a:ln>
        </p:spPr>
      </p:sp>
      <p:sp>
        <p:nvSpPr>
          <p:cNvPr id="2089" name="Rectangle 5"/>
          <p:cNvSpPr>
            <a:spLocks noGrp="1"/>
          </p:cNvSpPr>
          <p:nvPr>
            <p:ph type="body" sz="quarter" idx="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90" name="Rectangle 6"/>
          <p:cNvSpPr>
            <a:spLocks noGrp="1"/>
          </p:cNvSpPr>
          <p:nvPr>
            <p:ph type="ftr" sz="quarter" idx="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91" name="Rectangle 7"/>
          <p:cNvSpPr>
            <a:spLocks noGrp="1"/>
          </p:cNvSpPr>
          <p:nvPr>
            <p:ph type="sldNum" sz="quarter" idx="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9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93" name="Rectangle 3"/>
          <p:cNvSpPr>
            <a:spLocks noGrp="1"/>
          </p:cNvSpPr>
          <p:nvPr>
            <p:ph type="dt" idx="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094" name="Rectangle 4"/>
          <p:cNvSpPr>
            <a:spLocks noGrp="1" noRot="1" noChangeAspect="1"/>
          </p:cNvSpPr>
          <p:nvPr>
            <p:ph type="sldImg" idx="72"/>
          </p:nvPr>
        </p:nvSpPr>
        <p:spPr>
          <a:xfrm>
            <a:off x="1143000" y="685800"/>
            <a:ext cx="4572000" cy="3429000"/>
          </a:xfrm>
          <a:prstGeom prst="rect">
            <a:avLst/>
          </a:prstGeom>
          <a:noFill/>
          <a:ln w="9525">
            <a:noFill/>
          </a:ln>
        </p:spPr>
      </p:sp>
      <p:sp>
        <p:nvSpPr>
          <p:cNvPr id="2095" name="Rectangle 5"/>
          <p:cNvSpPr>
            <a:spLocks noGrp="1"/>
          </p:cNvSpPr>
          <p:nvPr>
            <p:ph type="body" sz="quarter" idx="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96" name="Rectangle 6"/>
          <p:cNvSpPr>
            <a:spLocks noGrp="1"/>
          </p:cNvSpPr>
          <p:nvPr>
            <p:ph type="ftr" sz="quarter" idx="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097" name="Rectangle 7"/>
          <p:cNvSpPr>
            <a:spLocks noGrp="1"/>
          </p:cNvSpPr>
          <p:nvPr>
            <p:ph type="sldNum" sz="quarter" idx="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09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099" name="Rectangle 3"/>
          <p:cNvSpPr>
            <a:spLocks noGrp="1"/>
          </p:cNvSpPr>
          <p:nvPr>
            <p:ph type="dt" idx="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00" name="Rectangle 4"/>
          <p:cNvSpPr>
            <a:spLocks noGrp="1" noRot="1" noChangeAspect="1"/>
          </p:cNvSpPr>
          <p:nvPr>
            <p:ph type="sldImg" idx="82"/>
          </p:nvPr>
        </p:nvSpPr>
        <p:spPr>
          <a:xfrm>
            <a:off x="1143000" y="685800"/>
            <a:ext cx="4572000" cy="3429000"/>
          </a:xfrm>
          <a:prstGeom prst="rect">
            <a:avLst/>
          </a:prstGeom>
          <a:noFill/>
          <a:ln w="9525">
            <a:noFill/>
          </a:ln>
        </p:spPr>
      </p:sp>
      <p:sp>
        <p:nvSpPr>
          <p:cNvPr id="2101" name="Rectangle 5"/>
          <p:cNvSpPr>
            <a:spLocks noGrp="1"/>
          </p:cNvSpPr>
          <p:nvPr>
            <p:ph type="body" sz="quarter" idx="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02" name="Rectangle 6"/>
          <p:cNvSpPr>
            <a:spLocks noGrp="1"/>
          </p:cNvSpPr>
          <p:nvPr>
            <p:ph type="ftr" sz="quarter" idx="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03" name="Rectangle 7"/>
          <p:cNvSpPr>
            <a:spLocks noGrp="1"/>
          </p:cNvSpPr>
          <p:nvPr>
            <p:ph type="sldNum" sz="quarter" idx="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0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05" name="Rectangle 3"/>
          <p:cNvSpPr>
            <a:spLocks noGrp="1"/>
          </p:cNvSpPr>
          <p:nvPr>
            <p:ph type="dt" idx="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06" name="Rectangle 4"/>
          <p:cNvSpPr>
            <a:spLocks noGrp="1" noRot="1" noChangeAspect="1"/>
          </p:cNvSpPr>
          <p:nvPr>
            <p:ph type="sldImg" idx="92"/>
          </p:nvPr>
        </p:nvSpPr>
        <p:spPr>
          <a:xfrm>
            <a:off x="1143000" y="685800"/>
            <a:ext cx="4572000" cy="3429000"/>
          </a:xfrm>
          <a:prstGeom prst="rect">
            <a:avLst/>
          </a:prstGeom>
          <a:noFill/>
          <a:ln w="9525">
            <a:noFill/>
          </a:ln>
        </p:spPr>
      </p:sp>
      <p:sp>
        <p:nvSpPr>
          <p:cNvPr id="2107" name="Rectangle 5"/>
          <p:cNvSpPr>
            <a:spLocks noGrp="1"/>
          </p:cNvSpPr>
          <p:nvPr>
            <p:ph type="body" sz="quarter" idx="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08" name="Rectangle 6"/>
          <p:cNvSpPr>
            <a:spLocks noGrp="1"/>
          </p:cNvSpPr>
          <p:nvPr>
            <p:ph type="ftr" sz="quarter" idx="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09" name="Rectangle 7"/>
          <p:cNvSpPr>
            <a:spLocks noGrp="1"/>
          </p:cNvSpPr>
          <p:nvPr>
            <p:ph type="sldNum" sz="quarter" idx="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1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11" name="Rectangle 3"/>
          <p:cNvSpPr>
            <a:spLocks noGrp="1"/>
          </p:cNvSpPr>
          <p:nvPr>
            <p:ph type="dt" idx="1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12" name="Rectangle 4"/>
          <p:cNvSpPr>
            <a:spLocks noGrp="1" noRot="1" noChangeAspect="1"/>
          </p:cNvSpPr>
          <p:nvPr>
            <p:ph type="sldImg" idx="102"/>
          </p:nvPr>
        </p:nvSpPr>
        <p:spPr>
          <a:xfrm>
            <a:off x="1143000" y="685800"/>
            <a:ext cx="4572000" cy="3429000"/>
          </a:xfrm>
          <a:prstGeom prst="rect">
            <a:avLst/>
          </a:prstGeom>
          <a:noFill/>
          <a:ln w="9525">
            <a:noFill/>
          </a:ln>
        </p:spPr>
      </p:sp>
      <p:sp>
        <p:nvSpPr>
          <p:cNvPr id="2113" name="Rectangle 5"/>
          <p:cNvSpPr>
            <a:spLocks noGrp="1"/>
          </p:cNvSpPr>
          <p:nvPr>
            <p:ph type="body" sz="quarter" idx="1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14" name="Rectangle 6"/>
          <p:cNvSpPr>
            <a:spLocks noGrp="1"/>
          </p:cNvSpPr>
          <p:nvPr>
            <p:ph type="ftr" sz="quarter" idx="1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15" name="Rectangle 7"/>
          <p:cNvSpPr>
            <a:spLocks noGrp="1"/>
          </p:cNvSpPr>
          <p:nvPr>
            <p:ph type="sldNum" sz="quarter" idx="1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1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17" name="Rectangle 3"/>
          <p:cNvSpPr>
            <a:spLocks noGrp="1"/>
          </p:cNvSpPr>
          <p:nvPr>
            <p:ph type="dt" idx="1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18" name="Rectangle 4"/>
          <p:cNvSpPr>
            <a:spLocks noGrp="1" noRot="1" noChangeAspect="1"/>
          </p:cNvSpPr>
          <p:nvPr>
            <p:ph type="sldImg" idx="112"/>
          </p:nvPr>
        </p:nvSpPr>
        <p:spPr>
          <a:xfrm>
            <a:off x="1143000" y="685800"/>
            <a:ext cx="4572000" cy="3429000"/>
          </a:xfrm>
          <a:prstGeom prst="rect">
            <a:avLst/>
          </a:prstGeom>
          <a:noFill/>
          <a:ln w="9525">
            <a:noFill/>
          </a:ln>
        </p:spPr>
      </p:sp>
      <p:sp>
        <p:nvSpPr>
          <p:cNvPr id="2119" name="Rectangle 5"/>
          <p:cNvSpPr>
            <a:spLocks noGrp="1"/>
          </p:cNvSpPr>
          <p:nvPr>
            <p:ph type="body" sz="quarter" idx="1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20" name="Rectangle 6"/>
          <p:cNvSpPr>
            <a:spLocks noGrp="1"/>
          </p:cNvSpPr>
          <p:nvPr>
            <p:ph type="ftr" sz="quarter" idx="1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21" name="Rectangle 7"/>
          <p:cNvSpPr>
            <a:spLocks noGrp="1"/>
          </p:cNvSpPr>
          <p:nvPr>
            <p:ph type="sldNum" sz="quarter" idx="1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2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23" name="Rectangle 3"/>
          <p:cNvSpPr>
            <a:spLocks noGrp="1"/>
          </p:cNvSpPr>
          <p:nvPr>
            <p:ph type="dt" idx="1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24" name="Rectangle 4"/>
          <p:cNvSpPr>
            <a:spLocks noGrp="1" noRot="1" noChangeAspect="1"/>
          </p:cNvSpPr>
          <p:nvPr>
            <p:ph type="sldImg" idx="122"/>
          </p:nvPr>
        </p:nvSpPr>
        <p:spPr>
          <a:xfrm>
            <a:off x="1143000" y="685800"/>
            <a:ext cx="4572000" cy="3429000"/>
          </a:xfrm>
          <a:prstGeom prst="rect">
            <a:avLst/>
          </a:prstGeom>
          <a:noFill/>
          <a:ln w="9525">
            <a:noFill/>
          </a:ln>
        </p:spPr>
      </p:sp>
      <p:sp>
        <p:nvSpPr>
          <p:cNvPr id="2125" name="Rectangle 5"/>
          <p:cNvSpPr>
            <a:spLocks noGrp="1"/>
          </p:cNvSpPr>
          <p:nvPr>
            <p:ph type="body" sz="quarter" idx="1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26" name="Rectangle 6"/>
          <p:cNvSpPr>
            <a:spLocks noGrp="1"/>
          </p:cNvSpPr>
          <p:nvPr>
            <p:ph type="ftr" sz="quarter" idx="1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27" name="Rectangle 7"/>
          <p:cNvSpPr>
            <a:spLocks noGrp="1"/>
          </p:cNvSpPr>
          <p:nvPr>
            <p:ph type="sldNum" sz="quarter" idx="1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2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29" name="Rectangle 3"/>
          <p:cNvSpPr>
            <a:spLocks noGrp="1"/>
          </p:cNvSpPr>
          <p:nvPr>
            <p:ph type="dt" idx="1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30" name="Rectangle 4"/>
          <p:cNvSpPr>
            <a:spLocks noGrp="1" noRot="1" noChangeAspect="1"/>
          </p:cNvSpPr>
          <p:nvPr>
            <p:ph type="sldImg" idx="132"/>
          </p:nvPr>
        </p:nvSpPr>
        <p:spPr>
          <a:xfrm>
            <a:off x="1143000" y="685800"/>
            <a:ext cx="4572000" cy="3429000"/>
          </a:xfrm>
          <a:prstGeom prst="rect">
            <a:avLst/>
          </a:prstGeom>
          <a:noFill/>
          <a:ln w="9525">
            <a:noFill/>
          </a:ln>
        </p:spPr>
      </p:sp>
      <p:sp>
        <p:nvSpPr>
          <p:cNvPr id="2131" name="Rectangle 5"/>
          <p:cNvSpPr>
            <a:spLocks noGrp="1"/>
          </p:cNvSpPr>
          <p:nvPr>
            <p:ph type="body" sz="quarter" idx="1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32" name="Rectangle 6"/>
          <p:cNvSpPr>
            <a:spLocks noGrp="1"/>
          </p:cNvSpPr>
          <p:nvPr>
            <p:ph type="ftr" sz="quarter" idx="1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33" name="Rectangle 7"/>
          <p:cNvSpPr>
            <a:spLocks noGrp="1"/>
          </p:cNvSpPr>
          <p:nvPr>
            <p:ph type="sldNum" sz="quarter" idx="1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3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35" name="Rectangle 3"/>
          <p:cNvSpPr>
            <a:spLocks noGrp="1"/>
          </p:cNvSpPr>
          <p:nvPr>
            <p:ph type="dt" idx="1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36" name="Rectangle 4"/>
          <p:cNvSpPr>
            <a:spLocks noGrp="1" noRot="1" noChangeAspect="1"/>
          </p:cNvSpPr>
          <p:nvPr>
            <p:ph type="sldImg" idx="142"/>
          </p:nvPr>
        </p:nvSpPr>
        <p:spPr>
          <a:xfrm>
            <a:off x="1143000" y="685800"/>
            <a:ext cx="4572000" cy="3429000"/>
          </a:xfrm>
          <a:prstGeom prst="rect">
            <a:avLst/>
          </a:prstGeom>
          <a:noFill/>
          <a:ln w="9525">
            <a:noFill/>
          </a:ln>
        </p:spPr>
      </p:sp>
      <p:sp>
        <p:nvSpPr>
          <p:cNvPr id="2137" name="Rectangle 5"/>
          <p:cNvSpPr>
            <a:spLocks noGrp="1"/>
          </p:cNvSpPr>
          <p:nvPr>
            <p:ph type="body" sz="quarter" idx="1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38" name="Rectangle 6"/>
          <p:cNvSpPr>
            <a:spLocks noGrp="1"/>
          </p:cNvSpPr>
          <p:nvPr>
            <p:ph type="ftr" sz="quarter" idx="1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39" name="Rectangle 7"/>
          <p:cNvSpPr>
            <a:spLocks noGrp="1"/>
          </p:cNvSpPr>
          <p:nvPr>
            <p:ph type="sldNum" sz="quarter" idx="1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4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41" name="Rectangle 3"/>
          <p:cNvSpPr>
            <a:spLocks noGrp="1"/>
          </p:cNvSpPr>
          <p:nvPr>
            <p:ph type="dt" idx="1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42" name="Rectangle 4"/>
          <p:cNvSpPr>
            <a:spLocks noGrp="1" noRot="1" noChangeAspect="1"/>
          </p:cNvSpPr>
          <p:nvPr>
            <p:ph type="sldImg" idx="152"/>
          </p:nvPr>
        </p:nvSpPr>
        <p:spPr>
          <a:xfrm>
            <a:off x="1143000" y="685800"/>
            <a:ext cx="4572000" cy="3429000"/>
          </a:xfrm>
          <a:prstGeom prst="rect">
            <a:avLst/>
          </a:prstGeom>
          <a:noFill/>
          <a:ln w="9525">
            <a:noFill/>
          </a:ln>
        </p:spPr>
      </p:sp>
      <p:sp>
        <p:nvSpPr>
          <p:cNvPr id="2143" name="Rectangle 5"/>
          <p:cNvSpPr>
            <a:spLocks noGrp="1"/>
          </p:cNvSpPr>
          <p:nvPr>
            <p:ph type="body" sz="quarter" idx="1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44" name="Rectangle 6"/>
          <p:cNvSpPr>
            <a:spLocks noGrp="1"/>
          </p:cNvSpPr>
          <p:nvPr>
            <p:ph type="ftr" sz="quarter" idx="1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45" name="Rectangle 7"/>
          <p:cNvSpPr>
            <a:spLocks noGrp="1"/>
          </p:cNvSpPr>
          <p:nvPr>
            <p:ph type="sldNum" sz="quarter" idx="1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4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47" name="Rectangle 3"/>
          <p:cNvSpPr>
            <a:spLocks noGrp="1"/>
          </p:cNvSpPr>
          <p:nvPr>
            <p:ph type="dt" idx="1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48" name="Rectangle 4"/>
          <p:cNvSpPr>
            <a:spLocks noGrp="1" noRot="1" noChangeAspect="1"/>
          </p:cNvSpPr>
          <p:nvPr>
            <p:ph type="sldImg" idx="162"/>
          </p:nvPr>
        </p:nvSpPr>
        <p:spPr>
          <a:xfrm>
            <a:off x="1143000" y="685800"/>
            <a:ext cx="4572000" cy="3429000"/>
          </a:xfrm>
          <a:prstGeom prst="rect">
            <a:avLst/>
          </a:prstGeom>
          <a:noFill/>
          <a:ln w="9525">
            <a:noFill/>
          </a:ln>
        </p:spPr>
      </p:sp>
      <p:sp>
        <p:nvSpPr>
          <p:cNvPr id="2149" name="Rectangle 5"/>
          <p:cNvSpPr>
            <a:spLocks noGrp="1"/>
          </p:cNvSpPr>
          <p:nvPr>
            <p:ph type="body" sz="quarter" idx="1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50" name="Rectangle 6"/>
          <p:cNvSpPr>
            <a:spLocks noGrp="1"/>
          </p:cNvSpPr>
          <p:nvPr>
            <p:ph type="ftr" sz="quarter" idx="1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51" name="Rectangle 7"/>
          <p:cNvSpPr>
            <a:spLocks noGrp="1"/>
          </p:cNvSpPr>
          <p:nvPr>
            <p:ph type="sldNum" sz="quarter" idx="1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5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53" name="Rectangle 3"/>
          <p:cNvSpPr>
            <a:spLocks noGrp="1"/>
          </p:cNvSpPr>
          <p:nvPr>
            <p:ph type="dt" idx="1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54" name="Rectangle 4"/>
          <p:cNvSpPr>
            <a:spLocks noGrp="1" noRot="1" noChangeAspect="1"/>
          </p:cNvSpPr>
          <p:nvPr>
            <p:ph type="sldImg" idx="172"/>
          </p:nvPr>
        </p:nvSpPr>
        <p:spPr>
          <a:xfrm>
            <a:off x="1143000" y="685800"/>
            <a:ext cx="4572000" cy="3429000"/>
          </a:xfrm>
          <a:prstGeom prst="rect">
            <a:avLst/>
          </a:prstGeom>
          <a:noFill/>
          <a:ln w="9525">
            <a:noFill/>
          </a:ln>
        </p:spPr>
      </p:sp>
      <p:sp>
        <p:nvSpPr>
          <p:cNvPr id="2155" name="Rectangle 5"/>
          <p:cNvSpPr>
            <a:spLocks noGrp="1"/>
          </p:cNvSpPr>
          <p:nvPr>
            <p:ph type="body" sz="quarter" idx="1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56" name="Rectangle 6"/>
          <p:cNvSpPr>
            <a:spLocks noGrp="1"/>
          </p:cNvSpPr>
          <p:nvPr>
            <p:ph type="ftr" sz="quarter" idx="1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57" name="Rectangle 7"/>
          <p:cNvSpPr>
            <a:spLocks noGrp="1"/>
          </p:cNvSpPr>
          <p:nvPr>
            <p:ph type="sldNum" sz="quarter" idx="1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5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59" name="Rectangle 3"/>
          <p:cNvSpPr>
            <a:spLocks noGrp="1"/>
          </p:cNvSpPr>
          <p:nvPr>
            <p:ph type="dt" idx="1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60" name="Rectangle 4"/>
          <p:cNvSpPr>
            <a:spLocks noGrp="1" noRot="1" noChangeAspect="1"/>
          </p:cNvSpPr>
          <p:nvPr>
            <p:ph type="sldImg" idx="182"/>
          </p:nvPr>
        </p:nvSpPr>
        <p:spPr>
          <a:xfrm>
            <a:off x="1143000" y="685800"/>
            <a:ext cx="4572000" cy="3429000"/>
          </a:xfrm>
          <a:prstGeom prst="rect">
            <a:avLst/>
          </a:prstGeom>
          <a:noFill/>
          <a:ln w="9525">
            <a:noFill/>
          </a:ln>
        </p:spPr>
      </p:sp>
      <p:sp>
        <p:nvSpPr>
          <p:cNvPr id="2161" name="Rectangle 5"/>
          <p:cNvSpPr>
            <a:spLocks noGrp="1"/>
          </p:cNvSpPr>
          <p:nvPr>
            <p:ph type="body" sz="quarter" idx="1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62" name="Rectangle 6"/>
          <p:cNvSpPr>
            <a:spLocks noGrp="1"/>
          </p:cNvSpPr>
          <p:nvPr>
            <p:ph type="ftr" sz="quarter" idx="1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63" name="Rectangle 7"/>
          <p:cNvSpPr>
            <a:spLocks noGrp="1"/>
          </p:cNvSpPr>
          <p:nvPr>
            <p:ph type="sldNum" sz="quarter" idx="1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6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65" name="Rectangle 3"/>
          <p:cNvSpPr>
            <a:spLocks noGrp="1"/>
          </p:cNvSpPr>
          <p:nvPr>
            <p:ph type="dt" idx="1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66" name="Rectangle 4"/>
          <p:cNvSpPr>
            <a:spLocks noGrp="1" noRot="1" noChangeAspect="1"/>
          </p:cNvSpPr>
          <p:nvPr>
            <p:ph type="sldImg" idx="192"/>
          </p:nvPr>
        </p:nvSpPr>
        <p:spPr>
          <a:xfrm>
            <a:off x="1143000" y="685800"/>
            <a:ext cx="4572000" cy="3429000"/>
          </a:xfrm>
          <a:prstGeom prst="rect">
            <a:avLst/>
          </a:prstGeom>
          <a:noFill/>
          <a:ln w="9525">
            <a:noFill/>
          </a:ln>
        </p:spPr>
      </p:sp>
      <p:sp>
        <p:nvSpPr>
          <p:cNvPr id="2167" name="Rectangle 5"/>
          <p:cNvSpPr>
            <a:spLocks noGrp="1"/>
          </p:cNvSpPr>
          <p:nvPr>
            <p:ph type="body" sz="quarter" idx="1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68" name="Rectangle 6"/>
          <p:cNvSpPr>
            <a:spLocks noGrp="1"/>
          </p:cNvSpPr>
          <p:nvPr>
            <p:ph type="ftr" sz="quarter" idx="1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69" name="Rectangle 7"/>
          <p:cNvSpPr>
            <a:spLocks noGrp="1"/>
          </p:cNvSpPr>
          <p:nvPr>
            <p:ph type="sldNum" sz="quarter" idx="1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7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71" name="Rectangle 3"/>
          <p:cNvSpPr>
            <a:spLocks noGrp="1"/>
          </p:cNvSpPr>
          <p:nvPr>
            <p:ph type="dt" idx="2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72" name="Rectangle 4"/>
          <p:cNvSpPr>
            <a:spLocks noGrp="1" noRot="1" noChangeAspect="1"/>
          </p:cNvSpPr>
          <p:nvPr>
            <p:ph type="sldImg" idx="202"/>
          </p:nvPr>
        </p:nvSpPr>
        <p:spPr>
          <a:xfrm>
            <a:off x="1143000" y="685800"/>
            <a:ext cx="4572000" cy="3429000"/>
          </a:xfrm>
          <a:prstGeom prst="rect">
            <a:avLst/>
          </a:prstGeom>
          <a:noFill/>
          <a:ln w="9525">
            <a:noFill/>
          </a:ln>
        </p:spPr>
      </p:sp>
      <p:sp>
        <p:nvSpPr>
          <p:cNvPr id="2173" name="Rectangle 5"/>
          <p:cNvSpPr>
            <a:spLocks noGrp="1"/>
          </p:cNvSpPr>
          <p:nvPr>
            <p:ph type="body" sz="quarter" idx="2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74" name="Rectangle 6"/>
          <p:cNvSpPr>
            <a:spLocks noGrp="1"/>
          </p:cNvSpPr>
          <p:nvPr>
            <p:ph type="ftr" sz="quarter" idx="2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75" name="Rectangle 7"/>
          <p:cNvSpPr>
            <a:spLocks noGrp="1"/>
          </p:cNvSpPr>
          <p:nvPr>
            <p:ph type="sldNum" sz="quarter" idx="2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7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77" name="Rectangle 3"/>
          <p:cNvSpPr>
            <a:spLocks noGrp="1"/>
          </p:cNvSpPr>
          <p:nvPr>
            <p:ph type="dt" idx="2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78" name="Rectangle 4"/>
          <p:cNvSpPr>
            <a:spLocks noGrp="1" noRot="1" noChangeAspect="1"/>
          </p:cNvSpPr>
          <p:nvPr>
            <p:ph type="sldImg" idx="212"/>
          </p:nvPr>
        </p:nvSpPr>
        <p:spPr>
          <a:xfrm>
            <a:off x="1143000" y="685800"/>
            <a:ext cx="4572000" cy="3429000"/>
          </a:xfrm>
          <a:prstGeom prst="rect">
            <a:avLst/>
          </a:prstGeom>
          <a:noFill/>
          <a:ln w="9525">
            <a:noFill/>
          </a:ln>
        </p:spPr>
      </p:sp>
      <p:sp>
        <p:nvSpPr>
          <p:cNvPr id="2179" name="Rectangle 5"/>
          <p:cNvSpPr>
            <a:spLocks noGrp="1"/>
          </p:cNvSpPr>
          <p:nvPr>
            <p:ph type="body" sz="quarter" idx="2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80" name="Rectangle 6"/>
          <p:cNvSpPr>
            <a:spLocks noGrp="1"/>
          </p:cNvSpPr>
          <p:nvPr>
            <p:ph type="ftr" sz="quarter" idx="2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81" name="Rectangle 7"/>
          <p:cNvSpPr>
            <a:spLocks noGrp="1"/>
          </p:cNvSpPr>
          <p:nvPr>
            <p:ph type="sldNum" sz="quarter" idx="2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8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83" name="Rectangle 3"/>
          <p:cNvSpPr>
            <a:spLocks noGrp="1"/>
          </p:cNvSpPr>
          <p:nvPr>
            <p:ph type="dt" idx="2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84" name="Rectangle 4"/>
          <p:cNvSpPr>
            <a:spLocks noGrp="1" noRot="1" noChangeAspect="1"/>
          </p:cNvSpPr>
          <p:nvPr>
            <p:ph type="sldImg" idx="222"/>
          </p:nvPr>
        </p:nvSpPr>
        <p:spPr>
          <a:xfrm>
            <a:off x="1143000" y="685800"/>
            <a:ext cx="4572000" cy="3429000"/>
          </a:xfrm>
          <a:prstGeom prst="rect">
            <a:avLst/>
          </a:prstGeom>
          <a:noFill/>
          <a:ln w="9525">
            <a:noFill/>
          </a:ln>
        </p:spPr>
      </p:sp>
      <p:sp>
        <p:nvSpPr>
          <p:cNvPr id="2185" name="Rectangle 5"/>
          <p:cNvSpPr>
            <a:spLocks noGrp="1"/>
          </p:cNvSpPr>
          <p:nvPr>
            <p:ph type="body" sz="quarter" idx="2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86" name="Rectangle 6"/>
          <p:cNvSpPr>
            <a:spLocks noGrp="1"/>
          </p:cNvSpPr>
          <p:nvPr>
            <p:ph type="ftr" sz="quarter" idx="2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87" name="Rectangle 7"/>
          <p:cNvSpPr>
            <a:spLocks noGrp="1"/>
          </p:cNvSpPr>
          <p:nvPr>
            <p:ph type="sldNum" sz="quarter" idx="2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8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89" name="Rectangle 3"/>
          <p:cNvSpPr>
            <a:spLocks noGrp="1"/>
          </p:cNvSpPr>
          <p:nvPr>
            <p:ph type="dt" idx="2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90" name="Rectangle 4"/>
          <p:cNvSpPr>
            <a:spLocks noGrp="1" noRot="1" noChangeAspect="1"/>
          </p:cNvSpPr>
          <p:nvPr>
            <p:ph type="sldImg" idx="232"/>
          </p:nvPr>
        </p:nvSpPr>
        <p:spPr>
          <a:xfrm>
            <a:off x="1143000" y="685800"/>
            <a:ext cx="4572000" cy="3429000"/>
          </a:xfrm>
          <a:prstGeom prst="rect">
            <a:avLst/>
          </a:prstGeom>
          <a:noFill/>
          <a:ln w="9525">
            <a:noFill/>
          </a:ln>
        </p:spPr>
      </p:sp>
      <p:sp>
        <p:nvSpPr>
          <p:cNvPr id="2191" name="Rectangle 5"/>
          <p:cNvSpPr>
            <a:spLocks noGrp="1"/>
          </p:cNvSpPr>
          <p:nvPr>
            <p:ph type="body" sz="quarter" idx="2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92" name="Rectangle 6"/>
          <p:cNvSpPr>
            <a:spLocks noGrp="1"/>
          </p:cNvSpPr>
          <p:nvPr>
            <p:ph type="ftr" sz="quarter" idx="2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93" name="Rectangle 7"/>
          <p:cNvSpPr>
            <a:spLocks noGrp="1"/>
          </p:cNvSpPr>
          <p:nvPr>
            <p:ph type="sldNum" sz="quarter" idx="2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19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195" name="Rectangle 3"/>
          <p:cNvSpPr>
            <a:spLocks noGrp="1"/>
          </p:cNvSpPr>
          <p:nvPr>
            <p:ph type="dt" idx="2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196" name="Rectangle 4"/>
          <p:cNvSpPr>
            <a:spLocks noGrp="1" noRot="1" noChangeAspect="1"/>
          </p:cNvSpPr>
          <p:nvPr>
            <p:ph type="sldImg" idx="242"/>
          </p:nvPr>
        </p:nvSpPr>
        <p:spPr>
          <a:xfrm>
            <a:off x="1143000" y="685800"/>
            <a:ext cx="4572000" cy="3429000"/>
          </a:xfrm>
          <a:prstGeom prst="rect">
            <a:avLst/>
          </a:prstGeom>
          <a:noFill/>
          <a:ln w="9525">
            <a:noFill/>
          </a:ln>
        </p:spPr>
      </p:sp>
      <p:sp>
        <p:nvSpPr>
          <p:cNvPr id="2197" name="Rectangle 5"/>
          <p:cNvSpPr>
            <a:spLocks noGrp="1"/>
          </p:cNvSpPr>
          <p:nvPr>
            <p:ph type="body" sz="quarter" idx="2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98" name="Rectangle 6"/>
          <p:cNvSpPr>
            <a:spLocks noGrp="1"/>
          </p:cNvSpPr>
          <p:nvPr>
            <p:ph type="ftr" sz="quarter" idx="2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199" name="Rectangle 7"/>
          <p:cNvSpPr>
            <a:spLocks noGrp="1"/>
          </p:cNvSpPr>
          <p:nvPr>
            <p:ph type="sldNum" sz="quarter" idx="2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0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01" name="Rectangle 3"/>
          <p:cNvSpPr>
            <a:spLocks noGrp="1"/>
          </p:cNvSpPr>
          <p:nvPr>
            <p:ph type="dt" idx="2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02" name="Rectangle 4"/>
          <p:cNvSpPr>
            <a:spLocks noGrp="1" noRot="1" noChangeAspect="1"/>
          </p:cNvSpPr>
          <p:nvPr>
            <p:ph type="sldImg" idx="252"/>
          </p:nvPr>
        </p:nvSpPr>
        <p:spPr>
          <a:xfrm>
            <a:off x="1143000" y="685800"/>
            <a:ext cx="4572000" cy="3429000"/>
          </a:xfrm>
          <a:prstGeom prst="rect">
            <a:avLst/>
          </a:prstGeom>
          <a:noFill/>
          <a:ln w="9525">
            <a:noFill/>
          </a:ln>
        </p:spPr>
      </p:sp>
      <p:sp>
        <p:nvSpPr>
          <p:cNvPr id="2203" name="Rectangle 5"/>
          <p:cNvSpPr>
            <a:spLocks noGrp="1"/>
          </p:cNvSpPr>
          <p:nvPr>
            <p:ph type="body" sz="quarter" idx="2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04" name="Rectangle 6"/>
          <p:cNvSpPr>
            <a:spLocks noGrp="1"/>
          </p:cNvSpPr>
          <p:nvPr>
            <p:ph type="ftr" sz="quarter" idx="2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05" name="Rectangle 7"/>
          <p:cNvSpPr>
            <a:spLocks noGrp="1"/>
          </p:cNvSpPr>
          <p:nvPr>
            <p:ph type="sldNum" sz="quarter" idx="2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0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07" name="Rectangle 3"/>
          <p:cNvSpPr>
            <a:spLocks noGrp="1"/>
          </p:cNvSpPr>
          <p:nvPr>
            <p:ph type="dt" idx="2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08" name="Rectangle 4"/>
          <p:cNvSpPr>
            <a:spLocks noGrp="1" noRot="1" noChangeAspect="1"/>
          </p:cNvSpPr>
          <p:nvPr>
            <p:ph type="sldImg" idx="262"/>
          </p:nvPr>
        </p:nvSpPr>
        <p:spPr>
          <a:xfrm>
            <a:off x="1143000" y="685800"/>
            <a:ext cx="4572000" cy="3429000"/>
          </a:xfrm>
          <a:prstGeom prst="rect">
            <a:avLst/>
          </a:prstGeom>
          <a:noFill/>
          <a:ln w="9525">
            <a:noFill/>
          </a:ln>
        </p:spPr>
      </p:sp>
      <p:sp>
        <p:nvSpPr>
          <p:cNvPr id="2209" name="Rectangle 5"/>
          <p:cNvSpPr>
            <a:spLocks noGrp="1"/>
          </p:cNvSpPr>
          <p:nvPr>
            <p:ph type="body" sz="quarter" idx="2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10" name="Rectangle 6"/>
          <p:cNvSpPr>
            <a:spLocks noGrp="1"/>
          </p:cNvSpPr>
          <p:nvPr>
            <p:ph type="ftr" sz="quarter" idx="2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11" name="Rectangle 7"/>
          <p:cNvSpPr>
            <a:spLocks noGrp="1"/>
          </p:cNvSpPr>
          <p:nvPr>
            <p:ph type="sldNum" sz="quarter" idx="2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1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13" name="Rectangle 3"/>
          <p:cNvSpPr>
            <a:spLocks noGrp="1"/>
          </p:cNvSpPr>
          <p:nvPr>
            <p:ph type="dt" idx="2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14" name="Rectangle 4"/>
          <p:cNvSpPr>
            <a:spLocks noGrp="1" noRot="1" noChangeAspect="1"/>
          </p:cNvSpPr>
          <p:nvPr>
            <p:ph type="sldImg" idx="272"/>
          </p:nvPr>
        </p:nvSpPr>
        <p:spPr>
          <a:xfrm>
            <a:off x="1143000" y="685800"/>
            <a:ext cx="4572000" cy="3429000"/>
          </a:xfrm>
          <a:prstGeom prst="rect">
            <a:avLst/>
          </a:prstGeom>
          <a:noFill/>
          <a:ln w="9525">
            <a:noFill/>
          </a:ln>
        </p:spPr>
      </p:sp>
      <p:sp>
        <p:nvSpPr>
          <p:cNvPr id="2215" name="Rectangle 5"/>
          <p:cNvSpPr>
            <a:spLocks noGrp="1"/>
          </p:cNvSpPr>
          <p:nvPr>
            <p:ph type="body" sz="quarter" idx="2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16" name="Rectangle 6"/>
          <p:cNvSpPr>
            <a:spLocks noGrp="1"/>
          </p:cNvSpPr>
          <p:nvPr>
            <p:ph type="ftr" sz="quarter" idx="2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17" name="Rectangle 7"/>
          <p:cNvSpPr>
            <a:spLocks noGrp="1"/>
          </p:cNvSpPr>
          <p:nvPr>
            <p:ph type="sldNum" sz="quarter" idx="2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1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19" name="Rectangle 3"/>
          <p:cNvSpPr>
            <a:spLocks noGrp="1"/>
          </p:cNvSpPr>
          <p:nvPr>
            <p:ph type="dt" idx="2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20" name="Rectangle 4"/>
          <p:cNvSpPr>
            <a:spLocks noGrp="1" noRot="1" noChangeAspect="1"/>
          </p:cNvSpPr>
          <p:nvPr>
            <p:ph type="sldImg" idx="282"/>
          </p:nvPr>
        </p:nvSpPr>
        <p:spPr>
          <a:xfrm>
            <a:off x="1143000" y="685800"/>
            <a:ext cx="4572000" cy="3429000"/>
          </a:xfrm>
          <a:prstGeom prst="rect">
            <a:avLst/>
          </a:prstGeom>
          <a:noFill/>
          <a:ln w="9525">
            <a:noFill/>
          </a:ln>
        </p:spPr>
      </p:sp>
      <p:sp>
        <p:nvSpPr>
          <p:cNvPr id="2221" name="Rectangle 5"/>
          <p:cNvSpPr>
            <a:spLocks noGrp="1"/>
          </p:cNvSpPr>
          <p:nvPr>
            <p:ph type="body" sz="quarter" idx="2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22" name="Rectangle 6"/>
          <p:cNvSpPr>
            <a:spLocks noGrp="1"/>
          </p:cNvSpPr>
          <p:nvPr>
            <p:ph type="ftr" sz="quarter" idx="2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23" name="Rectangle 7"/>
          <p:cNvSpPr>
            <a:spLocks noGrp="1"/>
          </p:cNvSpPr>
          <p:nvPr>
            <p:ph type="sldNum" sz="quarter" idx="2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2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25" name="Rectangle 3"/>
          <p:cNvSpPr>
            <a:spLocks noGrp="1"/>
          </p:cNvSpPr>
          <p:nvPr>
            <p:ph type="dt" idx="2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26" name="Rectangle 4"/>
          <p:cNvSpPr>
            <a:spLocks noGrp="1" noRot="1" noChangeAspect="1"/>
          </p:cNvSpPr>
          <p:nvPr>
            <p:ph type="sldImg" idx="292"/>
          </p:nvPr>
        </p:nvSpPr>
        <p:spPr>
          <a:xfrm>
            <a:off x="1143000" y="685800"/>
            <a:ext cx="4572000" cy="3429000"/>
          </a:xfrm>
          <a:prstGeom prst="rect">
            <a:avLst/>
          </a:prstGeom>
          <a:noFill/>
          <a:ln w="9525">
            <a:noFill/>
          </a:ln>
        </p:spPr>
      </p:sp>
      <p:sp>
        <p:nvSpPr>
          <p:cNvPr id="2227" name="Rectangle 5"/>
          <p:cNvSpPr>
            <a:spLocks noGrp="1"/>
          </p:cNvSpPr>
          <p:nvPr>
            <p:ph type="body" sz="quarter" idx="2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28" name="Rectangle 6"/>
          <p:cNvSpPr>
            <a:spLocks noGrp="1"/>
          </p:cNvSpPr>
          <p:nvPr>
            <p:ph type="ftr" sz="quarter" idx="2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29" name="Rectangle 7"/>
          <p:cNvSpPr>
            <a:spLocks noGrp="1"/>
          </p:cNvSpPr>
          <p:nvPr>
            <p:ph type="sldNum" sz="quarter" idx="2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3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31" name="Rectangle 3"/>
          <p:cNvSpPr>
            <a:spLocks noGrp="1"/>
          </p:cNvSpPr>
          <p:nvPr>
            <p:ph type="dt" idx="3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32" name="Rectangle 4"/>
          <p:cNvSpPr>
            <a:spLocks noGrp="1" noRot="1" noChangeAspect="1"/>
          </p:cNvSpPr>
          <p:nvPr>
            <p:ph type="sldImg" idx="302"/>
          </p:nvPr>
        </p:nvSpPr>
        <p:spPr>
          <a:xfrm>
            <a:off x="1143000" y="685800"/>
            <a:ext cx="4572000" cy="3429000"/>
          </a:xfrm>
          <a:prstGeom prst="rect">
            <a:avLst/>
          </a:prstGeom>
          <a:noFill/>
          <a:ln w="9525">
            <a:noFill/>
          </a:ln>
        </p:spPr>
      </p:sp>
      <p:sp>
        <p:nvSpPr>
          <p:cNvPr id="2233" name="Rectangle 5"/>
          <p:cNvSpPr>
            <a:spLocks noGrp="1"/>
          </p:cNvSpPr>
          <p:nvPr>
            <p:ph type="body" sz="quarter" idx="3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34" name="Rectangle 6"/>
          <p:cNvSpPr>
            <a:spLocks noGrp="1"/>
          </p:cNvSpPr>
          <p:nvPr>
            <p:ph type="ftr" sz="quarter" idx="3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35" name="Rectangle 7"/>
          <p:cNvSpPr>
            <a:spLocks noGrp="1"/>
          </p:cNvSpPr>
          <p:nvPr>
            <p:ph type="sldNum" sz="quarter" idx="3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3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37" name="Rectangle 3"/>
          <p:cNvSpPr>
            <a:spLocks noGrp="1"/>
          </p:cNvSpPr>
          <p:nvPr>
            <p:ph type="dt" idx="3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38" name="Rectangle 4"/>
          <p:cNvSpPr>
            <a:spLocks noGrp="1" noRot="1" noChangeAspect="1"/>
          </p:cNvSpPr>
          <p:nvPr>
            <p:ph type="sldImg" idx="312"/>
          </p:nvPr>
        </p:nvSpPr>
        <p:spPr>
          <a:xfrm>
            <a:off x="1143000" y="685800"/>
            <a:ext cx="4572000" cy="3429000"/>
          </a:xfrm>
          <a:prstGeom prst="rect">
            <a:avLst/>
          </a:prstGeom>
          <a:noFill/>
          <a:ln w="9525">
            <a:noFill/>
          </a:ln>
        </p:spPr>
      </p:sp>
      <p:sp>
        <p:nvSpPr>
          <p:cNvPr id="2239" name="Rectangle 5"/>
          <p:cNvSpPr>
            <a:spLocks noGrp="1"/>
          </p:cNvSpPr>
          <p:nvPr>
            <p:ph type="body" sz="quarter" idx="3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40" name="Rectangle 6"/>
          <p:cNvSpPr>
            <a:spLocks noGrp="1"/>
          </p:cNvSpPr>
          <p:nvPr>
            <p:ph type="ftr" sz="quarter" idx="3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41" name="Rectangle 7"/>
          <p:cNvSpPr>
            <a:spLocks noGrp="1"/>
          </p:cNvSpPr>
          <p:nvPr>
            <p:ph type="sldNum" sz="quarter" idx="3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4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43" name="Rectangle 3"/>
          <p:cNvSpPr>
            <a:spLocks noGrp="1"/>
          </p:cNvSpPr>
          <p:nvPr>
            <p:ph type="dt" idx="3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44" name="Rectangle 4"/>
          <p:cNvSpPr>
            <a:spLocks noGrp="1" noRot="1" noChangeAspect="1"/>
          </p:cNvSpPr>
          <p:nvPr>
            <p:ph type="sldImg" idx="322"/>
          </p:nvPr>
        </p:nvSpPr>
        <p:spPr>
          <a:xfrm>
            <a:off x="1143000" y="685800"/>
            <a:ext cx="4572000" cy="3429000"/>
          </a:xfrm>
          <a:prstGeom prst="rect">
            <a:avLst/>
          </a:prstGeom>
          <a:noFill/>
          <a:ln w="9525">
            <a:noFill/>
          </a:ln>
        </p:spPr>
      </p:sp>
      <p:sp>
        <p:nvSpPr>
          <p:cNvPr id="2245" name="Rectangle 5"/>
          <p:cNvSpPr>
            <a:spLocks noGrp="1"/>
          </p:cNvSpPr>
          <p:nvPr>
            <p:ph type="body" sz="quarter" idx="3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46" name="Rectangle 6"/>
          <p:cNvSpPr>
            <a:spLocks noGrp="1"/>
          </p:cNvSpPr>
          <p:nvPr>
            <p:ph type="ftr" sz="quarter" idx="3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47" name="Rectangle 7"/>
          <p:cNvSpPr>
            <a:spLocks noGrp="1"/>
          </p:cNvSpPr>
          <p:nvPr>
            <p:ph type="sldNum" sz="quarter" idx="3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4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49" name="Rectangle 3"/>
          <p:cNvSpPr>
            <a:spLocks noGrp="1"/>
          </p:cNvSpPr>
          <p:nvPr>
            <p:ph type="dt" idx="3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50" name="Rectangle 4"/>
          <p:cNvSpPr>
            <a:spLocks noGrp="1" noRot="1" noChangeAspect="1"/>
          </p:cNvSpPr>
          <p:nvPr>
            <p:ph type="sldImg" idx="332"/>
          </p:nvPr>
        </p:nvSpPr>
        <p:spPr>
          <a:xfrm>
            <a:off x="1143000" y="685800"/>
            <a:ext cx="4572000" cy="3429000"/>
          </a:xfrm>
          <a:prstGeom prst="rect">
            <a:avLst/>
          </a:prstGeom>
          <a:noFill/>
          <a:ln w="9525">
            <a:noFill/>
          </a:ln>
        </p:spPr>
      </p:sp>
      <p:sp>
        <p:nvSpPr>
          <p:cNvPr id="2251" name="Rectangle 5"/>
          <p:cNvSpPr>
            <a:spLocks noGrp="1"/>
          </p:cNvSpPr>
          <p:nvPr>
            <p:ph type="body" sz="quarter" idx="3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2" name="Rectangle 6"/>
          <p:cNvSpPr>
            <a:spLocks noGrp="1"/>
          </p:cNvSpPr>
          <p:nvPr>
            <p:ph type="ftr" sz="quarter" idx="3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53" name="Rectangle 7"/>
          <p:cNvSpPr>
            <a:spLocks noGrp="1"/>
          </p:cNvSpPr>
          <p:nvPr>
            <p:ph type="sldNum" sz="quarter" idx="3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5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55" name="Rectangle 3"/>
          <p:cNvSpPr>
            <a:spLocks noGrp="1"/>
          </p:cNvSpPr>
          <p:nvPr>
            <p:ph type="dt" idx="3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56" name="Rectangle 4"/>
          <p:cNvSpPr>
            <a:spLocks noGrp="1" noRot="1" noChangeAspect="1"/>
          </p:cNvSpPr>
          <p:nvPr>
            <p:ph type="sldImg" idx="342"/>
          </p:nvPr>
        </p:nvSpPr>
        <p:spPr>
          <a:xfrm>
            <a:off x="1143000" y="685800"/>
            <a:ext cx="4572000" cy="3429000"/>
          </a:xfrm>
          <a:prstGeom prst="rect">
            <a:avLst/>
          </a:prstGeom>
          <a:noFill/>
          <a:ln w="9525">
            <a:noFill/>
          </a:ln>
        </p:spPr>
      </p:sp>
      <p:sp>
        <p:nvSpPr>
          <p:cNvPr id="2257" name="Rectangle 5"/>
          <p:cNvSpPr>
            <a:spLocks noGrp="1"/>
          </p:cNvSpPr>
          <p:nvPr>
            <p:ph type="body" sz="quarter" idx="3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58" name="Rectangle 6"/>
          <p:cNvSpPr>
            <a:spLocks noGrp="1"/>
          </p:cNvSpPr>
          <p:nvPr>
            <p:ph type="ftr" sz="quarter" idx="3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59" name="Rectangle 7"/>
          <p:cNvSpPr>
            <a:spLocks noGrp="1"/>
          </p:cNvSpPr>
          <p:nvPr>
            <p:ph type="sldNum" sz="quarter" idx="3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6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61" name="Rectangle 3"/>
          <p:cNvSpPr>
            <a:spLocks noGrp="1"/>
          </p:cNvSpPr>
          <p:nvPr>
            <p:ph type="dt" idx="3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62" name="Rectangle 4"/>
          <p:cNvSpPr>
            <a:spLocks noGrp="1" noRot="1" noChangeAspect="1"/>
          </p:cNvSpPr>
          <p:nvPr>
            <p:ph type="sldImg" idx="352"/>
          </p:nvPr>
        </p:nvSpPr>
        <p:spPr>
          <a:xfrm>
            <a:off x="1143000" y="685800"/>
            <a:ext cx="4572000" cy="3429000"/>
          </a:xfrm>
          <a:prstGeom prst="rect">
            <a:avLst/>
          </a:prstGeom>
          <a:noFill/>
          <a:ln w="9525">
            <a:noFill/>
          </a:ln>
        </p:spPr>
      </p:sp>
      <p:sp>
        <p:nvSpPr>
          <p:cNvPr id="2263" name="Rectangle 5"/>
          <p:cNvSpPr>
            <a:spLocks noGrp="1"/>
          </p:cNvSpPr>
          <p:nvPr>
            <p:ph type="body" sz="quarter" idx="3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64" name="Rectangle 6"/>
          <p:cNvSpPr>
            <a:spLocks noGrp="1"/>
          </p:cNvSpPr>
          <p:nvPr>
            <p:ph type="ftr" sz="quarter" idx="3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65" name="Rectangle 7"/>
          <p:cNvSpPr>
            <a:spLocks noGrp="1"/>
          </p:cNvSpPr>
          <p:nvPr>
            <p:ph type="sldNum" sz="quarter" idx="3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6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67" name="Rectangle 3"/>
          <p:cNvSpPr>
            <a:spLocks noGrp="1"/>
          </p:cNvSpPr>
          <p:nvPr>
            <p:ph type="dt" idx="3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68" name="Rectangle 4"/>
          <p:cNvSpPr>
            <a:spLocks noGrp="1" noRot="1" noChangeAspect="1"/>
          </p:cNvSpPr>
          <p:nvPr>
            <p:ph type="sldImg" idx="362"/>
          </p:nvPr>
        </p:nvSpPr>
        <p:spPr>
          <a:xfrm>
            <a:off x="1143000" y="685800"/>
            <a:ext cx="4572000" cy="3429000"/>
          </a:xfrm>
          <a:prstGeom prst="rect">
            <a:avLst/>
          </a:prstGeom>
          <a:noFill/>
          <a:ln w="9525">
            <a:noFill/>
          </a:ln>
        </p:spPr>
      </p:sp>
      <p:sp>
        <p:nvSpPr>
          <p:cNvPr id="2269" name="Rectangle 5"/>
          <p:cNvSpPr>
            <a:spLocks noGrp="1"/>
          </p:cNvSpPr>
          <p:nvPr>
            <p:ph type="body" sz="quarter" idx="3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70" name="Rectangle 6"/>
          <p:cNvSpPr>
            <a:spLocks noGrp="1"/>
          </p:cNvSpPr>
          <p:nvPr>
            <p:ph type="ftr" sz="quarter" idx="3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71" name="Rectangle 7"/>
          <p:cNvSpPr>
            <a:spLocks noGrp="1"/>
          </p:cNvSpPr>
          <p:nvPr>
            <p:ph type="sldNum" sz="quarter" idx="3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7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73" name="Rectangle 3"/>
          <p:cNvSpPr>
            <a:spLocks noGrp="1"/>
          </p:cNvSpPr>
          <p:nvPr>
            <p:ph type="dt" idx="3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74" name="Rectangle 4"/>
          <p:cNvSpPr>
            <a:spLocks noGrp="1" noRot="1" noChangeAspect="1"/>
          </p:cNvSpPr>
          <p:nvPr>
            <p:ph type="sldImg" idx="372"/>
          </p:nvPr>
        </p:nvSpPr>
        <p:spPr>
          <a:xfrm>
            <a:off x="1143000" y="685800"/>
            <a:ext cx="4572000" cy="3429000"/>
          </a:xfrm>
          <a:prstGeom prst="rect">
            <a:avLst/>
          </a:prstGeom>
          <a:noFill/>
          <a:ln w="9525">
            <a:noFill/>
          </a:ln>
        </p:spPr>
      </p:sp>
      <p:sp>
        <p:nvSpPr>
          <p:cNvPr id="2275" name="Rectangle 5"/>
          <p:cNvSpPr>
            <a:spLocks noGrp="1"/>
          </p:cNvSpPr>
          <p:nvPr>
            <p:ph type="body" sz="quarter" idx="3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76" name="Rectangle 6"/>
          <p:cNvSpPr>
            <a:spLocks noGrp="1"/>
          </p:cNvSpPr>
          <p:nvPr>
            <p:ph type="ftr" sz="quarter" idx="3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77" name="Rectangle 7"/>
          <p:cNvSpPr>
            <a:spLocks noGrp="1"/>
          </p:cNvSpPr>
          <p:nvPr>
            <p:ph type="sldNum" sz="quarter" idx="3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7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79" name="Rectangle 3"/>
          <p:cNvSpPr>
            <a:spLocks noGrp="1"/>
          </p:cNvSpPr>
          <p:nvPr>
            <p:ph type="dt" idx="38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80" name="Rectangle 4"/>
          <p:cNvSpPr>
            <a:spLocks noGrp="1" noRot="1" noChangeAspect="1"/>
          </p:cNvSpPr>
          <p:nvPr>
            <p:ph type="sldImg" idx="382"/>
          </p:nvPr>
        </p:nvSpPr>
        <p:spPr>
          <a:xfrm>
            <a:off x="1143000" y="685800"/>
            <a:ext cx="4572000" cy="3429000"/>
          </a:xfrm>
          <a:prstGeom prst="rect">
            <a:avLst/>
          </a:prstGeom>
          <a:noFill/>
          <a:ln w="9525">
            <a:noFill/>
          </a:ln>
        </p:spPr>
      </p:sp>
      <p:sp>
        <p:nvSpPr>
          <p:cNvPr id="2281" name="Rectangle 5"/>
          <p:cNvSpPr>
            <a:spLocks noGrp="1"/>
          </p:cNvSpPr>
          <p:nvPr>
            <p:ph type="body" sz="quarter" idx="38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82" name="Rectangle 6"/>
          <p:cNvSpPr>
            <a:spLocks noGrp="1"/>
          </p:cNvSpPr>
          <p:nvPr>
            <p:ph type="ftr" sz="quarter" idx="38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83" name="Rectangle 7"/>
          <p:cNvSpPr>
            <a:spLocks noGrp="1"/>
          </p:cNvSpPr>
          <p:nvPr>
            <p:ph type="sldNum" sz="quarter" idx="38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8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85" name="Rectangle 3"/>
          <p:cNvSpPr>
            <a:spLocks noGrp="1"/>
          </p:cNvSpPr>
          <p:nvPr>
            <p:ph type="dt" idx="39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86" name="Rectangle 4"/>
          <p:cNvSpPr>
            <a:spLocks noGrp="1" noRot="1" noChangeAspect="1"/>
          </p:cNvSpPr>
          <p:nvPr>
            <p:ph type="sldImg" idx="392"/>
          </p:nvPr>
        </p:nvSpPr>
        <p:spPr>
          <a:xfrm>
            <a:off x="1143000" y="685800"/>
            <a:ext cx="4572000" cy="3429000"/>
          </a:xfrm>
          <a:prstGeom prst="rect">
            <a:avLst/>
          </a:prstGeom>
          <a:noFill/>
          <a:ln w="9525">
            <a:noFill/>
          </a:ln>
        </p:spPr>
      </p:sp>
      <p:sp>
        <p:nvSpPr>
          <p:cNvPr id="2287" name="Rectangle 5"/>
          <p:cNvSpPr>
            <a:spLocks noGrp="1"/>
          </p:cNvSpPr>
          <p:nvPr>
            <p:ph type="body" sz="quarter" idx="39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88" name="Rectangle 6"/>
          <p:cNvSpPr>
            <a:spLocks noGrp="1"/>
          </p:cNvSpPr>
          <p:nvPr>
            <p:ph type="ftr" sz="quarter" idx="39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89" name="Rectangle 7"/>
          <p:cNvSpPr>
            <a:spLocks noGrp="1"/>
          </p:cNvSpPr>
          <p:nvPr>
            <p:ph type="sldNum" sz="quarter" idx="39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9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91" name="Rectangle 3"/>
          <p:cNvSpPr>
            <a:spLocks noGrp="1"/>
          </p:cNvSpPr>
          <p:nvPr>
            <p:ph type="dt" idx="40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92" name="Rectangle 4"/>
          <p:cNvSpPr>
            <a:spLocks noGrp="1" noRot="1" noChangeAspect="1"/>
          </p:cNvSpPr>
          <p:nvPr>
            <p:ph type="sldImg" idx="402"/>
          </p:nvPr>
        </p:nvSpPr>
        <p:spPr>
          <a:xfrm>
            <a:off x="1143000" y="685800"/>
            <a:ext cx="4572000" cy="3429000"/>
          </a:xfrm>
          <a:prstGeom prst="rect">
            <a:avLst/>
          </a:prstGeom>
          <a:noFill/>
          <a:ln w="9525">
            <a:noFill/>
          </a:ln>
        </p:spPr>
      </p:sp>
      <p:sp>
        <p:nvSpPr>
          <p:cNvPr id="2293" name="Rectangle 5"/>
          <p:cNvSpPr>
            <a:spLocks noGrp="1"/>
          </p:cNvSpPr>
          <p:nvPr>
            <p:ph type="body" sz="quarter" idx="40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294" name="Rectangle 6"/>
          <p:cNvSpPr>
            <a:spLocks noGrp="1"/>
          </p:cNvSpPr>
          <p:nvPr>
            <p:ph type="ftr" sz="quarter" idx="40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295" name="Rectangle 7"/>
          <p:cNvSpPr>
            <a:spLocks noGrp="1"/>
          </p:cNvSpPr>
          <p:nvPr>
            <p:ph type="sldNum" sz="quarter" idx="40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29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297" name="Rectangle 3"/>
          <p:cNvSpPr>
            <a:spLocks noGrp="1"/>
          </p:cNvSpPr>
          <p:nvPr>
            <p:ph type="dt" idx="41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298" name="Rectangle 4"/>
          <p:cNvSpPr>
            <a:spLocks noGrp="1" noRot="1" noChangeAspect="1"/>
          </p:cNvSpPr>
          <p:nvPr>
            <p:ph type="sldImg" idx="412"/>
          </p:nvPr>
        </p:nvSpPr>
        <p:spPr>
          <a:xfrm>
            <a:off x="1143000" y="685800"/>
            <a:ext cx="4572000" cy="3429000"/>
          </a:xfrm>
          <a:prstGeom prst="rect">
            <a:avLst/>
          </a:prstGeom>
          <a:noFill/>
          <a:ln w="9525">
            <a:noFill/>
          </a:ln>
        </p:spPr>
      </p:sp>
      <p:sp>
        <p:nvSpPr>
          <p:cNvPr id="2299" name="Rectangle 5"/>
          <p:cNvSpPr>
            <a:spLocks noGrp="1"/>
          </p:cNvSpPr>
          <p:nvPr>
            <p:ph type="body" sz="quarter" idx="41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00" name="Rectangle 6"/>
          <p:cNvSpPr>
            <a:spLocks noGrp="1"/>
          </p:cNvSpPr>
          <p:nvPr>
            <p:ph type="ftr" sz="quarter" idx="41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01" name="Rectangle 7"/>
          <p:cNvSpPr>
            <a:spLocks noGrp="1"/>
          </p:cNvSpPr>
          <p:nvPr>
            <p:ph type="sldNum" sz="quarter" idx="41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0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03" name="Rectangle 3"/>
          <p:cNvSpPr>
            <a:spLocks noGrp="1"/>
          </p:cNvSpPr>
          <p:nvPr>
            <p:ph type="dt" idx="42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04" name="Rectangle 4"/>
          <p:cNvSpPr>
            <a:spLocks noGrp="1" noRot="1" noChangeAspect="1"/>
          </p:cNvSpPr>
          <p:nvPr>
            <p:ph type="sldImg" idx="422"/>
          </p:nvPr>
        </p:nvSpPr>
        <p:spPr>
          <a:xfrm>
            <a:off x="1143000" y="685800"/>
            <a:ext cx="4572000" cy="3429000"/>
          </a:xfrm>
          <a:prstGeom prst="rect">
            <a:avLst/>
          </a:prstGeom>
          <a:noFill/>
          <a:ln w="9525">
            <a:noFill/>
          </a:ln>
        </p:spPr>
      </p:sp>
      <p:sp>
        <p:nvSpPr>
          <p:cNvPr id="2305" name="Rectangle 5"/>
          <p:cNvSpPr>
            <a:spLocks noGrp="1"/>
          </p:cNvSpPr>
          <p:nvPr>
            <p:ph type="body" sz="quarter" idx="42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06" name="Rectangle 6"/>
          <p:cNvSpPr>
            <a:spLocks noGrp="1"/>
          </p:cNvSpPr>
          <p:nvPr>
            <p:ph type="ftr" sz="quarter" idx="42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07" name="Rectangle 7"/>
          <p:cNvSpPr>
            <a:spLocks noGrp="1"/>
          </p:cNvSpPr>
          <p:nvPr>
            <p:ph type="sldNum" sz="quarter" idx="42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0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09" name="Rectangle 3"/>
          <p:cNvSpPr>
            <a:spLocks noGrp="1"/>
          </p:cNvSpPr>
          <p:nvPr>
            <p:ph type="dt" idx="43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10" name="Rectangle 4"/>
          <p:cNvSpPr>
            <a:spLocks noGrp="1" noRot="1" noChangeAspect="1"/>
          </p:cNvSpPr>
          <p:nvPr>
            <p:ph type="sldImg" idx="432"/>
          </p:nvPr>
        </p:nvSpPr>
        <p:spPr>
          <a:xfrm>
            <a:off x="1143000" y="685800"/>
            <a:ext cx="4572000" cy="3429000"/>
          </a:xfrm>
          <a:prstGeom prst="rect">
            <a:avLst/>
          </a:prstGeom>
          <a:noFill/>
          <a:ln w="9525">
            <a:noFill/>
          </a:ln>
        </p:spPr>
      </p:sp>
      <p:sp>
        <p:nvSpPr>
          <p:cNvPr id="2311" name="Rectangle 5"/>
          <p:cNvSpPr>
            <a:spLocks noGrp="1"/>
          </p:cNvSpPr>
          <p:nvPr>
            <p:ph type="body" sz="quarter" idx="43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12" name="Rectangle 6"/>
          <p:cNvSpPr>
            <a:spLocks noGrp="1"/>
          </p:cNvSpPr>
          <p:nvPr>
            <p:ph type="ftr" sz="quarter" idx="43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13" name="Rectangle 7"/>
          <p:cNvSpPr>
            <a:spLocks noGrp="1"/>
          </p:cNvSpPr>
          <p:nvPr>
            <p:ph type="sldNum" sz="quarter" idx="43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14"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15" name="Rectangle 3"/>
          <p:cNvSpPr>
            <a:spLocks noGrp="1"/>
          </p:cNvSpPr>
          <p:nvPr>
            <p:ph type="dt" idx="44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16" name="Rectangle 4"/>
          <p:cNvSpPr>
            <a:spLocks noGrp="1" noRot="1" noChangeAspect="1"/>
          </p:cNvSpPr>
          <p:nvPr>
            <p:ph type="sldImg" idx="442"/>
          </p:nvPr>
        </p:nvSpPr>
        <p:spPr>
          <a:xfrm>
            <a:off x="1143000" y="685800"/>
            <a:ext cx="4572000" cy="3429000"/>
          </a:xfrm>
          <a:prstGeom prst="rect">
            <a:avLst/>
          </a:prstGeom>
          <a:noFill/>
          <a:ln w="9525">
            <a:noFill/>
          </a:ln>
        </p:spPr>
      </p:sp>
      <p:sp>
        <p:nvSpPr>
          <p:cNvPr id="2317" name="Rectangle 5"/>
          <p:cNvSpPr>
            <a:spLocks noGrp="1"/>
          </p:cNvSpPr>
          <p:nvPr>
            <p:ph type="body" sz="quarter" idx="44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18" name="Rectangle 6"/>
          <p:cNvSpPr>
            <a:spLocks noGrp="1"/>
          </p:cNvSpPr>
          <p:nvPr>
            <p:ph type="ftr" sz="quarter" idx="44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19" name="Rectangle 7"/>
          <p:cNvSpPr>
            <a:spLocks noGrp="1"/>
          </p:cNvSpPr>
          <p:nvPr>
            <p:ph type="sldNum" sz="quarter" idx="44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20"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21" name="Rectangle 3"/>
          <p:cNvSpPr>
            <a:spLocks noGrp="1"/>
          </p:cNvSpPr>
          <p:nvPr>
            <p:ph type="dt" idx="45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22" name="Rectangle 4"/>
          <p:cNvSpPr>
            <a:spLocks noGrp="1" noRot="1" noChangeAspect="1"/>
          </p:cNvSpPr>
          <p:nvPr>
            <p:ph type="sldImg" idx="452"/>
          </p:nvPr>
        </p:nvSpPr>
        <p:spPr>
          <a:xfrm>
            <a:off x="1143000" y="685800"/>
            <a:ext cx="4572000" cy="3429000"/>
          </a:xfrm>
          <a:prstGeom prst="rect">
            <a:avLst/>
          </a:prstGeom>
          <a:noFill/>
          <a:ln w="9525">
            <a:noFill/>
          </a:ln>
        </p:spPr>
      </p:sp>
      <p:sp>
        <p:nvSpPr>
          <p:cNvPr id="2323" name="Rectangle 5"/>
          <p:cNvSpPr>
            <a:spLocks noGrp="1"/>
          </p:cNvSpPr>
          <p:nvPr>
            <p:ph type="body" sz="quarter" idx="45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24" name="Rectangle 6"/>
          <p:cNvSpPr>
            <a:spLocks noGrp="1"/>
          </p:cNvSpPr>
          <p:nvPr>
            <p:ph type="ftr" sz="quarter" idx="45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25" name="Rectangle 7"/>
          <p:cNvSpPr>
            <a:spLocks noGrp="1"/>
          </p:cNvSpPr>
          <p:nvPr>
            <p:ph type="sldNum" sz="quarter" idx="45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26"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27" name="Rectangle 3"/>
          <p:cNvSpPr>
            <a:spLocks noGrp="1"/>
          </p:cNvSpPr>
          <p:nvPr>
            <p:ph type="dt" idx="46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28" name="Rectangle 4"/>
          <p:cNvSpPr>
            <a:spLocks noGrp="1" noRot="1" noChangeAspect="1"/>
          </p:cNvSpPr>
          <p:nvPr>
            <p:ph type="sldImg" idx="462"/>
          </p:nvPr>
        </p:nvSpPr>
        <p:spPr>
          <a:xfrm>
            <a:off x="1143000" y="685800"/>
            <a:ext cx="4572000" cy="3429000"/>
          </a:xfrm>
          <a:prstGeom prst="rect">
            <a:avLst/>
          </a:prstGeom>
          <a:noFill/>
          <a:ln w="9525">
            <a:noFill/>
          </a:ln>
        </p:spPr>
      </p:sp>
      <p:sp>
        <p:nvSpPr>
          <p:cNvPr id="2329" name="Rectangle 5"/>
          <p:cNvSpPr>
            <a:spLocks noGrp="1"/>
          </p:cNvSpPr>
          <p:nvPr>
            <p:ph type="body" sz="quarter" idx="46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30" name="Rectangle 6"/>
          <p:cNvSpPr>
            <a:spLocks noGrp="1"/>
          </p:cNvSpPr>
          <p:nvPr>
            <p:ph type="ftr" sz="quarter" idx="46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31" name="Rectangle 7"/>
          <p:cNvSpPr>
            <a:spLocks noGrp="1"/>
          </p:cNvSpPr>
          <p:nvPr>
            <p:ph type="sldNum" sz="quarter" idx="46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
        <p:nvSpPr>
          <p:cNvPr id="2332"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2333" name="Rectangle 3"/>
          <p:cNvSpPr>
            <a:spLocks noGrp="1"/>
          </p:cNvSpPr>
          <p:nvPr>
            <p:ph type="dt" idx="47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2334" name="Rectangle 4"/>
          <p:cNvSpPr>
            <a:spLocks noGrp="1" noRot="1" noChangeAspect="1"/>
          </p:cNvSpPr>
          <p:nvPr>
            <p:ph type="sldImg" idx="472"/>
          </p:nvPr>
        </p:nvSpPr>
        <p:spPr>
          <a:xfrm>
            <a:off x="1143000" y="685800"/>
            <a:ext cx="4572000" cy="3429000"/>
          </a:xfrm>
          <a:prstGeom prst="rect">
            <a:avLst/>
          </a:prstGeom>
          <a:noFill/>
          <a:ln w="9525">
            <a:noFill/>
          </a:ln>
        </p:spPr>
      </p:sp>
      <p:sp>
        <p:nvSpPr>
          <p:cNvPr id="2335" name="Rectangle 5"/>
          <p:cNvSpPr>
            <a:spLocks noGrp="1"/>
          </p:cNvSpPr>
          <p:nvPr>
            <p:ph type="body" sz="quarter" idx="47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36" name="Rectangle 6"/>
          <p:cNvSpPr>
            <a:spLocks noGrp="1"/>
          </p:cNvSpPr>
          <p:nvPr>
            <p:ph type="ftr" sz="quarter" idx="474"/>
          </p:nvPr>
        </p:nvSpPr>
        <p:spPr>
          <a:xfrm>
            <a:off x="0" y="8685213"/>
            <a:ext cx="2971800" cy="457200"/>
          </a:xfrm>
          <a:prstGeom prst="rect">
            <a:avLst/>
          </a:prstGeom>
          <a:noFill/>
          <a:ln w="9525">
            <a:noFill/>
          </a:ln>
        </p:spPr>
        <p:txBody>
          <a:bodyPr anchor="b"/>
          <a:lstStyle/>
          <a:p>
            <a:pPr lvl="0" eaLnBrk="1" hangingPunct="1"/>
            <a:endParaRPr lang="en-US" altLang="x-none" sz="1200" dirty="0"/>
          </a:p>
        </p:txBody>
      </p:sp>
      <p:sp>
        <p:nvSpPr>
          <p:cNvPr id="2337" name="Rectangle 7"/>
          <p:cNvSpPr>
            <a:spLocks noGrp="1"/>
          </p:cNvSpPr>
          <p:nvPr>
            <p:ph type="sldNum" sz="quarter" idx="47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2792859679"/>
      </p:ext>
    </p:extLst>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charset="0"/>
        <a:ea typeface="Arial"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28650" y="4076700"/>
            <a:ext cx="3886200" cy="21002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fld id="{BB962C8B-B14F-4D97-AF65-F5344CB8AC3E}" type="datetime1">
              <a:rPr lang="zh-CN" altLang="en-US"/>
              <a:t>2024/12/23</a:t>
            </a:fld>
            <a:endParaRPr lang="zh-CN" altLang="en-US"/>
          </a:p>
        </p:txBody>
      </p:sp>
      <p:sp>
        <p:nvSpPr>
          <p:cNvPr id="7" name="页脚占位符 6"/>
          <p:cNvSpPr>
            <a:spLocks noGrp="1"/>
          </p:cNvSpPr>
          <p:nvPr>
            <p:ph type="ftr" sz="quarter" idx="11"/>
          </p:nvPr>
        </p:nvSpPr>
        <p:spPr/>
        <p:txBody>
          <a:bodyPr/>
          <a:lstStyle/>
          <a:p>
            <a:pPr lvl="0"/>
            <a:endParaRPr lang="zh-CN"/>
          </a:p>
        </p:txBody>
      </p:sp>
      <p:sp>
        <p:nvSpPr>
          <p:cNvPr id="8" name="灯片编号占位符 7"/>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fld id="{BB962C8B-B14F-4D97-AF65-F5344CB8AC3E}" type="datetime1">
              <a:rPr lang="zh-CN" altLang="en-US" dirty="0"/>
              <a:t>2024/12/23</a:t>
            </a:fld>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en-US" altLang="zh-CN"/>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charset="-122"/>
              </a:defRPr>
            </a:lvl1pPr>
          </a:lstStyle>
          <a:p>
            <a:pPr lvl="0"/>
            <a:fld id="{BB962C8B-B14F-4D97-AF65-F5344CB8AC3E}" type="datetime1">
              <a:rPr lang="zh-CN" altLang="en-US" dirty="0"/>
              <a:t>2024/12/23</a:t>
            </a:fld>
            <a:endParaRPr lang="zh-CN" altLang="en-US" dirty="0"/>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charset="-122"/>
              </a:defRPr>
            </a:lvl1pPr>
          </a:lstStyle>
          <a:p>
            <a:pPr lvl="0"/>
            <a:endParaRPr lang="zh-CN" altLang="en-US" dirty="0"/>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charset="-122"/>
              </a:defRPr>
            </a:lvl1pPr>
          </a:lstStyle>
          <a:p>
            <a:pPr lvl="0"/>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pPr algn="l" rtl="0"/>
            <a:r>
              <a:rPr lang="en-US" dirty="0" smtClean="0"/>
              <a:t>Indication of </a:t>
            </a:r>
            <a:r>
              <a:rPr lang="en-US" sz="4000" b="1" dirty="0">
                <a:solidFill>
                  <a:srgbClr val="000000"/>
                </a:solidFill>
                <a:cs typeface="+mn-cs"/>
              </a:rPr>
              <a:t>i</a:t>
            </a:r>
            <a:r>
              <a:rPr lang="en-US" sz="4000" dirty="0">
                <a:solidFill>
                  <a:srgbClr val="000000"/>
                </a:solidFill>
                <a:cs typeface="+mn-cs"/>
              </a:rPr>
              <a:t>nfant</a:t>
            </a:r>
            <a:r>
              <a:rPr lang="en-US" dirty="0" smtClean="0"/>
              <a:t> </a:t>
            </a:r>
            <a:r>
              <a:rPr lang="en-US" dirty="0" err="1" smtClean="0"/>
              <a:t>referal</a:t>
            </a:r>
            <a:r>
              <a:rPr lang="en-US" dirty="0" smtClean="0"/>
              <a:t> </a:t>
            </a:r>
            <a:r>
              <a:rPr lang="en-US" dirty="0" err="1" smtClean="0"/>
              <a:t>tophthalmolgist</a:t>
            </a:r>
            <a:endParaRPr lang="ar-IQ" dirty="0"/>
          </a:p>
        </p:txBody>
      </p:sp>
      <p:sp>
        <p:nvSpPr>
          <p:cNvPr id="2" name="عنصر نائب للمحتوى 1"/>
          <p:cNvSpPr>
            <a:spLocks noGrp="1"/>
          </p:cNvSpPr>
          <p:nvPr>
            <p:ph idx="1"/>
          </p:nvPr>
        </p:nvSpPr>
        <p:spPr/>
        <p:txBody>
          <a:bodyPr/>
          <a:lstStyle/>
          <a:p>
            <a:pPr marL="0" indent="0">
              <a:buNone/>
            </a:pPr>
            <a:endParaRPr lang="ar-IQ" dirty="0"/>
          </a:p>
        </p:txBody>
      </p:sp>
      <p:graphicFrame>
        <p:nvGraphicFramePr>
          <p:cNvPr id="4" name="جدول 3"/>
          <p:cNvGraphicFramePr>
            <a:graphicFrameLocks noGrp="1"/>
          </p:cNvGraphicFramePr>
          <p:nvPr>
            <p:extLst>
              <p:ext uri="{D42A27DB-BD31-4B8C-83A1-F6EECF244321}">
                <p14:modId xmlns:p14="http://schemas.microsoft.com/office/powerpoint/2010/main" val="907017317"/>
              </p:ext>
            </p:extLst>
          </p:nvPr>
        </p:nvGraphicFramePr>
        <p:xfrm>
          <a:off x="0" y="895351"/>
          <a:ext cx="9144000" cy="5962649"/>
        </p:xfrm>
        <a:graphic>
          <a:graphicData uri="http://schemas.openxmlformats.org/drawingml/2006/table">
            <a:tbl>
              <a:tblPr/>
              <a:tblGrid>
                <a:gridCol w="2743200"/>
                <a:gridCol w="3310466"/>
                <a:gridCol w="3090334"/>
              </a:tblGrid>
              <a:tr h="2194859">
                <a:tc>
                  <a:txBody>
                    <a:bodyPr/>
                    <a:lstStyle/>
                    <a:p>
                      <a:pPr algn="l" fontAlgn="ctr"/>
                      <a:r>
                        <a:rPr lang="en-US" b="1" cap="all" dirty="0">
                          <a:solidFill>
                            <a:srgbClr val="87B42A"/>
                          </a:solidFill>
                          <a:effectLst/>
                          <a:latin typeface="Karla"/>
                        </a:rPr>
                        <a:t>Age</a:t>
                      </a:r>
                    </a:p>
                  </a:txBody>
                  <a:tcPr marL="47625" marR="47625" marT="47625" marB="47625">
                    <a:lnL>
                      <a:noFill/>
                    </a:lnL>
                    <a:lnR>
                      <a:noFill/>
                    </a:lnR>
                    <a:lnT>
                      <a:noFill/>
                    </a:lnT>
                    <a:lnB>
                      <a:noFill/>
                    </a:lnB>
                    <a:solidFill>
                      <a:srgbClr val="FFFFFF"/>
                    </a:solidFill>
                  </a:tcPr>
                </a:tc>
                <a:tc>
                  <a:txBody>
                    <a:bodyPr/>
                    <a:lstStyle/>
                    <a:p>
                      <a:pPr algn="l" fontAlgn="ctr"/>
                      <a:endParaRPr lang="en-US" b="1" i="1" cap="all" dirty="0">
                        <a:solidFill>
                          <a:srgbClr val="87B42A"/>
                        </a:solidFill>
                        <a:effectLst/>
                        <a:latin typeface="Karla"/>
                      </a:endParaRPr>
                    </a:p>
                  </a:txBody>
                  <a:tcPr marL="47625" marR="47625" marT="47625" marB="47625">
                    <a:lnL>
                      <a:noFill/>
                    </a:lnL>
                    <a:lnR>
                      <a:noFill/>
                    </a:lnR>
                    <a:lnT>
                      <a:noFill/>
                    </a:lnT>
                    <a:lnB>
                      <a:noFill/>
                    </a:lnB>
                    <a:solidFill>
                      <a:srgbClr val="FFFFFF"/>
                    </a:solidFill>
                  </a:tcPr>
                </a:tc>
                <a:tc>
                  <a:txBody>
                    <a:bodyPr/>
                    <a:lstStyle/>
                    <a:p>
                      <a:pPr algn="l" fontAlgn="ctr"/>
                      <a:r>
                        <a:rPr lang="en-US" b="1" cap="all">
                          <a:solidFill>
                            <a:srgbClr val="87B42A"/>
                          </a:solidFill>
                          <a:effectLst/>
                          <a:latin typeface="Karla"/>
                        </a:rPr>
                        <a:t>Referral Criteria</a:t>
                      </a:r>
                    </a:p>
                  </a:txBody>
                  <a:tcPr marL="47625" marR="47625" marT="47625" marB="47625">
                    <a:lnL>
                      <a:noFill/>
                    </a:lnL>
                    <a:lnR>
                      <a:noFill/>
                    </a:lnR>
                    <a:lnT>
                      <a:noFill/>
                    </a:lnT>
                    <a:lnB>
                      <a:noFill/>
                    </a:lnB>
                    <a:solidFill>
                      <a:srgbClr val="FFFFFF"/>
                    </a:solidFill>
                  </a:tcPr>
                </a:tc>
              </a:tr>
              <a:tr h="3767790">
                <a:tc>
                  <a:txBody>
                    <a:bodyPr/>
                    <a:lstStyle/>
                    <a:p>
                      <a:pPr algn="l"/>
                      <a:r>
                        <a:rPr lang="en-US" b="1" dirty="0">
                          <a:effectLst/>
                        </a:rPr>
                        <a:t>Newborn to 12 </a:t>
                      </a:r>
                      <a:r>
                        <a:rPr lang="en-US" b="1" dirty="0" smtClean="0">
                          <a:effectLst/>
                        </a:rPr>
                        <a:t>months(infant)</a:t>
                      </a:r>
                      <a:endParaRPr lang="en-US" dirty="0">
                        <a:effectLst/>
                      </a:endParaRPr>
                    </a:p>
                  </a:txBody>
                  <a:tcPr marL="47625" marR="47625" marT="47625" marB="47625">
                    <a:lnL>
                      <a:noFill/>
                    </a:lnL>
                    <a:lnR>
                      <a:noFill/>
                    </a:lnR>
                    <a:lnT>
                      <a:noFill/>
                    </a:lnT>
                    <a:lnB>
                      <a:noFill/>
                    </a:lnB>
                    <a:solidFill>
                      <a:srgbClr val="FFFFFF"/>
                    </a:solidFill>
                  </a:tcPr>
                </a:tc>
                <a:tc>
                  <a:txBody>
                    <a:bodyPr/>
                    <a:lstStyle/>
                    <a:p>
                      <a:pPr algn="l">
                        <a:buFont typeface="Arial"/>
                        <a:buChar char="•"/>
                      </a:pPr>
                      <a:endParaRPr lang="en-US" dirty="0">
                        <a:effectLst/>
                      </a:endParaRPr>
                    </a:p>
                  </a:txBody>
                  <a:tcPr marL="47625" marR="47625" marT="47625" marB="47625">
                    <a:lnL>
                      <a:noFill/>
                    </a:lnL>
                    <a:lnR>
                      <a:noFill/>
                    </a:lnR>
                    <a:lnT>
                      <a:noFill/>
                    </a:lnT>
                    <a:lnB>
                      <a:noFill/>
                    </a:lnB>
                    <a:solidFill>
                      <a:srgbClr val="FFFFFF"/>
                    </a:solidFill>
                  </a:tcPr>
                </a:tc>
                <a:tc>
                  <a:txBody>
                    <a:bodyPr/>
                    <a:lstStyle/>
                    <a:p>
                      <a:pPr algn="l">
                        <a:buFont typeface="Arial"/>
                        <a:buChar char="•"/>
                      </a:pPr>
                      <a:r>
                        <a:rPr lang="en-US" sz="1800" dirty="0" smtClean="0">
                          <a:effectLst/>
                        </a:rPr>
                        <a:t>do </a:t>
                      </a:r>
                      <a:r>
                        <a:rPr lang="en-US" sz="1800" dirty="0">
                          <a:effectLst/>
                        </a:rPr>
                        <a:t>not track well after 3 months of age</a:t>
                      </a:r>
                    </a:p>
                    <a:p>
                      <a:pPr algn="l">
                        <a:buFont typeface="Arial"/>
                        <a:buChar char="•"/>
                      </a:pPr>
                      <a:r>
                        <a:rPr lang="en-US" sz="1800" dirty="0" smtClean="0">
                          <a:effectLst/>
                        </a:rPr>
                        <a:t> </a:t>
                      </a:r>
                      <a:r>
                        <a:rPr lang="en-US" sz="1800" dirty="0">
                          <a:effectLst/>
                        </a:rPr>
                        <a:t>abnormal red </a:t>
                      </a:r>
                      <a:r>
                        <a:rPr lang="en-US" sz="1800" dirty="0" smtClean="0">
                          <a:effectLst/>
                        </a:rPr>
                        <a:t>reflex</a:t>
                      </a:r>
                    </a:p>
                    <a:p>
                      <a:pPr algn="l">
                        <a:buFont typeface="Arial"/>
                        <a:buChar char="•"/>
                      </a:pPr>
                      <a:r>
                        <a:rPr lang="en-US" sz="1800" dirty="0" smtClean="0">
                          <a:effectLst/>
                        </a:rPr>
                        <a:t>retinoblastoma </a:t>
                      </a:r>
                      <a:r>
                        <a:rPr lang="en-US" sz="1800" dirty="0">
                          <a:effectLst/>
                        </a:rPr>
                        <a:t>in a parent or </a:t>
                      </a:r>
                      <a:r>
                        <a:rPr lang="en-US" sz="1800" dirty="0" smtClean="0">
                          <a:effectLst/>
                        </a:rPr>
                        <a:t>sibling</a:t>
                      </a:r>
                    </a:p>
                    <a:p>
                      <a:pPr marL="342900" marR="0" lvl="0" indent="-342900" algn="l" defTabSz="914400" eaLnBrk="1" fontAlgn="base" latinLnBrk="0" hangingPunct="1">
                        <a:lnSpc>
                          <a:spcPct val="100000"/>
                        </a:lnSpc>
                        <a:spcBef>
                          <a:spcPct val="20000"/>
                        </a:spcBef>
                        <a:spcAft>
                          <a:spcPct val="0"/>
                        </a:spcAft>
                        <a:buClrTx/>
                        <a:buSzTx/>
                        <a:buFontTx/>
                        <a:buChar char="•"/>
                        <a:tabLst/>
                        <a:defRPr/>
                      </a:pPr>
                      <a:r>
                        <a:rPr kumimoji="0" lang="en-US" sz="1800" b="0" i="0" u="none" strike="noStrike" kern="1200" cap="none" spc="0" normalizeH="0" baseline="0" noProof="0" dirty="0" smtClean="0">
                          <a:ln>
                            <a:noFill/>
                          </a:ln>
                          <a:solidFill>
                            <a:srgbClr val="000000"/>
                          </a:solidFill>
                          <a:effectLst/>
                          <a:uLnTx/>
                          <a:uFillTx/>
                          <a:latin typeface="+mn-lt"/>
                          <a:cs typeface="+mn-cs"/>
                        </a:rPr>
                        <a:t> Inspection Structural abnormality</a:t>
                      </a:r>
                    </a:p>
                    <a:p>
                      <a:pPr marL="342900" marR="0" lvl="0" indent="-342900" algn="l" defTabSz="914400" eaLnBrk="1" fontAlgn="base" latinLnBrk="0" hangingPunct="1">
                        <a:lnSpc>
                          <a:spcPct val="100000"/>
                        </a:lnSpc>
                        <a:spcBef>
                          <a:spcPct val="20000"/>
                        </a:spcBef>
                        <a:spcAft>
                          <a:spcPct val="0"/>
                        </a:spcAft>
                        <a:buClrTx/>
                        <a:buSzTx/>
                        <a:buFontTx/>
                        <a:buChar char="•"/>
                        <a:tabLst/>
                        <a:defRPr/>
                      </a:pPr>
                      <a:r>
                        <a:rPr kumimoji="0" lang="en-US" sz="1800" b="0" i="0" u="none" strike="noStrike" kern="1200" cap="none" spc="0" normalizeH="0" baseline="0" noProof="0" dirty="0" smtClean="0">
                          <a:ln>
                            <a:noFill/>
                          </a:ln>
                          <a:solidFill>
                            <a:srgbClr val="000000"/>
                          </a:solidFill>
                          <a:effectLst/>
                          <a:uLnTx/>
                          <a:uFillTx/>
                          <a:latin typeface="+mn-lt"/>
                          <a:cs typeface="+mn-cs"/>
                        </a:rPr>
                        <a:t> Alternate occlusion Failure to object equally to covering each eye Corneal light reflex</a:t>
                      </a:r>
                      <a:endParaRPr kumimoji="0" lang="ar-IQ" sz="1800" b="0" i="0" u="none" strike="noStrike" kern="1200" cap="none" spc="0" normalizeH="0" baseline="0" noProof="0" dirty="0" smtClean="0">
                        <a:ln>
                          <a:noFill/>
                        </a:ln>
                        <a:solidFill>
                          <a:srgbClr val="000000"/>
                        </a:solidFill>
                        <a:effectLst/>
                        <a:uLnTx/>
                        <a:uFillTx/>
                        <a:latin typeface="+mn-lt"/>
                        <a:cs typeface="+mn-cs"/>
                      </a:endParaRPr>
                    </a:p>
                    <a:p>
                      <a:pPr algn="l">
                        <a:buFont typeface="Arial"/>
                        <a:buChar char="•"/>
                      </a:pPr>
                      <a:endParaRPr lang="en-US" sz="1800" dirty="0">
                        <a:effectLst/>
                      </a:endParaRPr>
                    </a:p>
                  </a:txBody>
                  <a:tcPr marL="47625" marR="47625" marT="47625" marB="47625">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5263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r>
              <a:rPr lang="en-US" dirty="0"/>
              <a:t>Diagnoses that may be made during a comprehensive pediatric medical eye examination based on abnormalities detected during eye and vision screening include, but are not limited to the following: </a:t>
            </a:r>
            <a:endParaRPr lang="ar-IQ" dirty="0"/>
          </a:p>
        </p:txBody>
      </p:sp>
      <p:sp>
        <p:nvSpPr>
          <p:cNvPr id="3" name="عنصر نائب للمحتوى 2"/>
          <p:cNvSpPr>
            <a:spLocks noGrp="1"/>
          </p:cNvSpPr>
          <p:nvPr>
            <p:ph idx="1"/>
          </p:nvPr>
        </p:nvSpPr>
        <p:spPr>
          <a:xfrm>
            <a:off x="0" y="0"/>
            <a:ext cx="9144000" cy="6991350"/>
          </a:xfrm>
        </p:spPr>
        <p:txBody>
          <a:bodyPr/>
          <a:lstStyle/>
          <a:p>
            <a:endParaRPr lang="ar-IQ" dirty="0"/>
          </a:p>
        </p:txBody>
      </p:sp>
    </p:spTree>
    <p:extLst>
      <p:ext uri="{BB962C8B-B14F-4D97-AF65-F5344CB8AC3E}">
        <p14:creationId xmlns:p14="http://schemas.microsoft.com/office/powerpoint/2010/main" val="163855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en-US" sz="2400" dirty="0"/>
              <a:t>Retinopathy of </a:t>
            </a:r>
            <a:r>
              <a:rPr lang="en-US" sz="2400" dirty="0" smtClean="0"/>
              <a:t>prematurity</a:t>
            </a:r>
          </a:p>
          <a:p>
            <a:r>
              <a:rPr lang="en-US" sz="2400" dirty="0" smtClean="0"/>
              <a:t> </a:t>
            </a:r>
            <a:r>
              <a:rPr lang="en-US" sz="2400" dirty="0"/>
              <a:t>Congenital </a:t>
            </a:r>
            <a:r>
              <a:rPr lang="en-US" sz="2400" dirty="0" smtClean="0"/>
              <a:t>cataract</a:t>
            </a:r>
          </a:p>
          <a:p>
            <a:r>
              <a:rPr lang="en-US" sz="2400" dirty="0" smtClean="0"/>
              <a:t> </a:t>
            </a:r>
            <a:r>
              <a:rPr lang="en-US" sz="2400" dirty="0" err="1"/>
              <a:t>Leukocoria</a:t>
            </a:r>
            <a:r>
              <a:rPr lang="en-US" sz="2400" dirty="0"/>
              <a:t> </a:t>
            </a:r>
            <a:endParaRPr lang="en-US" sz="2400" dirty="0" smtClean="0"/>
          </a:p>
          <a:p>
            <a:r>
              <a:rPr lang="en-US" sz="2400" dirty="0" smtClean="0"/>
              <a:t>Childhood </a:t>
            </a:r>
            <a:r>
              <a:rPr lang="en-US" sz="2400" dirty="0"/>
              <a:t>retinal dystrophy/ </a:t>
            </a:r>
            <a:r>
              <a:rPr lang="en-US" sz="2400" dirty="0" smtClean="0"/>
              <a:t>degeneration</a:t>
            </a:r>
          </a:p>
          <a:p>
            <a:r>
              <a:rPr lang="en-US" sz="2400" dirty="0" smtClean="0"/>
              <a:t> </a:t>
            </a:r>
            <a:r>
              <a:rPr lang="en-US" sz="2400" dirty="0"/>
              <a:t>Conjunctivitis </a:t>
            </a:r>
            <a:endParaRPr lang="en-US" sz="2400" dirty="0" smtClean="0"/>
          </a:p>
          <a:p>
            <a:r>
              <a:rPr lang="en-US" sz="2400" dirty="0" err="1" smtClean="0"/>
              <a:t>Nystagmus</a:t>
            </a:r>
            <a:r>
              <a:rPr lang="en-US" sz="2400" dirty="0" smtClean="0"/>
              <a:t> </a:t>
            </a:r>
          </a:p>
          <a:p>
            <a:r>
              <a:rPr lang="en-US" sz="2400" dirty="0" smtClean="0"/>
              <a:t>Strabismus</a:t>
            </a:r>
          </a:p>
          <a:p>
            <a:r>
              <a:rPr lang="en-US" sz="2400" dirty="0" smtClean="0"/>
              <a:t> </a:t>
            </a:r>
            <a:r>
              <a:rPr lang="en-US" sz="2400" dirty="0"/>
              <a:t>Refractive disorder </a:t>
            </a:r>
            <a:endParaRPr lang="en-US" sz="2400" dirty="0" smtClean="0"/>
          </a:p>
          <a:p>
            <a:r>
              <a:rPr lang="en-US" sz="2400" dirty="0" smtClean="0"/>
              <a:t>Retinoblastoma </a:t>
            </a:r>
          </a:p>
          <a:p>
            <a:r>
              <a:rPr lang="en-US" sz="2400" dirty="0" smtClean="0"/>
              <a:t>Congenital glaucoma</a:t>
            </a:r>
          </a:p>
          <a:p>
            <a:r>
              <a:rPr lang="en-US" sz="2400" dirty="0" smtClean="0"/>
              <a:t> </a:t>
            </a:r>
            <a:r>
              <a:rPr lang="en-US" sz="2400" dirty="0"/>
              <a:t>Diseases associated with a cloudy </a:t>
            </a:r>
            <a:r>
              <a:rPr lang="en-US" sz="2400" dirty="0" smtClean="0"/>
              <a:t>cornea</a:t>
            </a:r>
          </a:p>
          <a:p>
            <a:r>
              <a:rPr lang="en-US" sz="2400" dirty="0" smtClean="0"/>
              <a:t> </a:t>
            </a:r>
            <a:r>
              <a:rPr lang="en-US" sz="2400" dirty="0" err="1"/>
              <a:t>Coloboma</a:t>
            </a:r>
            <a:r>
              <a:rPr lang="en-US" sz="2400" dirty="0"/>
              <a:t> (iris or retinal) </a:t>
            </a:r>
            <a:endParaRPr lang="en-US" sz="2400" dirty="0" smtClean="0"/>
          </a:p>
          <a:p>
            <a:r>
              <a:rPr lang="en-US" sz="2400" dirty="0" smtClean="0"/>
              <a:t>Nasolacrimal </a:t>
            </a:r>
            <a:r>
              <a:rPr lang="en-US" sz="2400" dirty="0"/>
              <a:t>duct </a:t>
            </a:r>
            <a:r>
              <a:rPr lang="en-US" sz="2400" dirty="0" smtClean="0"/>
              <a:t>obstruction</a:t>
            </a:r>
          </a:p>
          <a:p>
            <a:r>
              <a:rPr lang="en-US" sz="2400" dirty="0" smtClean="0"/>
              <a:t> </a:t>
            </a:r>
            <a:r>
              <a:rPr lang="en-US" sz="2400" dirty="0"/>
              <a:t>Delayed visual </a:t>
            </a:r>
            <a:r>
              <a:rPr lang="en-US" sz="2400" dirty="0" smtClean="0"/>
              <a:t>maturation</a:t>
            </a:r>
          </a:p>
          <a:p>
            <a:r>
              <a:rPr lang="en-US" sz="2400" dirty="0" smtClean="0"/>
              <a:t> Amblyopia</a:t>
            </a:r>
          </a:p>
          <a:p>
            <a:r>
              <a:rPr lang="en-US" sz="2400" dirty="0" smtClean="0"/>
              <a:t> </a:t>
            </a:r>
            <a:r>
              <a:rPr lang="en-US" sz="2400" dirty="0"/>
              <a:t>Ptosis</a:t>
            </a:r>
            <a:endParaRPr lang="ar-IQ" sz="2400" dirty="0"/>
          </a:p>
        </p:txBody>
      </p:sp>
    </p:spTree>
    <p:extLst>
      <p:ext uri="{BB962C8B-B14F-4D97-AF65-F5344CB8AC3E}">
        <p14:creationId xmlns:p14="http://schemas.microsoft.com/office/powerpoint/2010/main" val="255851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600200"/>
          </a:xfrm>
        </p:spPr>
        <p:txBody>
          <a:bodyPr/>
          <a:lstStyle/>
          <a:p>
            <a:pPr rtl="0"/>
            <a:r>
              <a:rPr lang="en-US" sz="2800" dirty="0" smtClean="0"/>
              <a:t/>
            </a:r>
            <a:br>
              <a:rPr lang="en-US" sz="2800" dirty="0" smtClean="0"/>
            </a:br>
            <a:r>
              <a:rPr lang="en-US" sz="2800" dirty="0" smtClean="0"/>
              <a:t>Family history</a:t>
            </a:r>
            <a:br>
              <a:rPr lang="en-US" sz="2800" dirty="0" smtClean="0"/>
            </a:br>
            <a:r>
              <a:rPr lang="en-US" sz="2800" dirty="0" smtClean="0"/>
              <a:t>(general </a:t>
            </a:r>
            <a:r>
              <a:rPr lang="en-US" sz="2800" dirty="0"/>
              <a:t>health problems, systemic disease, or use of medications that are known to be associated with eye disease and visual abnormalities</a:t>
            </a:r>
            <a:r>
              <a:rPr lang="en-US" dirty="0"/>
              <a:t>)</a:t>
            </a:r>
            <a:endParaRPr lang="ar-IQ" dirty="0"/>
          </a:p>
        </p:txBody>
      </p:sp>
      <p:sp>
        <p:nvSpPr>
          <p:cNvPr id="3" name="عنصر نائب للمحتوى 2"/>
          <p:cNvSpPr>
            <a:spLocks noGrp="1"/>
          </p:cNvSpPr>
          <p:nvPr>
            <p:ph idx="1"/>
          </p:nvPr>
        </p:nvSpPr>
        <p:spPr>
          <a:xfrm>
            <a:off x="0" y="2228850"/>
            <a:ext cx="9144000" cy="4629150"/>
          </a:xfrm>
        </p:spPr>
        <p:txBody>
          <a:bodyPr/>
          <a:lstStyle/>
          <a:p>
            <a:r>
              <a:rPr lang="en-US" sz="2800" dirty="0" smtClean="0"/>
              <a:t>Amblyopia</a:t>
            </a:r>
          </a:p>
          <a:p>
            <a:r>
              <a:rPr lang="en-US" sz="2800" dirty="0" smtClean="0"/>
              <a:t> </a:t>
            </a:r>
            <a:r>
              <a:rPr lang="en-US" sz="2800" dirty="0"/>
              <a:t>Glasses in early </a:t>
            </a:r>
            <a:r>
              <a:rPr lang="en-US" sz="2800" dirty="0" smtClean="0"/>
              <a:t>childhood</a:t>
            </a:r>
          </a:p>
          <a:p>
            <a:r>
              <a:rPr lang="en-US" sz="2800" dirty="0" smtClean="0"/>
              <a:t> </a:t>
            </a:r>
            <a:r>
              <a:rPr lang="en-US" sz="2800" dirty="0"/>
              <a:t>Sickle cell </a:t>
            </a:r>
            <a:r>
              <a:rPr lang="en-US" sz="2800" dirty="0" smtClean="0"/>
              <a:t>disease</a:t>
            </a:r>
          </a:p>
          <a:p>
            <a:r>
              <a:rPr lang="en-US" sz="2800" dirty="0" smtClean="0"/>
              <a:t> </a:t>
            </a:r>
            <a:r>
              <a:rPr lang="en-US" sz="2800" dirty="0"/>
              <a:t>Systemic syndromes with ocular manifestations</a:t>
            </a:r>
            <a:endParaRPr lang="ar-IQ" sz="2800" dirty="0"/>
          </a:p>
        </p:txBody>
      </p:sp>
    </p:spTree>
    <p:extLst>
      <p:ext uri="{BB962C8B-B14F-4D97-AF65-F5344CB8AC3E}">
        <p14:creationId xmlns:p14="http://schemas.microsoft.com/office/powerpoint/2010/main" val="1467559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277350" cy="1600200"/>
          </a:xfrm>
        </p:spPr>
        <p:txBody>
          <a:bodyPr/>
          <a:lstStyle/>
          <a:p>
            <a:r>
              <a:rPr lang="en-US" sz="2800" dirty="0" smtClean="0"/>
              <a:t>general </a:t>
            </a:r>
            <a:r>
              <a:rPr lang="en-US" sz="2800" dirty="0"/>
              <a:t>health problems, systemic disease, or use of medications that are known to be associated with eye disease and visual abnormalities</a:t>
            </a:r>
            <a:endParaRPr lang="ar-IQ" sz="2800" dirty="0"/>
          </a:p>
        </p:txBody>
      </p:sp>
      <p:sp>
        <p:nvSpPr>
          <p:cNvPr id="3" name="عنصر نائب للمحتوى 2"/>
          <p:cNvSpPr>
            <a:spLocks noGrp="1"/>
          </p:cNvSpPr>
          <p:nvPr>
            <p:ph idx="1"/>
          </p:nvPr>
        </p:nvSpPr>
        <p:spPr>
          <a:xfrm>
            <a:off x="0" y="1600200"/>
            <a:ext cx="9144000" cy="5257800"/>
          </a:xfrm>
        </p:spPr>
        <p:txBody>
          <a:bodyPr/>
          <a:lstStyle/>
          <a:p>
            <a:r>
              <a:rPr lang="en-US" sz="2400" dirty="0" smtClean="0"/>
              <a:t>Prematurity </a:t>
            </a:r>
          </a:p>
          <a:p>
            <a:r>
              <a:rPr lang="en-US" sz="2400" dirty="0" smtClean="0"/>
              <a:t>Perinatal </a:t>
            </a:r>
            <a:r>
              <a:rPr lang="en-US" sz="2400" dirty="0"/>
              <a:t>complications (evaluation at </a:t>
            </a:r>
            <a:r>
              <a:rPr lang="en-US" sz="2400" dirty="0" smtClean="0"/>
              <a:t>birth) </a:t>
            </a:r>
            <a:r>
              <a:rPr lang="en-US" sz="2400" dirty="0"/>
              <a:t>and </a:t>
            </a:r>
            <a:r>
              <a:rPr lang="en-US" sz="2400" dirty="0" smtClean="0"/>
              <a:t>(at </a:t>
            </a:r>
            <a:r>
              <a:rPr lang="en-US" sz="2400" dirty="0"/>
              <a:t>6 </a:t>
            </a:r>
            <a:r>
              <a:rPr lang="en-US" sz="2400" dirty="0" smtClean="0"/>
              <a:t>months)</a:t>
            </a:r>
          </a:p>
          <a:p>
            <a:r>
              <a:rPr lang="en-US" sz="2400" dirty="0" smtClean="0"/>
              <a:t>Neurological </a:t>
            </a:r>
            <a:r>
              <a:rPr lang="en-US" sz="2400" dirty="0"/>
              <a:t>disorders or neurodevelopmental delay (upon diagnosis) </a:t>
            </a:r>
            <a:endParaRPr lang="en-US" sz="2400" dirty="0" smtClean="0"/>
          </a:p>
          <a:p>
            <a:r>
              <a:rPr lang="en-US" sz="2400" dirty="0" smtClean="0"/>
              <a:t>Juvenile rheumatoid </a:t>
            </a:r>
            <a:r>
              <a:rPr lang="en-US" sz="2400" dirty="0"/>
              <a:t>arthritis (upon diagnosis) </a:t>
            </a:r>
            <a:endParaRPr lang="en-US" sz="2400" dirty="0" smtClean="0"/>
          </a:p>
          <a:p>
            <a:r>
              <a:rPr lang="en-US" sz="2400" dirty="0" smtClean="0"/>
              <a:t>Diabetes </a:t>
            </a:r>
            <a:r>
              <a:rPr lang="en-US" sz="2400" dirty="0"/>
              <a:t>mellitus (5 years after onset, yearly thereafter) </a:t>
            </a:r>
            <a:endParaRPr lang="en-US" sz="2400" dirty="0" smtClean="0"/>
          </a:p>
          <a:p>
            <a:r>
              <a:rPr lang="en-US" sz="2400" dirty="0" smtClean="0"/>
              <a:t>Systemic </a:t>
            </a:r>
            <a:r>
              <a:rPr lang="en-US" sz="2400" dirty="0"/>
              <a:t>syndromes with ocular manifestations (at 6 months or upon diagnosis) </a:t>
            </a:r>
            <a:endParaRPr lang="en-US" sz="2400" dirty="0" smtClean="0"/>
          </a:p>
          <a:p>
            <a:r>
              <a:rPr lang="en-US" sz="2400" dirty="0" smtClean="0"/>
              <a:t>Chronic </a:t>
            </a:r>
            <a:r>
              <a:rPr lang="en-US" sz="2400" dirty="0"/>
              <a:t>systemic steroid therapy or other medications (e.g., </a:t>
            </a:r>
            <a:r>
              <a:rPr lang="en-US" sz="2400" dirty="0" err="1"/>
              <a:t>hydroxychloroquine</a:t>
            </a:r>
            <a:r>
              <a:rPr lang="en-US" sz="2400" dirty="0"/>
              <a:t>) known to cause eye disease </a:t>
            </a:r>
            <a:endParaRPr lang="ar-IQ" sz="2400" dirty="0"/>
          </a:p>
        </p:txBody>
      </p:sp>
    </p:spTree>
    <p:extLst>
      <p:ext uri="{BB962C8B-B14F-4D97-AF65-F5344CB8AC3E}">
        <p14:creationId xmlns:p14="http://schemas.microsoft.com/office/powerpoint/2010/main" val="2032401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479425" y="434975"/>
            <a:ext cx="8185150" cy="5951855"/>
          </a:xfrm>
        </p:spPr>
        <p:txBody>
          <a:bodyPr/>
          <a:lstStyle/>
          <a:p>
            <a:pPr marL="0" indent="0" rtl="0">
              <a:buNone/>
            </a:pPr>
            <a:r>
              <a:rPr sz="2400" b="1" u="sng" kern="1200" dirty="0">
                <a:latin typeface="Kefa" charset="0"/>
                <a:ea typeface="Kefa" charset="0"/>
                <a:cs typeface="Kefa" charset="0"/>
              </a:rPr>
              <a:t>2) Eyelids</a:t>
            </a:r>
          </a:p>
          <a:p>
            <a:pPr marL="0" indent="0">
              <a:buNone/>
            </a:pPr>
            <a:r>
              <a:rPr sz="2400" kern="1200" dirty="0">
                <a:latin typeface="Kefa" charset="0"/>
                <a:ea typeface="Kefa" charset="0"/>
                <a:cs typeface="Kefa" charset="0"/>
              </a:rPr>
              <a:t>General Guidelines</a:t>
            </a:r>
          </a:p>
          <a:p>
            <a:pPr marL="0" indent="0">
              <a:buNone/>
            </a:pPr>
            <a:r>
              <a:rPr sz="2400" kern="1200" dirty="0">
                <a:latin typeface="Kefa" charset="0"/>
                <a:ea typeface="Kefa" charset="0"/>
                <a:cs typeface="Kefa" charset="0"/>
              </a:rPr>
              <a:t> Mechanical obstruction of vision can produce severe visual loss </a:t>
            </a:r>
            <a:r>
              <a:rPr lang="en-AU" sz="2400" kern="1200" dirty="0">
                <a:latin typeface="Kefa" charset="0"/>
                <a:ea typeface="Kefa" charset="0"/>
                <a:cs typeface="Kefa" charset="0"/>
              </a:rPr>
              <a:t>.</a:t>
            </a:r>
          </a:p>
          <a:p>
            <a:pPr marL="0" indent="0">
              <a:buNone/>
            </a:pPr>
            <a:r>
              <a:rPr sz="2400" kern="1200" dirty="0">
                <a:latin typeface="Kefa" charset="0"/>
                <a:ea typeface="Kefa" charset="0"/>
                <a:cs typeface="Kefa" charset="0"/>
              </a:rPr>
              <a:t> Droopiness of Eyelid (ptosis) or Eyelid </a:t>
            </a:r>
            <a:r>
              <a:rPr sz="2400" kern="1200" dirty="0" err="1">
                <a:latin typeface="Kefa" charset="0"/>
                <a:ea typeface="Kefa" charset="0"/>
                <a:cs typeface="Kefa" charset="0"/>
              </a:rPr>
              <a:t>hemangioma</a:t>
            </a:r>
            <a:r>
              <a:rPr sz="2400" kern="1200" dirty="0">
                <a:latin typeface="Kefa" charset="0"/>
                <a:ea typeface="Kefa" charset="0"/>
                <a:cs typeface="Kefa" charset="0"/>
              </a:rPr>
              <a:t> can also cause  amblyopia.</a:t>
            </a:r>
          </a:p>
          <a:p>
            <a:pPr marL="0" indent="0">
              <a:buNone/>
            </a:pPr>
            <a:endParaRPr sz="2400" kern="1200" dirty="0">
              <a:latin typeface="Kefa" charset="0"/>
              <a:ea typeface="Kefa" charset="0"/>
              <a:cs typeface="Kefa" charset="0"/>
            </a:endParaRPr>
          </a:p>
          <a:p>
            <a:pPr marL="0" indent="0">
              <a:buNone/>
            </a:pPr>
            <a:r>
              <a:rPr sz="2400" kern="1200" dirty="0">
                <a:latin typeface="Kefa" charset="0"/>
                <a:ea typeface="Kefa" charset="0"/>
                <a:cs typeface="Kefa" charset="0"/>
              </a:rPr>
              <a:t>Refer when:</a:t>
            </a:r>
          </a:p>
          <a:p>
            <a:pPr marL="0" indent="0">
              <a:buNone/>
            </a:pPr>
            <a:r>
              <a:rPr sz="2400" kern="1200" dirty="0">
                <a:latin typeface="Kefa" charset="0"/>
                <a:ea typeface="Kefa" charset="0"/>
                <a:cs typeface="Kefa" charset="0"/>
              </a:rPr>
              <a:t>► Any child with ptosis or eyelid mass should be referred for evaluation.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4895215" y="3938270"/>
            <a:ext cx="4038600" cy="2185988"/>
          </a:xfrm>
        </p:spPr>
        <p:txBody>
          <a:bodyPr/>
          <a:lstStyle/>
          <a:p>
            <a:pPr marL="0" indent="0">
              <a:buNone/>
            </a:pPr>
            <a:r>
              <a:rPr lang="en-AU" sz="2400" b="1" kern="1200"/>
              <a:t>ptosis</a:t>
            </a:r>
          </a:p>
        </p:txBody>
      </p:sp>
      <p:sp>
        <p:nvSpPr>
          <p:cNvPr id="3077" name="Content Placeholder 3076" descr="#wm#_a_01_210_112_c_2_607*1122"/>
          <p:cNvSpPr>
            <a:spLocks noGrp="1"/>
          </p:cNvSpPr>
          <p:nvPr>
            <p:ph sz="quarter" idx="2"/>
          </p:nvPr>
        </p:nvSpPr>
        <p:spPr>
          <a:xfrm>
            <a:off x="457200" y="3938588"/>
            <a:ext cx="4038600" cy="2185987"/>
          </a:xfrm>
        </p:spPr>
        <p:txBody>
          <a:bodyPr/>
          <a:lstStyle/>
          <a:p>
            <a:pPr marL="0" indent="0">
              <a:buNone/>
            </a:pPr>
            <a:r>
              <a:rPr sz="2400" b="1">
                <a:latin typeface="Kefa" charset="0"/>
                <a:ea typeface="Kefa" charset="0"/>
                <a:cs typeface="Kefa" charset="0"/>
                <a:sym typeface="+mn-ea"/>
              </a:rPr>
              <a:t>Eyelid hemangiom</a:t>
            </a:r>
            <a:r>
              <a:rPr lang="en-AU" sz="2400" b="1">
                <a:latin typeface="Kefa" charset="0"/>
                <a:ea typeface="Kefa" charset="0"/>
                <a:cs typeface="Kefa" charset="0"/>
                <a:sym typeface="+mn-ea"/>
              </a:rPr>
              <a:t>a</a:t>
            </a:r>
            <a:endParaRPr lang="en-AU" sz="2400" b="1" kern="1200">
              <a:latin typeface="Kefa" charset="0"/>
              <a:ea typeface="Kefa" charset="0"/>
              <a:cs typeface="Kefa" charset="0"/>
              <a:sym typeface="+mn-ea"/>
            </a:endParaRPr>
          </a:p>
        </p:txBody>
      </p:sp>
      <p:pic>
        <p:nvPicPr>
          <p:cNvPr id="2" name="Picture 1" descr="2022-12-12 03:14:25.176000"/>
          <p:cNvPicPr>
            <a:picLocks noChangeAspect="1"/>
          </p:cNvPicPr>
          <p:nvPr/>
        </p:nvPicPr>
        <p:blipFill>
          <a:blip r:embed="rId2"/>
          <a:stretch>
            <a:fillRect/>
          </a:stretch>
        </p:blipFill>
        <p:spPr>
          <a:xfrm>
            <a:off x="679450" y="822325"/>
            <a:ext cx="3594100" cy="1896110"/>
          </a:xfrm>
          <a:prstGeom prst="rect">
            <a:avLst/>
          </a:prstGeom>
        </p:spPr>
      </p:pic>
      <p:pic>
        <p:nvPicPr>
          <p:cNvPr id="3" name="Picture 2" descr="2022-12-12 03:14:39.184000"/>
          <p:cNvPicPr>
            <a:picLocks noChangeAspect="1"/>
          </p:cNvPicPr>
          <p:nvPr/>
        </p:nvPicPr>
        <p:blipFill>
          <a:blip r:embed="rId3"/>
          <a:stretch>
            <a:fillRect/>
          </a:stretch>
        </p:blipFill>
        <p:spPr>
          <a:xfrm>
            <a:off x="4895215" y="902335"/>
            <a:ext cx="3410585" cy="184785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457200" y="390525"/>
            <a:ext cx="8296275" cy="6085840"/>
          </a:xfrm>
        </p:spPr>
        <p:txBody>
          <a:bodyPr/>
          <a:lstStyle/>
          <a:p>
            <a:pPr marL="0" indent="0">
              <a:buNone/>
            </a:pPr>
            <a:r>
              <a:rPr sz="2400" b="1" u="sng" kern="1200">
                <a:latin typeface="Kefa" charset="0"/>
                <a:ea typeface="Kefa" charset="0"/>
                <a:cs typeface="Kefa" charset="0"/>
              </a:rPr>
              <a:t>3) Nasolacrimal System</a:t>
            </a:r>
          </a:p>
          <a:p>
            <a:pPr marL="0" indent="0">
              <a:buNone/>
            </a:pPr>
            <a:r>
              <a:rPr sz="2400" kern="1200">
                <a:latin typeface="Kefa" charset="0"/>
                <a:ea typeface="Kefa" charset="0"/>
                <a:cs typeface="Kefa" charset="0"/>
              </a:rPr>
              <a:t>General Guidelines</a:t>
            </a:r>
          </a:p>
          <a:p>
            <a:pPr marL="0" indent="0">
              <a:buNone/>
            </a:pPr>
            <a:r>
              <a:rPr sz="2400" kern="1200">
                <a:latin typeface="Kefa" charset="0"/>
                <a:ea typeface="Kefa" charset="0"/>
                <a:cs typeface="Kefa" charset="0"/>
              </a:rPr>
              <a:t>Dacryocele / Mucocele</a:t>
            </a:r>
          </a:p>
          <a:p>
            <a:pPr marL="0" indent="0">
              <a:buNone/>
            </a:pPr>
            <a:r>
              <a:rPr sz="2400" kern="1200">
                <a:latin typeface="Kefa" charset="0"/>
                <a:ea typeface="Kefa" charset="0"/>
                <a:cs typeface="Kefa" charset="0"/>
              </a:rPr>
              <a:t> Often heralded by clinically apparent enlargement of the lacrimal sac and bluish discoloration of the overlying skin in the first weeks of life.</a:t>
            </a:r>
          </a:p>
          <a:p>
            <a:pPr marL="0" indent="0">
              <a:buNone/>
            </a:pPr>
            <a:r>
              <a:rPr sz="2400" kern="1200">
                <a:latin typeface="Kefa" charset="0"/>
                <a:ea typeface="Kefa" charset="0"/>
                <a:cs typeface="Kefa" charset="0"/>
              </a:rPr>
              <a:t>Dacryostenosis (Blocked tear duct)</a:t>
            </a:r>
          </a:p>
          <a:p>
            <a:pPr marL="0" indent="0">
              <a:buNone/>
            </a:pPr>
            <a:r>
              <a:rPr sz="2400" kern="1200">
                <a:latin typeface="Kefa" charset="0"/>
                <a:ea typeface="Kefa" charset="0"/>
                <a:cs typeface="Kefa" charset="0"/>
              </a:rPr>
              <a:t> Excessive tearing is usually related to nasolacrimal duct obstruction, and often resolves in the first year of life.</a:t>
            </a:r>
          </a:p>
          <a:p>
            <a:pPr marL="0" indent="0">
              <a:buNone/>
            </a:pPr>
            <a:r>
              <a:rPr sz="2400" kern="1200">
                <a:latin typeface="Kefa" charset="0"/>
                <a:ea typeface="Kefa" charset="0"/>
                <a:cs typeface="Kefa" charset="0"/>
              </a:rPr>
              <a:t>Refer when:</a:t>
            </a:r>
          </a:p>
          <a:p>
            <a:pPr marL="0" indent="0">
              <a:buNone/>
            </a:pPr>
            <a:r>
              <a:rPr sz="2400" kern="1200">
                <a:latin typeface="Kefa" charset="0"/>
                <a:ea typeface="Kefa" charset="0"/>
                <a:cs typeface="Kefa" charset="0"/>
              </a:rPr>
              <a:t>► Immediate referral – as there is risk for secondary infection and neonatal sepsis</a:t>
            </a:r>
          </a:p>
          <a:p>
            <a:pPr marL="0" indent="0">
              <a:buNone/>
            </a:pPr>
            <a:r>
              <a:rPr sz="2400" kern="1200">
                <a:latin typeface="Kefa" charset="0"/>
                <a:ea typeface="Kefa" charset="0"/>
                <a:cs typeface="Kefa" charset="0"/>
              </a:rPr>
              <a:t>► If there is recurrent nasolacrimal sac infection (dacryocystitis), earlier referral and treatment is appropriate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pic>
        <p:nvPicPr>
          <p:cNvPr id="2" name="Picture 1" descr="2022-12-12 01:59:32.316000"/>
          <p:cNvPicPr>
            <a:picLocks noChangeAspect="1"/>
          </p:cNvPicPr>
          <p:nvPr/>
        </p:nvPicPr>
        <p:blipFill>
          <a:blip r:embed="rId2"/>
          <a:stretch>
            <a:fillRect/>
          </a:stretch>
        </p:blipFill>
        <p:spPr>
          <a:xfrm>
            <a:off x="788035" y="762000"/>
            <a:ext cx="6642735" cy="585279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2294255" y="4297363"/>
            <a:ext cx="4038600" cy="2185987"/>
          </a:xfrm>
        </p:spPr>
        <p:txBody>
          <a:bodyPr/>
          <a:lstStyle/>
          <a:p>
            <a:pPr marL="0" indent="0">
              <a:buNone/>
            </a:pPr>
            <a:r>
              <a:rPr b="1">
                <a:latin typeface="Kefa" charset="0"/>
                <a:ea typeface="Kefa" charset="0"/>
                <a:cs typeface="Kefa" charset="0"/>
                <a:sym typeface="+mn-ea"/>
              </a:rPr>
              <a:t>Dacryocele</a:t>
            </a:r>
            <a:endParaRPr b="1" kern="1200">
              <a:latin typeface="Kefa" charset="0"/>
              <a:ea typeface="Kefa" charset="0"/>
              <a:cs typeface="Kefa" charset="0"/>
              <a:sym typeface="+mn-ea"/>
            </a:endParaRPr>
          </a:p>
        </p:txBody>
      </p:sp>
      <p:pic>
        <p:nvPicPr>
          <p:cNvPr id="2" name="Picture 1" descr="2022-12-12 02:00:49.441000"/>
          <p:cNvPicPr>
            <a:picLocks noChangeAspect="1"/>
          </p:cNvPicPr>
          <p:nvPr/>
        </p:nvPicPr>
        <p:blipFill>
          <a:blip r:embed="rId2"/>
          <a:stretch>
            <a:fillRect/>
          </a:stretch>
        </p:blipFill>
        <p:spPr>
          <a:xfrm>
            <a:off x="457200" y="826770"/>
            <a:ext cx="3978910" cy="2626360"/>
          </a:xfrm>
          <a:prstGeom prst="rect">
            <a:avLst/>
          </a:prstGeom>
        </p:spPr>
      </p:pic>
      <p:pic>
        <p:nvPicPr>
          <p:cNvPr id="3" name="Picture 2" descr="2022-12-12 02:07:21.581000"/>
          <p:cNvPicPr>
            <a:picLocks noChangeAspect="1"/>
          </p:cNvPicPr>
          <p:nvPr/>
        </p:nvPicPr>
        <p:blipFill>
          <a:blip r:embed="rId3"/>
          <a:stretch>
            <a:fillRect/>
          </a:stretch>
        </p:blipFill>
        <p:spPr>
          <a:xfrm>
            <a:off x="5465445" y="826770"/>
            <a:ext cx="2964180" cy="294259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1062355" y="3938588"/>
            <a:ext cx="4038600" cy="2185987"/>
          </a:xfrm>
        </p:spPr>
        <p:txBody>
          <a:bodyPr/>
          <a:lstStyle/>
          <a:p>
            <a:pPr marL="0" indent="0">
              <a:buNone/>
            </a:pPr>
            <a:r>
              <a:rPr sz="2800" b="1">
                <a:latin typeface="Kefa" charset="0"/>
                <a:ea typeface="Kefa" charset="0"/>
                <a:cs typeface="Kefa" charset="0"/>
                <a:sym typeface="+mn-ea"/>
              </a:rPr>
              <a:t>Dacryostenosis</a:t>
            </a:r>
            <a:endParaRPr sz="2800" b="1" kern="1200">
              <a:latin typeface="Kefa" charset="0"/>
              <a:ea typeface="Kefa" charset="0"/>
              <a:cs typeface="Kefa" charset="0"/>
              <a:sym typeface="+mn-ea"/>
            </a:endParaRPr>
          </a:p>
        </p:txBody>
      </p:sp>
      <p:pic>
        <p:nvPicPr>
          <p:cNvPr id="2" name="Picture 1" descr="2022-12-12 02:08:55.631000"/>
          <p:cNvPicPr>
            <a:picLocks noChangeAspect="1"/>
          </p:cNvPicPr>
          <p:nvPr/>
        </p:nvPicPr>
        <p:blipFill>
          <a:blip r:embed="rId2"/>
          <a:stretch>
            <a:fillRect/>
          </a:stretch>
        </p:blipFill>
        <p:spPr>
          <a:xfrm>
            <a:off x="1343025" y="471805"/>
            <a:ext cx="3007995" cy="2755265"/>
          </a:xfrm>
          <a:prstGeom prst="rect">
            <a:avLst/>
          </a:prstGeom>
        </p:spPr>
      </p:pic>
      <p:pic>
        <p:nvPicPr>
          <p:cNvPr id="3" name="Picture 2" descr="2022-12-12 02:09:07.056000"/>
          <p:cNvPicPr>
            <a:picLocks noChangeAspect="1"/>
          </p:cNvPicPr>
          <p:nvPr/>
        </p:nvPicPr>
        <p:blipFill>
          <a:blip r:embed="rId3"/>
          <a:stretch>
            <a:fillRect/>
          </a:stretch>
        </p:blipFill>
        <p:spPr>
          <a:xfrm>
            <a:off x="4930140" y="1031875"/>
            <a:ext cx="3350260" cy="203517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2" name="عنوان 1"/>
          <p:cNvSpPr>
            <a:spLocks noGrp="1"/>
          </p:cNvSpPr>
          <p:nvPr>
            <p:ph type="title"/>
          </p:nvPr>
        </p:nvSpPr>
        <p:spPr>
          <a:xfrm>
            <a:off x="0" y="0"/>
            <a:ext cx="9144000" cy="1314450"/>
          </a:xfrm>
        </p:spPr>
        <p:txBody>
          <a:bodyPr/>
          <a:lstStyle/>
          <a:p>
            <a:pPr lvl="0">
              <a:spcBef>
                <a:spcPct val="20000"/>
              </a:spcBef>
            </a:pPr>
            <a:r>
              <a:rPr lang="en-AU" sz="3200" b="1" u="sng" dirty="0">
                <a:solidFill>
                  <a:srgbClr val="E57373"/>
                </a:solidFill>
                <a:latin typeface="Kefa" charset="0"/>
                <a:ea typeface="Kefa" charset="0"/>
                <a:cs typeface="+mn-cs"/>
              </a:rPr>
              <a:t>Indications for referral </a:t>
            </a:r>
            <a:r>
              <a:rPr lang="en-AU" sz="3200" b="1" u="sng" dirty="0" smtClean="0">
                <a:solidFill>
                  <a:srgbClr val="E57373"/>
                </a:solidFill>
                <a:latin typeface="Kefa" charset="0"/>
                <a:ea typeface="Kefa" charset="0"/>
                <a:cs typeface="+mn-cs"/>
              </a:rPr>
              <a:t>of infant to child to </a:t>
            </a:r>
            <a:r>
              <a:rPr lang="en-AU" sz="3200" b="1" u="sng" dirty="0">
                <a:solidFill>
                  <a:srgbClr val="E57373"/>
                </a:solidFill>
                <a:latin typeface="Kefa" charset="0"/>
                <a:ea typeface="Kefa" charset="0"/>
                <a:cs typeface="+mn-cs"/>
              </a:rPr>
              <a:t>ophthalmologist</a:t>
            </a:r>
            <a:br>
              <a:rPr lang="en-AU" sz="3200" b="1" u="sng" dirty="0">
                <a:solidFill>
                  <a:srgbClr val="E57373"/>
                </a:solidFill>
                <a:latin typeface="Kefa" charset="0"/>
                <a:ea typeface="Kefa" charset="0"/>
                <a:cs typeface="+mn-cs"/>
              </a:rPr>
            </a:br>
            <a:endParaRPr lang="ar-IQ" dirty="0"/>
          </a:p>
        </p:txBody>
      </p:sp>
      <p:sp>
        <p:nvSpPr>
          <p:cNvPr id="3076" name="Content Placeholder 3075" descr="#wm#_a_01_210_112_c_1_607*1122"/>
          <p:cNvSpPr>
            <a:spLocks noGrp="1"/>
          </p:cNvSpPr>
          <p:nvPr>
            <p:ph sz="quarter" idx="4294967295"/>
          </p:nvPr>
        </p:nvSpPr>
        <p:spPr>
          <a:xfrm>
            <a:off x="0" y="742950"/>
            <a:ext cx="8877300" cy="6115050"/>
          </a:xfrm>
        </p:spPr>
        <p:txBody>
          <a:bodyPr/>
          <a:lstStyle/>
          <a:p>
            <a:pPr marL="0" indent="0" algn="l">
              <a:buNone/>
            </a:pPr>
            <a:endParaRPr lang="en-AU" sz="1800" b="1" u="sng" kern="1200" dirty="0">
              <a:solidFill>
                <a:srgbClr val="121212"/>
              </a:solidFill>
              <a:latin typeface="Kefa" charset="0"/>
              <a:ea typeface="Kefa" charset="0"/>
            </a:endParaRPr>
          </a:p>
          <a:p>
            <a:pPr marL="0" indent="0" algn="l">
              <a:buNone/>
            </a:pPr>
            <a:r>
              <a:rPr lang="en-AU" sz="1800" b="1" u="sng" kern="1200" dirty="0" smtClean="0">
                <a:solidFill>
                  <a:srgbClr val="121212"/>
                </a:solidFill>
                <a:latin typeface="Kefa" charset="0"/>
                <a:ea typeface="Kefa" charset="0"/>
              </a:rPr>
              <a:t>1</a:t>
            </a:r>
            <a:r>
              <a:rPr lang="en-AU" sz="1800" b="1" u="sng" kern="1200" dirty="0">
                <a:solidFill>
                  <a:srgbClr val="121212"/>
                </a:solidFill>
                <a:latin typeface="Kefa" charset="0"/>
                <a:ea typeface="Kefa" charset="0"/>
              </a:rPr>
              <a:t>) Visual </a:t>
            </a:r>
            <a:r>
              <a:rPr lang="en-AU" sz="1800" b="1" u="sng" kern="1200" dirty="0" err="1" smtClean="0">
                <a:solidFill>
                  <a:srgbClr val="121212"/>
                </a:solidFill>
                <a:latin typeface="Kefa" charset="0"/>
                <a:ea typeface="Kefa" charset="0"/>
              </a:rPr>
              <a:t>Behavior</a:t>
            </a:r>
            <a:r>
              <a:rPr lang="en-AU" sz="1800" b="1" u="sng" kern="1200" dirty="0" smtClean="0">
                <a:solidFill>
                  <a:srgbClr val="121212"/>
                </a:solidFill>
                <a:latin typeface="Kefa" charset="0"/>
                <a:ea typeface="Kefa" charset="0"/>
              </a:rPr>
              <a:t>/Acuity</a:t>
            </a:r>
            <a:endParaRPr lang="en-AU" sz="1800" b="1" u="sng" kern="1200" dirty="0">
              <a:solidFill>
                <a:srgbClr val="121212"/>
              </a:solidFill>
              <a:latin typeface="Kefa" charset="0"/>
              <a:ea typeface="Kefa" charset="0"/>
            </a:endParaRPr>
          </a:p>
          <a:p>
            <a:pPr marL="0" indent="0" algn="l">
              <a:buNone/>
            </a:pPr>
            <a:r>
              <a:rPr lang="en-AU" sz="1800" u="none" kern="1200" dirty="0">
                <a:solidFill>
                  <a:srgbClr val="121212"/>
                </a:solidFill>
                <a:latin typeface="Kefa" charset="0"/>
                <a:ea typeface="Kefa" charset="0"/>
              </a:rPr>
              <a:t>General Guidelines</a:t>
            </a:r>
          </a:p>
          <a:p>
            <a:pPr marL="0" indent="0" algn="l">
              <a:buNone/>
            </a:pPr>
            <a:r>
              <a:rPr lang="en-AU" sz="1800" u="none" kern="1200" dirty="0">
                <a:solidFill>
                  <a:srgbClr val="121212"/>
                </a:solidFill>
                <a:latin typeface="Kefa" charset="0"/>
                <a:ea typeface="Kefa" charset="0"/>
              </a:rPr>
              <a:t> By 3 months of age, babies should exhibit a social smile and make eye contact.</a:t>
            </a:r>
          </a:p>
          <a:p>
            <a:pPr marL="0" indent="0" algn="l">
              <a:buNone/>
            </a:pPr>
            <a:r>
              <a:rPr lang="en-AU" sz="1800" u="none" kern="1200" dirty="0">
                <a:solidFill>
                  <a:srgbClr val="121212"/>
                </a:solidFill>
                <a:latin typeface="Kefa" charset="0"/>
                <a:ea typeface="Kefa" charset="0"/>
              </a:rPr>
              <a:t> By 4 months of age, babies’ ocular alignment is stable and can look from near to far and back again.</a:t>
            </a:r>
          </a:p>
          <a:p>
            <a:pPr marL="0" indent="0" algn="l">
              <a:buNone/>
            </a:pPr>
            <a:r>
              <a:rPr lang="en-AU" sz="1800" u="none" kern="1200" dirty="0">
                <a:solidFill>
                  <a:srgbClr val="121212"/>
                </a:solidFill>
                <a:latin typeface="Kefa" charset="0"/>
                <a:ea typeface="Kefa" charset="0"/>
              </a:rPr>
              <a:t> Vision testing with a </a:t>
            </a:r>
            <a:r>
              <a:rPr lang="en-AU" sz="1800" u="none" kern="1200" dirty="0" err="1">
                <a:solidFill>
                  <a:srgbClr val="121212"/>
                </a:solidFill>
                <a:latin typeface="Kefa" charset="0"/>
                <a:ea typeface="Kefa" charset="0"/>
              </a:rPr>
              <a:t>pediatric</a:t>
            </a:r>
            <a:r>
              <a:rPr lang="en-AU" sz="1800" u="none" kern="1200" dirty="0">
                <a:solidFill>
                  <a:srgbClr val="121212"/>
                </a:solidFill>
                <a:latin typeface="Kefa" charset="0"/>
                <a:ea typeface="Kefa" charset="0"/>
              </a:rPr>
              <a:t> eye chart is usually beginning age 3-4 years.</a:t>
            </a:r>
          </a:p>
          <a:p>
            <a:pPr marL="0" indent="0" algn="l">
              <a:buNone/>
            </a:pPr>
            <a:endParaRPr lang="en-AU" sz="1800" b="1" u="sng" kern="1200" dirty="0">
              <a:solidFill>
                <a:srgbClr val="121212"/>
              </a:solidFill>
              <a:latin typeface="Kefa" charset="0"/>
              <a:ea typeface="Kefa" charset="0"/>
            </a:endParaRPr>
          </a:p>
          <a:p>
            <a:pPr marL="0" indent="0" algn="l">
              <a:buNone/>
            </a:pPr>
            <a:r>
              <a:rPr lang="en-AU" sz="1800" b="1" u="sng" kern="1200" dirty="0">
                <a:solidFill>
                  <a:srgbClr val="121212"/>
                </a:solidFill>
                <a:latin typeface="Kefa" charset="0"/>
                <a:ea typeface="Kefa" charset="0"/>
              </a:rPr>
              <a:t>Refer when:</a:t>
            </a:r>
          </a:p>
          <a:p>
            <a:pPr marL="0" indent="0" algn="l">
              <a:buNone/>
            </a:pPr>
            <a:r>
              <a:rPr lang="en-AU" sz="1800" u="none" kern="1200" dirty="0">
                <a:solidFill>
                  <a:srgbClr val="121212"/>
                </a:solidFill>
                <a:latin typeface="Kefa" charset="0"/>
                <a:ea typeface="Kefa" charset="0"/>
              </a:rPr>
              <a:t>► Absence of a social smile or eye contact by 3 months of age should prompt a referral.</a:t>
            </a:r>
          </a:p>
          <a:p>
            <a:pPr marL="0" indent="0" algn="l">
              <a:buNone/>
            </a:pPr>
            <a:r>
              <a:rPr lang="en-AU" sz="1800" u="none" kern="1200" dirty="0">
                <a:solidFill>
                  <a:srgbClr val="121212"/>
                </a:solidFill>
                <a:latin typeface="Kefa" charset="0"/>
                <a:ea typeface="Kefa" charset="0"/>
              </a:rPr>
              <a:t>► Any misalignment of eyes (intermittent or constant) in children after the age of 4 months or constant misalignment of eyes at any age even before 4 months should be evaluated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457200" y="487680"/>
            <a:ext cx="8251825" cy="5636895"/>
          </a:xfrm>
        </p:spPr>
        <p:txBody>
          <a:bodyPr/>
          <a:lstStyle/>
          <a:p>
            <a:pPr marL="0" indent="0">
              <a:buNone/>
            </a:pPr>
            <a:r>
              <a:rPr sz="2400" b="1" u="sng" kern="1200" dirty="0">
                <a:latin typeface="Kefa" charset="0"/>
                <a:ea typeface="Kefa" charset="0"/>
                <a:cs typeface="Kefa" charset="0"/>
              </a:rPr>
              <a:t>4) Anterior Segment</a:t>
            </a:r>
          </a:p>
          <a:p>
            <a:pPr marL="0" indent="0">
              <a:buNone/>
            </a:pPr>
            <a:r>
              <a:rPr sz="2400" kern="1200" dirty="0">
                <a:latin typeface="Kefa" charset="0"/>
                <a:ea typeface="Kefa" charset="0"/>
                <a:cs typeface="Kefa" charset="0"/>
              </a:rPr>
              <a:t>Congenital Glaucoma</a:t>
            </a:r>
          </a:p>
          <a:p>
            <a:pPr marL="0" indent="0">
              <a:buNone/>
            </a:pPr>
            <a:r>
              <a:rPr sz="2400" kern="1200" dirty="0">
                <a:latin typeface="Kefa" charset="0"/>
                <a:ea typeface="Kefa" charset="0"/>
                <a:cs typeface="Kefa" charset="0"/>
              </a:rPr>
              <a:t> When excess tearing is associated with photophobia (light aversion), corneal enlargement and clouding, an immediate referral should be made for possible congenital glaucoma.</a:t>
            </a:r>
          </a:p>
          <a:p>
            <a:pPr marL="0" indent="0">
              <a:buNone/>
            </a:pPr>
            <a:r>
              <a:rPr sz="2400" kern="1200" dirty="0">
                <a:latin typeface="Kefa" charset="0"/>
                <a:ea typeface="Kefa" charset="0"/>
                <a:cs typeface="Kefa" charset="0"/>
              </a:rPr>
              <a:t>Chronic Conjunctivitis</a:t>
            </a:r>
          </a:p>
          <a:p>
            <a:pPr marL="0" indent="0">
              <a:buNone/>
            </a:pPr>
            <a:r>
              <a:rPr sz="2400" kern="1200" dirty="0">
                <a:latin typeface="Kefa" charset="0"/>
                <a:ea typeface="Kefa" charset="0"/>
                <a:cs typeface="Kefa" charset="0"/>
              </a:rPr>
              <a:t> The most common cause is allergic conjunctivitis. However, other (more serious) etiologies should always be considered</a:t>
            </a:r>
          </a:p>
          <a:p>
            <a:pPr marL="0" indent="0">
              <a:buNone/>
            </a:pPr>
            <a:r>
              <a:rPr sz="2400" kern="1200" dirty="0">
                <a:latin typeface="Kefa" charset="0"/>
                <a:ea typeface="Kefa" charset="0"/>
                <a:cs typeface="Kefa" charset="0"/>
              </a:rPr>
              <a:t>► Immediate referral – Delays can cause irreversible optic nerve damage, permanent corneal enlargement, astigmatism and amblyopia.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3101975" y="3469640"/>
            <a:ext cx="3051810" cy="2028190"/>
          </a:xfrm>
        </p:spPr>
        <p:txBody>
          <a:bodyPr/>
          <a:lstStyle/>
          <a:p>
            <a:pPr marL="0" indent="0">
              <a:buNone/>
            </a:pPr>
            <a:r>
              <a:rPr lang="en-AU" sz="2400" b="1" kern="1200"/>
              <a:t>congenital glucoma</a:t>
            </a:r>
          </a:p>
        </p:txBody>
      </p:sp>
      <p:pic>
        <p:nvPicPr>
          <p:cNvPr id="2" name="Picture 1" descr="2022-12-12 02:24:02.165000"/>
          <p:cNvPicPr>
            <a:picLocks noChangeAspect="1"/>
          </p:cNvPicPr>
          <p:nvPr/>
        </p:nvPicPr>
        <p:blipFill>
          <a:blip r:embed="rId2"/>
          <a:stretch>
            <a:fillRect/>
          </a:stretch>
        </p:blipFill>
        <p:spPr>
          <a:xfrm>
            <a:off x="2105660" y="1168400"/>
            <a:ext cx="4572635" cy="2009775"/>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457200" y="398780"/>
            <a:ext cx="8296275" cy="5725795"/>
          </a:xfrm>
        </p:spPr>
        <p:txBody>
          <a:bodyPr/>
          <a:lstStyle/>
          <a:p>
            <a:pPr marL="0" indent="0">
              <a:buNone/>
            </a:pPr>
            <a:r>
              <a:rPr sz="2800" b="1" u="sng" kern="1200">
                <a:latin typeface="Kefa" charset="0"/>
                <a:ea typeface="Kefa" charset="0"/>
                <a:cs typeface="Kefa" charset="0"/>
              </a:rPr>
              <a:t>5) Ocular Media Opacities</a:t>
            </a:r>
          </a:p>
          <a:p>
            <a:pPr marL="0" indent="0">
              <a:buNone/>
            </a:pPr>
            <a:r>
              <a:rPr sz="2800" kern="1200">
                <a:latin typeface="Kefa" charset="0"/>
                <a:ea typeface="Kefa" charset="0"/>
                <a:cs typeface="Kefa" charset="0"/>
              </a:rPr>
              <a:t> Examination of the red reflex is an essential part of healthy baby/child visits in nonverbal children.</a:t>
            </a:r>
          </a:p>
          <a:p>
            <a:pPr marL="0" indent="0">
              <a:buNone/>
            </a:pPr>
            <a:r>
              <a:rPr sz="2800" kern="1200">
                <a:latin typeface="Kefa" charset="0"/>
                <a:ea typeface="Kefa" charset="0"/>
                <a:cs typeface="Kefa" charset="0"/>
              </a:rPr>
              <a:t>► Anytime there is a dull or asymmetric reflex a referral should be made.</a:t>
            </a:r>
          </a:p>
          <a:p>
            <a:pPr marL="0" indent="0">
              <a:buNone/>
            </a:pPr>
            <a:r>
              <a:rPr sz="2800" kern="1200">
                <a:latin typeface="Kefa" charset="0"/>
                <a:ea typeface="Kefa" charset="0"/>
                <a:cs typeface="Kefa" charset="0"/>
              </a:rPr>
              <a:t>► If there is a white reflex (leukocoria) an urgent referral should be made to rule out possible retinoblastoma.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2935605" y="4925060"/>
            <a:ext cx="3254375" cy="1267460"/>
          </a:xfrm>
        </p:spPr>
        <p:txBody>
          <a:bodyPr/>
          <a:lstStyle/>
          <a:p>
            <a:pPr marL="0" indent="0">
              <a:buNone/>
            </a:pPr>
            <a:r>
              <a:rPr lang="en-AU" sz="2800" b="1" kern="1200"/>
              <a:t>leukocoria</a:t>
            </a:r>
          </a:p>
        </p:txBody>
      </p:sp>
      <p:pic>
        <p:nvPicPr>
          <p:cNvPr id="2" name="Picture 1" descr="2022-12-12 02:32:11.119000"/>
          <p:cNvPicPr>
            <a:picLocks noChangeAspect="1"/>
          </p:cNvPicPr>
          <p:nvPr/>
        </p:nvPicPr>
        <p:blipFill>
          <a:blip r:embed="rId2"/>
          <a:stretch>
            <a:fillRect/>
          </a:stretch>
        </p:blipFill>
        <p:spPr>
          <a:xfrm>
            <a:off x="2169795" y="744855"/>
            <a:ext cx="4804410" cy="351980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12700" y="554990"/>
            <a:ext cx="8988425" cy="6303010"/>
          </a:xfrm>
        </p:spPr>
        <p:txBody>
          <a:bodyPr/>
          <a:lstStyle/>
          <a:p>
            <a:pPr marL="0" indent="0">
              <a:buNone/>
            </a:pPr>
            <a:r>
              <a:rPr sz="2400" b="1" u="sng" kern="1200" dirty="0">
                <a:latin typeface="Kefa" charset="0"/>
                <a:ea typeface="Kefa" charset="0"/>
                <a:cs typeface="Kefa" charset="0"/>
              </a:rPr>
              <a:t>6) Sensorimotor System (pupils and eye movements)</a:t>
            </a:r>
          </a:p>
          <a:p>
            <a:pPr marL="0" indent="0">
              <a:buNone/>
            </a:pPr>
            <a:r>
              <a:rPr sz="2400" kern="1200" dirty="0">
                <a:latin typeface="Kefa" charset="0"/>
                <a:ea typeface="Kefa" charset="0"/>
                <a:cs typeface="Kefa" charset="0"/>
              </a:rPr>
              <a:t>General Guidelines</a:t>
            </a:r>
          </a:p>
          <a:p>
            <a:pPr marL="0" indent="0">
              <a:buNone/>
            </a:pPr>
            <a:r>
              <a:rPr sz="2400" kern="1200" dirty="0">
                <a:latin typeface="Kefa" charset="0"/>
                <a:ea typeface="Kefa" charset="0"/>
                <a:cs typeface="Kefa" charset="0"/>
              </a:rPr>
              <a:t>Difference in Pupil Size</a:t>
            </a:r>
          </a:p>
          <a:p>
            <a:pPr marL="0" indent="0">
              <a:buNone/>
            </a:pPr>
            <a:r>
              <a:rPr sz="2400" kern="1200" dirty="0">
                <a:latin typeface="Kefa" charset="0"/>
                <a:ea typeface="Kefa" charset="0"/>
                <a:cs typeface="Kefa" charset="0"/>
              </a:rPr>
              <a:t> A difference in pupil size that is less than 1mm in both light and dark is usually benign.</a:t>
            </a:r>
          </a:p>
          <a:p>
            <a:pPr marL="0" indent="0">
              <a:buNone/>
            </a:pPr>
            <a:r>
              <a:rPr sz="2400" kern="1200" dirty="0">
                <a:latin typeface="Kefa" charset="0"/>
                <a:ea typeface="Kefa" charset="0"/>
                <a:cs typeface="Kefa" charset="0"/>
              </a:rPr>
              <a:t>Refer when:</a:t>
            </a:r>
          </a:p>
          <a:p>
            <a:pPr marL="0" indent="0">
              <a:buNone/>
            </a:pPr>
            <a:r>
              <a:rPr sz="2400" kern="1200" dirty="0">
                <a:latin typeface="Kefa" charset="0"/>
                <a:ea typeface="Kefa" charset="0"/>
                <a:cs typeface="Kefa" charset="0"/>
              </a:rPr>
              <a:t>► Any difference in pupil size more than 1mm should be evaluated.</a:t>
            </a:r>
          </a:p>
          <a:p>
            <a:pPr marL="0" indent="0">
              <a:buNone/>
            </a:pPr>
            <a:r>
              <a:rPr sz="2400" kern="1200" dirty="0">
                <a:latin typeface="Kefa" charset="0"/>
                <a:ea typeface="Kefa" charset="0"/>
                <a:cs typeface="Kefa" charset="0"/>
              </a:rPr>
              <a:t>► Association of mild ptosis (droopy eyelid), with a smaller pupil on the same side, more pronounced in the dark, requires evaluation for Horner’s Syndrome and workup for rare cases of </a:t>
            </a:r>
            <a:r>
              <a:rPr sz="2400" kern="1200" dirty="0" err="1">
                <a:latin typeface="Kefa" charset="0"/>
                <a:ea typeface="Kefa" charset="0"/>
                <a:cs typeface="Kefa" charset="0"/>
              </a:rPr>
              <a:t>neuroblastoma</a:t>
            </a:r>
            <a:r>
              <a:rPr sz="2400" kern="1200" dirty="0">
                <a:latin typeface="Kefa" charset="0"/>
                <a:ea typeface="Kefa" charset="0"/>
                <a:cs typeface="Kefa" charset="0"/>
              </a:rPr>
              <a:t>.</a:t>
            </a:r>
          </a:p>
          <a:p>
            <a:pPr marL="0" indent="0">
              <a:buNone/>
            </a:pPr>
            <a:r>
              <a:rPr sz="2400" kern="1200" dirty="0">
                <a:latin typeface="Kefa" charset="0"/>
                <a:ea typeface="Kefa" charset="0"/>
                <a:cs typeface="Kefa" charset="0"/>
              </a:rPr>
              <a:t>► A dilated pupil with limitation of eye movement requires urgent referral for evaluation of a 3rd nerve palsy.</a:t>
            </a:r>
            <a:endParaRPr lang="en-AU" sz="2400" kern="1200" dirty="0">
              <a:latin typeface="Kefa" charset="0"/>
              <a:ea typeface="Kefa" charset="0"/>
              <a:cs typeface="Kefa"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3054985" y="4835208"/>
            <a:ext cx="4038600" cy="2185987"/>
          </a:xfrm>
        </p:spPr>
        <p:txBody>
          <a:bodyPr/>
          <a:lstStyle/>
          <a:p>
            <a:pPr marL="0" indent="0">
              <a:buNone/>
            </a:pPr>
            <a:r>
              <a:rPr lang="en-AU" sz="2400" b="1" kern="1200"/>
              <a:t>Horner syndrom</a:t>
            </a:r>
          </a:p>
        </p:txBody>
      </p:sp>
      <p:pic>
        <p:nvPicPr>
          <p:cNvPr id="2" name="Picture 1" descr="2022-12-12 02:43:08.291000"/>
          <p:cNvPicPr>
            <a:picLocks noChangeAspect="1"/>
          </p:cNvPicPr>
          <p:nvPr/>
        </p:nvPicPr>
        <p:blipFill>
          <a:blip r:embed="rId2"/>
          <a:stretch>
            <a:fillRect/>
          </a:stretch>
        </p:blipFill>
        <p:spPr>
          <a:xfrm>
            <a:off x="2004695" y="543560"/>
            <a:ext cx="5157470" cy="2005330"/>
          </a:xfrm>
          <a:prstGeom prst="rect">
            <a:avLst/>
          </a:prstGeom>
        </p:spPr>
      </p:pic>
      <p:pic>
        <p:nvPicPr>
          <p:cNvPr id="3" name="Picture 2" descr="2022-12-12 02:43:29.695000"/>
          <p:cNvPicPr>
            <a:picLocks noChangeAspect="1"/>
          </p:cNvPicPr>
          <p:nvPr/>
        </p:nvPicPr>
        <p:blipFill>
          <a:blip r:embed="rId3"/>
          <a:stretch>
            <a:fillRect/>
          </a:stretch>
        </p:blipFill>
        <p:spPr>
          <a:xfrm>
            <a:off x="2004695" y="2832100"/>
            <a:ext cx="5088890" cy="1812925"/>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457200" y="532765"/>
            <a:ext cx="8206740" cy="5591810"/>
          </a:xfrm>
        </p:spPr>
        <p:txBody>
          <a:bodyPr/>
          <a:lstStyle/>
          <a:p>
            <a:pPr marL="0" indent="0">
              <a:buNone/>
            </a:pPr>
            <a:r>
              <a:rPr sz="2400" kern="1200" dirty="0" err="1">
                <a:latin typeface="Kefa" charset="0"/>
                <a:ea typeface="Kefa" charset="0"/>
                <a:cs typeface="Kefa" charset="0"/>
              </a:rPr>
              <a:t>Nystagmus</a:t>
            </a:r>
            <a:endParaRPr sz="2400" kern="1200" dirty="0">
              <a:latin typeface="Kefa" charset="0"/>
              <a:ea typeface="Kefa" charset="0"/>
              <a:cs typeface="Kefa" charset="0"/>
            </a:endParaRPr>
          </a:p>
          <a:p>
            <a:pPr marL="0" indent="0">
              <a:buNone/>
            </a:pPr>
            <a:r>
              <a:rPr sz="2400" kern="1200" dirty="0">
                <a:latin typeface="Kefa" charset="0"/>
                <a:ea typeface="Kefa" charset="0"/>
                <a:cs typeface="Kefa" charset="0"/>
              </a:rPr>
              <a:t>► Any child with </a:t>
            </a:r>
            <a:r>
              <a:rPr sz="2400" kern="1200" dirty="0" err="1">
                <a:latin typeface="Kefa" charset="0"/>
                <a:ea typeface="Kefa" charset="0"/>
                <a:cs typeface="Kefa" charset="0"/>
              </a:rPr>
              <a:t>nystagmus</a:t>
            </a:r>
            <a:r>
              <a:rPr sz="2400" kern="1200" dirty="0">
                <a:latin typeface="Kefa" charset="0"/>
                <a:ea typeface="Kefa" charset="0"/>
                <a:cs typeface="Kefa" charset="0"/>
              </a:rPr>
              <a:t> (oscillating eye movements) should be evaluated.</a:t>
            </a:r>
          </a:p>
          <a:p>
            <a:pPr marL="0" indent="0">
              <a:buNone/>
            </a:pPr>
            <a:r>
              <a:rPr sz="2400" kern="1200" dirty="0">
                <a:latin typeface="Kefa" charset="0"/>
                <a:ea typeface="Kefa" charset="0"/>
                <a:cs typeface="Kefa" charset="0"/>
              </a:rPr>
              <a:t>► New/acute onset </a:t>
            </a:r>
            <a:r>
              <a:rPr sz="2400" kern="1200" dirty="0" err="1">
                <a:latin typeface="Kefa" charset="0"/>
                <a:ea typeface="Kefa" charset="0"/>
                <a:cs typeface="Kefa" charset="0"/>
              </a:rPr>
              <a:t>nystagmus</a:t>
            </a:r>
            <a:r>
              <a:rPr sz="2400" kern="1200" dirty="0">
                <a:latin typeface="Kefa" charset="0"/>
                <a:ea typeface="Kefa" charset="0"/>
                <a:cs typeface="Kefa" charset="0"/>
              </a:rPr>
              <a:t> requires urgent evaluation.</a:t>
            </a:r>
          </a:p>
          <a:p>
            <a:pPr marL="0" indent="0">
              <a:buNone/>
            </a:pPr>
            <a:endParaRPr sz="2400" kern="1200" dirty="0">
              <a:latin typeface="Kefa" charset="0"/>
              <a:ea typeface="Kefa" charset="0"/>
              <a:cs typeface="Kefa" charset="0"/>
            </a:endParaRPr>
          </a:p>
          <a:p>
            <a:pPr marL="0" indent="0">
              <a:buNone/>
            </a:pPr>
            <a:r>
              <a:rPr sz="2400" b="1" u="sng" kern="1200" dirty="0">
                <a:latin typeface="Kefa" charset="0"/>
                <a:ea typeface="Kefa" charset="0"/>
                <a:cs typeface="Kefa" charset="0"/>
              </a:rPr>
              <a:t>7) Prematurity</a:t>
            </a:r>
          </a:p>
          <a:p>
            <a:pPr marL="0" indent="0">
              <a:buNone/>
            </a:pPr>
            <a:r>
              <a:rPr sz="2400" kern="1200" dirty="0">
                <a:latin typeface="Kefa" charset="0"/>
                <a:ea typeface="Kefa" charset="0"/>
                <a:cs typeface="Kefa" charset="0"/>
              </a:rPr>
              <a:t>General Guidelines</a:t>
            </a:r>
          </a:p>
          <a:p>
            <a:pPr marL="0" indent="0">
              <a:buNone/>
            </a:pPr>
            <a:r>
              <a:rPr sz="2400" kern="1200" dirty="0">
                <a:latin typeface="Kefa" charset="0"/>
                <a:ea typeface="Kefa" charset="0"/>
                <a:cs typeface="Kefa" charset="0"/>
              </a:rPr>
              <a:t> Very premature infants, &lt;1500g or &lt;32wks, are at risk for development of strabismus and refractive errors – even in the absence of retinopathy of prematurity (ROP).</a:t>
            </a:r>
          </a:p>
          <a:p>
            <a:pPr marL="0" indent="0">
              <a:buNone/>
            </a:pPr>
            <a:r>
              <a:rPr sz="2400" kern="1200" dirty="0">
                <a:latin typeface="Kefa" charset="0"/>
                <a:ea typeface="Kefa" charset="0"/>
                <a:cs typeface="Kefa" charset="0"/>
              </a:rPr>
              <a:t>Refer when:</a:t>
            </a:r>
          </a:p>
          <a:p>
            <a:pPr marL="0" indent="0">
              <a:buNone/>
            </a:pPr>
            <a:r>
              <a:rPr sz="2400" kern="1200" dirty="0">
                <a:latin typeface="Kefa" charset="0"/>
                <a:ea typeface="Kefa" charset="0"/>
                <a:cs typeface="Kefa" charset="0"/>
              </a:rPr>
              <a:t>► These infants should be examined at minimum 3 and 6 months post discharge from the NICU (or more frequently if there is a history of retinopathy of prematurity).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7" name="Content Placeholder 3076" descr="#wm#_a_01_210_112_c_2_607*1122"/>
          <p:cNvSpPr>
            <a:spLocks noGrp="1"/>
          </p:cNvSpPr>
          <p:nvPr>
            <p:ph sz="quarter" idx="2"/>
          </p:nvPr>
        </p:nvSpPr>
        <p:spPr>
          <a:xfrm>
            <a:off x="12700" y="0"/>
            <a:ext cx="9131300" cy="6124575"/>
          </a:xfrm>
        </p:spPr>
        <p:txBody>
          <a:bodyPr/>
          <a:lstStyle/>
          <a:p>
            <a:pPr marL="0" indent="0">
              <a:buNone/>
            </a:pPr>
            <a:r>
              <a:rPr sz="2400" b="1" u="sng" kern="1200" dirty="0">
                <a:latin typeface="Kefa" charset="0"/>
                <a:ea typeface="Kefa" charset="0"/>
                <a:cs typeface="Kefa" charset="0"/>
              </a:rPr>
              <a:t>8) Systemic Disorders</a:t>
            </a:r>
          </a:p>
          <a:p>
            <a:pPr marL="0" indent="0">
              <a:buNone/>
            </a:pPr>
            <a:r>
              <a:rPr sz="2400" kern="1200" dirty="0">
                <a:latin typeface="Kefa" charset="0"/>
                <a:ea typeface="Kefa" charset="0"/>
                <a:cs typeface="Kefa" charset="0"/>
              </a:rPr>
              <a:t>General Guidelines</a:t>
            </a:r>
          </a:p>
          <a:p>
            <a:pPr marL="0" indent="0" rtl="0">
              <a:buNone/>
            </a:pPr>
            <a:r>
              <a:rPr sz="2400" kern="1200" dirty="0">
                <a:latin typeface="Kefa" charset="0"/>
                <a:ea typeface="Kefa" charset="0"/>
                <a:cs typeface="Kefa" charset="0"/>
              </a:rPr>
              <a:t> Children with autoimmune disorders are at risk for uveitis</a:t>
            </a:r>
            <a:r>
              <a:rPr sz="2400" kern="1200" dirty="0" smtClean="0">
                <a:latin typeface="Kefa" charset="0"/>
                <a:ea typeface="Kefa" charset="0"/>
                <a:cs typeface="Kefa" charset="0"/>
              </a:rPr>
              <a:t>.</a:t>
            </a:r>
            <a:endParaRPr lang="en-US" sz="2400" kern="1200" dirty="0" smtClean="0">
              <a:latin typeface="Kefa" charset="0"/>
              <a:ea typeface="Kefa" charset="0"/>
              <a:cs typeface="Kefa" charset="0"/>
            </a:endParaRPr>
          </a:p>
          <a:p>
            <a:pPr marL="0" indent="0" rtl="0">
              <a:buNone/>
            </a:pPr>
            <a:r>
              <a:rPr lang="en-US" sz="2400" dirty="0">
                <a:solidFill>
                  <a:srgbClr val="000000"/>
                </a:solidFill>
                <a:latin typeface="Kefa" charset="0"/>
                <a:ea typeface="Kefa" charset="0"/>
                <a:cs typeface="Kefa" charset="0"/>
              </a:rPr>
              <a:t>Appropriate referral for screening should be made (e.g. </a:t>
            </a:r>
            <a:r>
              <a:rPr lang="en-US" sz="2400" dirty="0" smtClean="0">
                <a:solidFill>
                  <a:srgbClr val="000000"/>
                </a:solidFill>
                <a:latin typeface="Kefa" charset="0"/>
                <a:ea typeface="Kefa" charset="0"/>
                <a:cs typeface="Kefa" charset="0"/>
              </a:rPr>
              <a:t>Lupus</a:t>
            </a:r>
            <a:r>
              <a:rPr lang="en-US" sz="2400" dirty="0"/>
              <a:t> . JRA</a:t>
            </a:r>
            <a:r>
              <a:rPr lang="en-US" sz="2400" dirty="0" smtClean="0"/>
              <a:t>,)</a:t>
            </a:r>
            <a:endParaRPr sz="2400" kern="1200" dirty="0">
              <a:latin typeface="Kefa" charset="0"/>
              <a:ea typeface="Kefa" charset="0"/>
              <a:cs typeface="Kefa" charset="0"/>
            </a:endParaRPr>
          </a:p>
          <a:p>
            <a:pPr marL="0" indent="0">
              <a:buNone/>
            </a:pPr>
            <a:r>
              <a:rPr sz="2400" kern="1200" dirty="0">
                <a:latin typeface="Kefa" charset="0"/>
                <a:ea typeface="Kefa" charset="0"/>
                <a:cs typeface="Kefa" charset="0"/>
              </a:rPr>
              <a:t> Children with Type I or II Diabetes are at risk for development of retinopathy.</a:t>
            </a:r>
          </a:p>
          <a:p>
            <a:pPr marL="0" indent="0">
              <a:buNone/>
            </a:pPr>
            <a:r>
              <a:rPr sz="2400" kern="1200" dirty="0">
                <a:latin typeface="Kefa" charset="0"/>
                <a:ea typeface="Kefa" charset="0"/>
                <a:cs typeface="Kefa" charset="0"/>
              </a:rPr>
              <a:t> Children with Sickle Cell disease, Albinism, Hypertension, thyroid malfunction, </a:t>
            </a:r>
            <a:r>
              <a:rPr sz="2400" kern="1200" dirty="0" err="1">
                <a:latin typeface="Kefa" charset="0"/>
                <a:ea typeface="Kefa" charset="0"/>
                <a:cs typeface="Kefa" charset="0"/>
              </a:rPr>
              <a:t>sturge</a:t>
            </a:r>
            <a:r>
              <a:rPr sz="2400" kern="1200" dirty="0">
                <a:latin typeface="Kefa" charset="0"/>
                <a:ea typeface="Kefa" charset="0"/>
                <a:cs typeface="Kefa" charset="0"/>
              </a:rPr>
              <a:t>-weber syndrome.</a:t>
            </a:r>
          </a:p>
          <a:p>
            <a:pPr marL="0" indent="0">
              <a:buNone/>
            </a:pPr>
            <a:r>
              <a:rPr sz="2400" kern="1200" dirty="0">
                <a:latin typeface="Kefa" charset="0"/>
                <a:ea typeface="Kefa" charset="0"/>
                <a:cs typeface="Kefa" charset="0"/>
              </a:rPr>
              <a:t>Refer when:</a:t>
            </a:r>
          </a:p>
          <a:p>
            <a:pPr marL="0" indent="0" rtl="0">
              <a:buNone/>
            </a:pPr>
            <a:endParaRPr sz="2400" kern="1200" dirty="0">
              <a:latin typeface="Kefa" charset="0"/>
              <a:ea typeface="Kefa" charset="0"/>
              <a:cs typeface="Kefa" charset="0"/>
            </a:endParaRPr>
          </a:p>
          <a:p>
            <a:pPr marL="0" indent="0">
              <a:buNone/>
            </a:pPr>
            <a:r>
              <a:rPr sz="2400" kern="1200" dirty="0">
                <a:latin typeface="Kefa" charset="0"/>
                <a:ea typeface="Kefa" charset="0"/>
                <a:cs typeface="Kefa" charset="0"/>
              </a:rPr>
              <a:t>► Baseline evaluation followed by appropriate examinations for children with diabetes is recommended.</a:t>
            </a:r>
          </a:p>
          <a:p>
            <a:pPr marL="0" indent="0">
              <a:buNone/>
            </a:pPr>
            <a:r>
              <a:rPr sz="2400" kern="1200" dirty="0">
                <a:latin typeface="Kefa" charset="0"/>
                <a:ea typeface="Kefa" charset="0"/>
                <a:cs typeface="Kefa" charset="0"/>
              </a:rPr>
              <a:t>► Baseline evaluation followed by appropriate eye examinations based on ocular findings.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soSlideStyle" descr="#wm#_a_01_210_112" hidden="1"/>
          <p:cNvSpPr/>
          <p:nvPr/>
        </p:nvSpPr>
        <p:spPr>
          <a:xfrm>
            <a:off x="0" y="0"/>
            <a:ext cx="12700" cy="127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AU" altLang="en-US"/>
          </a:p>
        </p:txBody>
      </p:sp>
      <p:sp>
        <p:nvSpPr>
          <p:cNvPr id="3076" name="Content Placeholder 3075" descr="#wm#_a_01_210_112_c_1_607*1122"/>
          <p:cNvSpPr>
            <a:spLocks noGrp="1"/>
          </p:cNvSpPr>
          <p:nvPr>
            <p:ph sz="quarter" idx="1"/>
          </p:nvPr>
        </p:nvSpPr>
        <p:spPr>
          <a:xfrm>
            <a:off x="4939665" y="3938905"/>
            <a:ext cx="4038600" cy="2185988"/>
          </a:xfrm>
        </p:spPr>
        <p:txBody>
          <a:bodyPr/>
          <a:lstStyle/>
          <a:p>
            <a:pPr marL="0" indent="0">
              <a:buNone/>
            </a:pPr>
            <a:r>
              <a:rPr lang="en-AU" sz="2400" b="1" kern="1200"/>
              <a:t>sturge weber syndrom</a:t>
            </a:r>
          </a:p>
        </p:txBody>
      </p:sp>
      <p:sp>
        <p:nvSpPr>
          <p:cNvPr id="3077" name="Content Placeholder 3076" descr="#wm#_a_01_210_112_c_2_607*1122"/>
          <p:cNvSpPr>
            <a:spLocks noGrp="1"/>
          </p:cNvSpPr>
          <p:nvPr>
            <p:ph sz="quarter" idx="2"/>
          </p:nvPr>
        </p:nvSpPr>
        <p:spPr>
          <a:xfrm>
            <a:off x="457200" y="3938588"/>
            <a:ext cx="4038600" cy="2185987"/>
          </a:xfrm>
        </p:spPr>
        <p:txBody>
          <a:bodyPr/>
          <a:lstStyle/>
          <a:p>
            <a:pPr marL="0" indent="0">
              <a:buNone/>
            </a:pPr>
            <a:r>
              <a:rPr lang="en-AU" sz="2400" b="1" kern="1200"/>
              <a:t>albinism</a:t>
            </a:r>
          </a:p>
        </p:txBody>
      </p:sp>
      <p:pic>
        <p:nvPicPr>
          <p:cNvPr id="2" name="Picture 1" descr="2022-12-12 03:03:55.645000"/>
          <p:cNvPicPr>
            <a:picLocks noChangeAspect="1"/>
          </p:cNvPicPr>
          <p:nvPr/>
        </p:nvPicPr>
        <p:blipFill>
          <a:blip r:embed="rId2"/>
          <a:stretch>
            <a:fillRect/>
          </a:stretch>
        </p:blipFill>
        <p:spPr>
          <a:xfrm>
            <a:off x="614045" y="663575"/>
            <a:ext cx="3018155" cy="2984500"/>
          </a:xfrm>
          <a:prstGeom prst="rect">
            <a:avLst/>
          </a:prstGeom>
        </p:spPr>
      </p:pic>
      <p:pic>
        <p:nvPicPr>
          <p:cNvPr id="3" name="Picture 2" descr="2022-12-12 03:04:22.516000"/>
          <p:cNvPicPr>
            <a:picLocks noChangeAspect="1"/>
          </p:cNvPicPr>
          <p:nvPr/>
        </p:nvPicPr>
        <p:blipFill>
          <a:blip r:embed="rId3"/>
          <a:stretch>
            <a:fillRect/>
          </a:stretch>
        </p:blipFill>
        <p:spPr>
          <a:xfrm>
            <a:off x="4939665" y="663575"/>
            <a:ext cx="3554730" cy="284035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0" y="0"/>
            <a:ext cx="9144000" cy="590550"/>
          </a:xfrm>
        </p:spPr>
        <p:txBody>
          <a:bodyPr/>
          <a:lstStyle/>
          <a:p>
            <a:pPr lvl="0" algn="l" rtl="0" eaLnBrk="0" hangingPunct="0"/>
            <a:r>
              <a:rPr lang="en-US" dirty="0" smtClean="0"/>
              <a:t>Congenital  syndrome</a:t>
            </a:r>
            <a:endParaRPr lang="ar-IQ" dirty="0"/>
          </a:p>
        </p:txBody>
      </p:sp>
      <p:sp>
        <p:nvSpPr>
          <p:cNvPr id="7" name="مستطيل 6"/>
          <p:cNvSpPr/>
          <p:nvPr/>
        </p:nvSpPr>
        <p:spPr>
          <a:xfrm>
            <a:off x="0" y="903289"/>
            <a:ext cx="9144000" cy="4524315"/>
          </a:xfrm>
          <a:prstGeom prst="rect">
            <a:avLst/>
          </a:prstGeom>
        </p:spPr>
        <p:txBody>
          <a:bodyPr wrap="square">
            <a:spAutoFit/>
          </a:bodyPr>
          <a:lstStyle/>
          <a:p>
            <a:r>
              <a:rPr lang="en-US" sz="2400" dirty="0" smtClean="0"/>
              <a:t>▪ </a:t>
            </a:r>
            <a:r>
              <a:rPr lang="en-US" sz="2400" dirty="0"/>
              <a:t>Subtle abnormalities of the anterior segment may be associated with significant underlying ocular </a:t>
            </a:r>
            <a:r>
              <a:rPr lang="en-US" sz="2400" dirty="0" err="1"/>
              <a:t>maldevelopment</a:t>
            </a:r>
            <a:r>
              <a:rPr lang="en-US" sz="2400" dirty="0"/>
              <a:t> (e.g. small iris </a:t>
            </a:r>
            <a:r>
              <a:rPr lang="en-US" sz="2400" dirty="0" err="1"/>
              <a:t>coloboma</a:t>
            </a:r>
            <a:r>
              <a:rPr lang="en-US" sz="2400" dirty="0"/>
              <a:t> – “key hole pupil” – with possible associated </a:t>
            </a:r>
            <a:r>
              <a:rPr lang="en-US" sz="2400" dirty="0" err="1"/>
              <a:t>chorioretinal</a:t>
            </a:r>
            <a:r>
              <a:rPr lang="en-US" sz="2400" dirty="0"/>
              <a:t> and optic nerve </a:t>
            </a:r>
            <a:r>
              <a:rPr lang="en-US" sz="2400" dirty="0" err="1"/>
              <a:t>coloboma</a:t>
            </a:r>
            <a:r>
              <a:rPr lang="en-US" sz="2400" dirty="0"/>
              <a:t>) </a:t>
            </a:r>
            <a:r>
              <a:rPr lang="en-US" sz="2400" dirty="0" smtClean="0"/>
              <a:t>✓</a:t>
            </a:r>
          </a:p>
          <a:p>
            <a:r>
              <a:rPr lang="en-US" sz="2400" dirty="0" smtClean="0"/>
              <a:t>. </a:t>
            </a:r>
            <a:r>
              <a:rPr lang="en-US" sz="2400" dirty="0"/>
              <a:t>✓ Children with Down syndrome are at higher risk for cataracts and high refractive errors. </a:t>
            </a:r>
            <a:endParaRPr lang="en-US" sz="2400" dirty="0" smtClean="0"/>
          </a:p>
          <a:p>
            <a:r>
              <a:rPr lang="en-US" sz="2400" dirty="0" smtClean="0"/>
              <a:t>✓ </a:t>
            </a:r>
            <a:r>
              <a:rPr lang="en-US" sz="2400" dirty="0"/>
              <a:t>Ocular examination can aid in diagnosis of certain syndromes (e.g. Iris </a:t>
            </a:r>
            <a:r>
              <a:rPr lang="en-US" sz="2400" dirty="0" err="1"/>
              <a:t>Lisch</a:t>
            </a:r>
            <a:r>
              <a:rPr lang="en-US" sz="2400" dirty="0"/>
              <a:t> nodules is </a:t>
            </a:r>
            <a:r>
              <a:rPr lang="en-US" sz="2400" dirty="0" smtClean="0"/>
              <a:t>NF-1|, </a:t>
            </a:r>
            <a:r>
              <a:rPr lang="en-US" sz="2400" dirty="0"/>
              <a:t>lens subluxation in </a:t>
            </a:r>
            <a:r>
              <a:rPr lang="en-US" sz="2400" dirty="0" err="1"/>
              <a:t>Marfan’s</a:t>
            </a:r>
            <a:r>
              <a:rPr lang="en-US" sz="2400" dirty="0"/>
              <a:t>). </a:t>
            </a:r>
            <a:r>
              <a:rPr lang="en-US" sz="2400" dirty="0" smtClean="0"/>
              <a:t>.</a:t>
            </a:r>
          </a:p>
          <a:p>
            <a:r>
              <a:rPr lang="en-US" sz="2400" dirty="0" smtClean="0"/>
              <a:t>✓ </a:t>
            </a:r>
            <a:r>
              <a:rPr lang="en-US" sz="2400" dirty="0"/>
              <a:t>Any child with a history of gestational drug exposure/alcohol should be evaluated for associated ocular abnormalities. </a:t>
            </a:r>
            <a:endParaRPr lang="en-US" sz="2400" dirty="0" smtClean="0"/>
          </a:p>
          <a:p>
            <a:r>
              <a:rPr lang="en-US" sz="2400" dirty="0" smtClean="0"/>
              <a:t>✓ Any child with </a:t>
            </a:r>
            <a:r>
              <a:rPr lang="en-US" sz="2400" dirty="0" err="1" smtClean="0"/>
              <a:t>craniosynostosis</a:t>
            </a:r>
            <a:r>
              <a:rPr lang="en-US" sz="2400" dirty="0" smtClean="0"/>
              <a:t> should be evaluation for optic neuropathy and strabismus</a:t>
            </a:r>
            <a:endParaRPr lang="ar-IQ" sz="2400" dirty="0"/>
          </a:p>
        </p:txBody>
      </p:sp>
    </p:spTree>
    <p:extLst>
      <p:ext uri="{BB962C8B-B14F-4D97-AF65-F5344CB8AC3E}">
        <p14:creationId xmlns:p14="http://schemas.microsoft.com/office/powerpoint/2010/main" val="214962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0" y="0"/>
            <a:ext cx="9144000" cy="6858000"/>
          </a:xfrm>
        </p:spPr>
        <p:txBody>
          <a:bodyPr/>
          <a:lstStyle/>
          <a:p>
            <a:r>
              <a:rPr lang="en-US" sz="2400" dirty="0" smtClean="0"/>
              <a:t>history </a:t>
            </a:r>
            <a:r>
              <a:rPr lang="en-US" sz="2400" dirty="0"/>
              <a:t>should include a detailed family history of eye and vision abnormalities and of past and present medical problems. Infants at risk for eye problems because of family history of congenital cataract, congenital glaucoma, retinoblastoma, metabolic or genetic disease </a:t>
            </a:r>
            <a:r>
              <a:rPr lang="en-US" sz="2400" dirty="0" smtClean="0"/>
              <a:t>baby’s </a:t>
            </a:r>
            <a:r>
              <a:rPr lang="en-US" sz="2400" dirty="0"/>
              <a:t>visual interactions, visual abilities, and possible eye or vision </a:t>
            </a:r>
            <a:r>
              <a:rPr lang="en-US" sz="2400" dirty="0" smtClean="0"/>
              <a:t>problems </a:t>
            </a:r>
          </a:p>
          <a:p>
            <a:r>
              <a:rPr lang="en-US" sz="2400" dirty="0" smtClean="0"/>
              <a:t>examination </a:t>
            </a:r>
            <a:r>
              <a:rPr lang="en-US" sz="2400" dirty="0"/>
              <a:t>of the red reflex to detect abnormalities of the ocular media; external inspection to detect ocular abnormalities; visual acuity on an age-appropriate basis; and, after 6 months of age, the corneal light reflex (Hirschberg) test and cover testing both for ocular alignment and motility testing</a:t>
            </a:r>
            <a:r>
              <a:rPr lang="en-US" sz="2400" dirty="0" smtClean="0"/>
              <a:t>.</a:t>
            </a:r>
          </a:p>
          <a:p>
            <a:r>
              <a:rPr lang="en-US" sz="2400" dirty="0"/>
              <a:t>e newborn medical examination and is limited to the red reflex and identification of structural abnormalities. If a structural eye problem is detected, the baby should be referred on an urgent basis. </a:t>
            </a:r>
            <a:r>
              <a:rPr lang="en-US" sz="2400" dirty="0" smtClean="0"/>
              <a:t>[</a:t>
            </a:r>
          </a:p>
          <a:p>
            <a:r>
              <a:rPr lang="en-US" sz="2400" dirty="0"/>
              <a:t>At 6 months of age all infants should be evaluated for fixation preference, ocular alignment, and the health of ocular structures</a:t>
            </a:r>
            <a:endParaRPr lang="ar-IQ" sz="2400" dirty="0"/>
          </a:p>
        </p:txBody>
      </p:sp>
    </p:spTree>
    <p:extLst>
      <p:ext uri="{BB962C8B-B14F-4D97-AF65-F5344CB8AC3E}">
        <p14:creationId xmlns:p14="http://schemas.microsoft.com/office/powerpoint/2010/main" val="3917521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a:solidFill>
                  <a:srgbClr val="000000"/>
                </a:solidFill>
                <a:latin typeface="Arial" charset="0"/>
                <a:ea typeface="宋体" charset="-122"/>
              </a:rPr>
              <a:t>NON-ACCIDENTAL INJURY</a:t>
            </a:r>
            <a:endParaRPr lang="ar-IQ" sz="2400" dirty="0"/>
          </a:p>
        </p:txBody>
      </p:sp>
      <p:sp>
        <p:nvSpPr>
          <p:cNvPr id="3" name="مستطيل 2"/>
          <p:cNvSpPr/>
          <p:nvPr/>
        </p:nvSpPr>
        <p:spPr>
          <a:xfrm>
            <a:off x="0" y="1676400"/>
            <a:ext cx="9144000" cy="4832092"/>
          </a:xfrm>
          <a:prstGeom prst="rect">
            <a:avLst/>
          </a:prstGeom>
        </p:spPr>
        <p:txBody>
          <a:bodyPr wrap="square">
            <a:spAutoFit/>
          </a:bodyPr>
          <a:lstStyle/>
          <a:p>
            <a:pPr rtl="0"/>
            <a:r>
              <a:rPr lang="en-US" sz="2800" dirty="0" smtClean="0"/>
              <a:t>▪ </a:t>
            </a:r>
            <a:r>
              <a:rPr lang="en-US" sz="2800" dirty="0"/>
              <a:t>Retinal hemorrhages may be an important clue to possible “shaken baby syndrome” and are more common before age 3 months – due to poor neck control ✓ Any child with suspected non-accidental injury should have a dilated fundus examination. </a:t>
            </a:r>
            <a:endParaRPr lang="en-US" sz="2800" dirty="0" smtClean="0"/>
          </a:p>
          <a:p>
            <a:pPr rtl="0"/>
            <a:r>
              <a:rPr lang="en-US" sz="2800" dirty="0" smtClean="0"/>
              <a:t>HEADACHES </a:t>
            </a:r>
            <a:r>
              <a:rPr lang="en-US" sz="2800" dirty="0"/>
              <a:t>▪ Headaches can be secondary to refractive errors (need for glasses) or ocular motility issues like convergence insufficiency </a:t>
            </a:r>
            <a:r>
              <a:rPr lang="en-US" sz="2800" dirty="0" smtClean="0"/>
              <a:t>✓</a:t>
            </a:r>
          </a:p>
          <a:p>
            <a:pPr rtl="0"/>
            <a:r>
              <a:rPr lang="en-US" sz="2800" dirty="0" smtClean="0"/>
              <a:t> </a:t>
            </a:r>
            <a:r>
              <a:rPr lang="en-US" sz="2800" dirty="0"/>
              <a:t>Any child with chronic headaches or complaining of headache after prolonged reading should have a comprehensive eye examination.</a:t>
            </a:r>
            <a:endParaRPr lang="ar-IQ" sz="2800" dirty="0"/>
          </a:p>
        </p:txBody>
      </p:sp>
    </p:spTree>
    <p:extLst>
      <p:ext uri="{BB962C8B-B14F-4D97-AF65-F5344CB8AC3E}">
        <p14:creationId xmlns:p14="http://schemas.microsoft.com/office/powerpoint/2010/main" val="1888466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3 years (approximately)</a:t>
            </a:r>
            <a:endParaRPr lang="ar-IQ" dirty="0"/>
          </a:p>
        </p:txBody>
      </p:sp>
      <p:sp>
        <p:nvSpPr>
          <p:cNvPr id="3" name="عنصر نائب للمحتوى 2"/>
          <p:cNvSpPr>
            <a:spLocks noGrp="1"/>
          </p:cNvSpPr>
          <p:nvPr>
            <p:ph idx="1"/>
          </p:nvPr>
        </p:nvSpPr>
        <p:spPr/>
        <p:txBody>
          <a:bodyPr/>
          <a:lstStyle/>
          <a:p>
            <a:r>
              <a:rPr lang="en-US" dirty="0"/>
              <a:t>20/50 or worse, or 2 lines of difference between the eyes </a:t>
            </a:r>
            <a:endParaRPr lang="en-US" dirty="0" smtClean="0"/>
          </a:p>
          <a:p>
            <a:pPr rtl="0"/>
            <a:r>
              <a:rPr lang="en-US" dirty="0" smtClean="0"/>
              <a:t>Corneal </a:t>
            </a:r>
            <a:r>
              <a:rPr lang="en-US" dirty="0"/>
              <a:t>light reflex/ cover-uncover Asymmetric/ocular </a:t>
            </a:r>
            <a:r>
              <a:rPr lang="en-US" dirty="0" err="1"/>
              <a:t>refixation</a:t>
            </a:r>
            <a:r>
              <a:rPr lang="en-US" dirty="0"/>
              <a:t> </a:t>
            </a:r>
            <a:r>
              <a:rPr lang="en-US" dirty="0" smtClean="0"/>
              <a:t>movements</a:t>
            </a:r>
          </a:p>
          <a:p>
            <a:pPr rtl="0"/>
            <a:r>
              <a:rPr lang="en-US" dirty="0" smtClean="0"/>
              <a:t>Red </a:t>
            </a:r>
            <a:r>
              <a:rPr lang="en-US" dirty="0"/>
              <a:t>reflex Abnormal or asymmetric </a:t>
            </a:r>
            <a:r>
              <a:rPr lang="en-US" dirty="0" smtClean="0"/>
              <a:t>Inspection </a:t>
            </a:r>
            <a:r>
              <a:rPr lang="en-US" dirty="0"/>
              <a:t>Structural </a:t>
            </a:r>
            <a:r>
              <a:rPr lang="en-US" dirty="0" err="1"/>
              <a:t>abnormalit</a:t>
            </a:r>
            <a:endParaRPr lang="ar-IQ" dirty="0"/>
          </a:p>
        </p:txBody>
      </p:sp>
    </p:spTree>
    <p:extLst>
      <p:ext uri="{BB962C8B-B14F-4D97-AF65-F5344CB8AC3E}">
        <p14:creationId xmlns:p14="http://schemas.microsoft.com/office/powerpoint/2010/main" val="396968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rtl="0"/>
            <a:r>
              <a:rPr lang="en-US" sz="2400" dirty="0"/>
              <a:t>Vision testing should be performed for a child at the earliest age that is practical, and it is recommended for all children starting at </a:t>
            </a:r>
            <a:r>
              <a:rPr lang="en-US" sz="2400" dirty="0" smtClean="0"/>
              <a:t>age( If </a:t>
            </a:r>
            <a:r>
              <a:rPr lang="en-US" sz="2400" dirty="0"/>
              <a:t>picture cards </a:t>
            </a:r>
            <a:r>
              <a:rPr lang="en-US" sz="2400" dirty="0" smtClean="0"/>
              <a:t>)are used approximately </a:t>
            </a:r>
            <a:r>
              <a:rPr lang="en-US" sz="2400" dirty="0"/>
              <a:t>age 2. The most sophisticated test that a child is capable of performing should be used to achieve the most accurate testing </a:t>
            </a:r>
            <a:r>
              <a:rPr lang="en-US" sz="2400" dirty="0" smtClean="0"/>
              <a:t>possible</a:t>
            </a:r>
          </a:p>
          <a:p>
            <a:pPr rtl="0"/>
            <a:r>
              <a:rPr lang="en-US" sz="2400" dirty="0"/>
              <a:t>Adjunctive screening methods include the binocular red reflex (Bruckner) </a:t>
            </a:r>
            <a:r>
              <a:rPr lang="en-US" sz="2400" dirty="0" smtClean="0"/>
              <a:t> </a:t>
            </a:r>
            <a:r>
              <a:rPr lang="en-US" sz="2400" dirty="0"/>
              <a:t>test to detect </a:t>
            </a:r>
            <a:r>
              <a:rPr lang="en-US" sz="2400" dirty="0" err="1"/>
              <a:t>anisometropia</a:t>
            </a:r>
            <a:r>
              <a:rPr lang="en-US" sz="2400" dirty="0"/>
              <a:t> (unequal refractive error in the two eyes) or strabismus and stereovision testing to detect small-angle strabismus. </a:t>
            </a:r>
            <a:endParaRPr lang="en-US" sz="2400" dirty="0" smtClean="0"/>
          </a:p>
          <a:p>
            <a:pPr rtl="0"/>
            <a:r>
              <a:rPr lang="en-US" sz="2400" dirty="0" smtClean="0"/>
              <a:t>The </a:t>
            </a:r>
            <a:r>
              <a:rPr lang="en-US" sz="2400" dirty="0"/>
              <a:t>binocular red reflex test is performed in a dimly lit room before pupillary dilation takes </a:t>
            </a:r>
            <a:r>
              <a:rPr lang="en-US" sz="2400" dirty="0" smtClean="0"/>
              <a:t>place</a:t>
            </a:r>
          </a:p>
          <a:p>
            <a:pPr rtl="0"/>
            <a:r>
              <a:rPr lang="en-US" sz="2400" dirty="0"/>
              <a:t>Normally, the reflex should be of the same color and brightness, but with media opacities, strabismus, </a:t>
            </a:r>
            <a:r>
              <a:rPr lang="en-US" sz="2400" dirty="0" err="1"/>
              <a:t>anisometropia</a:t>
            </a:r>
            <a:r>
              <a:rPr lang="en-US" sz="2400" dirty="0"/>
              <a:t>, large </a:t>
            </a:r>
            <a:r>
              <a:rPr lang="en-US" sz="2400" dirty="0" err="1"/>
              <a:t>vitreoretinal</a:t>
            </a:r>
            <a:r>
              <a:rPr lang="en-US" sz="2400" dirty="0"/>
              <a:t> lesions, and </a:t>
            </a:r>
            <a:r>
              <a:rPr lang="en-US" sz="2400" dirty="0" err="1"/>
              <a:t>anisocoria</a:t>
            </a:r>
            <a:r>
              <a:rPr lang="en-US" sz="2400" dirty="0"/>
              <a:t>, the reflex will be unequal. Opacities </a:t>
            </a:r>
            <a:r>
              <a:rPr lang="en-US" sz="2400" dirty="0" smtClean="0"/>
              <a:t>identified </a:t>
            </a:r>
            <a:r>
              <a:rPr lang="en-US" sz="2400" dirty="0"/>
              <a:t>using the </a:t>
            </a:r>
            <a:r>
              <a:rPr lang="en-US" sz="2400" dirty="0" err="1"/>
              <a:t>retinoscopic</a:t>
            </a:r>
            <a:r>
              <a:rPr lang="en-US" sz="2400" dirty="0"/>
              <a:t> reflex.</a:t>
            </a:r>
            <a:endParaRPr lang="ar-IQ" sz="2400" dirty="0"/>
          </a:p>
        </p:txBody>
      </p:sp>
    </p:spTree>
    <p:extLst>
      <p:ext uri="{BB962C8B-B14F-4D97-AF65-F5344CB8AC3E}">
        <p14:creationId xmlns:p14="http://schemas.microsoft.com/office/powerpoint/2010/main" val="222295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5 years (approximately) </a:t>
            </a:r>
            <a:endParaRPr lang="ar-IQ" dirty="0"/>
          </a:p>
        </p:txBody>
      </p:sp>
      <p:sp>
        <p:nvSpPr>
          <p:cNvPr id="3" name="عنصر نائب للمحتوى 2"/>
          <p:cNvSpPr>
            <a:spLocks noGrp="1"/>
          </p:cNvSpPr>
          <p:nvPr>
            <p:ph idx="1"/>
          </p:nvPr>
        </p:nvSpPr>
        <p:spPr/>
        <p:txBody>
          <a:bodyPr/>
          <a:lstStyle/>
          <a:p>
            <a:r>
              <a:rPr lang="en-US" dirty="0"/>
              <a:t>Visual acuity* (monocular) 20/40 or worse, or 2 lines of difference between the eyes Corneal light reflex/ cover-uncover Asymmetric/ocular </a:t>
            </a:r>
            <a:r>
              <a:rPr lang="en-US" dirty="0" err="1"/>
              <a:t>refixation</a:t>
            </a:r>
            <a:r>
              <a:rPr lang="en-US" dirty="0"/>
              <a:t> movements Red reflex Abnormal or asymmetric </a:t>
            </a:r>
            <a:r>
              <a:rPr lang="en-US" dirty="0" smtClean="0"/>
              <a:t>Inspection </a:t>
            </a:r>
            <a:r>
              <a:rPr lang="en-US" dirty="0"/>
              <a:t>Structural </a:t>
            </a:r>
            <a:r>
              <a:rPr lang="en-US" dirty="0" smtClean="0"/>
              <a:t>abnormality</a:t>
            </a:r>
            <a:endParaRPr lang="ar-IQ" dirty="0"/>
          </a:p>
        </p:txBody>
      </p:sp>
    </p:spTree>
    <p:extLst>
      <p:ext uri="{BB962C8B-B14F-4D97-AF65-F5344CB8AC3E}">
        <p14:creationId xmlns:p14="http://schemas.microsoft.com/office/powerpoint/2010/main" val="110340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50" y="0"/>
            <a:ext cx="9124950" cy="1200150"/>
          </a:xfrm>
        </p:spPr>
        <p:txBody>
          <a:bodyPr/>
          <a:lstStyle/>
          <a:p>
            <a:r>
              <a:rPr lang="en-US" dirty="0" smtClean="0"/>
              <a:t> </a:t>
            </a:r>
            <a:r>
              <a:rPr lang="en-US" dirty="0"/>
              <a:t>after age 5 </a:t>
            </a:r>
            <a:endParaRPr lang="ar-IQ" dirty="0"/>
          </a:p>
        </p:txBody>
      </p:sp>
      <p:sp>
        <p:nvSpPr>
          <p:cNvPr id="3" name="عنصر نائب للمحتوى 2"/>
          <p:cNvSpPr>
            <a:spLocks noGrp="1"/>
          </p:cNvSpPr>
          <p:nvPr>
            <p:ph idx="1"/>
          </p:nvPr>
        </p:nvSpPr>
        <p:spPr>
          <a:xfrm>
            <a:off x="19050" y="1009650"/>
            <a:ext cx="9144000" cy="5848350"/>
          </a:xfrm>
        </p:spPr>
        <p:txBody>
          <a:bodyPr/>
          <a:lstStyle/>
          <a:p>
            <a:r>
              <a:rPr lang="en-US" dirty="0"/>
              <a:t>20/30 or worse, or 2 lines of difference between the </a:t>
            </a:r>
            <a:r>
              <a:rPr lang="en-US" dirty="0" smtClean="0"/>
              <a:t>eye</a:t>
            </a:r>
          </a:p>
          <a:p>
            <a:r>
              <a:rPr lang="en-US" dirty="0" smtClean="0"/>
              <a:t> </a:t>
            </a:r>
            <a:r>
              <a:rPr lang="en-US" dirty="0"/>
              <a:t>Corneal light reflex/ cover-uncover </a:t>
            </a:r>
            <a:r>
              <a:rPr lang="en-US" dirty="0" smtClean="0"/>
              <a:t>Asymmetric</a:t>
            </a:r>
          </a:p>
          <a:p>
            <a:r>
              <a:rPr lang="en-US" dirty="0" smtClean="0"/>
              <a:t>ocular </a:t>
            </a:r>
            <a:r>
              <a:rPr lang="en-US" dirty="0" err="1" smtClean="0"/>
              <a:t>refixation</a:t>
            </a:r>
            <a:r>
              <a:rPr lang="en-US" dirty="0" smtClean="0"/>
              <a:t> movements</a:t>
            </a:r>
          </a:p>
          <a:p>
            <a:r>
              <a:rPr lang="en-US" dirty="0" smtClean="0"/>
              <a:t> </a:t>
            </a:r>
            <a:r>
              <a:rPr lang="en-US" dirty="0"/>
              <a:t>Red reflex Abnormal or </a:t>
            </a:r>
            <a:r>
              <a:rPr lang="en-US" dirty="0" smtClean="0"/>
              <a:t>asymmetric</a:t>
            </a:r>
          </a:p>
          <a:p>
            <a:r>
              <a:rPr lang="en-US" dirty="0" smtClean="0"/>
              <a:t> Inspection </a:t>
            </a:r>
            <a:r>
              <a:rPr lang="en-US" dirty="0"/>
              <a:t>Structural </a:t>
            </a:r>
            <a:r>
              <a:rPr lang="en-US" dirty="0" smtClean="0"/>
              <a:t>abnormality</a:t>
            </a:r>
          </a:p>
          <a:p>
            <a:r>
              <a:rPr lang="en-US" dirty="0"/>
              <a:t>NOTE: </a:t>
            </a:r>
            <a:r>
              <a:rPr lang="en-US" dirty="0" smtClean="0"/>
              <a:t>pupillary </a:t>
            </a:r>
            <a:r>
              <a:rPr lang="en-US" dirty="0"/>
              <a:t>dilation facilitates evaluation of the red reflex. </a:t>
            </a:r>
            <a:endParaRPr lang="en-US" dirty="0" smtClean="0"/>
          </a:p>
          <a:p>
            <a:pPr rtl="0"/>
            <a:r>
              <a:rPr lang="en-US" dirty="0" smtClean="0"/>
              <a:t>For </a:t>
            </a:r>
            <a:r>
              <a:rPr lang="en-US" dirty="0"/>
              <a:t>infants, a combined weak solution of phenylephrine hydrochloride </a:t>
            </a:r>
            <a:r>
              <a:rPr lang="en-US" dirty="0" smtClean="0"/>
              <a:t>and </a:t>
            </a:r>
            <a:r>
              <a:rPr lang="en-US" dirty="0" err="1" smtClean="0"/>
              <a:t>cyclopentolate</a:t>
            </a:r>
            <a:endParaRPr lang="ar-IQ" dirty="0"/>
          </a:p>
        </p:txBody>
      </p:sp>
    </p:spTree>
    <p:extLst>
      <p:ext uri="{BB962C8B-B14F-4D97-AF65-F5344CB8AC3E}">
        <p14:creationId xmlns:p14="http://schemas.microsoft.com/office/powerpoint/2010/main" val="243295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514350"/>
          </a:xfrm>
        </p:spPr>
        <p:txBody>
          <a:bodyPr/>
          <a:lstStyle/>
          <a:p>
            <a:r>
              <a:rPr lang="en-US" sz="3600" dirty="0"/>
              <a:t>Abnormalities on the screening evaluations</a:t>
            </a:r>
            <a:endParaRPr lang="ar-IQ" sz="3600" dirty="0"/>
          </a:p>
        </p:txBody>
      </p:sp>
      <p:sp>
        <p:nvSpPr>
          <p:cNvPr id="3" name="عنصر نائب للمحتوى 2"/>
          <p:cNvSpPr>
            <a:spLocks noGrp="1"/>
          </p:cNvSpPr>
          <p:nvPr>
            <p:ph idx="1"/>
          </p:nvPr>
        </p:nvSpPr>
        <p:spPr>
          <a:xfrm>
            <a:off x="0" y="514350"/>
            <a:ext cx="9144000" cy="6343650"/>
          </a:xfrm>
        </p:spPr>
        <p:txBody>
          <a:bodyPr/>
          <a:lstStyle/>
          <a:p>
            <a:r>
              <a:rPr lang="en-US" dirty="0"/>
              <a:t>Detection of a red reflex abnormality or asymmetry </a:t>
            </a:r>
            <a:endParaRPr lang="en-US" dirty="0" smtClean="0"/>
          </a:p>
          <a:p>
            <a:pPr rtl="0"/>
            <a:r>
              <a:rPr lang="en-US" dirty="0" smtClean="0"/>
              <a:t>Detection </a:t>
            </a:r>
            <a:r>
              <a:rPr lang="en-US" dirty="0"/>
              <a:t>of a structural eye abnormality Detection of an ocular alignment or motility abnormality Unable to perform vision screening at age 3-3 ½ or older </a:t>
            </a:r>
            <a:endParaRPr lang="en-US" dirty="0" smtClean="0"/>
          </a:p>
          <a:p>
            <a:pPr rtl="0"/>
            <a:r>
              <a:rPr lang="en-US" dirty="0" smtClean="0"/>
              <a:t>Visual </a:t>
            </a:r>
            <a:r>
              <a:rPr lang="en-US" dirty="0"/>
              <a:t>acuity 20/50 or worse, or a 2 line difference in a 3-year-old </a:t>
            </a:r>
            <a:endParaRPr lang="en-US" dirty="0" smtClean="0"/>
          </a:p>
          <a:p>
            <a:pPr rtl="0"/>
            <a:r>
              <a:rPr lang="en-US" dirty="0" smtClean="0"/>
              <a:t>Visual </a:t>
            </a:r>
            <a:r>
              <a:rPr lang="en-US" dirty="0"/>
              <a:t>acuity 20/40 or worse, or a 2 line difference in a 5-year-old </a:t>
            </a:r>
            <a:endParaRPr lang="en-US" dirty="0" smtClean="0"/>
          </a:p>
          <a:p>
            <a:pPr rtl="0"/>
            <a:r>
              <a:rPr lang="en-US" dirty="0" smtClean="0"/>
              <a:t>Visual </a:t>
            </a:r>
            <a:r>
              <a:rPr lang="en-US" dirty="0"/>
              <a:t>acuity 20/30 or worse, or a 2 line difference in a 6-year-old or older child </a:t>
            </a:r>
            <a:endParaRPr lang="ar-IQ" dirty="0"/>
          </a:p>
        </p:txBody>
      </p:sp>
    </p:spTree>
    <p:extLst>
      <p:ext uri="{BB962C8B-B14F-4D97-AF65-F5344CB8AC3E}">
        <p14:creationId xmlns:p14="http://schemas.microsoft.com/office/powerpoint/2010/main" val="276877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66750"/>
          </a:xfrm>
        </p:spPr>
        <p:txBody>
          <a:bodyPr/>
          <a:lstStyle/>
          <a:p>
            <a:r>
              <a:rPr lang="en-US" sz="3600" dirty="0"/>
              <a:t>Signs or symptoms of eye problems by history or observations by family members</a:t>
            </a:r>
            <a:endParaRPr lang="ar-IQ" sz="3600" dirty="0"/>
          </a:p>
        </p:txBody>
      </p:sp>
      <p:sp>
        <p:nvSpPr>
          <p:cNvPr id="3" name="عنصر نائب للمحتوى 2"/>
          <p:cNvSpPr>
            <a:spLocks noGrp="1"/>
          </p:cNvSpPr>
          <p:nvPr>
            <p:ph idx="1"/>
          </p:nvPr>
        </p:nvSpPr>
        <p:spPr>
          <a:xfrm>
            <a:off x="0" y="1009650"/>
            <a:ext cx="9144000" cy="5848350"/>
          </a:xfrm>
        </p:spPr>
        <p:txBody>
          <a:bodyPr/>
          <a:lstStyle/>
          <a:p>
            <a:r>
              <a:rPr lang="en-US" sz="2400" dirty="0"/>
              <a:t>Defective ocular fixation or visual interactions </a:t>
            </a:r>
            <a:endParaRPr lang="ar-IQ" sz="2400" dirty="0" smtClean="0"/>
          </a:p>
          <a:p>
            <a:r>
              <a:rPr lang="en-US" sz="2400" dirty="0" smtClean="0"/>
              <a:t>Abnormal </a:t>
            </a:r>
            <a:r>
              <a:rPr lang="en-US" sz="2400" dirty="0"/>
              <a:t>light reflex (including both the corneal light reflections and the "red" fundus reflection) </a:t>
            </a:r>
            <a:endParaRPr lang="en-US" sz="2400" dirty="0" smtClean="0"/>
          </a:p>
          <a:p>
            <a:r>
              <a:rPr lang="en-US" sz="2400" dirty="0" smtClean="0"/>
              <a:t>Ocular </a:t>
            </a:r>
            <a:r>
              <a:rPr lang="en-US" sz="2400" dirty="0"/>
              <a:t>alignment or movement abnormality </a:t>
            </a:r>
            <a:r>
              <a:rPr lang="en-US" sz="2400" dirty="0" err="1"/>
              <a:t>Nystagmus</a:t>
            </a:r>
            <a:r>
              <a:rPr lang="en-US" sz="2400" dirty="0"/>
              <a:t> (shaking of eyes) </a:t>
            </a:r>
            <a:endParaRPr lang="en-US" sz="2400" dirty="0" smtClean="0"/>
          </a:p>
          <a:p>
            <a:r>
              <a:rPr lang="en-US" sz="2400" dirty="0" smtClean="0"/>
              <a:t>Persistent </a:t>
            </a:r>
            <a:r>
              <a:rPr lang="en-US" sz="2400" dirty="0"/>
              <a:t>tearing </a:t>
            </a:r>
            <a:endParaRPr lang="en-US" sz="2400" dirty="0" smtClean="0"/>
          </a:p>
          <a:p>
            <a:r>
              <a:rPr lang="en-US" sz="2400" dirty="0" smtClean="0"/>
              <a:t>Persistent </a:t>
            </a:r>
            <a:r>
              <a:rPr lang="en-US" sz="2400" dirty="0"/>
              <a:t>ocular discharge </a:t>
            </a:r>
            <a:endParaRPr lang="en-US" sz="2400" dirty="0" smtClean="0"/>
          </a:p>
          <a:p>
            <a:r>
              <a:rPr lang="en-US" sz="2400" dirty="0" smtClean="0"/>
              <a:t>Persistent </a:t>
            </a:r>
            <a:r>
              <a:rPr lang="en-US" sz="2400" dirty="0"/>
              <a:t>redness </a:t>
            </a:r>
            <a:endParaRPr lang="en-US" sz="2400" dirty="0" smtClean="0"/>
          </a:p>
          <a:p>
            <a:r>
              <a:rPr lang="en-US" sz="2400" dirty="0" smtClean="0"/>
              <a:t>Persistent </a:t>
            </a:r>
            <a:r>
              <a:rPr lang="en-US" sz="2400" dirty="0"/>
              <a:t>light </a:t>
            </a:r>
            <a:r>
              <a:rPr lang="en-US" sz="2400" dirty="0" smtClean="0"/>
              <a:t>sensitivity </a:t>
            </a:r>
          </a:p>
          <a:p>
            <a:r>
              <a:rPr lang="en-US" sz="2400" dirty="0" smtClean="0"/>
              <a:t>Squinting </a:t>
            </a:r>
          </a:p>
          <a:p>
            <a:r>
              <a:rPr lang="en-US" sz="2400" dirty="0" smtClean="0"/>
              <a:t>Eye closure</a:t>
            </a:r>
          </a:p>
          <a:p>
            <a:r>
              <a:rPr lang="en-US" sz="2400" dirty="0" smtClean="0"/>
              <a:t> </a:t>
            </a:r>
            <a:r>
              <a:rPr lang="en-US" sz="2400" dirty="0"/>
              <a:t>Head tilt </a:t>
            </a:r>
            <a:endParaRPr lang="en-US" sz="2400" dirty="0" smtClean="0"/>
          </a:p>
          <a:p>
            <a:r>
              <a:rPr lang="en-US" sz="2400" dirty="0" smtClean="0"/>
              <a:t>Learning </a:t>
            </a:r>
            <a:r>
              <a:rPr lang="en-US" sz="2400" dirty="0"/>
              <a:t>disabilities</a:t>
            </a:r>
            <a:r>
              <a:rPr lang="en-US" sz="2800" dirty="0"/>
              <a:t> </a:t>
            </a:r>
            <a:endParaRPr lang="ar-IQ" sz="2800" dirty="0"/>
          </a:p>
        </p:txBody>
      </p:sp>
    </p:spTree>
    <p:extLst>
      <p:ext uri="{BB962C8B-B14F-4D97-AF65-F5344CB8AC3E}">
        <p14:creationId xmlns:p14="http://schemas.microsoft.com/office/powerpoint/2010/main" val="103514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1760</Words>
  <Application>Microsoft Office PowerPoint</Application>
  <PresentationFormat>عرض على الشاشة (3:4)‏</PresentationFormat>
  <Paragraphs>162</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Default Design</vt:lpstr>
      <vt:lpstr>Indication of infant referal tophthalmolgist</vt:lpstr>
      <vt:lpstr>Indications for referral of infant to child to ophthalmologist </vt:lpstr>
      <vt:lpstr>عرض تقديمي في PowerPoint</vt:lpstr>
      <vt:lpstr>3 years (approximately)</vt:lpstr>
      <vt:lpstr>عرض تقديمي في PowerPoint</vt:lpstr>
      <vt:lpstr>5 years (approximately) </vt:lpstr>
      <vt:lpstr> after age 5 </vt:lpstr>
      <vt:lpstr>Abnormalities on the screening evaluations</vt:lpstr>
      <vt:lpstr>Signs or symptoms of eye problems by history or observations by family members</vt:lpstr>
      <vt:lpstr>Diagnoses that may be made during a comprehensive pediatric medical eye examination based on abnormalities detected during eye and vision screening include, but are not limited to the following: </vt:lpstr>
      <vt:lpstr>عرض تقديمي في PowerPoint</vt:lpstr>
      <vt:lpstr> Family history (general health problems, systemic disease, or use of medications that are known to be associated with eye disease and visual abnormalities)</vt:lpstr>
      <vt:lpstr>general health problems, systemic disease, or use of medications that are known to be associated with eye disease and visual abnormalities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Congenital  syndrome</vt:lpstr>
      <vt:lpstr>NON-ACCIDENTAL INJURY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fatima116sabah</dc:creator>
  <cp:lastModifiedBy>Maher</cp:lastModifiedBy>
  <cp:revision>40</cp:revision>
  <dcterms:created xsi:type="dcterms:W3CDTF">1900-01-01T00:00:00Z</dcterms:created>
  <dcterms:modified xsi:type="dcterms:W3CDTF">2024-12-23T19:23:38Z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3081-11.24.8</vt:lpwstr>
  </property>
  <property fmtid="{D5CDD505-2E9C-101B-9397-08002B2CF9AE}" pid="3" name="ICV">
    <vt:lpwstr>6015E42C1F8FE0F97373966338F95A7A</vt:lpwstr>
  </property>
</Properties>
</file>