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8" r:id="rId2"/>
    <p:sldId id="256" r:id="rId3"/>
    <p:sldId id="260" r:id="rId4"/>
    <p:sldId id="257" r:id="rId5"/>
    <p:sldId id="259" r:id="rId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5" d="100"/>
          <a:sy n="85" d="100"/>
        </p:scale>
        <p:origin x="-152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08274924-DDED-4DC4-BE11-A1D6E7AED544}" type="datetimeFigureOut">
              <a:rPr lang="ar-IQ" smtClean="0"/>
              <a:t>21/06/1446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C87E34D-4878-4517-809D-75B60C043C4C}" type="slidenum">
              <a:rPr lang="ar-IQ" smtClean="0"/>
              <a:t>‹#›</a:t>
            </a:fld>
            <a:endParaRPr lang="ar-IQ"/>
          </a:p>
        </p:txBody>
      </p:sp>
    </p:spTree>
    <p:extLst>
      <p:ext uri="{BB962C8B-B14F-4D97-AF65-F5344CB8AC3E}">
        <p14:creationId xmlns:p14="http://schemas.microsoft.com/office/powerpoint/2010/main" val="213916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8274924-DDED-4DC4-BE11-A1D6E7AED544}" type="datetimeFigureOut">
              <a:rPr lang="ar-IQ" smtClean="0"/>
              <a:t>21/06/1446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C87E34D-4878-4517-809D-75B60C043C4C}" type="slidenum">
              <a:rPr lang="ar-IQ" smtClean="0"/>
              <a:t>‹#›</a:t>
            </a:fld>
            <a:endParaRPr lang="ar-IQ"/>
          </a:p>
        </p:txBody>
      </p:sp>
    </p:spTree>
    <p:extLst>
      <p:ext uri="{BB962C8B-B14F-4D97-AF65-F5344CB8AC3E}">
        <p14:creationId xmlns:p14="http://schemas.microsoft.com/office/powerpoint/2010/main" val="917782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8274924-DDED-4DC4-BE11-A1D6E7AED544}" type="datetimeFigureOut">
              <a:rPr lang="ar-IQ" smtClean="0"/>
              <a:t>21/06/1446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C87E34D-4878-4517-809D-75B60C043C4C}" type="slidenum">
              <a:rPr lang="ar-IQ" smtClean="0"/>
              <a:t>‹#›</a:t>
            </a:fld>
            <a:endParaRPr lang="ar-IQ"/>
          </a:p>
        </p:txBody>
      </p:sp>
    </p:spTree>
    <p:extLst>
      <p:ext uri="{BB962C8B-B14F-4D97-AF65-F5344CB8AC3E}">
        <p14:creationId xmlns:p14="http://schemas.microsoft.com/office/powerpoint/2010/main" val="3722111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8274924-DDED-4DC4-BE11-A1D6E7AED544}" type="datetimeFigureOut">
              <a:rPr lang="ar-IQ" smtClean="0"/>
              <a:t>21/06/1446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C87E34D-4878-4517-809D-75B60C043C4C}" type="slidenum">
              <a:rPr lang="ar-IQ" smtClean="0"/>
              <a:t>‹#›</a:t>
            </a:fld>
            <a:endParaRPr lang="ar-IQ"/>
          </a:p>
        </p:txBody>
      </p:sp>
    </p:spTree>
    <p:extLst>
      <p:ext uri="{BB962C8B-B14F-4D97-AF65-F5344CB8AC3E}">
        <p14:creationId xmlns:p14="http://schemas.microsoft.com/office/powerpoint/2010/main" val="424571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8274924-DDED-4DC4-BE11-A1D6E7AED544}" type="datetimeFigureOut">
              <a:rPr lang="ar-IQ" smtClean="0"/>
              <a:t>21/06/1446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C87E34D-4878-4517-809D-75B60C043C4C}" type="slidenum">
              <a:rPr lang="ar-IQ" smtClean="0"/>
              <a:t>‹#›</a:t>
            </a:fld>
            <a:endParaRPr lang="ar-IQ"/>
          </a:p>
        </p:txBody>
      </p:sp>
    </p:spTree>
    <p:extLst>
      <p:ext uri="{BB962C8B-B14F-4D97-AF65-F5344CB8AC3E}">
        <p14:creationId xmlns:p14="http://schemas.microsoft.com/office/powerpoint/2010/main" val="4089474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08274924-DDED-4DC4-BE11-A1D6E7AED544}" type="datetimeFigureOut">
              <a:rPr lang="ar-IQ" smtClean="0"/>
              <a:t>21/06/1446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C87E34D-4878-4517-809D-75B60C043C4C}" type="slidenum">
              <a:rPr lang="ar-IQ" smtClean="0"/>
              <a:t>‹#›</a:t>
            </a:fld>
            <a:endParaRPr lang="ar-IQ"/>
          </a:p>
        </p:txBody>
      </p:sp>
    </p:spTree>
    <p:extLst>
      <p:ext uri="{BB962C8B-B14F-4D97-AF65-F5344CB8AC3E}">
        <p14:creationId xmlns:p14="http://schemas.microsoft.com/office/powerpoint/2010/main" val="306352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08274924-DDED-4DC4-BE11-A1D6E7AED544}" type="datetimeFigureOut">
              <a:rPr lang="ar-IQ" smtClean="0"/>
              <a:t>21/06/1446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AC87E34D-4878-4517-809D-75B60C043C4C}" type="slidenum">
              <a:rPr lang="ar-IQ" smtClean="0"/>
              <a:t>‹#›</a:t>
            </a:fld>
            <a:endParaRPr lang="ar-IQ"/>
          </a:p>
        </p:txBody>
      </p:sp>
    </p:spTree>
    <p:extLst>
      <p:ext uri="{BB962C8B-B14F-4D97-AF65-F5344CB8AC3E}">
        <p14:creationId xmlns:p14="http://schemas.microsoft.com/office/powerpoint/2010/main" val="34415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08274924-DDED-4DC4-BE11-A1D6E7AED544}" type="datetimeFigureOut">
              <a:rPr lang="ar-IQ" smtClean="0"/>
              <a:t>21/06/1446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AC87E34D-4878-4517-809D-75B60C043C4C}" type="slidenum">
              <a:rPr lang="ar-IQ" smtClean="0"/>
              <a:t>‹#›</a:t>
            </a:fld>
            <a:endParaRPr lang="ar-IQ"/>
          </a:p>
        </p:txBody>
      </p:sp>
    </p:spTree>
    <p:extLst>
      <p:ext uri="{BB962C8B-B14F-4D97-AF65-F5344CB8AC3E}">
        <p14:creationId xmlns:p14="http://schemas.microsoft.com/office/powerpoint/2010/main" val="98161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8274924-DDED-4DC4-BE11-A1D6E7AED544}" type="datetimeFigureOut">
              <a:rPr lang="ar-IQ" smtClean="0"/>
              <a:t>21/06/1446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AC87E34D-4878-4517-809D-75B60C043C4C}" type="slidenum">
              <a:rPr lang="ar-IQ" smtClean="0"/>
              <a:t>‹#›</a:t>
            </a:fld>
            <a:endParaRPr lang="ar-IQ"/>
          </a:p>
        </p:txBody>
      </p:sp>
    </p:spTree>
    <p:extLst>
      <p:ext uri="{BB962C8B-B14F-4D97-AF65-F5344CB8AC3E}">
        <p14:creationId xmlns:p14="http://schemas.microsoft.com/office/powerpoint/2010/main" val="222747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8274924-DDED-4DC4-BE11-A1D6E7AED544}" type="datetimeFigureOut">
              <a:rPr lang="ar-IQ" smtClean="0"/>
              <a:t>21/06/1446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C87E34D-4878-4517-809D-75B60C043C4C}" type="slidenum">
              <a:rPr lang="ar-IQ" smtClean="0"/>
              <a:t>‹#›</a:t>
            </a:fld>
            <a:endParaRPr lang="ar-IQ"/>
          </a:p>
        </p:txBody>
      </p:sp>
    </p:spTree>
    <p:extLst>
      <p:ext uri="{BB962C8B-B14F-4D97-AF65-F5344CB8AC3E}">
        <p14:creationId xmlns:p14="http://schemas.microsoft.com/office/powerpoint/2010/main" val="2329587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8274924-DDED-4DC4-BE11-A1D6E7AED544}" type="datetimeFigureOut">
              <a:rPr lang="ar-IQ" smtClean="0"/>
              <a:t>21/06/1446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C87E34D-4878-4517-809D-75B60C043C4C}" type="slidenum">
              <a:rPr lang="ar-IQ" smtClean="0"/>
              <a:t>‹#›</a:t>
            </a:fld>
            <a:endParaRPr lang="ar-IQ"/>
          </a:p>
        </p:txBody>
      </p:sp>
    </p:spTree>
    <p:extLst>
      <p:ext uri="{BB962C8B-B14F-4D97-AF65-F5344CB8AC3E}">
        <p14:creationId xmlns:p14="http://schemas.microsoft.com/office/powerpoint/2010/main" val="1241776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8274924-DDED-4DC4-BE11-A1D6E7AED544}" type="datetimeFigureOut">
              <a:rPr lang="ar-IQ" smtClean="0"/>
              <a:t>21/06/1446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87E34D-4878-4517-809D-75B60C043C4C}" type="slidenum">
              <a:rPr lang="ar-IQ" smtClean="0"/>
              <a:t>‹#›</a:t>
            </a:fld>
            <a:endParaRPr lang="ar-IQ"/>
          </a:p>
        </p:txBody>
      </p:sp>
    </p:spTree>
    <p:extLst>
      <p:ext uri="{BB962C8B-B14F-4D97-AF65-F5344CB8AC3E}">
        <p14:creationId xmlns:p14="http://schemas.microsoft.com/office/powerpoint/2010/main" val="2122292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44000" cy="7078861"/>
          </a:xfrm>
          <a:prstGeom prst="rect">
            <a:avLst/>
          </a:prstGeom>
        </p:spPr>
        <p:txBody>
          <a:bodyPr wrap="square">
            <a:spAutoFit/>
          </a:bodyPr>
          <a:lstStyle/>
          <a:p>
            <a:pPr algn="l" rtl="0"/>
            <a:r>
              <a:rPr lang="en-US" sz="4000" dirty="0">
                <a:solidFill>
                  <a:prstClr val="black"/>
                </a:solidFill>
              </a:rPr>
              <a:t>History </a:t>
            </a:r>
            <a:endParaRPr lang="en-US" sz="4000" dirty="0" smtClean="0">
              <a:solidFill>
                <a:prstClr val="black"/>
              </a:solidFill>
            </a:endParaRPr>
          </a:p>
          <a:p>
            <a:pPr algn="l" rtl="0"/>
            <a:r>
              <a:rPr lang="en-US" dirty="0" smtClean="0"/>
              <a:t>Both </a:t>
            </a:r>
            <a:r>
              <a:rPr lang="en-US" dirty="0"/>
              <a:t>strabismus and torticollis are common presenting conditions in pediatric </a:t>
            </a:r>
            <a:r>
              <a:rPr lang="en-US" dirty="0" err="1"/>
              <a:t>ophthalmology</a:t>
            </a:r>
            <a:r>
              <a:rPr lang="en-US" dirty="0"/>
              <a:t>. Torticollis is an abnormal head position (AHP), such as a head turn or tilt. </a:t>
            </a:r>
            <a:r>
              <a:rPr lang="en-US" dirty="0" smtClean="0"/>
              <a:t>Torticollis </a:t>
            </a:r>
            <a:r>
              <a:rPr lang="en-US" dirty="0"/>
              <a:t>is a common presenting sign of strabismus but can be caused by a wide variety of other ocular and </a:t>
            </a:r>
            <a:r>
              <a:rPr lang="en-US" dirty="0" err="1"/>
              <a:t>nonocular</a:t>
            </a:r>
            <a:r>
              <a:rPr lang="en-US" dirty="0"/>
              <a:t> conditions. </a:t>
            </a:r>
            <a:endParaRPr lang="en-US" dirty="0" smtClean="0"/>
          </a:p>
          <a:p>
            <a:pPr algn="l" rtl="0"/>
            <a:r>
              <a:rPr lang="en-US" dirty="0" smtClean="0"/>
              <a:t>There </a:t>
            </a:r>
            <a:r>
              <a:rPr lang="en-US" dirty="0"/>
              <a:t>is broad </a:t>
            </a:r>
            <a:r>
              <a:rPr lang="en-US" dirty="0" smtClean="0"/>
              <a:t>overlap </a:t>
            </a:r>
            <a:r>
              <a:rPr lang="en-US" dirty="0"/>
              <a:t>in the diagnostic </a:t>
            </a:r>
            <a:r>
              <a:rPr lang="en-US" dirty="0" smtClean="0"/>
              <a:t>assessment </a:t>
            </a:r>
            <a:r>
              <a:rPr lang="en-US" dirty="0" smtClean="0"/>
              <a:t>of</a:t>
            </a:r>
          </a:p>
          <a:p>
            <a:pPr algn="l" rtl="0"/>
            <a:r>
              <a:rPr lang="en-US" dirty="0" smtClean="0"/>
              <a:t> </a:t>
            </a:r>
            <a:r>
              <a:rPr lang="en-US" dirty="0"/>
              <a:t>strabismus and </a:t>
            </a:r>
            <a:endParaRPr lang="en-US" dirty="0" smtClean="0"/>
          </a:p>
          <a:p>
            <a:pPr algn="l" rtl="0"/>
            <a:r>
              <a:rPr lang="en-US" dirty="0" smtClean="0"/>
              <a:t>torticollis</a:t>
            </a:r>
            <a:r>
              <a:rPr lang="en-US" dirty="0"/>
              <a:t>. </a:t>
            </a:r>
            <a:endParaRPr lang="en-US" dirty="0" smtClean="0"/>
          </a:p>
          <a:p>
            <a:pPr algn="l" rtl="0"/>
            <a:r>
              <a:rPr lang="en-US" dirty="0" smtClean="0"/>
              <a:t>Key </a:t>
            </a:r>
            <a:r>
              <a:rPr lang="en-US" dirty="0"/>
              <a:t>questions for the clinician to ask when obtaining </a:t>
            </a:r>
            <a:endParaRPr lang="en-US" dirty="0" smtClean="0"/>
          </a:p>
          <a:p>
            <a:pPr algn="l" rtl="0"/>
            <a:r>
              <a:rPr lang="en-US" dirty="0" smtClean="0"/>
              <a:t>a </a:t>
            </a:r>
            <a:r>
              <a:rPr lang="en-US" dirty="0"/>
              <a:t>strabismus or torticollis </a:t>
            </a:r>
            <a:r>
              <a:rPr lang="en-US" dirty="0" smtClean="0"/>
              <a:t>history </a:t>
            </a:r>
            <a:r>
              <a:rPr lang="en-US" dirty="0"/>
              <a:t>include the following: </a:t>
            </a:r>
            <a:endParaRPr lang="en-US" dirty="0" smtClean="0"/>
          </a:p>
          <a:p>
            <a:pPr algn="l" rtl="0"/>
            <a:r>
              <a:rPr lang="en-US" dirty="0" smtClean="0"/>
              <a:t>• </a:t>
            </a:r>
            <a:r>
              <a:rPr lang="en-US" dirty="0"/>
              <a:t>At what age did the deviation or AHP appear</a:t>
            </a:r>
            <a:r>
              <a:rPr lang="en-US" dirty="0" smtClean="0"/>
              <a:t>?</a:t>
            </a:r>
          </a:p>
          <a:p>
            <a:pPr algn="l" rtl="0"/>
            <a:r>
              <a:rPr lang="en-US" dirty="0" smtClean="0"/>
              <a:t> </a:t>
            </a:r>
            <a:r>
              <a:rPr lang="en-US" dirty="0"/>
              <a:t>(Reviewing old photo graphs may be helpful.) </a:t>
            </a:r>
            <a:r>
              <a:rPr lang="en-US" dirty="0" smtClean="0"/>
              <a:t>•</a:t>
            </a:r>
          </a:p>
          <a:p>
            <a:pPr algn="l" rtl="0"/>
            <a:r>
              <a:rPr lang="en-US" dirty="0" smtClean="0"/>
              <a:t> </a:t>
            </a:r>
            <a:r>
              <a:rPr lang="en-US" dirty="0"/>
              <a:t>Did onset coincide with trauma or illness? </a:t>
            </a:r>
            <a:endParaRPr lang="en-US" dirty="0" smtClean="0"/>
          </a:p>
          <a:p>
            <a:pPr algn="l" rtl="0"/>
            <a:r>
              <a:rPr lang="en-US" dirty="0" smtClean="0"/>
              <a:t>• </a:t>
            </a:r>
            <a:r>
              <a:rPr lang="en-US" dirty="0"/>
              <a:t>Is the deviation or AHP constant or </a:t>
            </a:r>
            <a:r>
              <a:rPr lang="en-US" dirty="0" smtClean="0"/>
              <a:t>intermittent</a:t>
            </a:r>
          </a:p>
          <a:p>
            <a:pPr algn="l" rtl="0"/>
            <a:r>
              <a:rPr lang="en-US" dirty="0"/>
              <a:t>• Is it </a:t>
            </a:r>
            <a:r>
              <a:rPr lang="en-US" dirty="0" smtClean="0"/>
              <a:t>present </a:t>
            </a:r>
            <a:r>
              <a:rPr lang="en-US" dirty="0"/>
              <a:t>for distance or near vision or both</a:t>
            </a:r>
            <a:r>
              <a:rPr lang="en-US" dirty="0" smtClean="0"/>
              <a:t>?</a:t>
            </a:r>
          </a:p>
          <a:p>
            <a:pPr algn="l" rtl="0"/>
            <a:r>
              <a:rPr lang="en-US" dirty="0" smtClean="0"/>
              <a:t> </a:t>
            </a:r>
            <a:r>
              <a:rPr lang="en-US" dirty="0"/>
              <a:t>• Is it </a:t>
            </a:r>
            <a:r>
              <a:rPr lang="en-US" dirty="0" smtClean="0"/>
              <a:t>present </a:t>
            </a:r>
            <a:r>
              <a:rPr lang="en-US" dirty="0"/>
              <a:t>only when the patient is inattentive or fatigued</a:t>
            </a:r>
            <a:r>
              <a:rPr lang="en-US" dirty="0" smtClean="0"/>
              <a:t>?</a:t>
            </a:r>
          </a:p>
          <a:p>
            <a:pPr algn="l" rtl="0"/>
            <a:r>
              <a:rPr lang="en-US" dirty="0" smtClean="0"/>
              <a:t> </a:t>
            </a:r>
            <a:r>
              <a:rPr lang="en-US" dirty="0"/>
              <a:t>• Is it associated with double vision or eyestrain</a:t>
            </a:r>
            <a:r>
              <a:rPr lang="en-US" dirty="0" smtClean="0"/>
              <a:t>?</a:t>
            </a:r>
          </a:p>
          <a:p>
            <a:pPr algn="l" rtl="0"/>
            <a:r>
              <a:rPr lang="en-US" dirty="0" smtClean="0"/>
              <a:t> </a:t>
            </a:r>
            <a:r>
              <a:rPr lang="en-US" dirty="0"/>
              <a:t>• If a deviation is noted, is it </a:t>
            </a:r>
            <a:r>
              <a:rPr lang="en-US" dirty="0" smtClean="0"/>
              <a:t>present </a:t>
            </a:r>
            <a:r>
              <a:rPr lang="en-US" dirty="0"/>
              <a:t>in all positions of gaze? </a:t>
            </a:r>
            <a:endParaRPr lang="en-US" dirty="0" smtClean="0"/>
          </a:p>
          <a:p>
            <a:pPr algn="l" rtl="0"/>
            <a:r>
              <a:rPr lang="en-US" dirty="0" smtClean="0"/>
              <a:t>• </a:t>
            </a:r>
            <a:r>
              <a:rPr lang="en-US" dirty="0"/>
              <a:t>If a deviation is noted, is it unilateral or alternating? </a:t>
            </a:r>
            <a:endParaRPr lang="en-US" dirty="0" smtClean="0"/>
          </a:p>
          <a:p>
            <a:pPr algn="l" rtl="0"/>
            <a:r>
              <a:rPr lang="en-US" dirty="0" smtClean="0"/>
              <a:t>• </a:t>
            </a:r>
            <a:r>
              <a:rPr lang="en-US" dirty="0"/>
              <a:t>Does the patient close 1 </a:t>
            </a:r>
            <a:r>
              <a:rPr lang="en-US" dirty="0" smtClean="0"/>
              <a:t>eye</a:t>
            </a:r>
            <a:r>
              <a:rPr lang="en-US" dirty="0">
                <a:solidFill>
                  <a:prstClr val="black"/>
                </a:solidFill>
              </a:rPr>
              <a:t> </a:t>
            </a:r>
            <a:r>
              <a:rPr lang="en-US" dirty="0" err="1">
                <a:solidFill>
                  <a:prstClr val="black"/>
                </a:solidFill>
              </a:rPr>
              <a:t>blepharoptosis</a:t>
            </a:r>
            <a:r>
              <a:rPr lang="en-US" dirty="0">
                <a:solidFill>
                  <a:prstClr val="black"/>
                </a:solidFill>
              </a:rPr>
              <a:t>,</a:t>
            </a:r>
            <a:r>
              <a:rPr lang="en-US" dirty="0" smtClean="0"/>
              <a:t> ? </a:t>
            </a:r>
          </a:p>
          <a:p>
            <a:pPr algn="l" rtl="0"/>
            <a:r>
              <a:rPr lang="en-US" dirty="0" smtClean="0"/>
              <a:t>• </a:t>
            </a:r>
            <a:r>
              <a:rPr lang="en-US" dirty="0"/>
              <a:t>Is there a history of other ocular disease or ocular surgery</a:t>
            </a:r>
            <a:r>
              <a:rPr lang="en-US" dirty="0" smtClean="0"/>
              <a:t>?</a:t>
            </a:r>
          </a:p>
          <a:p>
            <a:pPr algn="l" rtl="0"/>
            <a:r>
              <a:rPr lang="en-US" dirty="0" smtClean="0"/>
              <a:t> </a:t>
            </a:r>
            <a:r>
              <a:rPr lang="en-US" dirty="0"/>
              <a:t>It is </a:t>
            </a:r>
            <a:r>
              <a:rPr lang="en-US" dirty="0" smtClean="0"/>
              <a:t>important </a:t>
            </a:r>
            <a:r>
              <a:rPr lang="en-US" dirty="0"/>
              <a:t>to review any previous treatment, </a:t>
            </a:r>
            <a:endParaRPr lang="en-US" dirty="0" smtClean="0"/>
          </a:p>
          <a:p>
            <a:pPr algn="l" rtl="0"/>
            <a:r>
              <a:rPr lang="en-US" dirty="0" smtClean="0"/>
              <a:t>such </a:t>
            </a:r>
            <a:r>
              <a:rPr lang="en-US" dirty="0"/>
              <a:t>as amblyopia therapy, spectacle correction, and eye muscle surgery. </a:t>
            </a:r>
            <a:endParaRPr lang="en-US" dirty="0" smtClean="0"/>
          </a:p>
          <a:p>
            <a:pPr algn="l" rtl="0"/>
            <a:r>
              <a:rPr lang="en-US" dirty="0" smtClean="0"/>
              <a:t> </a:t>
            </a: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412776"/>
            <a:ext cx="3048000" cy="356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5203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27384"/>
            <a:ext cx="9144000" cy="5078313"/>
          </a:xfrm>
          <a:prstGeom prst="rect">
            <a:avLst/>
          </a:prstGeom>
        </p:spPr>
        <p:txBody>
          <a:bodyPr wrap="square">
            <a:spAutoFit/>
          </a:bodyPr>
          <a:lstStyle/>
          <a:p>
            <a:pPr algn="l" rtl="0"/>
            <a:r>
              <a:rPr lang="en-US" dirty="0" smtClean="0">
                <a:solidFill>
                  <a:prstClr val="black"/>
                </a:solidFill>
              </a:rPr>
              <a:t> </a:t>
            </a:r>
          </a:p>
          <a:p>
            <a:pPr algn="l" rtl="0"/>
            <a:r>
              <a:rPr lang="en-US" dirty="0" smtClean="0"/>
              <a:t>the acquired condition with the sudden onset of diplopia. (horizontal, </a:t>
            </a:r>
            <a:r>
              <a:rPr lang="en-US" dirty="0" err="1" smtClean="0"/>
              <a:t>cyclovertical</a:t>
            </a:r>
            <a:r>
              <a:rPr lang="en-US" dirty="0" smtClean="0"/>
              <a:t>) should be established, the direction of gaze in which it predominates and whether any BSV is retained</a:t>
            </a:r>
          </a:p>
          <a:p>
            <a:pPr algn="l" rtl="0"/>
            <a:r>
              <a:rPr lang="en-US" dirty="0" smtClean="0"/>
              <a:t>• It is not unusual for patients to present with spurious symptoms which mask embarrassment over a cosmetically noticeable squint. </a:t>
            </a:r>
          </a:p>
          <a:p>
            <a:pPr algn="l" rtl="0"/>
            <a:r>
              <a:rPr lang="en-US" dirty="0" smtClean="0"/>
              <a:t> General health or developmental problems (</a:t>
            </a:r>
            <a:r>
              <a:rPr lang="en-US" dirty="0" err="1" smtClean="0"/>
              <a:t>e.g</a:t>
            </a:r>
            <a:r>
              <a:rPr lang="en-US" dirty="0" smtClean="0"/>
              <a:t>, children with cerebral palsy have an increased incidence of strabismus). </a:t>
            </a:r>
          </a:p>
          <a:p>
            <a:pPr algn="l" rtl="0"/>
            <a:r>
              <a:rPr lang="en-US" dirty="0"/>
              <a:t> </a:t>
            </a:r>
            <a:r>
              <a:rPr lang="en-US" dirty="0" smtClean="0"/>
              <a:t>.patients may report associations or causal factors (trauma, neurological disease, diabetes </a:t>
            </a:r>
            <a:r>
              <a:rPr lang="en-US" dirty="0" err="1" smtClean="0"/>
              <a:t>etc</a:t>
            </a:r>
            <a:r>
              <a:rPr lang="en-US" dirty="0" smtClean="0"/>
              <a:t>). </a:t>
            </a:r>
          </a:p>
          <a:p>
            <a:pPr algn="l" rtl="0"/>
            <a:r>
              <a:rPr lang="en-US" dirty="0" smtClean="0"/>
              <a:t>. Birth history, including period of gestation, birth weight and any problems in utero, with delivery or in the neonatal period. </a:t>
            </a:r>
          </a:p>
          <a:p>
            <a:pPr algn="l" rtl="0"/>
            <a:r>
              <a:rPr lang="en-US" dirty="0"/>
              <a:t>.</a:t>
            </a:r>
            <a:r>
              <a:rPr lang="en-US" dirty="0" smtClean="0"/>
              <a:t>previous </a:t>
            </a:r>
            <a:r>
              <a:rPr lang="en-US" dirty="0"/>
              <a:t>surgery or prisms is important to future treatment options and </a:t>
            </a:r>
            <a:r>
              <a:rPr lang="en-US" dirty="0" smtClean="0"/>
              <a:t>prognosis</a:t>
            </a:r>
          </a:p>
          <a:p>
            <a:pPr algn="l" rtl="0"/>
            <a:r>
              <a:rPr lang="en-US" dirty="0"/>
              <a:t>Clinical features of acquired </a:t>
            </a:r>
            <a:r>
              <a:rPr lang="en-US" dirty="0" smtClean="0"/>
              <a:t> muscle palsy can </a:t>
            </a:r>
            <a:r>
              <a:rPr lang="en-US" dirty="0"/>
              <a:t>result from various causes such as trauma, vascular disease, intracranial </a:t>
            </a:r>
            <a:r>
              <a:rPr lang="en-US" dirty="0" err="1"/>
              <a:t>tumours</a:t>
            </a:r>
            <a:r>
              <a:rPr lang="en-US" dirty="0"/>
              <a:t>, or aneurysm, </a:t>
            </a:r>
            <a:r>
              <a:rPr lang="en-US" dirty="0" smtClean="0"/>
              <a:t>and, or </a:t>
            </a:r>
            <a:r>
              <a:rPr lang="en-US" dirty="0"/>
              <a:t>ocular motor restriction, </a:t>
            </a:r>
            <a:r>
              <a:rPr lang="en-US" dirty="0" smtClean="0"/>
              <a:t>previous </a:t>
            </a:r>
            <a:r>
              <a:rPr lang="en-US" dirty="0"/>
              <a:t>medical history, especially the presence of vascular risk factors </a:t>
            </a:r>
            <a:r>
              <a:rPr lang="en-US" dirty="0" smtClean="0"/>
              <a:t> noted</a:t>
            </a:r>
          </a:p>
          <a:p>
            <a:pPr algn="l" rtl="0"/>
            <a:endParaRPr lang="en-US" dirty="0" smtClean="0"/>
          </a:p>
          <a:p>
            <a:pPr algn="l" rtl="0"/>
            <a:r>
              <a:rPr lang="en-US" dirty="0"/>
              <a:t>.</a:t>
            </a:r>
            <a:r>
              <a:rPr lang="en-US" dirty="0" smtClean="0"/>
              <a:t>the </a:t>
            </a:r>
            <a:r>
              <a:rPr lang="en-US" dirty="0"/>
              <a:t>presence of other related ophthalmic or neurological signs</a:t>
            </a:r>
            <a:endParaRPr lang="en-US" dirty="0" smtClean="0"/>
          </a:p>
          <a:p>
            <a:pPr algn="l" rtl="0"/>
            <a:endParaRPr lang="en-US" dirty="0" smtClean="0"/>
          </a:p>
          <a:p>
            <a:pPr algn="l" rtl="0"/>
            <a:endParaRPr lang="ar-IQ" dirty="0"/>
          </a:p>
        </p:txBody>
      </p:sp>
    </p:spTree>
    <p:extLst>
      <p:ext uri="{BB962C8B-B14F-4D97-AF65-F5344CB8AC3E}">
        <p14:creationId xmlns:p14="http://schemas.microsoft.com/office/powerpoint/2010/main" val="4279371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3139321"/>
          </a:xfrm>
          <a:prstGeom prst="rect">
            <a:avLst/>
          </a:prstGeom>
        </p:spPr>
        <p:txBody>
          <a:bodyPr wrap="square">
            <a:spAutoFit/>
          </a:bodyPr>
          <a:lstStyle/>
          <a:p>
            <a:pPr algn="l" rtl="0"/>
            <a:r>
              <a:rPr lang="en-US" dirty="0"/>
              <a:t>Cranial Nerve III Palsy In children</a:t>
            </a:r>
            <a:r>
              <a:rPr lang="en-US" dirty="0" smtClean="0"/>
              <a:t>,</a:t>
            </a:r>
          </a:p>
          <a:p>
            <a:pPr algn="l" rtl="0"/>
            <a:r>
              <a:rPr lang="en-US" dirty="0" smtClean="0"/>
              <a:t> </a:t>
            </a:r>
            <a:r>
              <a:rPr lang="en-US" dirty="0"/>
              <a:t>CN III palsy can be a) Congenital b) Acquired: acquired cases can be caused by i. trauma ii. Inflammation iii. viral infection iv. mass lesion. v. It can result from a steroid- responsive condition known as </a:t>
            </a:r>
            <a:r>
              <a:rPr lang="en-US" dirty="0" err="1"/>
              <a:t>ophthalmoplegic</a:t>
            </a:r>
            <a:r>
              <a:rPr lang="en-US" dirty="0"/>
              <a:t> migraine, vi. CN III palsy in children can also occur after vaccination Clinical features ✓ limited adduction, elevation, and depression of the eye, with </a:t>
            </a:r>
            <a:r>
              <a:rPr lang="en-US" dirty="0" err="1"/>
              <a:t>exotropia</a:t>
            </a:r>
            <a:r>
              <a:rPr lang="en-US" dirty="0"/>
              <a:t> and </a:t>
            </a:r>
            <a:r>
              <a:rPr lang="en-US" dirty="0" err="1"/>
              <a:t>hypotropia</a:t>
            </a:r>
            <a:r>
              <a:rPr lang="en-US" dirty="0"/>
              <a:t> ✓ Upper eyelid </a:t>
            </a:r>
            <a:r>
              <a:rPr lang="en-US" dirty="0" smtClean="0"/>
              <a:t>ptosis</a:t>
            </a:r>
          </a:p>
          <a:p>
            <a:pPr algn="l" rtl="0"/>
            <a:r>
              <a:rPr lang="en-US" dirty="0"/>
              <a:t>Fourth cranial nerve palsy Fourth nerve palsy is the most common form of paralytic vertical strabismus. The diagnostic criteria include a ▪ </a:t>
            </a:r>
            <a:r>
              <a:rPr lang="en-US" dirty="0" err="1"/>
              <a:t>hypertropia</a:t>
            </a:r>
            <a:r>
              <a:rPr lang="en-US" dirty="0"/>
              <a:t> of the affected eye that increases on adduction and </a:t>
            </a:r>
            <a:r>
              <a:rPr lang="en-US" dirty="0" err="1"/>
              <a:t>ipsilateral</a:t>
            </a:r>
            <a:r>
              <a:rPr lang="en-US" dirty="0"/>
              <a:t> head tilt ▪ Limitation of depression, most marked in adduction, that’s why patient has problem in reading ▪ A compensatory head posture to contralateral side to avoids </a:t>
            </a:r>
            <a:r>
              <a:rPr lang="en-US" dirty="0" smtClean="0"/>
              <a:t>diplopia</a:t>
            </a: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455290"/>
            <a:ext cx="7705725"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3216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7571303"/>
          </a:xfrm>
          <a:prstGeom prst="rect">
            <a:avLst/>
          </a:prstGeom>
        </p:spPr>
        <p:txBody>
          <a:bodyPr wrap="square">
            <a:spAutoFit/>
          </a:bodyPr>
          <a:lstStyle/>
          <a:p>
            <a:pPr algn="l" rtl="0"/>
            <a:r>
              <a:rPr lang="en-US" dirty="0">
                <a:solidFill>
                  <a:prstClr val="black"/>
                </a:solidFill>
              </a:rPr>
              <a:t>signs of congenital palsy </a:t>
            </a:r>
            <a:endParaRPr lang="en-US" dirty="0" smtClean="0">
              <a:solidFill>
                <a:prstClr val="black"/>
              </a:solidFill>
            </a:endParaRPr>
          </a:p>
          <a:p>
            <a:pPr algn="l" rtl="0"/>
            <a:r>
              <a:rPr lang="en-US" dirty="0" smtClean="0"/>
              <a:t>history </a:t>
            </a:r>
            <a:r>
              <a:rPr lang="en-US" dirty="0"/>
              <a:t>of head tilt dating back to infancy, definite facial asymmetry, amblyopia in the palsied eye, large vertical </a:t>
            </a:r>
            <a:r>
              <a:rPr lang="en-US" dirty="0" err="1"/>
              <a:t>fusional</a:t>
            </a:r>
            <a:r>
              <a:rPr lang="en-US" dirty="0"/>
              <a:t> amplitudes more than 10 prism </a:t>
            </a:r>
            <a:r>
              <a:rPr lang="en-US" dirty="0" err="1"/>
              <a:t>dioptres</a:t>
            </a:r>
            <a:r>
              <a:rPr lang="en-US" dirty="0"/>
              <a:t> (PD</a:t>
            </a:r>
            <a:r>
              <a:rPr lang="en-US" dirty="0" smtClean="0"/>
              <a:t>)</a:t>
            </a:r>
          </a:p>
          <a:p>
            <a:pPr algn="l" rtl="0"/>
            <a:r>
              <a:rPr lang="en-US" dirty="0" smtClean="0"/>
              <a:t>Superior oblique</a:t>
            </a:r>
          </a:p>
          <a:p>
            <a:pPr lvl="0" algn="l" rtl="0"/>
            <a:r>
              <a:rPr lang="en-US" dirty="0" smtClean="0"/>
              <a:t>(fourth nerve) </a:t>
            </a:r>
            <a:r>
              <a:rPr lang="en-US" dirty="0"/>
              <a:t>palsy patient, a disappearance or decrease in the vertical deviation angle exaggerated with the head tilt test was used </a:t>
            </a:r>
            <a:r>
              <a:rPr lang="en-US" dirty="0" smtClean="0">
                <a:solidFill>
                  <a:prstClr val="black"/>
                </a:solidFill>
              </a:rPr>
              <a:t>is </a:t>
            </a:r>
            <a:r>
              <a:rPr lang="en-US" dirty="0">
                <a:solidFill>
                  <a:prstClr val="black"/>
                </a:solidFill>
              </a:rPr>
              <a:t>the most common form of paralytic vertical strabismus. </a:t>
            </a:r>
            <a:endParaRPr lang="en-US" dirty="0" smtClean="0">
              <a:solidFill>
                <a:prstClr val="black"/>
              </a:solidFill>
            </a:endParaRPr>
          </a:p>
          <a:p>
            <a:pPr lvl="0" algn="l" rtl="0"/>
            <a:r>
              <a:rPr lang="en-US" dirty="0" smtClean="0">
                <a:solidFill>
                  <a:prstClr val="black"/>
                </a:solidFill>
              </a:rPr>
              <a:t>The </a:t>
            </a:r>
            <a:r>
              <a:rPr lang="en-US" dirty="0">
                <a:solidFill>
                  <a:prstClr val="black"/>
                </a:solidFill>
              </a:rPr>
              <a:t>diagnostic criteria include </a:t>
            </a:r>
            <a:endParaRPr lang="en-US" dirty="0" smtClean="0">
              <a:solidFill>
                <a:prstClr val="black"/>
              </a:solidFill>
            </a:endParaRPr>
          </a:p>
          <a:p>
            <a:pPr lvl="0" algn="l" rtl="0"/>
            <a:r>
              <a:rPr lang="en-US" dirty="0" smtClean="0">
                <a:solidFill>
                  <a:prstClr val="black"/>
                </a:solidFill>
              </a:rPr>
              <a:t>a </a:t>
            </a:r>
            <a:r>
              <a:rPr lang="en-US" dirty="0">
                <a:solidFill>
                  <a:prstClr val="black"/>
                </a:solidFill>
              </a:rPr>
              <a:t>▪ </a:t>
            </a:r>
            <a:r>
              <a:rPr lang="en-US" dirty="0" err="1">
                <a:solidFill>
                  <a:prstClr val="black"/>
                </a:solidFill>
              </a:rPr>
              <a:t>hypertropia</a:t>
            </a:r>
            <a:r>
              <a:rPr lang="en-US" dirty="0">
                <a:solidFill>
                  <a:prstClr val="black"/>
                </a:solidFill>
              </a:rPr>
              <a:t> of the affected eye that increases on adduction and </a:t>
            </a:r>
            <a:r>
              <a:rPr lang="en-US" dirty="0" err="1">
                <a:solidFill>
                  <a:prstClr val="black"/>
                </a:solidFill>
              </a:rPr>
              <a:t>ipsilateral</a:t>
            </a:r>
            <a:r>
              <a:rPr lang="en-US" dirty="0">
                <a:solidFill>
                  <a:prstClr val="black"/>
                </a:solidFill>
              </a:rPr>
              <a:t> head tilt ▪ Limitation of depression, most marked in adduction, that’s why patient has problem in reading ▪ A compensatory head posture to contralateral side to avoids diplopia</a:t>
            </a:r>
          </a:p>
          <a:p>
            <a:pPr lvl="0" algn="l" rtl="0"/>
            <a:r>
              <a:rPr lang="en-US" dirty="0">
                <a:solidFill>
                  <a:prstClr val="black"/>
                </a:solidFill>
              </a:rPr>
              <a:t>Causes of isolated fourth nerve palsy </a:t>
            </a:r>
          </a:p>
          <a:p>
            <a:pPr lvl="0" algn="l" rtl="0"/>
            <a:r>
              <a:rPr lang="en-US" dirty="0">
                <a:solidFill>
                  <a:prstClr val="black"/>
                </a:solidFill>
              </a:rPr>
              <a:t>➢ Idiopathic (congenital ) cause </a:t>
            </a:r>
          </a:p>
          <a:p>
            <a:pPr lvl="0" algn="l" rtl="0"/>
            <a:r>
              <a:rPr lang="en-US" dirty="0">
                <a:solidFill>
                  <a:prstClr val="black"/>
                </a:solidFill>
              </a:rPr>
              <a:t>▪ symptoms may not develop until </a:t>
            </a:r>
            <a:r>
              <a:rPr lang="en-US" dirty="0" err="1">
                <a:solidFill>
                  <a:prstClr val="black"/>
                </a:solidFill>
              </a:rPr>
              <a:t>decompensation</a:t>
            </a:r>
            <a:r>
              <a:rPr lang="en-US" dirty="0">
                <a:solidFill>
                  <a:prstClr val="black"/>
                </a:solidFill>
              </a:rPr>
              <a:t> occurs in adult life due to reduced </a:t>
            </a:r>
            <a:r>
              <a:rPr lang="en-US" dirty="0" err="1">
                <a:solidFill>
                  <a:prstClr val="black"/>
                </a:solidFill>
              </a:rPr>
              <a:t>fusional</a:t>
            </a:r>
            <a:r>
              <a:rPr lang="en-US" dirty="0">
                <a:solidFill>
                  <a:prstClr val="black"/>
                </a:solidFill>
              </a:rPr>
              <a:t> ability. ▪ In contrast to acquired lesions patients are not usually aware of the torsional aspect, but may develop vertical double vision that is often appreciated as of sudden or </a:t>
            </a:r>
            <a:r>
              <a:rPr lang="en-US" dirty="0" err="1">
                <a:solidFill>
                  <a:prstClr val="black"/>
                </a:solidFill>
              </a:rPr>
              <a:t>subacute</a:t>
            </a:r>
            <a:r>
              <a:rPr lang="en-US" dirty="0">
                <a:solidFill>
                  <a:prstClr val="black"/>
                </a:solidFill>
              </a:rPr>
              <a:t> onset. ▪ Most patients maintain a chronic head tilt. </a:t>
            </a:r>
            <a:endParaRPr lang="en-US" dirty="0" smtClean="0">
              <a:solidFill>
                <a:prstClr val="black"/>
              </a:solidFill>
            </a:endParaRPr>
          </a:p>
          <a:p>
            <a:pPr lvl="0" algn="l" rtl="0"/>
            <a:r>
              <a:rPr lang="en-US" dirty="0" smtClean="0">
                <a:solidFill>
                  <a:prstClr val="black"/>
                </a:solidFill>
              </a:rPr>
              <a:t>The </a:t>
            </a:r>
            <a:r>
              <a:rPr lang="en-US" dirty="0">
                <a:solidFill>
                  <a:prstClr val="black"/>
                </a:solidFill>
              </a:rPr>
              <a:t>long- standing nature of the head tilt may cause </a:t>
            </a:r>
            <a:endParaRPr lang="en-US" dirty="0" smtClean="0">
              <a:solidFill>
                <a:prstClr val="black"/>
              </a:solidFill>
            </a:endParaRPr>
          </a:p>
          <a:p>
            <a:pPr lvl="0" algn="l" rtl="0"/>
            <a:r>
              <a:rPr lang="en-US" dirty="0" smtClean="0">
                <a:solidFill>
                  <a:prstClr val="black"/>
                </a:solidFill>
              </a:rPr>
              <a:t>facial </a:t>
            </a:r>
            <a:r>
              <a:rPr lang="en-US" dirty="0">
                <a:solidFill>
                  <a:prstClr val="black"/>
                </a:solidFill>
              </a:rPr>
              <a:t>asymmetry and can often be confirmed by </a:t>
            </a:r>
            <a:r>
              <a:rPr lang="en-US" dirty="0" smtClean="0">
                <a:solidFill>
                  <a:prstClr val="black"/>
                </a:solidFill>
              </a:rPr>
              <a:t>reviewing</a:t>
            </a:r>
          </a:p>
          <a:p>
            <a:pPr lvl="0" algn="l" rtl="0"/>
            <a:r>
              <a:rPr lang="en-US" dirty="0" smtClean="0">
                <a:solidFill>
                  <a:prstClr val="black"/>
                </a:solidFill>
              </a:rPr>
              <a:t> </a:t>
            </a:r>
            <a:r>
              <a:rPr lang="en-US" dirty="0">
                <a:solidFill>
                  <a:prstClr val="black"/>
                </a:solidFill>
              </a:rPr>
              <a:t>old photo graphs </a:t>
            </a:r>
            <a:endParaRPr lang="en-US" dirty="0" smtClean="0">
              <a:solidFill>
                <a:prstClr val="black"/>
              </a:solidFill>
            </a:endParaRPr>
          </a:p>
          <a:p>
            <a:pPr lvl="0" algn="l" rtl="0"/>
            <a:r>
              <a:rPr lang="en-US" dirty="0" smtClean="0">
                <a:solidFill>
                  <a:prstClr val="black"/>
                </a:solidFill>
              </a:rPr>
              <a:t>➢ </a:t>
            </a:r>
            <a:r>
              <a:rPr lang="en-US" dirty="0">
                <a:solidFill>
                  <a:prstClr val="black"/>
                </a:solidFill>
              </a:rPr>
              <a:t>Traumatic cause</a:t>
            </a:r>
            <a:r>
              <a:rPr lang="en-US" dirty="0" smtClean="0">
                <a:solidFill>
                  <a:prstClr val="black"/>
                </a:solidFill>
              </a:rPr>
              <a:t>:</a:t>
            </a:r>
          </a:p>
          <a:p>
            <a:pPr lvl="0" algn="l" rtl="0"/>
            <a:r>
              <a:rPr lang="en-US" dirty="0" smtClean="0">
                <a:solidFill>
                  <a:prstClr val="black"/>
                </a:solidFill>
              </a:rPr>
              <a:t> </a:t>
            </a:r>
            <a:r>
              <a:rPr lang="en-US" dirty="0">
                <a:solidFill>
                  <a:prstClr val="black"/>
                </a:solidFill>
              </a:rPr>
              <a:t>frequently causes bilateral fourth nerve palsy. </a:t>
            </a:r>
            <a:endParaRPr lang="en-US" dirty="0" smtClean="0">
              <a:solidFill>
                <a:prstClr val="black"/>
              </a:solidFill>
            </a:endParaRPr>
          </a:p>
          <a:p>
            <a:pPr lvl="0" algn="l" rtl="0"/>
            <a:r>
              <a:rPr lang="en-US" dirty="0" smtClean="0">
                <a:solidFill>
                  <a:prstClr val="black"/>
                </a:solidFill>
              </a:rPr>
              <a:t>Care </a:t>
            </a:r>
            <a:r>
              <a:rPr lang="en-US" dirty="0">
                <a:solidFill>
                  <a:prstClr val="black"/>
                </a:solidFill>
              </a:rPr>
              <a:t>must be taken not to mistake a bilateral palsy </a:t>
            </a:r>
            <a:endParaRPr lang="en-US" dirty="0" smtClean="0">
              <a:solidFill>
                <a:prstClr val="black"/>
              </a:solidFill>
            </a:endParaRPr>
          </a:p>
          <a:p>
            <a:pPr lvl="0" algn="l" rtl="0"/>
            <a:r>
              <a:rPr lang="en-US" dirty="0" smtClean="0">
                <a:solidFill>
                  <a:prstClr val="black"/>
                </a:solidFill>
              </a:rPr>
              <a:t>for </a:t>
            </a:r>
            <a:r>
              <a:rPr lang="en-US" dirty="0">
                <a:solidFill>
                  <a:prstClr val="black"/>
                </a:solidFill>
              </a:rPr>
              <a:t>a unilateral lesion, particularly when corrective surgery is </a:t>
            </a:r>
            <a:endParaRPr lang="en-US" dirty="0" smtClean="0">
              <a:solidFill>
                <a:prstClr val="black"/>
              </a:solidFill>
            </a:endParaRPr>
          </a:p>
          <a:p>
            <a:pPr lvl="0" algn="l" rtl="0"/>
            <a:r>
              <a:rPr lang="en-US" dirty="0" smtClean="0">
                <a:solidFill>
                  <a:prstClr val="black"/>
                </a:solidFill>
              </a:rPr>
              <a:t>contemplated</a:t>
            </a:r>
            <a:endParaRPr lang="ar-IQ" dirty="0">
              <a:solidFill>
                <a:prstClr val="black"/>
              </a:solidFill>
            </a:endParaRPr>
          </a:p>
          <a:p>
            <a:pPr algn="l" rtl="0"/>
            <a:endParaRPr lang="en-US" dirty="0" smtClean="0"/>
          </a:p>
          <a:p>
            <a:pPr algn="l" rtl="0"/>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509120"/>
            <a:ext cx="3347864" cy="237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059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4801314"/>
          </a:xfrm>
          <a:prstGeom prst="rect">
            <a:avLst/>
          </a:prstGeom>
        </p:spPr>
        <p:txBody>
          <a:bodyPr wrap="square">
            <a:spAutoFit/>
          </a:bodyPr>
          <a:lstStyle/>
          <a:p>
            <a:pPr algn="l" rtl="0"/>
            <a:r>
              <a:rPr lang="en-US" dirty="0"/>
              <a:t>Cranial Nerve VI Palsy </a:t>
            </a:r>
            <a:endParaRPr lang="en-US" dirty="0" smtClean="0"/>
          </a:p>
          <a:p>
            <a:pPr algn="l" rtl="0"/>
            <a:r>
              <a:rPr lang="en-US" dirty="0" smtClean="0"/>
              <a:t>General </a:t>
            </a:r>
            <a:r>
              <a:rPr lang="en-US" dirty="0"/>
              <a:t>considerations and differential </a:t>
            </a:r>
            <a:r>
              <a:rPr lang="en-US" dirty="0" smtClean="0"/>
              <a:t>diagnoses</a:t>
            </a:r>
          </a:p>
          <a:p>
            <a:pPr algn="l" rtl="0"/>
            <a:r>
              <a:rPr lang="en-US" dirty="0" smtClean="0"/>
              <a:t> </a:t>
            </a:r>
            <a:r>
              <a:rPr lang="en-US" dirty="0"/>
              <a:t>▪ Weakness of the lateral rectus muscle due to palsy of the </a:t>
            </a:r>
            <a:r>
              <a:rPr lang="en-US" dirty="0" err="1"/>
              <a:t>abducens</a:t>
            </a:r>
            <a:r>
              <a:rPr lang="en-US" dirty="0"/>
              <a:t> nerve results in </a:t>
            </a:r>
            <a:r>
              <a:rPr lang="en-US" dirty="0" err="1"/>
              <a:t>Incomitant</a:t>
            </a:r>
            <a:r>
              <a:rPr lang="en-US" dirty="0"/>
              <a:t> </a:t>
            </a:r>
            <a:r>
              <a:rPr lang="en-US" dirty="0" err="1"/>
              <a:t>esotropia</a:t>
            </a:r>
            <a:r>
              <a:rPr lang="en-US" dirty="0"/>
              <a:t>. </a:t>
            </a:r>
            <a:endParaRPr lang="en-US" dirty="0" smtClean="0"/>
          </a:p>
          <a:p>
            <a:pPr algn="l" rtl="0"/>
            <a:r>
              <a:rPr lang="en-US" dirty="0" smtClean="0"/>
              <a:t>▪ </a:t>
            </a:r>
            <a:r>
              <a:rPr lang="en-US" dirty="0"/>
              <a:t>CN VI palsy occurring in the neonatal period is rare and usually transient. Pathogenesis ▪ Congenital CN VI palsy is usually benign and transient and may be caused by ▪ Increased intracranial pressure associated with the birth process. ▪ CN VI palsy in older children is associated with intracranial lesions ▪ infectious agents: mostly due to </a:t>
            </a:r>
            <a:r>
              <a:rPr lang="en-US" dirty="0" smtClean="0"/>
              <a:t>virus</a:t>
            </a:r>
          </a:p>
          <a:p>
            <a:pPr algn="l" rtl="0"/>
            <a:r>
              <a:rPr lang="en-US" dirty="0"/>
              <a:t> Clinical features </a:t>
            </a:r>
            <a:endParaRPr lang="en-US" dirty="0" smtClean="0"/>
          </a:p>
          <a:p>
            <a:pPr algn="l" rtl="0"/>
            <a:r>
              <a:rPr lang="en-US" dirty="0" smtClean="0"/>
              <a:t>▪ </a:t>
            </a:r>
            <a:r>
              <a:rPr lang="en-US" dirty="0" err="1"/>
              <a:t>Esotropia</a:t>
            </a:r>
            <a:r>
              <a:rPr lang="en-US" dirty="0"/>
              <a:t> and in older children may report diplopia. </a:t>
            </a:r>
            <a:r>
              <a:rPr lang="en-US" dirty="0" smtClean="0"/>
              <a:t>If </a:t>
            </a:r>
            <a:r>
              <a:rPr lang="en-US" dirty="0"/>
              <a:t>a child presents soon after the onset of the deviation, vision in the eyes is usually equal. </a:t>
            </a:r>
            <a:endParaRPr lang="en-US" dirty="0" smtClean="0"/>
          </a:p>
          <a:p>
            <a:pPr algn="l" rtl="0"/>
            <a:r>
              <a:rPr lang="en-US" dirty="0" smtClean="0"/>
              <a:t>Evaluation </a:t>
            </a:r>
          </a:p>
          <a:p>
            <a:pPr algn="l" rtl="0"/>
            <a:r>
              <a:rPr lang="en-US" dirty="0" smtClean="0"/>
              <a:t>✓ </a:t>
            </a:r>
            <a:r>
              <a:rPr lang="en-US" dirty="0"/>
              <a:t>It is important to take a careful history that includes antecedent infections, head trauma, and hydrocephalus, </a:t>
            </a:r>
            <a:endParaRPr lang="en-US" dirty="0" smtClean="0"/>
          </a:p>
          <a:p>
            <a:pPr algn="l" rtl="0"/>
            <a:r>
              <a:rPr lang="en-US" dirty="0" smtClean="0"/>
              <a:t>✓ </a:t>
            </a:r>
            <a:r>
              <a:rPr lang="en-US" dirty="0"/>
              <a:t>high prevalence of associated intracranial lesions in children with CN VI palsy, neurologic evaluation and magnetic resonance imaging of the head and orbit are usually indicated, even in the absence of other focal neurologic findings</a:t>
            </a:r>
            <a:endParaRPr lang="ar-IQ" dirty="0"/>
          </a:p>
        </p:txBody>
      </p:sp>
    </p:spTree>
    <p:extLst>
      <p:ext uri="{BB962C8B-B14F-4D97-AF65-F5344CB8AC3E}">
        <p14:creationId xmlns:p14="http://schemas.microsoft.com/office/powerpoint/2010/main" val="228920934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1004</Words>
  <Application>Microsoft Office PowerPoint</Application>
  <PresentationFormat>عرض على الشاشة (3:4)‏</PresentationFormat>
  <Paragraphs>60</Paragraphs>
  <Slides>5</Slides>
  <Notes>0</Notes>
  <HiddenSlides>0</HiddenSlides>
  <MMClips>0</MMClips>
  <ScaleCrop>false</ScaleCrop>
  <HeadingPairs>
    <vt:vector size="4" baseType="variant">
      <vt:variant>
        <vt:lpstr>نسق</vt:lpstr>
      </vt:variant>
      <vt:variant>
        <vt:i4>1</vt:i4>
      </vt:variant>
      <vt:variant>
        <vt:lpstr>عناوين الشرائح</vt:lpstr>
      </vt:variant>
      <vt:variant>
        <vt:i4>5</vt:i4>
      </vt:variant>
    </vt:vector>
  </HeadingPairs>
  <TitlesOfParts>
    <vt:vector size="6"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Maher</cp:lastModifiedBy>
  <cp:revision>13</cp:revision>
  <dcterms:created xsi:type="dcterms:W3CDTF">2024-12-13T19:14:46Z</dcterms:created>
  <dcterms:modified xsi:type="dcterms:W3CDTF">2024-12-22T19:30:03Z</dcterms:modified>
</cp:coreProperties>
</file>