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65" r:id="rId4"/>
    <p:sldId id="267" r:id="rId5"/>
    <p:sldId id="258" r:id="rId6"/>
    <p:sldId id="266" r:id="rId7"/>
    <p:sldId id="259" r:id="rId8"/>
    <p:sldId id="260" r:id="rId9"/>
    <p:sldId id="268" r:id="rId10"/>
    <p:sldId id="261" r:id="rId11"/>
    <p:sldId id="262" r:id="rId12"/>
    <p:sldId id="263" r:id="rId13"/>
    <p:sldId id="264" r:id="rId14"/>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5" d="100"/>
          <a:sy n="85" d="100"/>
        </p:scale>
        <p:origin x="-152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168E5E92-F9CC-4A83-8112-778D34B95A54}" type="datetimeFigureOut">
              <a:rPr lang="ar-IQ" smtClean="0"/>
              <a:t>22/06/1446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14F6C33-00D3-42E4-BD22-98DA4CB622AD}" type="slidenum">
              <a:rPr lang="ar-IQ" smtClean="0"/>
              <a:t>‹#›</a:t>
            </a:fld>
            <a:endParaRPr lang="ar-IQ"/>
          </a:p>
        </p:txBody>
      </p:sp>
    </p:spTree>
    <p:extLst>
      <p:ext uri="{BB962C8B-B14F-4D97-AF65-F5344CB8AC3E}">
        <p14:creationId xmlns:p14="http://schemas.microsoft.com/office/powerpoint/2010/main" val="145648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168E5E92-F9CC-4A83-8112-778D34B95A54}" type="datetimeFigureOut">
              <a:rPr lang="ar-IQ" smtClean="0"/>
              <a:t>22/06/1446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14F6C33-00D3-42E4-BD22-98DA4CB622AD}" type="slidenum">
              <a:rPr lang="ar-IQ" smtClean="0"/>
              <a:t>‹#›</a:t>
            </a:fld>
            <a:endParaRPr lang="ar-IQ"/>
          </a:p>
        </p:txBody>
      </p:sp>
    </p:spTree>
    <p:extLst>
      <p:ext uri="{BB962C8B-B14F-4D97-AF65-F5344CB8AC3E}">
        <p14:creationId xmlns:p14="http://schemas.microsoft.com/office/powerpoint/2010/main" val="1184778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168E5E92-F9CC-4A83-8112-778D34B95A54}" type="datetimeFigureOut">
              <a:rPr lang="ar-IQ" smtClean="0"/>
              <a:t>22/06/1446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14F6C33-00D3-42E4-BD22-98DA4CB622AD}" type="slidenum">
              <a:rPr lang="ar-IQ" smtClean="0"/>
              <a:t>‹#›</a:t>
            </a:fld>
            <a:endParaRPr lang="ar-IQ"/>
          </a:p>
        </p:txBody>
      </p:sp>
    </p:spTree>
    <p:extLst>
      <p:ext uri="{BB962C8B-B14F-4D97-AF65-F5344CB8AC3E}">
        <p14:creationId xmlns:p14="http://schemas.microsoft.com/office/powerpoint/2010/main" val="1104359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168E5E92-F9CC-4A83-8112-778D34B95A54}" type="datetimeFigureOut">
              <a:rPr lang="ar-IQ" smtClean="0"/>
              <a:t>22/06/1446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14F6C33-00D3-42E4-BD22-98DA4CB622AD}" type="slidenum">
              <a:rPr lang="ar-IQ" smtClean="0"/>
              <a:t>‹#›</a:t>
            </a:fld>
            <a:endParaRPr lang="ar-IQ"/>
          </a:p>
        </p:txBody>
      </p:sp>
    </p:spTree>
    <p:extLst>
      <p:ext uri="{BB962C8B-B14F-4D97-AF65-F5344CB8AC3E}">
        <p14:creationId xmlns:p14="http://schemas.microsoft.com/office/powerpoint/2010/main" val="2617728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68E5E92-F9CC-4A83-8112-778D34B95A54}" type="datetimeFigureOut">
              <a:rPr lang="ar-IQ" smtClean="0"/>
              <a:t>22/06/1446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14F6C33-00D3-42E4-BD22-98DA4CB622AD}" type="slidenum">
              <a:rPr lang="ar-IQ" smtClean="0"/>
              <a:t>‹#›</a:t>
            </a:fld>
            <a:endParaRPr lang="ar-IQ"/>
          </a:p>
        </p:txBody>
      </p:sp>
    </p:spTree>
    <p:extLst>
      <p:ext uri="{BB962C8B-B14F-4D97-AF65-F5344CB8AC3E}">
        <p14:creationId xmlns:p14="http://schemas.microsoft.com/office/powerpoint/2010/main" val="436972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168E5E92-F9CC-4A83-8112-778D34B95A54}" type="datetimeFigureOut">
              <a:rPr lang="ar-IQ" smtClean="0"/>
              <a:t>22/06/1446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414F6C33-00D3-42E4-BD22-98DA4CB622AD}" type="slidenum">
              <a:rPr lang="ar-IQ" smtClean="0"/>
              <a:t>‹#›</a:t>
            </a:fld>
            <a:endParaRPr lang="ar-IQ"/>
          </a:p>
        </p:txBody>
      </p:sp>
    </p:spTree>
    <p:extLst>
      <p:ext uri="{BB962C8B-B14F-4D97-AF65-F5344CB8AC3E}">
        <p14:creationId xmlns:p14="http://schemas.microsoft.com/office/powerpoint/2010/main" val="3479259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168E5E92-F9CC-4A83-8112-778D34B95A54}" type="datetimeFigureOut">
              <a:rPr lang="ar-IQ" smtClean="0"/>
              <a:t>22/06/1446</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414F6C33-00D3-42E4-BD22-98DA4CB622AD}" type="slidenum">
              <a:rPr lang="ar-IQ" smtClean="0"/>
              <a:t>‹#›</a:t>
            </a:fld>
            <a:endParaRPr lang="ar-IQ"/>
          </a:p>
        </p:txBody>
      </p:sp>
    </p:spTree>
    <p:extLst>
      <p:ext uri="{BB962C8B-B14F-4D97-AF65-F5344CB8AC3E}">
        <p14:creationId xmlns:p14="http://schemas.microsoft.com/office/powerpoint/2010/main" val="2501260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168E5E92-F9CC-4A83-8112-778D34B95A54}" type="datetimeFigureOut">
              <a:rPr lang="ar-IQ" smtClean="0"/>
              <a:t>22/06/1446</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414F6C33-00D3-42E4-BD22-98DA4CB622AD}" type="slidenum">
              <a:rPr lang="ar-IQ" smtClean="0"/>
              <a:t>‹#›</a:t>
            </a:fld>
            <a:endParaRPr lang="ar-IQ"/>
          </a:p>
        </p:txBody>
      </p:sp>
    </p:spTree>
    <p:extLst>
      <p:ext uri="{BB962C8B-B14F-4D97-AF65-F5344CB8AC3E}">
        <p14:creationId xmlns:p14="http://schemas.microsoft.com/office/powerpoint/2010/main" val="1028969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68E5E92-F9CC-4A83-8112-778D34B95A54}" type="datetimeFigureOut">
              <a:rPr lang="ar-IQ" smtClean="0"/>
              <a:t>22/06/1446</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414F6C33-00D3-42E4-BD22-98DA4CB622AD}" type="slidenum">
              <a:rPr lang="ar-IQ" smtClean="0"/>
              <a:t>‹#›</a:t>
            </a:fld>
            <a:endParaRPr lang="ar-IQ"/>
          </a:p>
        </p:txBody>
      </p:sp>
    </p:spTree>
    <p:extLst>
      <p:ext uri="{BB962C8B-B14F-4D97-AF65-F5344CB8AC3E}">
        <p14:creationId xmlns:p14="http://schemas.microsoft.com/office/powerpoint/2010/main" val="4000913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68E5E92-F9CC-4A83-8112-778D34B95A54}" type="datetimeFigureOut">
              <a:rPr lang="ar-IQ" smtClean="0"/>
              <a:t>22/06/1446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414F6C33-00D3-42E4-BD22-98DA4CB622AD}" type="slidenum">
              <a:rPr lang="ar-IQ" smtClean="0"/>
              <a:t>‹#›</a:t>
            </a:fld>
            <a:endParaRPr lang="ar-IQ"/>
          </a:p>
        </p:txBody>
      </p:sp>
    </p:spTree>
    <p:extLst>
      <p:ext uri="{BB962C8B-B14F-4D97-AF65-F5344CB8AC3E}">
        <p14:creationId xmlns:p14="http://schemas.microsoft.com/office/powerpoint/2010/main" val="2592921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68E5E92-F9CC-4A83-8112-778D34B95A54}" type="datetimeFigureOut">
              <a:rPr lang="ar-IQ" smtClean="0"/>
              <a:t>22/06/1446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414F6C33-00D3-42E4-BD22-98DA4CB622AD}" type="slidenum">
              <a:rPr lang="ar-IQ" smtClean="0"/>
              <a:t>‹#›</a:t>
            </a:fld>
            <a:endParaRPr lang="ar-IQ"/>
          </a:p>
        </p:txBody>
      </p:sp>
    </p:spTree>
    <p:extLst>
      <p:ext uri="{BB962C8B-B14F-4D97-AF65-F5344CB8AC3E}">
        <p14:creationId xmlns:p14="http://schemas.microsoft.com/office/powerpoint/2010/main" val="3554861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68E5E92-F9CC-4A83-8112-778D34B95A54}" type="datetimeFigureOut">
              <a:rPr lang="ar-IQ" smtClean="0"/>
              <a:t>22/06/1446</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14F6C33-00D3-42E4-BD22-98DA4CB622AD}" type="slidenum">
              <a:rPr lang="ar-IQ" smtClean="0"/>
              <a:t>‹#›</a:t>
            </a:fld>
            <a:endParaRPr lang="ar-IQ"/>
          </a:p>
        </p:txBody>
      </p:sp>
    </p:spTree>
    <p:extLst>
      <p:ext uri="{BB962C8B-B14F-4D97-AF65-F5344CB8AC3E}">
        <p14:creationId xmlns:p14="http://schemas.microsoft.com/office/powerpoint/2010/main" val="3434595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p:cNvSpPr>
            <a:spLocks noGrp="1"/>
          </p:cNvSpPr>
          <p:nvPr>
            <p:ph type="title"/>
          </p:nvPr>
        </p:nvSpPr>
        <p:spPr/>
        <p:txBody>
          <a:bodyPr/>
          <a:lstStyle/>
          <a:p>
            <a:pPr rtl="0"/>
            <a:r>
              <a:rPr lang="en-US" dirty="0" smtClean="0"/>
              <a:t>NYSTAGMUS</a:t>
            </a:r>
            <a:endParaRPr lang="ar-IQ" dirty="0"/>
          </a:p>
        </p:txBody>
      </p:sp>
      <p:sp>
        <p:nvSpPr>
          <p:cNvPr id="7" name="عنصر نائب للمحتوى 6"/>
          <p:cNvSpPr>
            <a:spLocks noGrp="1"/>
          </p:cNvSpPr>
          <p:nvPr>
            <p:ph idx="1"/>
          </p:nvPr>
        </p:nvSpPr>
        <p:spPr>
          <a:xfrm>
            <a:off x="32646" y="1484784"/>
            <a:ext cx="9111354" cy="5373216"/>
          </a:xfrm>
        </p:spPr>
        <p:txBody>
          <a:bodyPr>
            <a:normAutofit fontScale="92500" lnSpcReduction="10000"/>
          </a:bodyPr>
          <a:lstStyle/>
          <a:p>
            <a:pPr algn="l" rtl="0"/>
            <a:r>
              <a:rPr lang="en-US" dirty="0" smtClean="0"/>
              <a:t>is an involuntary oscillation of the eyes that can be a physiological (e.g. following the rotation of an </a:t>
            </a:r>
            <a:r>
              <a:rPr lang="en-US" dirty="0" err="1" smtClean="0"/>
              <a:t>optokinetic</a:t>
            </a:r>
            <a:r>
              <a:rPr lang="en-US" dirty="0" smtClean="0"/>
              <a:t> drum) or pathological phenomenon. In pathological </a:t>
            </a:r>
            <a:r>
              <a:rPr lang="en-US" dirty="0" err="1" smtClean="0"/>
              <a:t>nystagmus</a:t>
            </a:r>
            <a:r>
              <a:rPr lang="en-US" dirty="0" smtClean="0"/>
              <a:t>, each cycle of movement is usually initiated by an involuntary, </a:t>
            </a:r>
            <a:r>
              <a:rPr lang="en-US" dirty="0" err="1" smtClean="0"/>
              <a:t>defoveating</a:t>
            </a:r>
            <a:r>
              <a:rPr lang="en-US" dirty="0" smtClean="0"/>
              <a:t> drift of the eye away from the target, followed by a </a:t>
            </a:r>
            <a:r>
              <a:rPr lang="en-US" dirty="0" err="1" smtClean="0"/>
              <a:t>refixating</a:t>
            </a:r>
            <a:r>
              <a:rPr lang="en-US" dirty="0" smtClean="0"/>
              <a:t> saccadic movement. </a:t>
            </a:r>
          </a:p>
          <a:p>
            <a:pPr algn="l" rtl="0"/>
            <a:r>
              <a:rPr lang="en-US" dirty="0" smtClean="0"/>
              <a:t>• Plane may be horizontal, vertical, or torsional.</a:t>
            </a:r>
          </a:p>
          <a:p>
            <a:pPr marL="0" indent="0" algn="l" rtl="0">
              <a:buNone/>
            </a:pPr>
            <a:r>
              <a:rPr lang="en-US" dirty="0" smtClean="0"/>
              <a:t> • Amplitude refers to the extent of excursion: fine or coarse. </a:t>
            </a:r>
          </a:p>
          <a:p>
            <a:pPr algn="l" rtl="0"/>
            <a:r>
              <a:rPr lang="en-US" dirty="0" smtClean="0"/>
              <a:t>• Frequency describes how rapidly the eyes oscillate: high, moderate or low</a:t>
            </a:r>
            <a:endParaRPr lang="ar-IQ" dirty="0"/>
          </a:p>
        </p:txBody>
      </p:sp>
    </p:spTree>
    <p:extLst>
      <p:ext uri="{BB962C8B-B14F-4D97-AF65-F5344CB8AC3E}">
        <p14:creationId xmlns:p14="http://schemas.microsoft.com/office/powerpoint/2010/main" val="1508861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dirty="0">
                <a:solidFill>
                  <a:prstClr val="black"/>
                </a:solidFill>
              </a:rPr>
              <a:t>Infantile (congenital) </a:t>
            </a:r>
            <a:r>
              <a:rPr lang="en-US" dirty="0" err="1">
                <a:solidFill>
                  <a:prstClr val="black"/>
                </a:solidFill>
              </a:rPr>
              <a:t>nystagmus</a:t>
            </a:r>
            <a:endParaRPr lang="ar-IQ" dirty="0"/>
          </a:p>
        </p:txBody>
      </p:sp>
      <p:sp>
        <p:nvSpPr>
          <p:cNvPr id="4" name="عنصر نائب للنص 3"/>
          <p:cNvSpPr>
            <a:spLocks noGrp="1"/>
          </p:cNvSpPr>
          <p:nvPr>
            <p:ph type="body" sz="half" idx="2"/>
          </p:nvPr>
        </p:nvSpPr>
        <p:spPr>
          <a:xfrm>
            <a:off x="323528" y="1412776"/>
            <a:ext cx="3008313" cy="4691063"/>
          </a:xfrm>
        </p:spPr>
        <p:txBody>
          <a:bodyPr/>
          <a:lstStyle/>
          <a:p>
            <a:pPr lvl="0" algn="l" rtl="0"/>
            <a:r>
              <a:rPr lang="en-US" dirty="0" err="1">
                <a:solidFill>
                  <a:prstClr val="black"/>
                </a:solidFill>
              </a:rPr>
              <a:t>Spasmus</a:t>
            </a:r>
            <a:r>
              <a:rPr lang="en-US" dirty="0">
                <a:solidFill>
                  <a:prstClr val="black"/>
                </a:solidFill>
              </a:rPr>
              <a:t> </a:t>
            </a:r>
            <a:r>
              <a:rPr lang="en-US" dirty="0" err="1">
                <a:solidFill>
                  <a:prstClr val="black"/>
                </a:solidFill>
              </a:rPr>
              <a:t>nutans</a:t>
            </a:r>
            <a:endParaRPr lang="en-US" dirty="0">
              <a:solidFill>
                <a:prstClr val="black"/>
              </a:solidFill>
            </a:endParaRPr>
          </a:p>
          <a:p>
            <a:pPr lvl="0" algn="l" rtl="0"/>
            <a:r>
              <a:rPr lang="en-US" dirty="0">
                <a:solidFill>
                  <a:prstClr val="black"/>
                </a:solidFill>
              </a:rPr>
              <a:t> Presentation of this rare condition is between 3 and 18 months with unilateral or bilateral small-amplitude high-frequency </a:t>
            </a:r>
            <a:r>
              <a:rPr lang="en-US" dirty="0" smtClean="0">
                <a:solidFill>
                  <a:prstClr val="black"/>
                </a:solidFill>
              </a:rPr>
              <a:t>horizontal </a:t>
            </a:r>
            <a:r>
              <a:rPr lang="en-US" dirty="0" err="1">
                <a:solidFill>
                  <a:prstClr val="black"/>
                </a:solidFill>
              </a:rPr>
              <a:t>nystagmus</a:t>
            </a:r>
            <a:r>
              <a:rPr lang="en-US" dirty="0">
                <a:solidFill>
                  <a:prstClr val="black"/>
                </a:solidFill>
              </a:rPr>
              <a:t> (Fig. 19.83) associated with head nodding. It is frequently asymmetrical, with increased amplitude in abduction. Vertical and torsional components may be present. An idiopathic form spontaneously resolves by age 3 years, but tumor of the anterior visual pathway,  can also be causative</a:t>
            </a:r>
          </a:p>
          <a:p>
            <a:pPr algn="l" rtl="0"/>
            <a:endParaRPr lang="ar-IQ"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5050" y="2077736"/>
            <a:ext cx="5111750" cy="2243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6012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599" y="17572"/>
            <a:ext cx="5500505" cy="1435100"/>
          </a:xfrm>
        </p:spPr>
        <p:txBody>
          <a:bodyPr/>
          <a:lstStyle/>
          <a:p>
            <a:pPr algn="l" rtl="0"/>
            <a:r>
              <a:rPr lang="en-US" dirty="0">
                <a:solidFill>
                  <a:prstClr val="black"/>
                </a:solidFill>
              </a:rPr>
              <a:t>Acquired </a:t>
            </a:r>
            <a:r>
              <a:rPr lang="en-US" dirty="0" err="1">
                <a:solidFill>
                  <a:prstClr val="black"/>
                </a:solidFill>
              </a:rPr>
              <a:t>nystagmus</a:t>
            </a:r>
            <a:endParaRPr lang="ar-IQ" dirty="0"/>
          </a:p>
        </p:txBody>
      </p:sp>
      <p:sp>
        <p:nvSpPr>
          <p:cNvPr id="4" name="عنصر نائب للنص 3"/>
          <p:cNvSpPr>
            <a:spLocks noGrp="1"/>
          </p:cNvSpPr>
          <p:nvPr>
            <p:ph type="body" sz="half" idx="2"/>
          </p:nvPr>
        </p:nvSpPr>
        <p:spPr>
          <a:xfrm>
            <a:off x="0" y="1484784"/>
            <a:ext cx="4860032" cy="5373216"/>
          </a:xfrm>
        </p:spPr>
        <p:txBody>
          <a:bodyPr>
            <a:normAutofit/>
          </a:bodyPr>
          <a:lstStyle/>
          <a:p>
            <a:pPr lvl="0" algn="l" rtl="0"/>
            <a:r>
              <a:rPr lang="en-US" b="1" dirty="0">
                <a:solidFill>
                  <a:prstClr val="black"/>
                </a:solidFill>
              </a:rPr>
              <a:t>Latent </a:t>
            </a:r>
            <a:r>
              <a:rPr lang="en-US" b="1" dirty="0" err="1">
                <a:solidFill>
                  <a:prstClr val="black"/>
                </a:solidFill>
              </a:rPr>
              <a:t>nystagmus</a:t>
            </a:r>
            <a:endParaRPr lang="en-US" b="1" dirty="0">
              <a:solidFill>
                <a:prstClr val="black"/>
              </a:solidFill>
            </a:endParaRPr>
          </a:p>
          <a:p>
            <a:pPr lvl="0" algn="l" rtl="0"/>
            <a:r>
              <a:rPr lang="en-US" b="1" dirty="0">
                <a:solidFill>
                  <a:prstClr val="black"/>
                </a:solidFill>
              </a:rPr>
              <a:t>is associated with infantile </a:t>
            </a:r>
            <a:r>
              <a:rPr lang="en-US" b="1" dirty="0" err="1">
                <a:solidFill>
                  <a:prstClr val="black"/>
                </a:solidFill>
              </a:rPr>
              <a:t>esotropia</a:t>
            </a:r>
            <a:r>
              <a:rPr lang="en-US" b="1" dirty="0">
                <a:solidFill>
                  <a:prstClr val="black"/>
                </a:solidFill>
              </a:rPr>
              <a:t> and dissociated vertical deviation With both eyes open there is no </a:t>
            </a:r>
            <a:r>
              <a:rPr lang="en-US" b="1" dirty="0" err="1">
                <a:solidFill>
                  <a:prstClr val="black"/>
                </a:solidFill>
              </a:rPr>
              <a:t>nystagmus</a:t>
            </a:r>
            <a:r>
              <a:rPr lang="en-US" b="1" dirty="0">
                <a:solidFill>
                  <a:prstClr val="black"/>
                </a:solidFill>
              </a:rPr>
              <a:t>, but horizontal </a:t>
            </a:r>
            <a:r>
              <a:rPr lang="en-US" b="1" dirty="0" err="1">
                <a:solidFill>
                  <a:prstClr val="black"/>
                </a:solidFill>
              </a:rPr>
              <a:t>nystagmus</a:t>
            </a:r>
            <a:r>
              <a:rPr lang="en-US" b="1" dirty="0">
                <a:solidFill>
                  <a:prstClr val="black"/>
                </a:solidFill>
              </a:rPr>
              <a:t> becomes apparent on covering one eye; the fast phase is in the direction of the uncovered</a:t>
            </a:r>
            <a:r>
              <a:rPr lang="en-US" dirty="0">
                <a:solidFill>
                  <a:prstClr val="black"/>
                </a:solidFill>
              </a:rPr>
              <a:t> fixating eye. Occasionally an element of latency may be superimposed on a manifest </a:t>
            </a:r>
            <a:r>
              <a:rPr lang="en-US" dirty="0" err="1">
                <a:solidFill>
                  <a:prstClr val="black"/>
                </a:solidFill>
              </a:rPr>
              <a:t>nystagmus</a:t>
            </a:r>
            <a:r>
              <a:rPr lang="en-US" dirty="0">
                <a:solidFill>
                  <a:prstClr val="black"/>
                </a:solidFill>
              </a:rPr>
              <a:t> so that when one eye is covered the amplitude of </a:t>
            </a:r>
            <a:r>
              <a:rPr lang="en-US" dirty="0" err="1">
                <a:solidFill>
                  <a:prstClr val="black"/>
                </a:solidFill>
              </a:rPr>
              <a:t>nystagmus</a:t>
            </a:r>
            <a:r>
              <a:rPr lang="en-US" dirty="0">
                <a:solidFill>
                  <a:prstClr val="black"/>
                </a:solidFill>
              </a:rPr>
              <a:t> increases (manifest-latent </a:t>
            </a:r>
            <a:r>
              <a:rPr lang="en-US" dirty="0" err="1">
                <a:solidFill>
                  <a:prstClr val="black"/>
                </a:solidFill>
              </a:rPr>
              <a:t>nystagmus</a:t>
            </a:r>
            <a:r>
              <a:rPr lang="en-US" dirty="0">
                <a:solidFill>
                  <a:prstClr val="black"/>
                </a:solidFill>
              </a:rPr>
              <a:t>) </a:t>
            </a:r>
          </a:p>
          <a:p>
            <a:pPr lvl="0" algn="l" rtl="0"/>
            <a:r>
              <a:rPr lang="en-US" dirty="0">
                <a:solidFill>
                  <a:prstClr val="black"/>
                </a:solidFill>
              </a:rPr>
              <a:t>Periodic alternating </a:t>
            </a:r>
          </a:p>
          <a:p>
            <a:pPr lvl="0" algn="l" rtl="0"/>
            <a:r>
              <a:rPr lang="en-US" dirty="0" err="1">
                <a:solidFill>
                  <a:prstClr val="black"/>
                </a:solidFill>
              </a:rPr>
              <a:t>nystagmus</a:t>
            </a:r>
            <a:r>
              <a:rPr lang="en-US" dirty="0">
                <a:solidFill>
                  <a:prstClr val="black"/>
                </a:solidFill>
              </a:rPr>
              <a:t> Periodic alternating </a:t>
            </a:r>
            <a:r>
              <a:rPr lang="en-US" dirty="0" err="1">
                <a:solidFill>
                  <a:prstClr val="black"/>
                </a:solidFill>
              </a:rPr>
              <a:t>nystagmus</a:t>
            </a:r>
            <a:r>
              <a:rPr lang="en-US" dirty="0">
                <a:solidFill>
                  <a:prstClr val="black"/>
                </a:solidFill>
              </a:rPr>
              <a:t> (PAN) is a conjugate horizontal jerk </a:t>
            </a:r>
            <a:r>
              <a:rPr lang="en-US" dirty="0" err="1">
                <a:solidFill>
                  <a:prstClr val="black"/>
                </a:solidFill>
              </a:rPr>
              <a:t>nystagmus</a:t>
            </a:r>
            <a:r>
              <a:rPr lang="en-US" dirty="0">
                <a:solidFill>
                  <a:prstClr val="black"/>
                </a:solidFill>
              </a:rPr>
              <a:t> that periodically reverses direction. During the active phase, the amplitude and frequency of </a:t>
            </a:r>
            <a:r>
              <a:rPr lang="en-US" dirty="0" err="1">
                <a:solidFill>
                  <a:prstClr val="black"/>
                </a:solidFill>
              </a:rPr>
              <a:t>nystagmus</a:t>
            </a:r>
            <a:r>
              <a:rPr lang="en-US" dirty="0">
                <a:solidFill>
                  <a:prstClr val="black"/>
                </a:solidFill>
              </a:rPr>
              <a:t> first progressively increase then decrease. This is followed by an interlude lasting 4–20 s during which time the eyes are steady and may show low-intensity, often </a:t>
            </a:r>
            <a:r>
              <a:rPr lang="en-US" dirty="0" err="1">
                <a:solidFill>
                  <a:prstClr val="black"/>
                </a:solidFill>
              </a:rPr>
              <a:t>pendular</a:t>
            </a:r>
            <a:r>
              <a:rPr lang="en-US" dirty="0">
                <a:solidFill>
                  <a:prstClr val="black"/>
                </a:solidFill>
              </a:rPr>
              <a:t> movements. A similar sequence in the opposite direction occurs thereafter, the whole cycle lasting between 1 and 3 minutes. PAN can be congenital or due to cerebellar disease, ataxia telangiectasia and drugs such as phenytoin</a:t>
            </a:r>
            <a:endParaRPr lang="ar-IQ" dirty="0">
              <a:solidFill>
                <a:prstClr val="black"/>
              </a:solidFill>
            </a:endParaRPr>
          </a:p>
          <a:p>
            <a:pPr algn="l" rtl="0"/>
            <a:endParaRPr lang="ar-IQ"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88024" y="2089944"/>
            <a:ext cx="3828926"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5518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23928" y="0"/>
            <a:ext cx="5328592" cy="1435100"/>
          </a:xfrm>
        </p:spPr>
        <p:txBody>
          <a:bodyPr>
            <a:normAutofit fontScale="90000"/>
          </a:bodyPr>
          <a:lstStyle/>
          <a:p>
            <a:pPr algn="l" rtl="0"/>
            <a:r>
              <a:rPr lang="en-US" dirty="0">
                <a:solidFill>
                  <a:prstClr val="black"/>
                </a:solidFill>
              </a:rPr>
              <a:t>Upbeat </a:t>
            </a:r>
            <a:r>
              <a:rPr lang="en-US" dirty="0" err="1">
                <a:solidFill>
                  <a:prstClr val="black"/>
                </a:solidFill>
              </a:rPr>
              <a:t>nystagmus</a:t>
            </a:r>
            <a:r>
              <a:rPr lang="en-US" dirty="0">
                <a:solidFill>
                  <a:prstClr val="black"/>
                </a:solidFill>
              </a:rPr>
              <a:t> </a:t>
            </a:r>
            <a:br>
              <a:rPr lang="en-US" dirty="0">
                <a:solidFill>
                  <a:prstClr val="black"/>
                </a:solidFill>
              </a:rPr>
            </a:br>
            <a:r>
              <a:rPr lang="en-US" sz="1800" dirty="0">
                <a:solidFill>
                  <a:prstClr val="black"/>
                </a:solidFill>
              </a:rPr>
              <a:t>is a vertical </a:t>
            </a:r>
            <a:r>
              <a:rPr lang="en-US" sz="1800" dirty="0" err="1">
                <a:solidFill>
                  <a:prstClr val="black"/>
                </a:solidFill>
              </a:rPr>
              <a:t>nystagmus</a:t>
            </a:r>
            <a:r>
              <a:rPr lang="en-US" sz="1800" dirty="0">
                <a:solidFill>
                  <a:prstClr val="black"/>
                </a:solidFill>
              </a:rPr>
              <a:t> with the fast phase beating upwards in all positions (Fig. 19.85); causes include posterior fossa lesions, drugs and encephalopathy.</a:t>
            </a:r>
            <a:br>
              <a:rPr lang="en-US" sz="1800" dirty="0">
                <a:solidFill>
                  <a:prstClr val="black"/>
                </a:solidFill>
              </a:rPr>
            </a:br>
            <a:endParaRPr lang="ar-IQ" dirty="0"/>
          </a:p>
        </p:txBody>
      </p:sp>
      <p:sp>
        <p:nvSpPr>
          <p:cNvPr id="3" name="عنصر نائب للمحتوى 2"/>
          <p:cNvSpPr>
            <a:spLocks noGrp="1"/>
          </p:cNvSpPr>
          <p:nvPr>
            <p:ph idx="1"/>
          </p:nvPr>
        </p:nvSpPr>
        <p:spPr>
          <a:xfrm>
            <a:off x="0" y="0"/>
            <a:ext cx="4067944" cy="6858000"/>
          </a:xfrm>
        </p:spPr>
        <p:txBody>
          <a:bodyPr>
            <a:normAutofit fontScale="62500" lnSpcReduction="20000"/>
          </a:bodyPr>
          <a:lstStyle/>
          <a:p>
            <a:pPr algn="l" rtl="0"/>
            <a:r>
              <a:rPr lang="en-US" dirty="0" smtClean="0"/>
              <a:t>Convergence–retraction </a:t>
            </a:r>
            <a:r>
              <a:rPr lang="en-US" dirty="0" err="1" smtClean="0"/>
              <a:t>nystagmus</a:t>
            </a:r>
            <a:r>
              <a:rPr lang="en-US" dirty="0" smtClean="0"/>
              <a:t> </a:t>
            </a:r>
          </a:p>
          <a:p>
            <a:pPr algn="l" rtl="0"/>
            <a:r>
              <a:rPr lang="en-US" dirty="0" smtClean="0"/>
              <a:t>is a jerk </a:t>
            </a:r>
            <a:r>
              <a:rPr lang="en-US" dirty="0" err="1" smtClean="0"/>
              <a:t>nystagmus</a:t>
            </a:r>
            <a:r>
              <a:rPr lang="en-US" dirty="0" smtClean="0"/>
              <a:t> due to the co-contraction of </a:t>
            </a:r>
            <a:r>
              <a:rPr lang="en-US" dirty="0" err="1" smtClean="0"/>
              <a:t>extraocular</a:t>
            </a:r>
            <a:r>
              <a:rPr lang="en-US" dirty="0" smtClean="0"/>
              <a:t> muscles, often the medial recti. It can be induced by rotating an OKN drum downwards; the upward </a:t>
            </a:r>
            <a:r>
              <a:rPr lang="en-US" dirty="0" err="1" smtClean="0"/>
              <a:t>refixation</a:t>
            </a:r>
            <a:r>
              <a:rPr lang="en-US" dirty="0" smtClean="0"/>
              <a:t> saccade brings the two eyes towards each other in a convergence movement. There is classically associated retraction of the globe into the orbit. It is a component of lesions, and vascular accidents. </a:t>
            </a:r>
          </a:p>
          <a:p>
            <a:pPr algn="l" rtl="0"/>
            <a:r>
              <a:rPr lang="en-US" dirty="0" smtClean="0"/>
              <a:t>Downbeat </a:t>
            </a:r>
            <a:r>
              <a:rPr lang="en-US" dirty="0" err="1" smtClean="0"/>
              <a:t>nystagmus</a:t>
            </a:r>
            <a:r>
              <a:rPr lang="en-US" dirty="0" smtClean="0"/>
              <a:t> </a:t>
            </a:r>
          </a:p>
          <a:p>
            <a:pPr algn="l" rtl="0"/>
            <a:r>
              <a:rPr lang="en-US" dirty="0" smtClean="0"/>
              <a:t>This is a vertical </a:t>
            </a:r>
            <a:r>
              <a:rPr lang="en-US" dirty="0" err="1" smtClean="0"/>
              <a:t>nystagmus</a:t>
            </a:r>
            <a:r>
              <a:rPr lang="en-US" dirty="0" smtClean="0"/>
              <a:t> with the fast phase beating downwards (Fig. 19.84), more </a:t>
            </a:r>
            <a:r>
              <a:rPr lang="en-US" dirty="0" smtClean="0"/>
              <a:t>easily elicited in </a:t>
            </a:r>
            <a:r>
              <a:rPr lang="en-US" dirty="0" smtClean="0"/>
              <a:t>lateral </a:t>
            </a:r>
            <a:r>
              <a:rPr lang="en-US" dirty="0" smtClean="0"/>
              <a:t>gaze </a:t>
            </a:r>
            <a:r>
              <a:rPr lang="en-US" dirty="0" smtClean="0"/>
              <a:t>and </a:t>
            </a:r>
            <a:r>
              <a:rPr lang="en-US" dirty="0" err="1" smtClean="0"/>
              <a:t>downgaze</a:t>
            </a:r>
            <a:r>
              <a:rPr lang="en-US" dirty="0" smtClean="0"/>
              <a:t>. It can be caused by lesions at the foramen magnum drugs such as lithium and phenytoin, and a range of other conditions </a:t>
            </a:r>
            <a:endParaRPr lang="ar-IQ" dirty="0"/>
          </a:p>
        </p:txBody>
      </p:sp>
      <p:sp>
        <p:nvSpPr>
          <p:cNvPr id="4" name="عنصر نائب للنص 3"/>
          <p:cNvSpPr>
            <a:spLocks noGrp="1"/>
          </p:cNvSpPr>
          <p:nvPr>
            <p:ph type="body" sz="half" idx="2"/>
          </p:nvPr>
        </p:nvSpPr>
        <p:spPr>
          <a:xfrm>
            <a:off x="4788024" y="1412776"/>
            <a:ext cx="4232449" cy="5445224"/>
          </a:xfrm>
        </p:spPr>
        <p:txBody>
          <a:bodyPr>
            <a:normAutofit/>
          </a:bodyPr>
          <a:lstStyle/>
          <a:p>
            <a:pPr algn="l" rtl="0"/>
            <a:r>
              <a:rPr lang="en-US" sz="2000" b="1" dirty="0">
                <a:solidFill>
                  <a:prstClr val="black"/>
                </a:solidFill>
                <a:ea typeface="+mj-ea"/>
                <a:cs typeface="+mj-cs"/>
              </a:rPr>
              <a:t>See-saw </a:t>
            </a:r>
            <a:r>
              <a:rPr lang="en-US" sz="2000" b="1" dirty="0" err="1">
                <a:solidFill>
                  <a:prstClr val="black"/>
                </a:solidFill>
                <a:ea typeface="+mj-ea"/>
                <a:cs typeface="+mj-cs"/>
              </a:rPr>
              <a:t>nystagmus</a:t>
            </a:r>
            <a:r>
              <a:rPr lang="en-US" sz="1800" b="1" dirty="0">
                <a:solidFill>
                  <a:prstClr val="black"/>
                </a:solidFill>
                <a:ea typeface="+mj-ea"/>
                <a:cs typeface="+mj-cs"/>
              </a:rPr>
              <a:t/>
            </a:r>
            <a:br>
              <a:rPr lang="en-US" sz="1800" b="1" dirty="0">
                <a:solidFill>
                  <a:prstClr val="black"/>
                </a:solidFill>
                <a:ea typeface="+mj-ea"/>
                <a:cs typeface="+mj-cs"/>
              </a:rPr>
            </a:br>
            <a:r>
              <a:rPr lang="en-US" sz="1800" b="1" dirty="0">
                <a:solidFill>
                  <a:prstClr val="black"/>
                </a:solidFill>
                <a:ea typeface="+mj-ea"/>
                <a:cs typeface="+mj-cs"/>
              </a:rPr>
              <a:t> A </a:t>
            </a:r>
            <a:r>
              <a:rPr lang="en-US" sz="1800" b="1" dirty="0" err="1">
                <a:solidFill>
                  <a:prstClr val="black"/>
                </a:solidFill>
                <a:ea typeface="+mj-ea"/>
                <a:cs typeface="+mj-cs"/>
              </a:rPr>
              <a:t>pendular</a:t>
            </a:r>
            <a:r>
              <a:rPr lang="en-US" sz="1800" b="1" dirty="0">
                <a:solidFill>
                  <a:prstClr val="black"/>
                </a:solidFill>
                <a:ea typeface="+mj-ea"/>
                <a:cs typeface="+mj-cs"/>
              </a:rPr>
              <a:t> </a:t>
            </a:r>
            <a:r>
              <a:rPr lang="en-US" sz="1800" b="1" dirty="0" err="1">
                <a:solidFill>
                  <a:prstClr val="black"/>
                </a:solidFill>
                <a:ea typeface="+mj-ea"/>
                <a:cs typeface="+mj-cs"/>
              </a:rPr>
              <a:t>nystagmus</a:t>
            </a:r>
            <a:r>
              <a:rPr lang="en-US" sz="1800" b="1" dirty="0">
                <a:solidFill>
                  <a:prstClr val="black"/>
                </a:solidFill>
                <a:ea typeface="+mj-ea"/>
                <a:cs typeface="+mj-cs"/>
              </a:rPr>
              <a:t>, in which one eye elevates and </a:t>
            </a:r>
            <a:r>
              <a:rPr lang="en-US" sz="1800" b="1" dirty="0" err="1">
                <a:solidFill>
                  <a:prstClr val="black"/>
                </a:solidFill>
                <a:ea typeface="+mj-ea"/>
                <a:cs typeface="+mj-cs"/>
              </a:rPr>
              <a:t>intorts</a:t>
            </a:r>
            <a:r>
              <a:rPr lang="en-US" sz="1800" b="1" dirty="0">
                <a:solidFill>
                  <a:prstClr val="black"/>
                </a:solidFill>
                <a:ea typeface="+mj-ea"/>
                <a:cs typeface="+mj-cs"/>
              </a:rPr>
              <a:t> while the other depresses and extorts. It can be due to </a:t>
            </a:r>
            <a:r>
              <a:rPr lang="en-US" sz="1800" b="1" dirty="0" err="1">
                <a:solidFill>
                  <a:prstClr val="black"/>
                </a:solidFill>
                <a:ea typeface="+mj-ea"/>
                <a:cs typeface="+mj-cs"/>
              </a:rPr>
              <a:t>tumours</a:t>
            </a:r>
            <a:r>
              <a:rPr lang="en-US" sz="1800" b="1" dirty="0">
                <a:solidFill>
                  <a:prstClr val="black"/>
                </a:solidFill>
                <a:ea typeface="+mj-ea"/>
                <a:cs typeface="+mj-cs"/>
              </a:rPr>
              <a:t> stroke</a:t>
            </a:r>
            <a:br>
              <a:rPr lang="en-US" sz="1800" b="1" dirty="0">
                <a:solidFill>
                  <a:prstClr val="black"/>
                </a:solidFill>
                <a:ea typeface="+mj-ea"/>
                <a:cs typeface="+mj-cs"/>
              </a:rPr>
            </a:br>
            <a:r>
              <a:rPr lang="en-US" sz="1800" b="1" dirty="0">
                <a:solidFill>
                  <a:prstClr val="black"/>
                </a:solidFill>
                <a:ea typeface="+mj-ea"/>
                <a:cs typeface="+mj-cs"/>
              </a:rPr>
              <a:t>Ataxic </a:t>
            </a:r>
            <a:r>
              <a:rPr lang="en-US" sz="1800" b="1" dirty="0" err="1">
                <a:solidFill>
                  <a:prstClr val="black"/>
                </a:solidFill>
                <a:ea typeface="+mj-ea"/>
                <a:cs typeface="+mj-cs"/>
              </a:rPr>
              <a:t>nystagmus</a:t>
            </a:r>
            <a:r>
              <a:rPr lang="en-US" sz="1800" b="1" dirty="0">
                <a:solidFill>
                  <a:prstClr val="black"/>
                </a:solidFill>
                <a:ea typeface="+mj-ea"/>
                <a:cs typeface="+mj-cs"/>
              </a:rPr>
              <a:t/>
            </a:r>
            <a:br>
              <a:rPr lang="en-US" sz="1800" b="1" dirty="0">
                <a:solidFill>
                  <a:prstClr val="black"/>
                </a:solidFill>
                <a:ea typeface="+mj-ea"/>
                <a:cs typeface="+mj-cs"/>
              </a:rPr>
            </a:br>
            <a:r>
              <a:rPr lang="en-US" sz="1800" b="1" dirty="0">
                <a:solidFill>
                  <a:prstClr val="black"/>
                </a:solidFill>
                <a:ea typeface="+mj-ea"/>
                <a:cs typeface="+mj-cs"/>
              </a:rPr>
              <a:t> is a horizontal jerk </a:t>
            </a:r>
            <a:r>
              <a:rPr lang="en-US" sz="1800" b="1" dirty="0" err="1">
                <a:solidFill>
                  <a:prstClr val="black"/>
                </a:solidFill>
                <a:ea typeface="+mj-ea"/>
                <a:cs typeface="+mj-cs"/>
              </a:rPr>
              <a:t>nystagmus</a:t>
            </a:r>
            <a:r>
              <a:rPr lang="en-US" sz="1800" b="1" dirty="0">
                <a:solidFill>
                  <a:prstClr val="black"/>
                </a:solidFill>
                <a:ea typeface="+mj-ea"/>
                <a:cs typeface="+mj-cs"/>
              </a:rPr>
              <a:t> that occurs in the abducting eye </a:t>
            </a:r>
            <a:br>
              <a:rPr lang="en-US" sz="1800" b="1" dirty="0">
                <a:solidFill>
                  <a:prstClr val="black"/>
                </a:solidFill>
                <a:ea typeface="+mj-ea"/>
                <a:cs typeface="+mj-cs"/>
              </a:rPr>
            </a:br>
            <a:r>
              <a:rPr lang="en-US" sz="1800" b="1" dirty="0" err="1">
                <a:solidFill>
                  <a:prstClr val="black"/>
                </a:solidFill>
                <a:ea typeface="+mj-ea"/>
                <a:cs typeface="+mj-cs"/>
              </a:rPr>
              <a:t>Bruns</a:t>
            </a:r>
            <a:r>
              <a:rPr lang="en-US" sz="1800" b="1" dirty="0">
                <a:solidFill>
                  <a:prstClr val="black"/>
                </a:solidFill>
                <a:ea typeface="+mj-ea"/>
                <a:cs typeface="+mj-cs"/>
              </a:rPr>
              <a:t> </a:t>
            </a:r>
            <a:r>
              <a:rPr lang="en-US" sz="1800" b="1" dirty="0" err="1">
                <a:solidFill>
                  <a:prstClr val="black"/>
                </a:solidFill>
                <a:ea typeface="+mj-ea"/>
                <a:cs typeface="+mj-cs"/>
              </a:rPr>
              <a:t>nystagmus</a:t>
            </a:r>
            <a:r>
              <a:rPr lang="en-US" sz="1800" b="1" dirty="0">
                <a:solidFill>
                  <a:prstClr val="black"/>
                </a:solidFill>
                <a:ea typeface="+mj-ea"/>
                <a:cs typeface="+mj-cs"/>
              </a:rPr>
              <a:t/>
            </a:r>
            <a:br>
              <a:rPr lang="en-US" sz="1800" b="1" dirty="0">
                <a:solidFill>
                  <a:prstClr val="black"/>
                </a:solidFill>
                <a:ea typeface="+mj-ea"/>
                <a:cs typeface="+mj-cs"/>
              </a:rPr>
            </a:br>
            <a:r>
              <a:rPr lang="en-US" sz="1800" b="1" dirty="0">
                <a:solidFill>
                  <a:prstClr val="black"/>
                </a:solidFill>
                <a:ea typeface="+mj-ea"/>
                <a:cs typeface="+mj-cs"/>
              </a:rPr>
              <a:t> This consists of a coarse cerebellar horizontal jerk </a:t>
            </a:r>
            <a:r>
              <a:rPr lang="en-US" sz="1800" b="1" dirty="0" err="1">
                <a:solidFill>
                  <a:prstClr val="black"/>
                </a:solidFill>
                <a:ea typeface="+mj-ea"/>
                <a:cs typeface="+mj-cs"/>
              </a:rPr>
              <a:t>nystagmus</a:t>
            </a:r>
            <a:r>
              <a:rPr lang="en-US" sz="1800" b="1" dirty="0">
                <a:solidFill>
                  <a:prstClr val="black"/>
                </a:solidFill>
                <a:ea typeface="+mj-ea"/>
                <a:cs typeface="+mj-cs"/>
              </a:rPr>
              <a:t> in one eye and fine high frequency vestibular </a:t>
            </a:r>
            <a:r>
              <a:rPr lang="en-US" sz="1800" b="1" dirty="0" err="1">
                <a:solidFill>
                  <a:prstClr val="black"/>
                </a:solidFill>
                <a:ea typeface="+mj-ea"/>
                <a:cs typeface="+mj-cs"/>
              </a:rPr>
              <a:t>nystagmus</a:t>
            </a:r>
            <a:r>
              <a:rPr lang="en-US" sz="1800" b="1" dirty="0">
                <a:solidFill>
                  <a:prstClr val="black"/>
                </a:solidFill>
                <a:ea typeface="+mj-ea"/>
                <a:cs typeface="+mj-cs"/>
              </a:rPr>
              <a:t> in the other, and can be caused by </a:t>
            </a:r>
            <a:r>
              <a:rPr lang="en-US" sz="1800" b="1" dirty="0" err="1">
                <a:solidFill>
                  <a:prstClr val="black"/>
                </a:solidFill>
                <a:ea typeface="+mj-ea"/>
                <a:cs typeface="+mj-cs"/>
              </a:rPr>
              <a:t>tumours</a:t>
            </a:r>
            <a:endParaRPr lang="ar-IQ" dirty="0"/>
          </a:p>
        </p:txBody>
      </p:sp>
    </p:spTree>
    <p:extLst>
      <p:ext uri="{BB962C8B-B14F-4D97-AF65-F5344CB8AC3E}">
        <p14:creationId xmlns:p14="http://schemas.microsoft.com/office/powerpoint/2010/main" val="3899285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07504" y="116632"/>
            <a:ext cx="3368353" cy="6851303"/>
          </a:xfrm>
        </p:spPr>
        <p:txBody>
          <a:bodyPr>
            <a:normAutofit/>
          </a:bodyPr>
          <a:lstStyle/>
          <a:p>
            <a:pPr algn="l" rtl="0"/>
            <a:r>
              <a:rPr lang="en-US" dirty="0" smtClean="0"/>
              <a:t>Treatment of </a:t>
            </a:r>
            <a:r>
              <a:rPr lang="en-US" dirty="0" err="1" smtClean="0"/>
              <a:t>nystagmus</a:t>
            </a:r>
            <a:r>
              <a:rPr lang="en-US" dirty="0" smtClean="0"/>
              <a:t> </a:t>
            </a:r>
          </a:p>
          <a:p>
            <a:pPr algn="l" rtl="0"/>
            <a:r>
              <a:rPr lang="en-US" dirty="0" smtClean="0"/>
              <a:t>• Amblyopia and refractive error should be managed as appropriate. Contact lenses and other refractive measures such as the combination of high minus contact lenses and high plus spectacle lenses may be helpful. • Medication </a:t>
            </a:r>
          </a:p>
          <a:p>
            <a:pPr algn="l" rtl="0"/>
            <a:r>
              <a:rPr lang="en-US" dirty="0" smtClean="0"/>
              <a:t>. • </a:t>
            </a:r>
            <a:r>
              <a:rPr lang="en-US" dirty="0" err="1" smtClean="0"/>
              <a:t>Botulinum</a:t>
            </a:r>
            <a:r>
              <a:rPr lang="en-US" dirty="0" smtClean="0"/>
              <a:t> toxin injection into the </a:t>
            </a:r>
            <a:r>
              <a:rPr lang="en-US" dirty="0" err="1" smtClean="0"/>
              <a:t>extraocular</a:t>
            </a:r>
            <a:r>
              <a:rPr lang="en-US" dirty="0" smtClean="0"/>
              <a:t> muscles has had some success but can be unpredictable and long-term treatment is required.</a:t>
            </a:r>
          </a:p>
          <a:p>
            <a:pPr algn="l" rtl="0"/>
            <a:r>
              <a:rPr lang="en-US" dirty="0" smtClean="0"/>
              <a:t>• Surgery for </a:t>
            </a:r>
            <a:r>
              <a:rPr lang="en-US" dirty="0" err="1" smtClean="0"/>
              <a:t>nystagmus</a:t>
            </a:r>
            <a:r>
              <a:rPr lang="en-US" dirty="0" smtClean="0"/>
              <a:t> with a null point is aimed at moving muscles in order to mimic muscle tension while the eyes and face are straight and may be performed to address a compensatory head posture. Recession of all horizontal recti has been successful in reducing the amplitude of </a:t>
            </a:r>
            <a:r>
              <a:rPr lang="en-US" dirty="0" err="1" smtClean="0"/>
              <a:t>ny</a:t>
            </a:r>
            <a:r>
              <a:rPr lang="en-US" dirty="0" smtClean="0"/>
              <a:t> </a:t>
            </a:r>
            <a:r>
              <a:rPr lang="en-US" dirty="0" err="1" smtClean="0"/>
              <a:t>ystagmus</a:t>
            </a:r>
            <a:r>
              <a:rPr lang="en-US" dirty="0" smtClean="0"/>
              <a:t> in some patients without a significant null point</a:t>
            </a:r>
            <a:endParaRPr lang="ar-IQ"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51920" y="116632"/>
            <a:ext cx="4991100"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1513" y="3239468"/>
            <a:ext cx="495300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9890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5157192"/>
          </a:xfrm>
        </p:spPr>
        <p:txBody>
          <a:bodyPr>
            <a:normAutofit/>
          </a:bodyPr>
          <a:lstStyle/>
          <a:p>
            <a:pPr rtl="0"/>
            <a:r>
              <a:rPr lang="en-US" sz="2700" dirty="0" smtClean="0"/>
              <a:t>• Jerk </a:t>
            </a:r>
            <a:r>
              <a:rPr lang="en-US" sz="2700" dirty="0" err="1" smtClean="0"/>
              <a:t>nystagmus</a:t>
            </a:r>
            <a:r>
              <a:rPr lang="en-US" sz="2700" dirty="0" smtClean="0"/>
              <a:t> is saccadic with a slow </a:t>
            </a:r>
            <a:r>
              <a:rPr lang="en-US" sz="2700" dirty="0" err="1" smtClean="0"/>
              <a:t>defoveating</a:t>
            </a:r>
            <a:r>
              <a:rPr lang="en-US" sz="2700" dirty="0" smtClean="0"/>
              <a:t> ‘drift’ movement and a fast corrective </a:t>
            </a:r>
            <a:r>
              <a:rPr lang="en-US" sz="2700" dirty="0" err="1" smtClean="0"/>
              <a:t>refoveating</a:t>
            </a:r>
            <a:r>
              <a:rPr lang="en-US" sz="2700" dirty="0" smtClean="0"/>
              <a:t> saccadic movement. The direction of </a:t>
            </a:r>
            <a:r>
              <a:rPr lang="en-US" sz="2700" dirty="0" err="1" smtClean="0"/>
              <a:t>nystagmus</a:t>
            </a:r>
            <a:r>
              <a:rPr lang="en-US" sz="2700" dirty="0" smtClean="0"/>
              <a:t> is described in terms of the direction of the fast component: right, left, up, down or rotatory. </a:t>
            </a:r>
            <a:br>
              <a:rPr lang="en-US" sz="2700" dirty="0" smtClean="0"/>
            </a:br>
            <a:r>
              <a:rPr lang="en-US" sz="2700" dirty="0" smtClean="0"/>
              <a:t>• </a:t>
            </a:r>
            <a:r>
              <a:rPr lang="en-US" sz="2700" dirty="0" err="1" smtClean="0"/>
              <a:t>Pendular</a:t>
            </a:r>
            <a:r>
              <a:rPr lang="en-US" sz="2700" dirty="0" smtClean="0"/>
              <a:t> </a:t>
            </a:r>
            <a:r>
              <a:rPr lang="en-US" sz="2700" dirty="0" err="1" smtClean="0"/>
              <a:t>nystagmus</a:t>
            </a:r>
            <a:r>
              <a:rPr lang="en-US" sz="2700" dirty="0" smtClean="0"/>
              <a:t> is non-saccadic in that both the </a:t>
            </a:r>
            <a:r>
              <a:rPr lang="en-US" sz="2700" dirty="0" err="1" smtClean="0"/>
              <a:t>foveating</a:t>
            </a:r>
            <a:r>
              <a:rPr lang="en-US" sz="2700" dirty="0" smtClean="0"/>
              <a:t> and </a:t>
            </a:r>
            <a:r>
              <a:rPr lang="en-US" sz="2700" dirty="0" err="1" smtClean="0"/>
              <a:t>defoveating</a:t>
            </a:r>
            <a:r>
              <a:rPr lang="en-US" sz="2700" dirty="0" smtClean="0"/>
              <a:t> movements are slow (i.e. the velocity of </a:t>
            </a:r>
            <a:r>
              <a:rPr lang="en-US" sz="2700" dirty="0" err="1" smtClean="0"/>
              <a:t>nystagmus</a:t>
            </a:r>
            <a:r>
              <a:rPr lang="en-US" sz="2700" dirty="0" smtClean="0"/>
              <a:t> is equal in both directions</a:t>
            </a:r>
            <a:r>
              <a:rPr lang="en-US" sz="2700" dirty="0" smtClean="0"/>
              <a:t>).</a:t>
            </a:r>
            <a:br>
              <a:rPr lang="en-US" sz="2700" dirty="0" smtClean="0"/>
            </a:br>
            <a:r>
              <a:rPr lang="en-US" sz="2700" dirty="0" smtClean="0"/>
              <a:t> </a:t>
            </a:r>
            <a:r>
              <a:rPr lang="en-US" sz="2700" dirty="0" smtClean="0"/>
              <a:t>• Mixed </a:t>
            </a:r>
            <a:r>
              <a:rPr lang="en-US" sz="2700" dirty="0" err="1" smtClean="0"/>
              <a:t>nystagmus</a:t>
            </a:r>
            <a:r>
              <a:rPr lang="en-US" sz="2700" dirty="0" smtClean="0"/>
              <a:t> consists of </a:t>
            </a:r>
            <a:r>
              <a:rPr lang="en-US" sz="2700" dirty="0" err="1" smtClean="0"/>
              <a:t>pendular</a:t>
            </a:r>
            <a:r>
              <a:rPr lang="en-US" sz="2700" dirty="0" smtClean="0"/>
              <a:t> </a:t>
            </a:r>
            <a:r>
              <a:rPr lang="en-US" sz="2700" dirty="0" err="1" smtClean="0"/>
              <a:t>nystagmus</a:t>
            </a:r>
            <a:r>
              <a:rPr lang="en-US" sz="2700" dirty="0" smtClean="0"/>
              <a:t> in the primary position and jerk </a:t>
            </a:r>
            <a:r>
              <a:rPr lang="en-US" sz="2700" dirty="0" err="1" smtClean="0"/>
              <a:t>nystagmus</a:t>
            </a:r>
            <a:r>
              <a:rPr lang="en-US" sz="2700" dirty="0" smtClean="0"/>
              <a:t> on lateral gaze.</a:t>
            </a:r>
            <a:endParaRPr lang="ar-IQ" sz="2700"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4437112"/>
            <a:ext cx="4499991" cy="242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4427984" y="4437112"/>
            <a:ext cx="4572000" cy="369332"/>
          </a:xfrm>
          <a:prstGeom prst="rect">
            <a:avLst/>
          </a:prstGeom>
        </p:spPr>
        <p:txBody>
          <a:bodyPr>
            <a:spAutoFit/>
          </a:bodyPr>
          <a:lstStyle/>
          <a:p>
            <a:r>
              <a:rPr lang="en-US" dirty="0" smtClean="0"/>
              <a:t>.</a:t>
            </a:r>
            <a:endParaRPr lang="ar-IQ" dirty="0"/>
          </a:p>
        </p:txBody>
      </p:sp>
    </p:spTree>
    <p:extLst>
      <p:ext uri="{BB962C8B-B14F-4D97-AF65-F5344CB8AC3E}">
        <p14:creationId xmlns:p14="http://schemas.microsoft.com/office/powerpoint/2010/main" val="1421959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normAutofit/>
          </a:bodyPr>
          <a:lstStyle/>
          <a:p>
            <a:pPr rtl="0"/>
            <a:r>
              <a:rPr lang="en-US" dirty="0" err="1" smtClean="0"/>
              <a:t>Optokinetic</a:t>
            </a:r>
            <a:r>
              <a:rPr lang="en-US" dirty="0" smtClean="0"/>
              <a:t> </a:t>
            </a:r>
            <a:r>
              <a:rPr lang="en-US" dirty="0" err="1"/>
              <a:t>Nystagmus</a:t>
            </a:r>
            <a:r>
              <a:rPr lang="en-US" dirty="0"/>
              <a:t> Test ( OKN ) </a:t>
            </a:r>
            <a:r>
              <a:rPr lang="en-US" dirty="0" smtClean="0"/>
              <a:t/>
            </a:r>
            <a:br>
              <a:rPr lang="en-US" dirty="0" smtClean="0"/>
            </a:br>
            <a:r>
              <a:rPr lang="en-US" dirty="0" smtClean="0"/>
              <a:t>: </a:t>
            </a:r>
            <a:r>
              <a:rPr lang="en-US" sz="1800" dirty="0" smtClean="0"/>
              <a:t>drum </a:t>
            </a:r>
            <a:r>
              <a:rPr lang="en-US" sz="1800" dirty="0"/>
              <a:t>has been proposed as a method of measuring visual acuity in children</a:t>
            </a:r>
            <a:r>
              <a:rPr lang="en-US" sz="1800" dirty="0" smtClean="0"/>
              <a:t>.</a:t>
            </a:r>
            <a:br>
              <a:rPr lang="en-US" sz="1800" dirty="0" smtClean="0"/>
            </a:br>
            <a:r>
              <a:rPr lang="en-US" sz="1800" dirty="0" smtClean="0"/>
              <a:t> </a:t>
            </a:r>
            <a:r>
              <a:rPr lang="en-US" sz="1800" dirty="0"/>
              <a:t> It has been used for assessing visual function in infants, hysterical patients, and malingerers. It is also of value in the diagnosis of disorders of the central nervous system</a:t>
            </a:r>
            <a:r>
              <a:rPr lang="en-US" sz="1800" dirty="0" smtClean="0"/>
              <a:t>.</a:t>
            </a:r>
            <a:br>
              <a:rPr lang="en-US" sz="1800" dirty="0" smtClean="0"/>
            </a:br>
            <a:r>
              <a:rPr lang="en-US" sz="1800" dirty="0" smtClean="0"/>
              <a:t> </a:t>
            </a:r>
            <a:r>
              <a:rPr lang="en-US" sz="1800" dirty="0"/>
              <a:t> In this test, </a:t>
            </a:r>
            <a:r>
              <a:rPr lang="en-US" sz="1800" dirty="0" err="1"/>
              <a:t>nystagmus</a:t>
            </a:r>
            <a:r>
              <a:rPr lang="en-US" sz="1800" dirty="0"/>
              <a:t> is elicited by passing a succession of black and white stripes through patient's field of </a:t>
            </a:r>
            <a:r>
              <a:rPr lang="en-US" sz="1800" dirty="0" smtClean="0"/>
              <a:t>vision</a:t>
            </a:r>
            <a:br>
              <a:rPr lang="en-US" sz="1800" dirty="0" smtClean="0"/>
            </a:br>
            <a:r>
              <a:rPr lang="en-US" sz="1800" dirty="0" smtClean="0"/>
              <a:t>. </a:t>
            </a:r>
            <a:r>
              <a:rPr lang="en-US" sz="1800" dirty="0"/>
              <a:t> When the subject views rotating strip drum his/her eyes involuntarily follow a strip which slow eye movement (pursuit movement) then return with fast eye movement (saccade movement) to fixate the new </a:t>
            </a:r>
            <a:r>
              <a:rPr lang="en-US" sz="1800" dirty="0" smtClean="0"/>
              <a:t>strip</a:t>
            </a:r>
            <a:br>
              <a:rPr lang="en-US" sz="1800" dirty="0" smtClean="0"/>
            </a:br>
            <a:r>
              <a:rPr lang="en-US" sz="1800" dirty="0">
                <a:solidFill>
                  <a:prstClr val="black"/>
                </a:solidFill>
                <a:ea typeface="+mn-ea"/>
                <a:cs typeface="+mn-cs"/>
              </a:rPr>
              <a:t>○ OKN </a:t>
            </a:r>
            <a:r>
              <a:rPr lang="en-US" sz="1800" dirty="0" err="1">
                <a:solidFill>
                  <a:prstClr val="black"/>
                </a:solidFill>
                <a:ea typeface="+mn-ea"/>
                <a:cs typeface="+mn-cs"/>
              </a:rPr>
              <a:t>nystagmus</a:t>
            </a:r>
            <a:r>
              <a:rPr lang="en-US" sz="1800" dirty="0">
                <a:solidFill>
                  <a:prstClr val="black"/>
                </a:solidFill>
                <a:ea typeface="+mn-ea"/>
                <a:cs typeface="+mn-cs"/>
              </a:rPr>
              <a:t> is useful for detecting functional (non-physiological) blindness and for testing visual acuity in the very young. It can be helpful in the assessment of an isolated homonymous hemianopia</a:t>
            </a:r>
            <a:endParaRPr lang="ar-IQ" sz="1800"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25723"/>
            <a:ext cx="3127794" cy="207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075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75264" y="1600200"/>
            <a:ext cx="759347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0599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3429000"/>
          </a:xfrm>
        </p:spPr>
        <p:txBody>
          <a:bodyPr>
            <a:normAutofit/>
          </a:bodyPr>
          <a:lstStyle/>
          <a:p>
            <a:pPr rtl="0"/>
            <a:r>
              <a:rPr lang="en-US" dirty="0" smtClean="0"/>
              <a:t>Vestibular </a:t>
            </a:r>
            <a:r>
              <a:rPr lang="en-US" dirty="0" err="1" smtClean="0"/>
              <a:t>nystagmus</a:t>
            </a:r>
            <a:r>
              <a:rPr lang="en-US" dirty="0" smtClean="0"/>
              <a:t> </a:t>
            </a:r>
            <a:br>
              <a:rPr lang="en-US" dirty="0" smtClean="0"/>
            </a:br>
            <a:r>
              <a:rPr lang="en-US" dirty="0" smtClean="0"/>
              <a:t>• </a:t>
            </a:r>
            <a:r>
              <a:rPr lang="en-US" sz="4000" dirty="0" smtClean="0"/>
              <a:t>Physiological vestibular </a:t>
            </a:r>
            <a:r>
              <a:rPr lang="en-US" sz="4000" dirty="0" err="1" smtClean="0"/>
              <a:t>nystagmus</a:t>
            </a:r>
            <a:r>
              <a:rPr lang="en-US" sz="4000" dirty="0" smtClean="0"/>
              <a:t> is a jerk </a:t>
            </a:r>
            <a:r>
              <a:rPr lang="en-US" sz="4000" dirty="0" err="1" smtClean="0"/>
              <a:t>nystagmus</a:t>
            </a:r>
            <a:r>
              <a:rPr lang="en-US" sz="4000" dirty="0" smtClean="0"/>
              <a:t> caused by altered input from the vestibular nuclei to the horizontal gaze </a:t>
            </a:r>
            <a:r>
              <a:rPr lang="en-US" sz="4000" dirty="0" err="1" smtClean="0"/>
              <a:t>centres</a:t>
            </a:r>
            <a:r>
              <a:rPr lang="en-US" sz="4000" dirty="0" smtClean="0"/>
              <a:t>. </a:t>
            </a:r>
            <a:endParaRPr lang="ar-IQ" sz="4000" dirty="0"/>
          </a:p>
        </p:txBody>
      </p:sp>
      <p:sp>
        <p:nvSpPr>
          <p:cNvPr id="3" name="عنصر نائب للمحتوى 2"/>
          <p:cNvSpPr>
            <a:spLocks noGrp="1"/>
          </p:cNvSpPr>
          <p:nvPr>
            <p:ph idx="1"/>
          </p:nvPr>
        </p:nvSpPr>
        <p:spPr>
          <a:xfrm>
            <a:off x="107504" y="3284984"/>
            <a:ext cx="9036496" cy="3573016"/>
          </a:xfrm>
        </p:spPr>
        <p:txBody>
          <a:bodyPr>
            <a:normAutofit fontScale="70000" lnSpcReduction="20000"/>
          </a:bodyPr>
          <a:lstStyle/>
          <a:p>
            <a:pPr algn="l" rtl="0"/>
            <a:r>
              <a:rPr lang="en-US" sz="3600" dirty="0">
                <a:solidFill>
                  <a:prstClr val="black"/>
                </a:solidFill>
                <a:ea typeface="+mj-ea"/>
                <a:cs typeface="+mj-cs"/>
              </a:rPr>
              <a:t>elicited by caloric stimulation as follows: </a:t>
            </a:r>
            <a:endParaRPr lang="en-US" sz="3600" dirty="0" smtClean="0">
              <a:solidFill>
                <a:prstClr val="black"/>
              </a:solidFill>
              <a:ea typeface="+mj-ea"/>
              <a:cs typeface="+mj-cs"/>
            </a:endParaRPr>
          </a:p>
          <a:p>
            <a:pPr algn="l" rtl="0"/>
            <a:r>
              <a:rPr lang="en-US" sz="3600" dirty="0" smtClean="0">
                <a:solidFill>
                  <a:prstClr val="black"/>
                </a:solidFill>
                <a:ea typeface="+mj-ea"/>
                <a:cs typeface="+mj-cs"/>
              </a:rPr>
              <a:t>○ </a:t>
            </a:r>
            <a:r>
              <a:rPr lang="en-US" sz="3600" dirty="0">
                <a:solidFill>
                  <a:prstClr val="black"/>
                </a:solidFill>
                <a:ea typeface="+mj-ea"/>
                <a:cs typeface="+mj-cs"/>
              </a:rPr>
              <a:t>When cold water is poured into the right ear the patient will develop left jerk </a:t>
            </a:r>
            <a:r>
              <a:rPr lang="en-US" sz="3600" dirty="0" err="1">
                <a:solidFill>
                  <a:prstClr val="black"/>
                </a:solidFill>
                <a:ea typeface="+mj-ea"/>
                <a:cs typeface="+mj-cs"/>
              </a:rPr>
              <a:t>nystagmus</a:t>
            </a:r>
            <a:r>
              <a:rPr lang="en-US" sz="3600" dirty="0">
                <a:solidFill>
                  <a:prstClr val="black"/>
                </a:solidFill>
                <a:ea typeface="+mj-ea"/>
                <a:cs typeface="+mj-cs"/>
              </a:rPr>
              <a:t> (i.e. fast phase to the left</a:t>
            </a:r>
            <a:r>
              <a:rPr lang="en-US" sz="3600" dirty="0" smtClean="0">
                <a:solidFill>
                  <a:prstClr val="black"/>
                </a:solidFill>
                <a:ea typeface="+mj-ea"/>
                <a:cs typeface="+mj-cs"/>
              </a:rPr>
              <a:t>).</a:t>
            </a:r>
          </a:p>
          <a:p>
            <a:pPr algn="l" rtl="0"/>
            <a:r>
              <a:rPr lang="en-US" sz="3600" dirty="0" smtClean="0">
                <a:solidFill>
                  <a:prstClr val="black"/>
                </a:solidFill>
                <a:ea typeface="+mj-ea"/>
                <a:cs typeface="+mj-cs"/>
              </a:rPr>
              <a:t> </a:t>
            </a:r>
            <a:r>
              <a:rPr lang="en-US" sz="3600" dirty="0">
                <a:solidFill>
                  <a:prstClr val="black"/>
                </a:solidFill>
                <a:ea typeface="+mj-ea"/>
                <a:cs typeface="+mj-cs"/>
              </a:rPr>
              <a:t>○ When warm water is poured into the right ear the patient will develop right jerk </a:t>
            </a:r>
            <a:r>
              <a:rPr lang="en-US" sz="3600" dirty="0" err="1">
                <a:solidFill>
                  <a:prstClr val="black"/>
                </a:solidFill>
                <a:ea typeface="+mj-ea"/>
                <a:cs typeface="+mj-cs"/>
              </a:rPr>
              <a:t>nystagmus</a:t>
            </a:r>
            <a:r>
              <a:rPr lang="en-US" sz="3600" dirty="0">
                <a:solidFill>
                  <a:prstClr val="black"/>
                </a:solidFill>
                <a:ea typeface="+mj-ea"/>
                <a:cs typeface="+mj-cs"/>
              </a:rPr>
              <a:t> (i.e. fast phase to the right). A useful mnemonic is ‘COWS’ (cold-opposite, warm-same) indicating the direction of the </a:t>
            </a:r>
            <a:r>
              <a:rPr lang="en-US" sz="3600" dirty="0" err="1">
                <a:solidFill>
                  <a:prstClr val="black"/>
                </a:solidFill>
                <a:ea typeface="+mj-ea"/>
                <a:cs typeface="+mj-cs"/>
              </a:rPr>
              <a:t>nystagmus</a:t>
            </a:r>
            <a:r>
              <a:rPr lang="en-US" sz="3600" dirty="0">
                <a:solidFill>
                  <a:prstClr val="black"/>
                </a:solidFill>
                <a:ea typeface="+mj-ea"/>
                <a:cs typeface="+mj-cs"/>
              </a:rPr>
              <a:t>. ○ When cold water is poured into both ears simultaneously, a jerk </a:t>
            </a:r>
            <a:r>
              <a:rPr lang="en-US" sz="3600" dirty="0" err="1">
                <a:solidFill>
                  <a:prstClr val="black"/>
                </a:solidFill>
                <a:ea typeface="+mj-ea"/>
                <a:cs typeface="+mj-cs"/>
              </a:rPr>
              <a:t>nystagmus</a:t>
            </a:r>
            <a:r>
              <a:rPr lang="en-US" sz="3600" dirty="0">
                <a:solidFill>
                  <a:prstClr val="black"/>
                </a:solidFill>
                <a:ea typeface="+mj-ea"/>
                <a:cs typeface="+mj-cs"/>
              </a:rPr>
              <a:t> with the fast phase upwards develops</a:t>
            </a:r>
            <a:r>
              <a:rPr lang="en-US" sz="3600" dirty="0" smtClean="0">
                <a:solidFill>
                  <a:prstClr val="black"/>
                </a:solidFill>
                <a:ea typeface="+mj-ea"/>
                <a:cs typeface="+mj-cs"/>
              </a:rPr>
              <a:t>;</a:t>
            </a:r>
            <a:r>
              <a:rPr lang="en-US" dirty="0" smtClean="0"/>
              <a:t> warm water in both ears elicits </a:t>
            </a:r>
            <a:r>
              <a:rPr lang="en-US" dirty="0" err="1" smtClean="0"/>
              <a:t>nystagmus</a:t>
            </a:r>
            <a:r>
              <a:rPr lang="en-US" dirty="0" smtClean="0"/>
              <a:t> with the fast phase downwards (cold ‘slows things down’). ○ An abnormal test indicates the presence of peripheral vestibular disease.</a:t>
            </a:r>
            <a:endParaRPr lang="ar-IQ" dirty="0"/>
          </a:p>
        </p:txBody>
      </p:sp>
    </p:spTree>
    <p:extLst>
      <p:ext uri="{BB962C8B-B14F-4D97-AF65-F5344CB8AC3E}">
        <p14:creationId xmlns:p14="http://schemas.microsoft.com/office/powerpoint/2010/main" val="3194878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4846" y="1600200"/>
            <a:ext cx="461430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9236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5229200"/>
            <a:ext cx="8229600" cy="1143000"/>
          </a:xfrm>
        </p:spPr>
        <p:txBody>
          <a:bodyPr/>
          <a:lstStyle/>
          <a:p>
            <a:endParaRPr lang="ar-IQ"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6633"/>
            <a:ext cx="9036496"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4077072"/>
            <a:ext cx="5105400"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12101" y="4077072"/>
            <a:ext cx="4572000" cy="2308324"/>
          </a:xfrm>
          <a:prstGeom prst="rect">
            <a:avLst/>
          </a:prstGeom>
        </p:spPr>
        <p:txBody>
          <a:bodyPr>
            <a:spAutoFit/>
          </a:bodyPr>
          <a:lstStyle/>
          <a:p>
            <a:pPr algn="l" rtl="0"/>
            <a:r>
              <a:rPr lang="en-US" dirty="0" smtClean="0"/>
              <a:t>Pathological peripheral vestibular </a:t>
            </a:r>
            <a:r>
              <a:rPr lang="en-US" dirty="0" err="1" smtClean="0"/>
              <a:t>nystagmus</a:t>
            </a:r>
            <a:r>
              <a:rPr lang="en-US" dirty="0" smtClean="0"/>
              <a:t> (Fig. 19.81) is caused by disease affecting the ear such as </a:t>
            </a:r>
            <a:r>
              <a:rPr lang="en-US" dirty="0" err="1" smtClean="0"/>
              <a:t>labyrynthitis</a:t>
            </a:r>
            <a:r>
              <a:rPr lang="en-US" dirty="0" smtClean="0"/>
              <a:t>, </a:t>
            </a:r>
            <a:r>
              <a:rPr lang="en-US" dirty="0" err="1" smtClean="0"/>
              <a:t>Ménière</a:t>
            </a:r>
            <a:r>
              <a:rPr lang="en-US" dirty="0" smtClean="0"/>
              <a:t> disease and middle or inner ear infections. It tends to be solely horizontal, vertical or torsional, increases in intensity with gaze in the direction of the fast phase, and is dampened by fixation. It is typically of fine amplitude.</a:t>
            </a:r>
            <a:endParaRPr lang="ar-IQ" dirty="0"/>
          </a:p>
        </p:txBody>
      </p:sp>
    </p:spTree>
    <p:extLst>
      <p:ext uri="{BB962C8B-B14F-4D97-AF65-F5344CB8AC3E}">
        <p14:creationId xmlns:p14="http://schemas.microsoft.com/office/powerpoint/2010/main" val="3458144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normAutofit/>
          </a:bodyPr>
          <a:lstStyle/>
          <a:p>
            <a:pPr algn="l" rtl="0"/>
            <a:r>
              <a:rPr lang="en-US" dirty="0" smtClean="0"/>
              <a:t>Infantile (congenital) </a:t>
            </a:r>
            <a:r>
              <a:rPr lang="en-US" dirty="0" err="1" smtClean="0"/>
              <a:t>nystagmus</a:t>
            </a:r>
            <a:endParaRPr lang="ar-IQ" dirty="0"/>
          </a:p>
        </p:txBody>
      </p:sp>
      <p:sp>
        <p:nvSpPr>
          <p:cNvPr id="5" name="عنصر نائب للمحتوى 4"/>
          <p:cNvSpPr>
            <a:spLocks noGrp="1"/>
          </p:cNvSpPr>
          <p:nvPr>
            <p:ph idx="1"/>
          </p:nvPr>
        </p:nvSpPr>
        <p:spPr>
          <a:xfrm>
            <a:off x="3563888" y="116632"/>
            <a:ext cx="5580112" cy="6741368"/>
          </a:xfrm>
        </p:spPr>
        <p:txBody>
          <a:bodyPr>
            <a:normAutofit fontScale="92500" lnSpcReduction="10000"/>
          </a:bodyPr>
          <a:lstStyle/>
          <a:p>
            <a:pPr algn="l" rtl="0"/>
            <a:r>
              <a:rPr lang="en-US" dirty="0" smtClean="0"/>
              <a:t>Sensory deficit (afferent) </a:t>
            </a:r>
            <a:r>
              <a:rPr lang="en-US" dirty="0" smtClean="0"/>
              <a:t>Sensory </a:t>
            </a:r>
            <a:r>
              <a:rPr lang="en-US" dirty="0" smtClean="0"/>
              <a:t>deprivation </a:t>
            </a:r>
            <a:r>
              <a:rPr lang="en-US" dirty="0" err="1" smtClean="0"/>
              <a:t>nystagmus</a:t>
            </a:r>
            <a:r>
              <a:rPr lang="en-US" dirty="0" smtClean="0"/>
              <a:t> is the more common form of infantile </a:t>
            </a:r>
            <a:r>
              <a:rPr lang="en-US" dirty="0" err="1" smtClean="0"/>
              <a:t>nystagmus</a:t>
            </a:r>
            <a:r>
              <a:rPr lang="en-US" dirty="0" smtClean="0"/>
              <a:t> and is caused by impairment of central vision in early life (e.g. congenital cataract, macular hypoplasia, albinism, </a:t>
            </a:r>
            <a:r>
              <a:rPr lang="en-US" dirty="0" err="1" smtClean="0"/>
              <a:t>Leber</a:t>
            </a:r>
            <a:r>
              <a:rPr lang="en-US" dirty="0" smtClean="0"/>
              <a:t> congenital </a:t>
            </a:r>
            <a:r>
              <a:rPr lang="en-US" dirty="0" err="1" smtClean="0"/>
              <a:t>amaurosis</a:t>
            </a:r>
            <a:r>
              <a:rPr lang="en-US" dirty="0" smtClean="0"/>
              <a:t>, optic nerve </a:t>
            </a:r>
            <a:r>
              <a:rPr lang="en-US" dirty="0" err="1" smtClean="0"/>
              <a:t>hypoplasiaachromatopsia</a:t>
            </a:r>
            <a:r>
              <a:rPr lang="en-US" dirty="0" smtClean="0"/>
              <a:t>). In general, children with bilateral poor vision under 2 years of age develop </a:t>
            </a:r>
            <a:r>
              <a:rPr lang="en-US" dirty="0" err="1" smtClean="0"/>
              <a:t>nystagmus</a:t>
            </a:r>
            <a:r>
              <a:rPr lang="en-US" dirty="0" smtClean="0"/>
              <a:t>, the severity of which is associated with the degree of visual loss.</a:t>
            </a:r>
            <a:endParaRPr lang="ar-IQ" dirty="0"/>
          </a:p>
        </p:txBody>
      </p:sp>
      <p:sp>
        <p:nvSpPr>
          <p:cNvPr id="6" name="عنصر نائب للنص 5"/>
          <p:cNvSpPr>
            <a:spLocks noGrp="1"/>
          </p:cNvSpPr>
          <p:nvPr>
            <p:ph type="body" sz="half" idx="2"/>
          </p:nvPr>
        </p:nvSpPr>
        <p:spPr>
          <a:xfrm>
            <a:off x="0" y="1412776"/>
            <a:ext cx="3635896" cy="4713387"/>
          </a:xfrm>
        </p:spPr>
        <p:txBody>
          <a:bodyPr>
            <a:normAutofit lnSpcReduction="10000"/>
          </a:bodyPr>
          <a:lstStyle/>
          <a:p>
            <a:pPr algn="l" rtl="0"/>
            <a:r>
              <a:rPr lang="en-US" sz="1800" b="1" dirty="0" smtClean="0">
                <a:solidFill>
                  <a:prstClr val="black"/>
                </a:solidFill>
                <a:ea typeface="+mj-ea"/>
                <a:cs typeface="+mj-cs"/>
              </a:rPr>
              <a:t>Introduction</a:t>
            </a:r>
          </a:p>
          <a:p>
            <a:pPr algn="l" rtl="0"/>
            <a:r>
              <a:rPr lang="en-US" sz="1800" b="1" dirty="0" smtClean="0">
                <a:solidFill>
                  <a:prstClr val="black"/>
                </a:solidFill>
                <a:ea typeface="+mj-ea"/>
                <a:cs typeface="+mj-cs"/>
              </a:rPr>
              <a:t> </a:t>
            </a:r>
            <a:r>
              <a:rPr lang="en-US" sz="1800" b="1" dirty="0">
                <a:solidFill>
                  <a:prstClr val="black"/>
                </a:solidFill>
                <a:ea typeface="+mj-ea"/>
                <a:cs typeface="+mj-cs"/>
              </a:rPr>
              <a:t>Early-onset (usually the first few months of life rather than truly congenital) </a:t>
            </a:r>
            <a:r>
              <a:rPr lang="en-US" dirty="0" smtClean="0"/>
              <a:t>commonly </a:t>
            </a:r>
            <a:r>
              <a:rPr lang="en-US" dirty="0" err="1" smtClean="0"/>
              <a:t>pendular</a:t>
            </a:r>
            <a:r>
              <a:rPr lang="en-US" dirty="0" smtClean="0"/>
              <a:t>, </a:t>
            </a:r>
            <a:r>
              <a:rPr lang="en-US" dirty="0" smtClean="0"/>
              <a:t>horizontal and </a:t>
            </a:r>
            <a:r>
              <a:rPr lang="en-US" dirty="0" err="1" smtClean="0"/>
              <a:t>uniplanar</a:t>
            </a:r>
            <a:r>
              <a:rPr lang="en-US" dirty="0" smtClean="0"/>
              <a:t> (direction of oscillation remains constant regardless of direction of gaze). In contrast to adults with acquired </a:t>
            </a:r>
            <a:r>
              <a:rPr lang="en-US" dirty="0" err="1" smtClean="0"/>
              <a:t>nystagmus</a:t>
            </a:r>
            <a:r>
              <a:rPr lang="en-US" dirty="0" smtClean="0"/>
              <a:t>, </a:t>
            </a:r>
            <a:r>
              <a:rPr lang="en-US" dirty="0" err="1" smtClean="0"/>
              <a:t>oscillopsia</a:t>
            </a:r>
            <a:r>
              <a:rPr lang="en-US" dirty="0" smtClean="0"/>
              <a:t> is not experienced even by adults with congenital </a:t>
            </a:r>
            <a:r>
              <a:rPr lang="en-US" dirty="0" err="1" smtClean="0"/>
              <a:t>nystagmus</a:t>
            </a:r>
            <a:r>
              <a:rPr lang="en-US" dirty="0" smtClean="0"/>
              <a:t>. dampened by convergence and is not present during sleep. There is usually a null point – a position of gaze in which </a:t>
            </a:r>
            <a:r>
              <a:rPr lang="en-US" dirty="0" err="1" smtClean="0"/>
              <a:t>nystagmus</a:t>
            </a:r>
            <a:r>
              <a:rPr lang="en-US" dirty="0" smtClean="0"/>
              <a:t> is minimal – and a compensatory head posture may develop to </a:t>
            </a:r>
            <a:r>
              <a:rPr lang="en-US" dirty="0" err="1" smtClean="0"/>
              <a:t>favour</a:t>
            </a:r>
            <a:r>
              <a:rPr lang="en-US" dirty="0" smtClean="0"/>
              <a:t> this. Investigation should seek to detect ocular and systemic </a:t>
            </a:r>
            <a:r>
              <a:rPr lang="en-US" dirty="0" smtClean="0"/>
              <a:t>association</a:t>
            </a:r>
          </a:p>
          <a:p>
            <a:pPr lvl="0" algn="l" rtl="0"/>
            <a:r>
              <a:rPr lang="en-US" dirty="0">
                <a:solidFill>
                  <a:prstClr val="black"/>
                </a:solidFill>
              </a:rPr>
              <a:t>A family history is common, with X-linked (dominant or recessive) inheritance the common mode. persists throughout life. VA is generally better than with sensory deficit </a:t>
            </a:r>
            <a:r>
              <a:rPr lang="en-US" dirty="0" err="1">
                <a:solidFill>
                  <a:prstClr val="black"/>
                </a:solidFill>
              </a:rPr>
              <a:t>nystagmus</a:t>
            </a:r>
            <a:r>
              <a:rPr lang="en-US" dirty="0">
                <a:solidFill>
                  <a:prstClr val="black"/>
                </a:solidFill>
              </a:rPr>
              <a:t>, at 6/12–6/36</a:t>
            </a:r>
            <a:r>
              <a:rPr lang="en-US" dirty="0" smtClean="0">
                <a:solidFill>
                  <a:prstClr val="black"/>
                </a:solidFill>
              </a:rPr>
              <a:t>. may </a:t>
            </a:r>
            <a:r>
              <a:rPr lang="en-US" dirty="0">
                <a:solidFill>
                  <a:prstClr val="black"/>
                </a:solidFill>
              </a:rPr>
              <a:t>convert to jerk </a:t>
            </a:r>
            <a:r>
              <a:rPr lang="en-US" dirty="0" err="1">
                <a:solidFill>
                  <a:prstClr val="black"/>
                </a:solidFill>
              </a:rPr>
              <a:t>nystagmus</a:t>
            </a:r>
            <a:r>
              <a:rPr lang="en-US" dirty="0">
                <a:solidFill>
                  <a:prstClr val="black"/>
                </a:solidFill>
              </a:rPr>
              <a:t> on side gaze (</a:t>
            </a:r>
            <a:endParaRPr lang="ar-IQ" dirty="0">
              <a:solidFill>
                <a:prstClr val="black"/>
              </a:solidFill>
            </a:endParaRPr>
          </a:p>
          <a:p>
            <a:pPr algn="l" rtl="0"/>
            <a:endParaRPr lang="ar-IQ" dirty="0"/>
          </a:p>
        </p:txBody>
      </p:sp>
    </p:spTree>
    <p:extLst>
      <p:ext uri="{BB962C8B-B14F-4D97-AF65-F5344CB8AC3E}">
        <p14:creationId xmlns:p14="http://schemas.microsoft.com/office/powerpoint/2010/main" val="1705917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4" name="عنصر نائب للنص 3"/>
          <p:cNvSpPr>
            <a:spLocks noGrp="1"/>
          </p:cNvSpPr>
          <p:nvPr>
            <p:ph type="body" sz="half" idx="2"/>
          </p:nvPr>
        </p:nvSpPr>
        <p:spPr/>
        <p:txBody>
          <a:bodyPr/>
          <a:lstStyle/>
          <a:p>
            <a:endParaRPr lang="ar-IQ"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5050" y="934000"/>
            <a:ext cx="5111750" cy="1752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9" y="4174738"/>
            <a:ext cx="3333575" cy="2030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72616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226" y="2686883"/>
            <a:ext cx="3406654" cy="1678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789040"/>
            <a:ext cx="4514850" cy="306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3170103"/>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TotalTime>
  <Words>1072</Words>
  <Application>Microsoft Office PowerPoint</Application>
  <PresentationFormat>عرض على الشاشة (3:4)‏</PresentationFormat>
  <Paragraphs>36</Paragraphs>
  <Slides>13</Slides>
  <Notes>0</Notes>
  <HiddenSlides>0</HiddenSlides>
  <MMClips>0</MMClips>
  <ScaleCrop>false</ScaleCrop>
  <HeadingPairs>
    <vt:vector size="4" baseType="variant">
      <vt:variant>
        <vt:lpstr>نسق</vt:lpstr>
      </vt:variant>
      <vt:variant>
        <vt:i4>1</vt:i4>
      </vt:variant>
      <vt:variant>
        <vt:lpstr>عناوين الشرائح</vt:lpstr>
      </vt:variant>
      <vt:variant>
        <vt:i4>13</vt:i4>
      </vt:variant>
    </vt:vector>
  </HeadingPairs>
  <TitlesOfParts>
    <vt:vector size="14" baseType="lpstr">
      <vt:lpstr>نسق Office</vt:lpstr>
      <vt:lpstr>NYSTAGMUS</vt:lpstr>
      <vt:lpstr>• Jerk nystagmus is saccadic with a slow defoveating ‘drift’ movement and a fast corrective refoveating saccadic movement. The direction of nystagmus is described in terms of the direction of the fast component: right, left, up, down or rotatory.  • Pendular nystagmus is non-saccadic in that both the foveating and defoveating movements are slow (i.e. the velocity of nystagmus is equal in both directions).  • Mixed nystagmus consists of pendular nystagmus in the primary position and jerk nystagmus on lateral gaze.</vt:lpstr>
      <vt:lpstr>Optokinetic Nystagmus Test ( OKN )  : drum has been proposed as a method of measuring visual acuity in children.   It has been used for assessing visual function in infants, hysterical patients, and malingerers. It is also of value in the diagnosis of disorders of the central nervous system.   In this test, nystagmus is elicited by passing a succession of black and white stripes through patient's field of vision .  When the subject views rotating strip drum his/her eyes involuntarily follow a strip which slow eye movement (pursuit movement) then return with fast eye movement (saccade movement) to fixate the new strip ○ OKN nystagmus is useful for detecting functional (non-physiological) blindness and for testing visual acuity in the very young. It can be helpful in the assessment of an isolated homonymous hemianopia</vt:lpstr>
      <vt:lpstr>عرض تقديمي في PowerPoint</vt:lpstr>
      <vt:lpstr>Vestibular nystagmus  • Physiological vestibular nystagmus is a jerk nystagmus caused by altered input from the vestibular nuclei to the horizontal gaze centres. </vt:lpstr>
      <vt:lpstr>عرض تقديمي في PowerPoint</vt:lpstr>
      <vt:lpstr>عرض تقديمي في PowerPoint</vt:lpstr>
      <vt:lpstr>Infantile (congenital) nystagmus</vt:lpstr>
      <vt:lpstr>عرض تقديمي في PowerPoint</vt:lpstr>
      <vt:lpstr>Infantile (congenital) nystagmus</vt:lpstr>
      <vt:lpstr>Acquired nystagmus</vt:lpstr>
      <vt:lpstr>Upbeat nystagmus  is a vertical nystagmus with the fast phase beating upwards in all positions (Fig. 19.85); causes include posterior fossa lesions, drugs and encephalopathy. </vt:lpstr>
      <vt:lpstr>عرض تقديمي في PowerPoint</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NYSTAGMUS</dc:title>
  <dc:creator>Maher</dc:creator>
  <cp:lastModifiedBy>Maher</cp:lastModifiedBy>
  <cp:revision>14</cp:revision>
  <dcterms:created xsi:type="dcterms:W3CDTF">2024-12-20T19:25:02Z</dcterms:created>
  <dcterms:modified xsi:type="dcterms:W3CDTF">2024-12-23T20:30:23Z</dcterms:modified>
</cp:coreProperties>
</file>