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9" r:id="rId2"/>
    <p:sldId id="256" r:id="rId3"/>
    <p:sldId id="257" r:id="rId4"/>
    <p:sldId id="258" r:id="rId5"/>
    <p:sldId id="261" r:id="rId6"/>
    <p:sldId id="262" r:id="rId7"/>
    <p:sldId id="263"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85" d="100"/>
          <a:sy n="85" d="100"/>
        </p:scale>
        <p:origin x="-152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414510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2080686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1949227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1328595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888971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4F8DE0B5-A199-4B4F-A900-8FFE6CE30E32}" type="datetimeFigureOut">
              <a:rPr lang="ar-IQ" smtClean="0"/>
              <a:t>23/06/1446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640634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4F8DE0B5-A199-4B4F-A900-8FFE6CE30E32}" type="datetimeFigureOut">
              <a:rPr lang="ar-IQ" smtClean="0"/>
              <a:t>23/06/1446</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3565029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4F8DE0B5-A199-4B4F-A900-8FFE6CE30E32}" type="datetimeFigureOut">
              <a:rPr lang="ar-IQ" smtClean="0"/>
              <a:t>23/06/1446</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3088661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F8DE0B5-A199-4B4F-A900-8FFE6CE30E32}" type="datetimeFigureOut">
              <a:rPr lang="ar-IQ" smtClean="0"/>
              <a:t>23/06/1446</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351064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F8DE0B5-A199-4B4F-A900-8FFE6CE30E32}" type="datetimeFigureOut">
              <a:rPr lang="ar-IQ" smtClean="0"/>
              <a:t>23/06/1446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1084497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F8DE0B5-A199-4B4F-A900-8FFE6CE30E32}" type="datetimeFigureOut">
              <a:rPr lang="ar-IQ" smtClean="0"/>
              <a:t>23/06/1446</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EFF9231-8DEB-4111-96E9-4373CCD5F70C}" type="slidenum">
              <a:rPr lang="ar-IQ" smtClean="0"/>
              <a:t>‹#›</a:t>
            </a:fld>
            <a:endParaRPr lang="ar-IQ"/>
          </a:p>
        </p:txBody>
      </p:sp>
    </p:spTree>
    <p:extLst>
      <p:ext uri="{BB962C8B-B14F-4D97-AF65-F5344CB8AC3E}">
        <p14:creationId xmlns:p14="http://schemas.microsoft.com/office/powerpoint/2010/main" val="2237461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F8DE0B5-A199-4B4F-A900-8FFE6CE30E32}" type="datetimeFigureOut">
              <a:rPr lang="ar-IQ" smtClean="0"/>
              <a:t>23/06/1446</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EFF9231-8DEB-4111-96E9-4373CCD5F70C}" type="slidenum">
              <a:rPr lang="ar-IQ" smtClean="0"/>
              <a:t>‹#›</a:t>
            </a:fld>
            <a:endParaRPr lang="ar-IQ"/>
          </a:p>
        </p:txBody>
      </p:sp>
    </p:spTree>
    <p:extLst>
      <p:ext uri="{BB962C8B-B14F-4D97-AF65-F5344CB8AC3E}">
        <p14:creationId xmlns:p14="http://schemas.microsoft.com/office/powerpoint/2010/main" val="2848513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0"/>
            <a:ext cx="9144000" cy="3139321"/>
          </a:xfrm>
          <a:prstGeom prst="rect">
            <a:avLst/>
          </a:prstGeom>
        </p:spPr>
        <p:txBody>
          <a:bodyPr wrap="square">
            <a:spAutoFit/>
          </a:bodyPr>
          <a:lstStyle/>
          <a:p>
            <a:pPr algn="l" rtl="0"/>
            <a:r>
              <a:rPr lang="en-US" dirty="0"/>
              <a:t>Many ocular medications are used in children to treat common bacterial and viral infections, inflammation and allergy, uveitis and glaucoma, as well as other </a:t>
            </a:r>
            <a:r>
              <a:rPr lang="en-US" dirty="0" smtClean="0"/>
              <a:t>conditions including </a:t>
            </a:r>
            <a:r>
              <a:rPr lang="en-US" dirty="0"/>
              <a:t>myopia, amblyopia, and strabismus </a:t>
            </a:r>
            <a:r>
              <a:rPr lang="en-US" dirty="0" smtClean="0"/>
              <a:t> </a:t>
            </a:r>
            <a:r>
              <a:rPr lang="en-US" dirty="0"/>
              <a:t>even if data regarding their safety and effectiveness </a:t>
            </a:r>
            <a:r>
              <a:rPr lang="en-US" dirty="0" smtClean="0"/>
              <a:t>in Children</a:t>
            </a:r>
            <a:r>
              <a:rPr lang="en-US" dirty="0"/>
              <a:t>, in particular infants and neonates who have thin eye membranes, may be particularly vulnerable to systemic effects of topical ophthalmic drugs as the doses used are often not weight-adjusted and are similar to doses used in adults. </a:t>
            </a:r>
            <a:endParaRPr lang="en-US" dirty="0" smtClean="0"/>
          </a:p>
          <a:p>
            <a:pPr algn="l" rtl="0"/>
            <a:r>
              <a:rPr lang="en-US" dirty="0"/>
              <a:t>they addressed acute bacterial conjunctivitis </a:t>
            </a:r>
            <a:r>
              <a:rPr lang="en-US" dirty="0" smtClean="0"/>
              <a:t>, </a:t>
            </a:r>
            <a:r>
              <a:rPr lang="en-US" dirty="0"/>
              <a:t>amblyopia </a:t>
            </a:r>
            <a:r>
              <a:rPr lang="en-US" dirty="0" smtClean="0"/>
              <a:t>, </a:t>
            </a:r>
            <a:r>
              <a:rPr lang="en-US" dirty="0"/>
              <a:t>strabismus </a:t>
            </a:r>
            <a:r>
              <a:rPr lang="en-US" dirty="0" smtClean="0"/>
              <a:t>, </a:t>
            </a:r>
            <a:r>
              <a:rPr lang="en-US" dirty="0"/>
              <a:t>glaucoma </a:t>
            </a:r>
            <a:r>
              <a:rPr lang="en-US" dirty="0" smtClean="0"/>
              <a:t>[, </a:t>
            </a:r>
            <a:r>
              <a:rPr lang="en-US" dirty="0"/>
              <a:t>retinopathy of prematurity (ROP) </a:t>
            </a:r>
            <a:r>
              <a:rPr lang="en-US" dirty="0" smtClean="0"/>
              <a:t>, </a:t>
            </a:r>
            <a:r>
              <a:rPr lang="en-US" dirty="0"/>
              <a:t>and prophylaxis of neonatal </a:t>
            </a:r>
            <a:r>
              <a:rPr lang="en-US" dirty="0" err="1" smtClean="0"/>
              <a:t>ophthalmia</a:t>
            </a:r>
            <a:endParaRPr lang="en-US" dirty="0" smtClean="0"/>
          </a:p>
          <a:p>
            <a:pPr algn="l" rtl="0"/>
            <a:r>
              <a:rPr lang="en-US" dirty="0"/>
              <a:t>: antibiotics, antivirals, anti-allergy drugs, non-steroidal anti-inflammatory drugs (NSAIDs), steroids, diagnostic agents, lubricants, glaucoma medications, local </a:t>
            </a:r>
            <a:r>
              <a:rPr lang="en-US" dirty="0" err="1"/>
              <a:t>anaesthetics</a:t>
            </a:r>
            <a:r>
              <a:rPr lang="en-US" dirty="0"/>
              <a:t>, and vascular endothelial growth factor inhibitors (anti-VEGF </a:t>
            </a:r>
            <a:r>
              <a:rPr lang="en-US" dirty="0" smtClean="0"/>
              <a:t>drugs)</a:t>
            </a:r>
            <a:endParaRPr lang="ar-IQ"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4005064"/>
            <a:ext cx="7734300" cy="229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683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10923"/>
            <a:ext cx="9116492" cy="7048083"/>
          </a:xfrm>
          <a:prstGeom prst="rect">
            <a:avLst/>
          </a:prstGeom>
        </p:spPr>
        <p:txBody>
          <a:bodyPr wrap="square">
            <a:spAutoFit/>
          </a:bodyPr>
          <a:lstStyle/>
          <a:p>
            <a:pPr algn="l" rtl="0"/>
            <a:r>
              <a:rPr lang="en-US" dirty="0" err="1" smtClean="0"/>
              <a:t>Cyclopentolate</a:t>
            </a:r>
            <a:r>
              <a:rPr lang="en-US" dirty="0" smtClean="0"/>
              <a:t> </a:t>
            </a:r>
          </a:p>
          <a:p>
            <a:pPr algn="l" rtl="0"/>
            <a:r>
              <a:rPr lang="en-US" dirty="0" err="1" smtClean="0"/>
              <a:t>Cyclopentolate</a:t>
            </a:r>
            <a:r>
              <a:rPr lang="en-US" dirty="0" smtClean="0"/>
              <a:t> ophthalmic is used to cause </a:t>
            </a:r>
            <a:r>
              <a:rPr lang="en-US" dirty="0" err="1" smtClean="0"/>
              <a:t>mydriasis</a:t>
            </a:r>
            <a:r>
              <a:rPr lang="en-US" dirty="0" smtClean="0"/>
              <a:t> (pupil dilation) and </a:t>
            </a:r>
            <a:r>
              <a:rPr lang="en-US" dirty="0" err="1" smtClean="0"/>
              <a:t>cycloplegia</a:t>
            </a:r>
            <a:r>
              <a:rPr lang="en-US" dirty="0" smtClean="0"/>
              <a:t> (paralysis of the </a:t>
            </a:r>
            <a:r>
              <a:rPr lang="en-US" dirty="0" err="1" smtClean="0"/>
              <a:t>ciliary</a:t>
            </a:r>
            <a:r>
              <a:rPr lang="en-US" dirty="0" smtClean="0"/>
              <a:t> muscle of the eye) before an eye examination. </a:t>
            </a:r>
            <a:r>
              <a:rPr lang="en-US" dirty="0" err="1" smtClean="0"/>
              <a:t>Cyclopentolate</a:t>
            </a:r>
            <a:r>
              <a:rPr lang="en-US" dirty="0" smtClean="0"/>
              <a:t> is in a class of medications called </a:t>
            </a:r>
            <a:r>
              <a:rPr lang="en-US" dirty="0" err="1" smtClean="0"/>
              <a:t>mydriatics</a:t>
            </a:r>
            <a:r>
              <a:rPr lang="en-US" dirty="0" smtClean="0"/>
              <a:t> </a:t>
            </a:r>
            <a:r>
              <a:rPr lang="en-US" dirty="0" err="1" smtClean="0"/>
              <a:t>Cyclopentolate</a:t>
            </a:r>
            <a:r>
              <a:rPr lang="en-US" dirty="0" smtClean="0"/>
              <a:t> comes as a solution (liquid) to instill in the eye. </a:t>
            </a:r>
            <a:r>
              <a:rPr lang="en-US" dirty="0" err="1" smtClean="0"/>
              <a:t>Cyclopentolate</a:t>
            </a:r>
            <a:r>
              <a:rPr lang="en-US" dirty="0" smtClean="0"/>
              <a:t> ophthalmic may take about a half an hour or more to fully work after instillation. Effects generally may last for up to 24 hours, but may last several days in some people. People with dark eye colors may require increased </a:t>
            </a:r>
            <a:r>
              <a:rPr lang="en-US" dirty="0" err="1" smtClean="0"/>
              <a:t>cyclopentolate</a:t>
            </a:r>
            <a:r>
              <a:rPr lang="en-US" dirty="0" smtClean="0"/>
              <a:t> doses. If </a:t>
            </a:r>
            <a:r>
              <a:rPr lang="en-US" dirty="0" err="1" smtClean="0"/>
              <a:t>cyclopentolate</a:t>
            </a:r>
            <a:r>
              <a:rPr lang="en-US" dirty="0" smtClean="0"/>
              <a:t> is given to a child, watch them closely for at least 30 minutes after instillation. Infants should not be fed for 4 hours after </a:t>
            </a:r>
            <a:r>
              <a:rPr lang="en-US" dirty="0" err="1" smtClean="0"/>
              <a:t>cyclopentolate</a:t>
            </a:r>
            <a:r>
              <a:rPr lang="en-US" dirty="0" smtClean="0"/>
              <a:t> instillation. </a:t>
            </a:r>
            <a:r>
              <a:rPr lang="en-US" dirty="0" err="1" smtClean="0"/>
              <a:t>Cyclopentolate</a:t>
            </a:r>
            <a:r>
              <a:rPr lang="en-US" dirty="0" smtClean="0"/>
              <a:t> ophthalmic is for use only in the eye(s). Do not swallow </a:t>
            </a:r>
            <a:r>
              <a:rPr lang="en-US" dirty="0" err="1" smtClean="0"/>
              <a:t>cyclopentolate</a:t>
            </a:r>
            <a:r>
              <a:rPr lang="en-US" dirty="0" smtClean="0"/>
              <a:t> solution. Be careful not to let the tip of the bottle touch your eye, fingers, face, or any surface. If the tip does touch another surface, bacteria may get into the eye drops. </a:t>
            </a:r>
          </a:p>
          <a:p>
            <a:pPr algn="l" rtl="0"/>
            <a:r>
              <a:rPr lang="en-US" dirty="0" smtClean="0"/>
              <a:t>To instill the eye drops, follow these steps: • Wash your hands thoroughly with soap and water. • While tilting your head back, pull down the lower lid of your eye with your index finger to form a pocket. • Hold the dropper (tip down) with the other hand, as close to the eye as possible without touching it. • Brace the remaining fingers of that hand against your face. • While looking up, gently squeeze the dropper so that the drop(s) fall into the pocket made by the lower eyelid. • Remove your index finger from the lower eyelid. • Close your eye and tip your head down as though looking at the floor. • Place a finger on the tear duct and apply gentle pressure for 2 to 3 minutes. • If you require a second dose in the same eye, wait at least 5 to 10 minutes before instilling the next drop(s) and repeat steps 1 to 8. • Replace and tighten the cap on the dropper bottle. • Wash your hands and if necessary your child's hands after instillation to remove any medication</a:t>
            </a:r>
          </a:p>
          <a:p>
            <a:pPr algn="l" rtl="0"/>
            <a:r>
              <a:rPr lang="en-US" dirty="0" smtClean="0"/>
              <a:t> Other uses for this medicine </a:t>
            </a:r>
            <a:r>
              <a:rPr lang="en-US" dirty="0" err="1" smtClean="0"/>
              <a:t>Cyclopentolate</a:t>
            </a:r>
            <a:r>
              <a:rPr lang="en-US" dirty="0" smtClean="0"/>
              <a:t> ophthalmic is also sometimes used to treat </a:t>
            </a:r>
            <a:r>
              <a:rPr lang="en-US" sz="2000" dirty="0" smtClean="0"/>
              <a:t>uveitis</a:t>
            </a:r>
            <a:r>
              <a:rPr lang="en-US" dirty="0" smtClean="0"/>
              <a:t> . </a:t>
            </a:r>
            <a:endParaRPr lang="ar-IQ" dirty="0"/>
          </a:p>
        </p:txBody>
      </p:sp>
    </p:spTree>
    <p:extLst>
      <p:ext uri="{BB962C8B-B14F-4D97-AF65-F5344CB8AC3E}">
        <p14:creationId xmlns:p14="http://schemas.microsoft.com/office/powerpoint/2010/main" val="3607879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44624"/>
            <a:ext cx="9144000" cy="7017306"/>
          </a:xfrm>
          <a:prstGeom prst="rect">
            <a:avLst/>
          </a:prstGeom>
        </p:spPr>
        <p:txBody>
          <a:bodyPr wrap="square">
            <a:spAutoFit/>
          </a:bodyPr>
          <a:lstStyle/>
          <a:p>
            <a:pPr algn="l" rtl="0"/>
            <a:r>
              <a:rPr lang="en-US" dirty="0">
                <a:solidFill>
                  <a:prstClr val="black"/>
                </a:solidFill>
              </a:rPr>
              <a:t>What special precautions should I follow? </a:t>
            </a:r>
            <a:endParaRPr lang="en-US" dirty="0" smtClean="0">
              <a:solidFill>
                <a:prstClr val="black"/>
              </a:solidFill>
            </a:endParaRPr>
          </a:p>
          <a:p>
            <a:pPr algn="l" rtl="0"/>
            <a:r>
              <a:rPr lang="en-US" dirty="0" smtClean="0">
                <a:solidFill>
                  <a:prstClr val="black"/>
                </a:solidFill>
              </a:rPr>
              <a:t>Before using, </a:t>
            </a:r>
            <a:r>
              <a:rPr lang="en-US" dirty="0">
                <a:solidFill>
                  <a:prstClr val="black"/>
                </a:solidFill>
              </a:rPr>
              <a:t>• tell your doctor and pharmacist if you are allergic to </a:t>
            </a:r>
            <a:r>
              <a:rPr lang="en-US" dirty="0" err="1">
                <a:solidFill>
                  <a:prstClr val="black"/>
                </a:solidFill>
              </a:rPr>
              <a:t>cyclopentolate</a:t>
            </a:r>
            <a:r>
              <a:rPr lang="en-US" dirty="0">
                <a:solidFill>
                  <a:prstClr val="black"/>
                </a:solidFill>
              </a:rPr>
              <a:t>, any other medications, or any of the ingredients in </a:t>
            </a:r>
            <a:r>
              <a:rPr lang="en-US" dirty="0" err="1">
                <a:solidFill>
                  <a:prstClr val="black"/>
                </a:solidFill>
              </a:rPr>
              <a:t>cyclopentolate</a:t>
            </a:r>
            <a:r>
              <a:rPr lang="en-US" dirty="0">
                <a:solidFill>
                  <a:prstClr val="black"/>
                </a:solidFill>
              </a:rPr>
              <a:t> solution. • tell your doctor if you have Down's syndrome (an inherited condition causing a range of developmental and physical problems) . • tell your doctor if you have ever had </a:t>
            </a:r>
            <a:r>
              <a:rPr lang="en-US" dirty="0" err="1">
                <a:solidFill>
                  <a:prstClr val="black"/>
                </a:solidFill>
              </a:rPr>
              <a:t>angleclosure</a:t>
            </a:r>
            <a:r>
              <a:rPr lang="en-US" dirty="0">
                <a:solidFill>
                  <a:prstClr val="black"/>
                </a:solidFill>
              </a:rPr>
              <a:t> glaucoma (a condition where the fluid is suddenly blocked and unable to flow out of the eye causing a quick, severe increase in eye pressure which may lead to a loss of vision). • tell your doctor if you are pregnant, plan to become pregnant, or are breast-feeding. If you become pregnant while using </a:t>
            </a:r>
            <a:r>
              <a:rPr lang="en-US" dirty="0" err="1">
                <a:solidFill>
                  <a:prstClr val="black"/>
                </a:solidFill>
              </a:rPr>
              <a:t>cyclopentolate</a:t>
            </a:r>
            <a:r>
              <a:rPr lang="en-US" dirty="0">
                <a:solidFill>
                  <a:prstClr val="black"/>
                </a:solidFill>
              </a:rPr>
              <a:t>, call your doctor. </a:t>
            </a:r>
            <a:endParaRPr lang="en-US" dirty="0" smtClean="0">
              <a:solidFill>
                <a:prstClr val="black"/>
              </a:solidFill>
            </a:endParaRPr>
          </a:p>
          <a:p>
            <a:pPr algn="l" rtl="0"/>
            <a:r>
              <a:rPr lang="en-US" dirty="0" smtClean="0">
                <a:solidFill>
                  <a:prstClr val="black"/>
                </a:solidFill>
              </a:rPr>
              <a:t>• </a:t>
            </a:r>
            <a:r>
              <a:rPr lang="en-US" dirty="0">
                <a:solidFill>
                  <a:prstClr val="black"/>
                </a:solidFill>
              </a:rPr>
              <a:t>you should know that your vision may be blurred during your treatment with </a:t>
            </a:r>
            <a:r>
              <a:rPr lang="en-US" dirty="0" err="1">
                <a:solidFill>
                  <a:prstClr val="black"/>
                </a:solidFill>
              </a:rPr>
              <a:t>cyclopentolate</a:t>
            </a:r>
            <a:r>
              <a:rPr lang="en-US" dirty="0">
                <a:solidFill>
                  <a:prstClr val="black"/>
                </a:solidFill>
              </a:rPr>
              <a:t>. Do not drive a car or operate machinery if you are unable to see clearly. • plan to avoid unnecessary or prolonged exposure to sunlight and to protect your eyes (e.g., use sunglasses). </a:t>
            </a:r>
            <a:r>
              <a:rPr lang="en-US" dirty="0" err="1">
                <a:solidFill>
                  <a:prstClr val="black"/>
                </a:solidFill>
              </a:rPr>
              <a:t>Cyclopentolate</a:t>
            </a:r>
            <a:r>
              <a:rPr lang="en-US" dirty="0">
                <a:solidFill>
                  <a:prstClr val="black"/>
                </a:solidFill>
              </a:rPr>
              <a:t> may make your eyes sensitive to sunlight. • you should know that ophthalmic </a:t>
            </a:r>
            <a:r>
              <a:rPr lang="en-US" dirty="0" err="1">
                <a:solidFill>
                  <a:prstClr val="black"/>
                </a:solidFill>
              </a:rPr>
              <a:t>cyclopentolate</a:t>
            </a:r>
            <a:r>
              <a:rPr lang="en-US" dirty="0">
                <a:solidFill>
                  <a:prstClr val="black"/>
                </a:solidFill>
              </a:rPr>
              <a:t> contains </a:t>
            </a:r>
            <a:r>
              <a:rPr lang="en-US" dirty="0" err="1">
                <a:solidFill>
                  <a:prstClr val="black"/>
                </a:solidFill>
              </a:rPr>
              <a:t>benzalkonium</a:t>
            </a:r>
            <a:r>
              <a:rPr lang="en-US" dirty="0">
                <a:solidFill>
                  <a:prstClr val="black"/>
                </a:solidFill>
              </a:rPr>
              <a:t> chloride, which can be absorbed by soft contact lenses. If you wear contact lenses, remove </a:t>
            </a:r>
            <a:r>
              <a:rPr lang="en-US" dirty="0" smtClean="0">
                <a:solidFill>
                  <a:prstClr val="black"/>
                </a:solidFill>
              </a:rPr>
              <a:t>before </a:t>
            </a:r>
            <a:r>
              <a:rPr lang="en-US" dirty="0">
                <a:solidFill>
                  <a:prstClr val="black"/>
                </a:solidFill>
              </a:rPr>
              <a:t>instilling </a:t>
            </a:r>
            <a:endParaRPr lang="en-US" dirty="0" smtClean="0">
              <a:solidFill>
                <a:prstClr val="black"/>
              </a:solidFill>
            </a:endParaRPr>
          </a:p>
          <a:p>
            <a:pPr algn="l" rtl="0"/>
            <a:r>
              <a:rPr lang="en-US" dirty="0" smtClean="0">
                <a:solidFill>
                  <a:prstClr val="black"/>
                </a:solidFill>
              </a:rPr>
              <a:t>What </a:t>
            </a:r>
            <a:r>
              <a:rPr lang="en-US" dirty="0">
                <a:solidFill>
                  <a:prstClr val="black"/>
                </a:solidFill>
              </a:rPr>
              <a:t>side effects can this medication </a:t>
            </a:r>
            <a:r>
              <a:rPr lang="en-US" dirty="0" smtClean="0">
                <a:solidFill>
                  <a:prstClr val="black"/>
                </a:solidFill>
              </a:rPr>
              <a:t>cause</a:t>
            </a:r>
          </a:p>
          <a:p>
            <a:pPr algn="l" rtl="0"/>
            <a:r>
              <a:rPr lang="en-US" dirty="0" smtClean="0">
                <a:solidFill>
                  <a:prstClr val="black"/>
                </a:solidFill>
              </a:rPr>
              <a:t>? </a:t>
            </a:r>
            <a:r>
              <a:rPr lang="en-US" dirty="0" err="1">
                <a:solidFill>
                  <a:prstClr val="black"/>
                </a:solidFill>
              </a:rPr>
              <a:t>Cyclopentolate</a:t>
            </a:r>
            <a:r>
              <a:rPr lang="en-US" dirty="0">
                <a:solidFill>
                  <a:prstClr val="black"/>
                </a:solidFill>
              </a:rPr>
              <a:t> may cause side effects. Tell your doctor if any of these symptoms are severe or do not go away: • stinging, burning, or discomfort in the eye • itching or redness of the eye Some side effects can be serious, call your doctor immediately if you developed : • redness, swelling or other symptoms of pink eye • problems with coordination (usually in children) • slurred speech (usually in children) • restlessness (usually in children) • drowsiness • hallucinations (usually in children) • hyperactivity and other changes in behavior (usually in children) • seizures (usually in children) • mental confusion (usually in children) • failure to recognize people (usually in children) • rash • bloating of the abdomen (when used in infants) • fever • decreased sweating • dry </a:t>
            </a:r>
            <a:r>
              <a:rPr lang="en-US" dirty="0" smtClean="0">
                <a:solidFill>
                  <a:prstClr val="black"/>
                </a:solidFill>
              </a:rPr>
              <a:t>mouth</a:t>
            </a:r>
            <a:endParaRPr lang="ar-IQ" dirty="0"/>
          </a:p>
        </p:txBody>
      </p:sp>
    </p:spTree>
    <p:extLst>
      <p:ext uri="{BB962C8B-B14F-4D97-AF65-F5344CB8AC3E}">
        <p14:creationId xmlns:p14="http://schemas.microsoft.com/office/powerpoint/2010/main" val="3339207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0"/>
            <a:ext cx="9144000" cy="7325082"/>
          </a:xfrm>
          <a:prstGeom prst="rect">
            <a:avLst/>
          </a:prstGeom>
        </p:spPr>
        <p:txBody>
          <a:bodyPr wrap="square">
            <a:spAutoFit/>
          </a:bodyPr>
          <a:lstStyle/>
          <a:p>
            <a:pPr algn="l" rtl="0"/>
            <a:r>
              <a:rPr lang="en-US" dirty="0">
                <a:solidFill>
                  <a:prstClr val="black"/>
                </a:solidFill>
              </a:rPr>
              <a:t>What should I know about storage of this medication? Keep this medication in the container it came in, tightly closed, and out of reach of children. Store it at room temperature and away from excess heat and moisture (not in the bathroom) In case of emergency/overdose you should immediately go to the hospital Symptoms of overdose may include the following: • rapid heartbeat • behavioral disturbances • fever • loss of </a:t>
            </a:r>
            <a:r>
              <a:rPr lang="en-US" dirty="0" smtClean="0">
                <a:solidFill>
                  <a:prstClr val="black"/>
                </a:solidFill>
              </a:rPr>
              <a:t>consciousness</a:t>
            </a:r>
          </a:p>
          <a:p>
            <a:pPr algn="l" rtl="0"/>
            <a:r>
              <a:rPr lang="en-US" dirty="0"/>
              <a:t>correct drops for correct eye ▪ </a:t>
            </a:r>
            <a:endParaRPr lang="en-US" dirty="0" smtClean="0"/>
          </a:p>
          <a:p>
            <a:pPr algn="l" rtl="0"/>
            <a:r>
              <a:rPr lang="en-US" dirty="0" smtClean="0"/>
              <a:t>using </a:t>
            </a:r>
            <a:r>
              <a:rPr lang="en-US" dirty="0"/>
              <a:t>drops for glaucoma, dry eye, an infection or an allergy, you must use the drops correctly to get the full benefit</a:t>
            </a:r>
            <a:r>
              <a:rPr lang="en-US" dirty="0" smtClean="0"/>
              <a:t>.</a:t>
            </a:r>
          </a:p>
          <a:p>
            <a:pPr algn="l" rtl="0"/>
            <a:r>
              <a:rPr lang="en-US" dirty="0" smtClean="0"/>
              <a:t> </a:t>
            </a:r>
            <a:r>
              <a:rPr lang="en-US" dirty="0"/>
              <a:t>▪ If you need to take more than one type of eye drop at the same time, wait 5 minutes between the different kinds of medication. </a:t>
            </a:r>
            <a:r>
              <a:rPr lang="en-US" dirty="0" smtClean="0"/>
              <a:t>▪ </a:t>
            </a:r>
            <a:r>
              <a:rPr lang="en-US" dirty="0"/>
              <a:t>If you have to give both eye drops and eye ointment, give the eye drops first and then the ointment ▪ Some drops should be kept in the refrigerator. ▪ Once opened, most of the eye drops should not normally be used more than 28 days </a:t>
            </a:r>
            <a:r>
              <a:rPr lang="en-US" dirty="0" smtClean="0"/>
              <a:t>▪</a:t>
            </a:r>
          </a:p>
          <a:p>
            <a:pPr algn="l" rtl="0"/>
            <a:r>
              <a:rPr lang="en-US" dirty="0" smtClean="0"/>
              <a:t> </a:t>
            </a:r>
            <a:r>
              <a:rPr lang="en-US" dirty="0"/>
              <a:t>Ointments and gels provide a higher concentration for longer periods than drops, but should be avoided during the day because it will lead to blurred </a:t>
            </a:r>
            <a:r>
              <a:rPr lang="en-US" dirty="0" smtClean="0"/>
              <a:t>vision</a:t>
            </a:r>
          </a:p>
          <a:p>
            <a:pPr algn="l" rtl="0"/>
            <a:r>
              <a:rPr lang="en-US" sz="2000" dirty="0"/>
              <a:t>a </a:t>
            </a:r>
            <a:r>
              <a:rPr lang="en-US" sz="2000" dirty="0" err="1"/>
              <a:t>cycloplegic</a:t>
            </a:r>
            <a:r>
              <a:rPr lang="en-US" sz="2000" dirty="0"/>
              <a:t> refraction should always be considered in the following conditions </a:t>
            </a:r>
            <a:endParaRPr lang="en-US" sz="2000" dirty="0" smtClean="0"/>
          </a:p>
          <a:p>
            <a:pPr algn="l" rtl="0"/>
            <a:r>
              <a:rPr lang="en-US" dirty="0" smtClean="0"/>
              <a:t>▪ </a:t>
            </a:r>
            <a:r>
              <a:rPr lang="en-US" dirty="0"/>
              <a:t>Children with unexplained poor </a:t>
            </a:r>
            <a:r>
              <a:rPr lang="en-US" dirty="0" smtClean="0"/>
              <a:t>VA</a:t>
            </a:r>
          </a:p>
          <a:p>
            <a:pPr algn="l" rtl="0"/>
            <a:r>
              <a:rPr lang="en-US" dirty="0" smtClean="0"/>
              <a:t> </a:t>
            </a:r>
            <a:r>
              <a:rPr lang="en-US" dirty="0"/>
              <a:t>▪ Children with poor </a:t>
            </a:r>
            <a:r>
              <a:rPr lang="en-US" dirty="0" smtClean="0"/>
              <a:t>stereopsis</a:t>
            </a:r>
          </a:p>
          <a:p>
            <a:pPr algn="l" rtl="0"/>
            <a:r>
              <a:rPr lang="en-US" dirty="0" smtClean="0"/>
              <a:t> </a:t>
            </a:r>
            <a:r>
              <a:rPr lang="en-US" dirty="0"/>
              <a:t>▪ Children with a squint </a:t>
            </a:r>
            <a:endParaRPr lang="en-US" dirty="0" smtClean="0"/>
          </a:p>
          <a:p>
            <a:pPr algn="l" rtl="0"/>
            <a:r>
              <a:rPr lang="en-US" dirty="0" smtClean="0"/>
              <a:t>➢ </a:t>
            </a:r>
            <a:r>
              <a:rPr lang="en-US" dirty="0"/>
              <a:t>Various steps can be taken to minimize the discomfort and ensure that the </a:t>
            </a:r>
            <a:r>
              <a:rPr lang="en-US" dirty="0" err="1"/>
              <a:t>cycloplegic</a:t>
            </a:r>
            <a:r>
              <a:rPr lang="en-US" dirty="0"/>
              <a:t> can be instilled effectively: </a:t>
            </a:r>
            <a:endParaRPr lang="en-US" dirty="0" smtClean="0"/>
          </a:p>
          <a:p>
            <a:pPr algn="l" rtl="0"/>
            <a:r>
              <a:rPr lang="en-US" dirty="0" smtClean="0"/>
              <a:t>✓ </a:t>
            </a:r>
            <a:r>
              <a:rPr lang="en-US" dirty="0" err="1"/>
              <a:t>Anaesthetising</a:t>
            </a:r>
            <a:r>
              <a:rPr lang="en-US" dirty="0"/>
              <a:t> the cornea has been shown to reduce discomfort as the subsequent drops are instilled and facilitate absorption of the </a:t>
            </a:r>
            <a:r>
              <a:rPr lang="en-US" dirty="0" err="1"/>
              <a:t>cycloplegic</a:t>
            </a:r>
            <a:r>
              <a:rPr lang="en-US" dirty="0"/>
              <a:t> agent. </a:t>
            </a:r>
            <a:endParaRPr lang="en-US" dirty="0" smtClean="0"/>
          </a:p>
          <a:p>
            <a:pPr algn="l" rtl="0"/>
            <a:r>
              <a:rPr lang="en-US" dirty="0" smtClean="0"/>
              <a:t>✓ </a:t>
            </a:r>
            <a:r>
              <a:rPr lang="en-US" dirty="0"/>
              <a:t>Instilling on the eyelids: In cases where the child is reluctant to open their eyes to allow instillation of the </a:t>
            </a:r>
            <a:r>
              <a:rPr lang="en-US" dirty="0" err="1"/>
              <a:t>cycloplegic</a:t>
            </a:r>
            <a:r>
              <a:rPr lang="en-US" dirty="0"/>
              <a:t> agent, it is possible to drop it onto the closed eyelids</a:t>
            </a:r>
            <a:endParaRPr lang="en-US" dirty="0" smtClean="0">
              <a:solidFill>
                <a:prstClr val="black"/>
              </a:solidFill>
            </a:endParaRPr>
          </a:p>
          <a:p>
            <a:pPr algn="l" rtl="0"/>
            <a:endParaRPr lang="ar-IQ" dirty="0"/>
          </a:p>
        </p:txBody>
      </p:sp>
    </p:spTree>
    <p:extLst>
      <p:ext uri="{BB962C8B-B14F-4D97-AF65-F5344CB8AC3E}">
        <p14:creationId xmlns:p14="http://schemas.microsoft.com/office/powerpoint/2010/main" val="390380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0" y="-10558"/>
            <a:ext cx="9144000" cy="7017306"/>
          </a:xfrm>
          <a:prstGeom prst="rect">
            <a:avLst/>
          </a:prstGeom>
        </p:spPr>
        <p:txBody>
          <a:bodyPr wrap="square">
            <a:spAutoFit/>
          </a:bodyPr>
          <a:lstStyle/>
          <a:p>
            <a:pPr algn="l" rtl="0"/>
            <a:r>
              <a:rPr lang="en-US" dirty="0" smtClean="0"/>
              <a:t>Atropine What are Atropine eye drops? These are drops that temporarily enlarge (dilate) the eye’s pupil and temporarily blur vision. This allows the doctor to examine your child’s eyes to see if glasses are needed, and to check if the eyes are healthy. </a:t>
            </a:r>
          </a:p>
          <a:p>
            <a:pPr algn="l" rtl="0"/>
            <a:r>
              <a:rPr lang="en-US" dirty="0" smtClean="0"/>
              <a:t>Why have we chosen to use Atropine? </a:t>
            </a:r>
          </a:p>
          <a:p>
            <a:pPr algn="l" rtl="0"/>
            <a:r>
              <a:rPr lang="en-US" dirty="0" smtClean="0"/>
              <a:t>For very dark eyed children, the dark pigment in the eye prevents sufficient dilation, with our alternative dilating drops, for accurate assessment. Atropine has a much stronger effect. We ask for the drops to be put in at home to allow for full dilation. </a:t>
            </a:r>
          </a:p>
          <a:p>
            <a:pPr algn="l" rtl="0"/>
            <a:r>
              <a:rPr lang="en-US" dirty="0" smtClean="0"/>
              <a:t>What effect might there be?</a:t>
            </a:r>
          </a:p>
          <a:p>
            <a:pPr algn="l" rtl="0"/>
            <a:r>
              <a:rPr lang="en-US" dirty="0" smtClean="0"/>
              <a:t> The drops stop the eye from focusing so vision becomes blurred, especially for close work. Your child’s teacher or nursery leader should be made aware of this.</a:t>
            </a:r>
          </a:p>
          <a:p>
            <a:pPr algn="l" rtl="0"/>
            <a:r>
              <a:rPr lang="en-US" dirty="0" smtClean="0"/>
              <a:t> The child may feel a little discomfort when putting drops into the eye.</a:t>
            </a:r>
          </a:p>
          <a:p>
            <a:pPr algn="l" rtl="0"/>
            <a:r>
              <a:rPr lang="en-US" dirty="0" smtClean="0"/>
              <a:t> The drops vary in their effects. Some children may become sensitive to bright light. Wearing sunglasses or a sunhat may help. Whilst the vision is blurred, and the pupils are enlarged, your child should take extra care.</a:t>
            </a:r>
          </a:p>
          <a:p>
            <a:pPr algn="l" rtl="0"/>
            <a:r>
              <a:rPr lang="en-US" dirty="0" smtClean="0"/>
              <a:t>How long do the effects last? The pupil may remain enlarged for up to four days. </a:t>
            </a:r>
          </a:p>
          <a:p>
            <a:pPr algn="l" rtl="0"/>
            <a:r>
              <a:rPr lang="en-US" dirty="0" smtClean="0"/>
              <a:t>Are there any problems</a:t>
            </a:r>
          </a:p>
          <a:p>
            <a:pPr algn="l" rtl="0"/>
            <a:r>
              <a:rPr lang="en-US" dirty="0" smtClean="0"/>
              <a:t>?  Do not use Atropine if your child suffers from heart problems, </a:t>
            </a:r>
          </a:p>
          <a:p>
            <a:pPr algn="l" rtl="0"/>
            <a:r>
              <a:rPr lang="en-US" dirty="0" smtClean="0"/>
              <a:t>or has a high fever. </a:t>
            </a:r>
          </a:p>
          <a:p>
            <a:pPr algn="l" rtl="0"/>
            <a:r>
              <a:rPr lang="en-US" dirty="0" smtClean="0"/>
              <a:t>Avoid bright light - wearing a sun hat or sunglasses may help. </a:t>
            </a:r>
          </a:p>
          <a:p>
            <a:pPr algn="l" rtl="0"/>
            <a:r>
              <a:rPr lang="en-US" dirty="0" smtClean="0"/>
              <a:t>Tell your Ophthalmologist or </a:t>
            </a:r>
            <a:r>
              <a:rPr lang="en-US" dirty="0" err="1" smtClean="0"/>
              <a:t>Orthoptist</a:t>
            </a:r>
            <a:r>
              <a:rPr lang="en-US" dirty="0" smtClean="0"/>
              <a:t> </a:t>
            </a:r>
          </a:p>
          <a:p>
            <a:pPr algn="l" rtl="0"/>
            <a:r>
              <a:rPr lang="en-US" dirty="0" smtClean="0"/>
              <a:t>if your child is taking any other medication.</a:t>
            </a:r>
          </a:p>
          <a:p>
            <a:pPr algn="l" rtl="0"/>
            <a:r>
              <a:rPr lang="en-US" dirty="0" smtClean="0"/>
              <a:t> Stop using the atropine and seek medical advice immediately</a:t>
            </a:r>
          </a:p>
          <a:p>
            <a:pPr algn="l" rtl="0"/>
            <a:r>
              <a:rPr lang="en-US" dirty="0" smtClean="0"/>
              <a:t> if your child becomes hot and complains of a sore throat,</a:t>
            </a:r>
          </a:p>
          <a:p>
            <a:pPr algn="l" rtl="0"/>
            <a:r>
              <a:rPr lang="en-US" dirty="0" smtClean="0"/>
              <a:t> becomes irritable or develops: a rash, a headache or nausea / vomiting</a:t>
            </a:r>
          </a:p>
          <a:p>
            <a:pPr algn="l" rtl="0"/>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192" y="4149079"/>
            <a:ext cx="2843808" cy="2160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5492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56813"/>
            <a:ext cx="9144000" cy="6740307"/>
          </a:xfrm>
          <a:prstGeom prst="rect">
            <a:avLst/>
          </a:prstGeom>
        </p:spPr>
        <p:txBody>
          <a:bodyPr wrap="square">
            <a:spAutoFit/>
          </a:bodyPr>
          <a:lstStyle/>
          <a:p>
            <a:pPr lvl="0" algn="l" rtl="0"/>
            <a:r>
              <a:rPr lang="en-US" dirty="0" smtClean="0">
                <a:solidFill>
                  <a:prstClr val="black"/>
                </a:solidFill>
              </a:rPr>
              <a:t>Can </a:t>
            </a:r>
            <a:r>
              <a:rPr lang="en-US" dirty="0">
                <a:solidFill>
                  <a:prstClr val="black"/>
                </a:solidFill>
              </a:rPr>
              <a:t>my child return to school </a:t>
            </a:r>
            <a:r>
              <a:rPr lang="en-US" dirty="0" smtClean="0">
                <a:solidFill>
                  <a:prstClr val="black"/>
                </a:solidFill>
              </a:rPr>
              <a:t>?</a:t>
            </a:r>
          </a:p>
          <a:p>
            <a:pPr lvl="0" algn="l" rtl="0"/>
            <a:r>
              <a:rPr lang="en-US" dirty="0" smtClean="0">
                <a:solidFill>
                  <a:prstClr val="black"/>
                </a:solidFill>
              </a:rPr>
              <a:t> </a:t>
            </a:r>
            <a:r>
              <a:rPr lang="en-US" dirty="0">
                <a:solidFill>
                  <a:prstClr val="black"/>
                </a:solidFill>
              </a:rPr>
              <a:t>If your child’s teacher is happy to provide the necessary supervision to ensure safety, then there is no reason why your child may not return to school. </a:t>
            </a:r>
            <a:endParaRPr lang="en-US" dirty="0" smtClean="0">
              <a:solidFill>
                <a:prstClr val="black"/>
              </a:solidFill>
            </a:endParaRPr>
          </a:p>
          <a:p>
            <a:pPr lvl="0" algn="l" rtl="0"/>
            <a:r>
              <a:rPr lang="en-US" dirty="0" smtClean="0">
                <a:solidFill>
                  <a:prstClr val="black"/>
                </a:solidFill>
              </a:rPr>
              <a:t>However</a:t>
            </a:r>
            <a:r>
              <a:rPr lang="en-US" dirty="0">
                <a:solidFill>
                  <a:prstClr val="black"/>
                </a:solidFill>
              </a:rPr>
              <a:t>, it is advisable not to take part in sports and games lessons until the blurred vision has worn off completely. </a:t>
            </a:r>
            <a:endParaRPr lang="en-US" dirty="0" smtClean="0">
              <a:solidFill>
                <a:prstClr val="black"/>
              </a:solidFill>
            </a:endParaRPr>
          </a:p>
          <a:p>
            <a:pPr lvl="0" algn="l" rtl="0"/>
            <a:r>
              <a:rPr lang="en-US" dirty="0" smtClean="0">
                <a:solidFill>
                  <a:prstClr val="black"/>
                </a:solidFill>
              </a:rPr>
              <a:t>Can </a:t>
            </a:r>
            <a:r>
              <a:rPr lang="en-US" dirty="0">
                <a:solidFill>
                  <a:prstClr val="black"/>
                </a:solidFill>
              </a:rPr>
              <a:t>my child go swimming later today? </a:t>
            </a:r>
            <a:endParaRPr lang="en-US" dirty="0" smtClean="0">
              <a:solidFill>
                <a:prstClr val="black"/>
              </a:solidFill>
            </a:endParaRPr>
          </a:p>
          <a:p>
            <a:pPr lvl="0" algn="l" rtl="0"/>
            <a:r>
              <a:rPr lang="en-US" dirty="0" smtClean="0">
                <a:solidFill>
                  <a:prstClr val="black"/>
                </a:solidFill>
              </a:rPr>
              <a:t>Whilst </a:t>
            </a:r>
            <a:r>
              <a:rPr lang="en-US" dirty="0">
                <a:solidFill>
                  <a:prstClr val="black"/>
                </a:solidFill>
              </a:rPr>
              <a:t>swimming after eye drops will not harm the eyes, safety in the water is vital. Your child’s vision will be blurred after the drops. It is best not to allow them to swim unless you are sure they will be closely </a:t>
            </a:r>
            <a:r>
              <a:rPr lang="en-US" dirty="0" smtClean="0">
                <a:solidFill>
                  <a:prstClr val="black"/>
                </a:solidFill>
              </a:rPr>
              <a:t>supervised</a:t>
            </a:r>
          </a:p>
          <a:p>
            <a:pPr lvl="0" algn="l" rtl="0"/>
            <a:r>
              <a:rPr lang="en-US" dirty="0" smtClean="0">
                <a:solidFill>
                  <a:prstClr val="black"/>
                </a:solidFill>
              </a:rPr>
              <a:t>. </a:t>
            </a:r>
            <a:r>
              <a:rPr lang="en-US" dirty="0">
                <a:solidFill>
                  <a:prstClr val="black"/>
                </a:solidFill>
              </a:rPr>
              <a:t>A final decision regarding activities after having eye drops is probably best made just before the time of the event as each child is different and will vary in what they are able to do after eye drops. </a:t>
            </a:r>
            <a:endParaRPr lang="en-US" dirty="0" smtClean="0">
              <a:solidFill>
                <a:prstClr val="black"/>
              </a:solidFill>
            </a:endParaRPr>
          </a:p>
          <a:p>
            <a:pPr lvl="0" algn="l" rtl="0"/>
            <a:r>
              <a:rPr lang="en-US" dirty="0" smtClean="0">
                <a:solidFill>
                  <a:prstClr val="black"/>
                </a:solidFill>
              </a:rPr>
              <a:t>It </a:t>
            </a:r>
            <a:r>
              <a:rPr lang="en-US" dirty="0">
                <a:solidFill>
                  <a:prstClr val="black"/>
                </a:solidFill>
              </a:rPr>
              <a:t>is important that you: </a:t>
            </a:r>
            <a:r>
              <a:rPr lang="en-US" dirty="0" smtClean="0">
                <a:solidFill>
                  <a:prstClr val="black"/>
                </a:solidFill>
              </a:rPr>
              <a:t></a:t>
            </a:r>
          </a:p>
          <a:p>
            <a:pPr lvl="0" algn="l" rtl="0"/>
            <a:r>
              <a:rPr lang="en-US" dirty="0" smtClean="0">
                <a:solidFill>
                  <a:prstClr val="black"/>
                </a:solidFill>
              </a:rPr>
              <a:t> </a:t>
            </a:r>
            <a:r>
              <a:rPr lang="en-US" dirty="0">
                <a:solidFill>
                  <a:prstClr val="black"/>
                </a:solidFill>
              </a:rPr>
              <a:t>Do not use the Atropine beyond the expiry date. Store the Atropine upright in a dry place, away from strong light and below 25°C (room temperature). Keep all medicines out of the reach of children. Warning: Atropine is poisonous if taken orally. Keep out of the reach and sight of children</a:t>
            </a:r>
            <a:r>
              <a:rPr lang="en-US" dirty="0" smtClean="0">
                <a:solidFill>
                  <a:prstClr val="black"/>
                </a:solidFill>
              </a:rPr>
              <a:t>.</a:t>
            </a:r>
          </a:p>
          <a:p>
            <a:pPr lvl="0" algn="l" rtl="0"/>
            <a:r>
              <a:rPr lang="en-US" dirty="0" smtClean="0"/>
              <a:t> </a:t>
            </a:r>
            <a:r>
              <a:rPr lang="en-US" dirty="0"/>
              <a:t>Management of myopia progression (low concentration atropine) </a:t>
            </a:r>
            <a:endParaRPr lang="en-US" dirty="0" smtClean="0"/>
          </a:p>
          <a:p>
            <a:pPr lvl="0" algn="l" rtl="0"/>
            <a:r>
              <a:rPr lang="en-US" dirty="0" smtClean="0"/>
              <a:t>Childhood </a:t>
            </a:r>
            <a:r>
              <a:rPr lang="en-US" dirty="0"/>
              <a:t>myopia is a key ocular condition that is managed by optometrists. </a:t>
            </a:r>
            <a:endParaRPr lang="en-US" dirty="0" smtClean="0"/>
          </a:p>
          <a:p>
            <a:pPr lvl="0" algn="l" rtl="0"/>
            <a:r>
              <a:rPr lang="en-US" dirty="0" smtClean="0"/>
              <a:t>▪ </a:t>
            </a:r>
            <a:r>
              <a:rPr lang="en-US" dirty="0"/>
              <a:t>Atropine has a concentration-related effect on limiting progression in axial length and subsequent myopia. </a:t>
            </a:r>
            <a:endParaRPr lang="en-US" dirty="0" smtClean="0"/>
          </a:p>
          <a:p>
            <a:pPr lvl="0" algn="l" rtl="0"/>
            <a:r>
              <a:rPr lang="en-US" dirty="0" smtClean="0"/>
              <a:t>▪ </a:t>
            </a:r>
            <a:r>
              <a:rPr lang="en-US" dirty="0"/>
              <a:t>0.01% once at night to prevent progression of </a:t>
            </a:r>
            <a:r>
              <a:rPr lang="en-US" dirty="0" smtClean="0"/>
              <a:t>myopia</a:t>
            </a:r>
          </a:p>
          <a:p>
            <a:pPr lvl="0" algn="l" rtl="0"/>
            <a:r>
              <a:rPr lang="en-US" dirty="0" err="1" smtClean="0"/>
              <a:t>cycloplegic</a:t>
            </a:r>
            <a:r>
              <a:rPr lang="en-US" dirty="0" smtClean="0"/>
              <a:t> </a:t>
            </a:r>
            <a:r>
              <a:rPr lang="en-US" dirty="0"/>
              <a:t>agent, it is possible to drop it onto the closed eyelids</a:t>
            </a:r>
            <a:endParaRPr lang="en-US" dirty="0" smtClean="0">
              <a:solidFill>
                <a:prstClr val="black"/>
              </a:solidFill>
            </a:endParaRPr>
          </a:p>
          <a:p>
            <a:pPr lvl="0" algn="l" rtl="0"/>
            <a:endParaRPr lang="ar-IQ" dirty="0">
              <a:solidFill>
                <a:prstClr val="black"/>
              </a:solidFill>
            </a:endParaRPr>
          </a:p>
        </p:txBody>
      </p:sp>
    </p:spTree>
    <p:extLst>
      <p:ext uri="{BB962C8B-B14F-4D97-AF65-F5344CB8AC3E}">
        <p14:creationId xmlns:p14="http://schemas.microsoft.com/office/powerpoint/2010/main" val="2509038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0" y="44624"/>
            <a:ext cx="9144000" cy="6186309"/>
          </a:xfrm>
          <a:prstGeom prst="rect">
            <a:avLst/>
          </a:prstGeom>
        </p:spPr>
        <p:txBody>
          <a:bodyPr wrap="square">
            <a:spAutoFit/>
          </a:bodyPr>
          <a:lstStyle/>
          <a:p>
            <a:pPr algn="l" rtl="0"/>
            <a:r>
              <a:rPr lang="en-US" dirty="0"/>
              <a:t>Ocular surface </a:t>
            </a:r>
            <a:r>
              <a:rPr lang="en-US" dirty="0" err="1"/>
              <a:t>anaesthesia</a:t>
            </a:r>
            <a:r>
              <a:rPr lang="en-US" dirty="0"/>
              <a:t> </a:t>
            </a:r>
            <a:endParaRPr lang="en-US" dirty="0" smtClean="0"/>
          </a:p>
          <a:p>
            <a:pPr algn="l" rtl="0"/>
            <a:r>
              <a:rPr lang="en-US" dirty="0" smtClean="0"/>
              <a:t>Local </a:t>
            </a:r>
            <a:r>
              <a:rPr lang="en-US" dirty="0" err="1"/>
              <a:t>anaesthetics</a:t>
            </a:r>
            <a:r>
              <a:rPr lang="en-US" dirty="0"/>
              <a:t> reversibly block nerve conduction and are used for short-term </a:t>
            </a:r>
            <a:r>
              <a:rPr lang="en-US" dirty="0" smtClean="0"/>
              <a:t>techniques </a:t>
            </a:r>
            <a:r>
              <a:rPr lang="en-US" dirty="0"/>
              <a:t>such as ✓ tonometry ✓ rigid contact lens insertion and removal. ✓ In a child with a sore eye who is reluctant to open the eye, it can be useful to </a:t>
            </a:r>
            <a:r>
              <a:rPr lang="en-US" dirty="0" err="1"/>
              <a:t>instilan</a:t>
            </a:r>
            <a:r>
              <a:rPr lang="en-US" dirty="0"/>
              <a:t> </a:t>
            </a:r>
            <a:r>
              <a:rPr lang="en-US" dirty="0" err="1"/>
              <a:t>anaesthetic</a:t>
            </a:r>
            <a:r>
              <a:rPr lang="en-US" dirty="0"/>
              <a:t> at the commencement of the examination to facilitate eye opening ✓ topical </a:t>
            </a:r>
            <a:r>
              <a:rPr lang="en-US" dirty="0" err="1"/>
              <a:t>anaesthetic</a:t>
            </a:r>
            <a:r>
              <a:rPr lang="en-US" dirty="0"/>
              <a:t> may reduce the overall discomfort if instilled prior to the </a:t>
            </a:r>
            <a:r>
              <a:rPr lang="en-US" dirty="0" err="1" smtClean="0"/>
              <a:t>cycloplegic</a:t>
            </a:r>
            <a:endParaRPr lang="en-US" dirty="0" smtClean="0"/>
          </a:p>
          <a:p>
            <a:pPr algn="l" rtl="0"/>
            <a:r>
              <a:rPr lang="en-US" dirty="0"/>
              <a:t>Treatment of ocular </a:t>
            </a:r>
            <a:r>
              <a:rPr lang="en-US" dirty="0" smtClean="0"/>
              <a:t>infection</a:t>
            </a:r>
          </a:p>
          <a:p>
            <a:pPr algn="l" rtl="0"/>
            <a:r>
              <a:rPr lang="en-US" dirty="0" smtClean="0"/>
              <a:t>including </a:t>
            </a:r>
            <a:r>
              <a:rPr lang="en-US" dirty="0"/>
              <a:t>conjunctivitis, keratitis and </a:t>
            </a:r>
            <a:r>
              <a:rPr lang="en-US" dirty="0" err="1"/>
              <a:t>blepharitis</a:t>
            </a:r>
            <a:r>
              <a:rPr lang="en-US" dirty="0"/>
              <a:t> can occur in children, and may caused by bacterial, viral or fungal pathogens. In general start with broad spectrum antibiotic. ✓ Topical chloramphenicol may cause aplastic anemia, that’s why better to be not used ✓ Ciprofloxacin may lead damage to growth- plate cartilage in </a:t>
            </a:r>
            <a:r>
              <a:rPr lang="en-US" dirty="0" smtClean="0"/>
              <a:t>child</a:t>
            </a:r>
          </a:p>
          <a:p>
            <a:pPr algn="l" rtl="0"/>
            <a:r>
              <a:rPr lang="en-US" dirty="0"/>
              <a:t>Anti glaucoma topical drugs </a:t>
            </a:r>
            <a:r>
              <a:rPr lang="en-US" dirty="0" smtClean="0"/>
              <a:t>▪</a:t>
            </a:r>
          </a:p>
          <a:p>
            <a:pPr algn="l" rtl="0"/>
            <a:r>
              <a:rPr lang="en-US" dirty="0" smtClean="0"/>
              <a:t> </a:t>
            </a:r>
            <a:r>
              <a:rPr lang="en-US" dirty="0"/>
              <a:t>surgery is </a:t>
            </a:r>
            <a:r>
              <a:rPr lang="en-US" dirty="0" smtClean="0"/>
              <a:t>required, </a:t>
            </a:r>
            <a:r>
              <a:rPr lang="en-US" dirty="0"/>
              <a:t>▪ topical therapy may be used </a:t>
            </a:r>
            <a:r>
              <a:rPr lang="en-US" dirty="0" smtClean="0"/>
              <a:t>a </a:t>
            </a:r>
            <a:r>
              <a:rPr lang="en-US" dirty="0" err="1"/>
              <a:t>temporising</a:t>
            </a:r>
            <a:r>
              <a:rPr lang="en-US" dirty="0"/>
              <a:t> measure prior to surgery. ▪ Children are at higher risk of systemic, potentially fatal side-effects from topical administration of anti-glaucoma drugs and parents should be instructed on </a:t>
            </a:r>
            <a:r>
              <a:rPr lang="en-US" dirty="0" err="1"/>
              <a:t>punctal</a:t>
            </a:r>
            <a:r>
              <a:rPr lang="en-US" dirty="0"/>
              <a:t> occlusion. ▪ </a:t>
            </a:r>
            <a:r>
              <a:rPr lang="en-US" dirty="0" err="1"/>
              <a:t>Brimonidine</a:t>
            </a:r>
            <a:r>
              <a:rPr lang="en-US" dirty="0"/>
              <a:t> and </a:t>
            </a:r>
            <a:r>
              <a:rPr lang="en-US" dirty="0" err="1"/>
              <a:t>Apraclonidine</a:t>
            </a:r>
            <a:r>
              <a:rPr lang="en-US" dirty="0"/>
              <a:t> are contraindicated in children under the age of 12 years due to the potential for central nervous system depression causing drowsiness and </a:t>
            </a:r>
            <a:r>
              <a:rPr lang="en-US" dirty="0" err="1" smtClean="0"/>
              <a:t>apnoea</a:t>
            </a:r>
            <a:endParaRPr lang="en-US" dirty="0" smtClean="0"/>
          </a:p>
          <a:p>
            <a:pPr algn="l" rtl="0"/>
            <a:r>
              <a:rPr lang="en-US" dirty="0"/>
              <a:t>Prescribing topical steroids </a:t>
            </a:r>
            <a:endParaRPr lang="en-US" dirty="0" smtClean="0"/>
          </a:p>
          <a:p>
            <a:pPr algn="l" rtl="0"/>
            <a:r>
              <a:rPr lang="en-US" dirty="0" smtClean="0"/>
              <a:t>in children. </a:t>
            </a:r>
            <a:r>
              <a:rPr lang="en-US" dirty="0"/>
              <a:t>Corticosteroids ▪ suppress the immune system and can increase the risk and severity of infections ▪ their use is contra-indicated in herpes simplex epithelial keratitis and fungal keratitis. ▪ It increases the risk of glaucoma and cataract in children</a:t>
            </a:r>
            <a:endParaRPr lang="en-US" dirty="0" smtClean="0"/>
          </a:p>
          <a:p>
            <a:pPr algn="l" rtl="0"/>
            <a:endParaRPr lang="ar-IQ" dirty="0"/>
          </a:p>
        </p:txBody>
      </p:sp>
    </p:spTree>
    <p:extLst>
      <p:ext uri="{BB962C8B-B14F-4D97-AF65-F5344CB8AC3E}">
        <p14:creationId xmlns:p14="http://schemas.microsoft.com/office/powerpoint/2010/main" val="3116835473"/>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2130</Words>
  <Application>Microsoft Office PowerPoint</Application>
  <PresentationFormat>عرض على الشاشة (3:4)‏</PresentationFormat>
  <Paragraphs>62</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dc:creator>
  <cp:lastModifiedBy>Maher</cp:lastModifiedBy>
  <cp:revision>13</cp:revision>
  <dcterms:created xsi:type="dcterms:W3CDTF">2024-12-11T19:13:36Z</dcterms:created>
  <dcterms:modified xsi:type="dcterms:W3CDTF">2024-12-24T19:18:22Z</dcterms:modified>
</cp:coreProperties>
</file>