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9"/>
  </p:notesMasterIdLst>
  <p:sldIdLst>
    <p:sldId id="260" r:id="rId2"/>
    <p:sldId id="261" r:id="rId3"/>
    <p:sldId id="269" r:id="rId4"/>
    <p:sldId id="258" r:id="rId5"/>
    <p:sldId id="268" r:id="rId6"/>
    <p:sldId id="266" r:id="rId7"/>
    <p:sldId id="267" r:id="rId8"/>
    <p:sldId id="276" r:id="rId9"/>
    <p:sldId id="277" r:id="rId10"/>
    <p:sldId id="273" r:id="rId11"/>
    <p:sldId id="275" r:id="rId12"/>
    <p:sldId id="262" r:id="rId13"/>
    <p:sldId id="271" r:id="rId14"/>
    <p:sldId id="272" r:id="rId15"/>
    <p:sldId id="263" r:id="rId16"/>
    <p:sldId id="270" r:id="rId17"/>
    <p:sldId id="259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2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FE35A-3BBA-4C02-8C35-13C160A0283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C95B9-8E66-4A49-89C6-1D4D7F211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9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CBD1C-13FF-4DB5-9B96-EC78999904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21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24/06/1446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24/06/1446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24/06/1446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24/06/1446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24/06/1446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24/06/1446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24/06/1446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" y="15558"/>
            <a:ext cx="9109512" cy="20365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College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Administrative Sciences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Department of Business Administration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Almustaqbal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University</a:t>
            </a:r>
          </a:p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911498" y="4725144"/>
            <a:ext cx="7489678" cy="17641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First stage students in the Department of Business Administration</a:t>
            </a:r>
          </a:p>
        </p:txBody>
      </p:sp>
      <p:sp>
        <p:nvSpPr>
          <p:cNvPr id="5" name="خماسي 4"/>
          <p:cNvSpPr/>
          <p:nvPr/>
        </p:nvSpPr>
        <p:spPr>
          <a:xfrm rot="10800000" flipV="1">
            <a:off x="876617" y="2052134"/>
            <a:ext cx="7286517" cy="1016826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lecture (Greeting people)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خماسي 5"/>
          <p:cNvSpPr/>
          <p:nvPr/>
        </p:nvSpPr>
        <p:spPr>
          <a:xfrm>
            <a:off x="1092363" y="3208015"/>
            <a:ext cx="7308813" cy="1452988"/>
          </a:xfrm>
          <a:prstGeom prst="homePlat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4400" dirty="0" smtClean="0">
                <a:latin typeface="Times New Roman" pitchFamily="18" charset="0"/>
                <a:cs typeface="+mj-cs"/>
              </a:rPr>
              <a:t>اعداد</a:t>
            </a:r>
            <a:r>
              <a:rPr lang="en-US" sz="4400" dirty="0" smtClean="0">
                <a:latin typeface="Times New Roman" pitchFamily="18" charset="0"/>
                <a:cs typeface="+mj-cs"/>
              </a:rPr>
              <a:t> </a:t>
            </a:r>
            <a:r>
              <a:rPr lang="ar-IQ" sz="4400" dirty="0" smtClean="0">
                <a:latin typeface="Times New Roman" pitchFamily="18" charset="0"/>
                <a:cs typeface="+mj-cs"/>
              </a:rPr>
              <a:t>:</a:t>
            </a:r>
            <a:r>
              <a:rPr lang="ar-IQ" sz="4400" dirty="0" err="1" smtClean="0">
                <a:latin typeface="Times New Roman" pitchFamily="18" charset="0"/>
                <a:cs typeface="+mj-cs"/>
              </a:rPr>
              <a:t>م.م</a:t>
            </a:r>
            <a:r>
              <a:rPr lang="ar-IQ" sz="4400" dirty="0" smtClean="0">
                <a:latin typeface="Times New Roman" pitchFamily="18" charset="0"/>
                <a:cs typeface="+mj-cs"/>
              </a:rPr>
              <a:t>.</a:t>
            </a:r>
            <a:r>
              <a:rPr lang="ar-SA" sz="4400" dirty="0" smtClean="0">
                <a:latin typeface="Times New Roman" pitchFamily="18" charset="0"/>
                <a:cs typeface="+mj-cs"/>
              </a:rPr>
              <a:t>التفات </a:t>
            </a:r>
            <a:r>
              <a:rPr lang="ar-SA" sz="4400" dirty="0" err="1" smtClean="0">
                <a:latin typeface="Times New Roman" pitchFamily="18" charset="0"/>
                <a:cs typeface="+mj-cs"/>
              </a:rPr>
              <a:t>عليوي</a:t>
            </a:r>
            <a:r>
              <a:rPr lang="ar-SA" sz="4400" dirty="0" smtClean="0">
                <a:latin typeface="Times New Roman" pitchFamily="18" charset="0"/>
                <a:cs typeface="+mj-cs"/>
              </a:rPr>
              <a:t> محمد</a:t>
            </a:r>
            <a:endParaRPr lang="ar-IQ" sz="4400" dirty="0" smtClean="0">
              <a:latin typeface="Times New Roman" pitchFamily="18" charset="0"/>
              <a:cs typeface="+mj-cs"/>
            </a:endParaRP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Iltifat.Aliwi.Mohemmed@uomus.edu.iq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سهم منحني إلى الأعلى 6"/>
          <p:cNvSpPr/>
          <p:nvPr/>
        </p:nvSpPr>
        <p:spPr>
          <a:xfrm>
            <a:off x="7323652" y="2011906"/>
            <a:ext cx="1759191" cy="450490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سهم للأسفل 7"/>
          <p:cNvSpPr/>
          <p:nvPr/>
        </p:nvSpPr>
        <p:spPr>
          <a:xfrm>
            <a:off x="-1" y="2138506"/>
            <a:ext cx="1367643" cy="470087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5824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countries (e.g., the USA, Brazil, Japan) and their nationalities (e.g., American, Brazilian, Japanese).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Explain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Verb "To Be":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Positive: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"I am" → "I’m"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"You are" → "You’re"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"He/She/It is" → "He’s/She’s/It’s"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Negative: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"I am not" → "I’m not"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"You are not" → "You’re not" / "You aren’t"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Questions: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"Am I?"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"Are you?"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"Is he/she/it?"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"I am a teacher." / "He is from Brazil."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Negative: "I am not a student." / "She is not from Japan."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Questions: "Are you a teacher?" → "Yes, I am." / "No, I’m 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."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978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"Practice </a:t>
            </a:r>
            <a:r>
              <a:rPr lang="en-US" dirty="0"/>
              <a:t>Activity:</a:t>
            </a:r>
          </a:p>
          <a:p>
            <a:pPr algn="ctr"/>
            <a:r>
              <a:rPr lang="en-US" dirty="0"/>
              <a:t>Fill in the blanks:</a:t>
            </a:r>
          </a:p>
          <a:p>
            <a:pPr algn="ctr"/>
            <a:r>
              <a:rPr lang="en-US" dirty="0"/>
              <a:t>"I ___ a student." (am)</a:t>
            </a:r>
          </a:p>
          <a:p>
            <a:pPr algn="ctr"/>
            <a:r>
              <a:rPr lang="en-US" dirty="0"/>
              <a:t>"She ___ from China." (is)</a:t>
            </a:r>
          </a:p>
          <a:p>
            <a:pPr algn="ctr"/>
            <a:r>
              <a:rPr lang="en-US" dirty="0"/>
              <a:t>"We ___ not from Italy." (are)</a:t>
            </a:r>
          </a:p>
          <a:p>
            <a:pPr algn="ctr"/>
            <a:r>
              <a:rPr lang="en-US" dirty="0"/>
              <a:t>D. Listening and Speaking Practice (20 minutes)</a:t>
            </a:r>
          </a:p>
          <a:p>
            <a:pPr algn="ctr"/>
            <a:r>
              <a:rPr lang="en-US" dirty="0"/>
              <a:t>Listening Activity: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Play a dialogue between two people introducing themselves.</a:t>
            </a:r>
          </a:p>
          <a:p>
            <a:pPr algn="ctr"/>
            <a:r>
              <a:rPr lang="en-US" dirty="0"/>
              <a:t>Example:</a:t>
            </a:r>
          </a:p>
          <a:p>
            <a:pPr algn="ctr"/>
            <a:r>
              <a:rPr lang="en-US" dirty="0"/>
              <a:t>A: "Hello! My name is Anna. What’s your name?"</a:t>
            </a:r>
          </a:p>
          <a:p>
            <a:pPr algn="ctr"/>
            <a:r>
              <a:rPr lang="en-US" dirty="0"/>
              <a:t>B: "Hi, I’m John. Nice to meet you!"</a:t>
            </a:r>
          </a:p>
          <a:p>
            <a:pPr algn="ctr"/>
            <a:r>
              <a:rPr lang="en-US" dirty="0"/>
              <a:t>A: "Where are you from?"</a:t>
            </a:r>
          </a:p>
          <a:p>
            <a:pPr algn="ctr"/>
            <a:r>
              <a:rPr lang="en-US" dirty="0"/>
              <a:t>B: "I’m from Canada."</a:t>
            </a:r>
          </a:p>
          <a:p>
            <a:pPr algn="ctr"/>
            <a:r>
              <a:rPr lang="en-US" dirty="0"/>
              <a:t>Ask comprehension questions (e.g., “What’s Anna’s name</a:t>
            </a:r>
            <a:r>
              <a:rPr lang="en-US" dirty="0" smtClean="0"/>
              <a:t>?”).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436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Activity 3 – Numbers, counting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Point to the list of numbers on the board, say “numbers,” and read the numbers from 1 to 20. “everyone” or “class” count and repeat.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Ask “How many students are here?”  write on the board: [number] Ask my  students to count with you and repeat, and then ask them write the spelled number (e.g., eight students) on the board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7677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0" y="18864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Multiple Choice Questions (MCQs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verb "to be" is used 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Express actions b) Describe states of being c) Show possession d) Indicate direction</a:t>
            </a:r>
          </a:p>
          <a:p>
            <a:pPr algn="just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2. Which of the following is the correct contraction for "I 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"?</a:t>
            </a:r>
          </a:p>
          <a:p>
            <a:pPr algn="just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I'm b) Am c) 'm d) I'</a:t>
            </a:r>
          </a:p>
          <a:p>
            <a:pPr algn="just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3. How do you form the negative of "He is a doctor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"?</a:t>
            </a:r>
          </a:p>
          <a:p>
            <a:pPr algn="just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He is not a doctor. b) He isn't a doctor. c) He not is a doctor. d) Both a) and b) are correct.</a:t>
            </a:r>
          </a:p>
          <a:p>
            <a:pPr algn="just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4. What is the question form of "She is from Spain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"?</a:t>
            </a:r>
          </a:p>
          <a:p>
            <a:pPr algn="just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Is she from Spain? b) Are she from Spain? c) From Spain is she? d) She is from Spain?</a:t>
            </a:r>
          </a:p>
          <a:p>
            <a:pPr algn="just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5. Which of the following sentences uses "to be" correctly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I am a student. b) You are from France. c) He is a teacher. d) 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355501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0" y="18864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In the sentence "We are not late," "are not" is the: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Positive form b) Negative form c) Question form d) Contraction</a:t>
            </a:r>
          </a:p>
          <a:p>
            <a:pPr algn="l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7. What is the purpose of the Listening Activity?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To practice grammar b) To improve pronunciation c) To develop listening comprehension d) To learn new vocabulary</a:t>
            </a:r>
          </a:p>
          <a:p>
            <a:pPr algn="l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8. In the Speaking Activity, students practice: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Introducing themselves b) Asking and answering questions c) Role-playing d) All of the above</a:t>
            </a:r>
          </a:p>
          <a:p>
            <a:pPr algn="l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The Homework Assignment includes: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Writing sentences about yourself b) Practicing workbook exercises c) Memorizing the verb "to be" d) Both a) and b)</a:t>
            </a:r>
          </a:p>
          <a:p>
            <a:pPr algn="l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11. What is the contraction for "You are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"?</a:t>
            </a: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a) You're b) Your c)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Y're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Are</a:t>
            </a:r>
          </a:p>
          <a:p>
            <a:pPr algn="just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03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How do you form the question form of "I am a student"?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I am a student? b) Am I a student? c) Are I a student? d) Is I a student?</a:t>
            </a:r>
          </a:p>
          <a:p>
            <a:pPr algn="l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13. Which sentence is in the negative form?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He is a doctor. b) Are you from Mexico? c) She is not a teacher. d) I am happy.</a:t>
            </a:r>
          </a:p>
          <a:p>
            <a:pPr algn="l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14. What is the purpose of the Practice Activity with fill-in-the-blanks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a) To assess student understanding b) To provide practice with sentence structure c) To introduce new vocabulary d) To improve pronunciation</a:t>
            </a:r>
          </a:p>
          <a:p>
            <a:pPr algn="l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15. In the Listening Activity, students listen to: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 song b) A story c) A dialogue d) A lecture</a:t>
            </a:r>
          </a:p>
        </p:txBody>
      </p:sp>
    </p:spTree>
    <p:extLst>
      <p:ext uri="{BB962C8B-B14F-4D97-AF65-F5344CB8AC3E}">
        <p14:creationId xmlns:p14="http://schemas.microsoft.com/office/powerpoint/2010/main" val="378576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What is the main purpose of the Speaking Activity?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To improve fluency b) To practice pronunciation c) To build confidence d) To learn new vocabulary</a:t>
            </a:r>
          </a:p>
          <a:p>
            <a:pPr algn="l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17. Which of the following is NOT mentioned as a use of the verb "to be"?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Describing nationality b) Describing occupation c) Describing age d) Describing likes and dislikes</a:t>
            </a:r>
          </a:p>
          <a:p>
            <a:pPr algn="l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How does the teacher introduce the verb "to be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"?</a:t>
            </a: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a) By giving a lecture b) By showing a video c) By providing examples and explanations d) By having students read a text</a:t>
            </a:r>
          </a:p>
          <a:p>
            <a:pPr algn="l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20. What is the role of the teacher in the Speaking Activity?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To observe and provide feedback b) To correct every mistake c) 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demonstrate the activity d) To choose partners for </a:t>
            </a:r>
            <a:r>
              <a:rPr lang="en-US" dirty="0"/>
              <a:t>students</a:t>
            </a:r>
          </a:p>
        </p:txBody>
      </p:sp>
    </p:spTree>
    <p:extLst>
      <p:ext uri="{BB962C8B-B14F-4D97-AF65-F5344CB8AC3E}">
        <p14:creationId xmlns:p14="http://schemas.microsoft.com/office/powerpoint/2010/main" val="805556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khamsat.hsoubcdn.com/images/services/912972/bbc47256ff6c69ef2176fa8e4efdda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9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4590139" y="2132856"/>
            <a:ext cx="33662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80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شكرا جزيلا </a:t>
            </a:r>
            <a:r>
              <a:rPr lang="ar-IQ" sz="80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لإصغائكم</a:t>
            </a:r>
            <a:endParaRPr lang="en-US" sz="8000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827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" y="0"/>
            <a:ext cx="9144000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سحابة 5"/>
          <p:cNvSpPr/>
          <p:nvPr/>
        </p:nvSpPr>
        <p:spPr>
          <a:xfrm>
            <a:off x="6012160" y="0"/>
            <a:ext cx="3131840" cy="3356992"/>
          </a:xfrm>
          <a:prstGeom prst="clou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Week 1, Lesson 1.1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Review of Names and Numbers</a:t>
            </a:r>
          </a:p>
        </p:txBody>
      </p:sp>
    </p:spTree>
    <p:extLst>
      <p:ext uri="{BB962C8B-B14F-4D97-AF65-F5344CB8AC3E}">
        <p14:creationId xmlns:p14="http://schemas.microsoft.com/office/powerpoint/2010/main" val="107810595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“The verb ‘to be’ means ‘am,’ ‘is,’ or ‘are.’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use it to talk about names, countries, and jobs.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Positive: ‘I am a student.’</a:t>
            </a:r>
          </a:p>
          <a:p>
            <a:pPr algn="just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Negative: ‘I am not a teacher.’</a:t>
            </a:r>
          </a:p>
          <a:p>
            <a:pPr algn="just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Question: ‘Are you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student? Yes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I am.’ or ‘No, I’m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not.’</a:t>
            </a:r>
          </a:p>
          <a:p>
            <a:pPr algn="just" rtl="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Personal Activity</a:t>
            </a:r>
          </a:p>
          <a:p>
            <a:pPr algn="just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Write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4–5 sentences introducing yourself (name, country, age, job)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7012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end of this lesson, students will be able to:</a:t>
            </a:r>
          </a:p>
          <a:p>
            <a:pPr algn="just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1- Greet others and introduce themselves using simple phrases.</a:t>
            </a:r>
          </a:p>
          <a:p>
            <a:pPr algn="just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2- Use the verb "to be" in positive, negative, and question forms (e.g., "I am," "He isn’t," "Are you?").</a:t>
            </a:r>
          </a:p>
          <a:p>
            <a:pPr algn="just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3- Understand and use basic personal information vocabulary (e.g., name, age, country).</a:t>
            </a:r>
          </a:p>
          <a:p>
            <a:pPr algn="just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4- Respond appropriately in simple conversations</a:t>
            </a:r>
            <a:r>
              <a:rPr lang="en-US" dirty="0"/>
              <a:t>.</a:t>
            </a:r>
          </a:p>
        </p:txBody>
      </p:sp>
      <p:sp>
        <p:nvSpPr>
          <p:cNvPr id="5" name="شكل بيضاوي 4"/>
          <p:cNvSpPr/>
          <p:nvPr/>
        </p:nvSpPr>
        <p:spPr>
          <a:xfrm>
            <a:off x="1403648" y="188640"/>
            <a:ext cx="6480720" cy="10081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Behavioral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pPr algn="ctr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668766"/>
            <a:ext cx="3528392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105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802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611560" y="548680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/>
              <a:t>"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Hello"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"Hi"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"Good morning"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"How are you?"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"I’m fine, thank you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.“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Demonstrate a short greeting dialogue with a student: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Teacher: "Hello! What’s your name?"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Student: "My name is [Name]."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Ask students to practice with a partner.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B. Vocabulary: Greetings and Personal Information 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"What’s your name?" → "My name is..."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"Where are you from?" → "I’m from..."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"How are you?" → "I’m fine, thank you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."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16632"/>
            <a:ext cx="4968552" cy="188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1528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395536" y="443567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Dialog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Hello. My name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____.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What is your name?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Hi,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_____.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name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___.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What is your last name?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My last name is ____________.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My telephone number is ____________. What is your telephone number?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My telephone number is ____________.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Thank you. I’m happy to meet you.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I’m happy to meet you, too.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Good-bye---------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Good-bye, ____________</a:t>
            </a:r>
          </a:p>
        </p:txBody>
      </p:sp>
    </p:spTree>
    <p:extLst>
      <p:ext uri="{BB962C8B-B14F-4D97-AF65-F5344CB8AC3E}">
        <p14:creationId xmlns:p14="http://schemas.microsoft.com/office/powerpoint/2010/main" val="956667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-7829" y="0"/>
            <a:ext cx="91440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verb "to be" is used in a variety of ways in English.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its primary functions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Linking verb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connects the subject of a sentence with a subject complement (adjective, noun, or pronoun).</a:t>
            </a:r>
          </a:p>
          <a:p>
            <a:pPr lvl="1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She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 teacher.</a:t>
            </a:r>
          </a:p>
          <a:p>
            <a:pPr lvl="1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The sky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blue.</a:t>
            </a:r>
          </a:p>
          <a:p>
            <a:pPr algn="l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Auxiliary verb (helping verb)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used with the main verb to form different tenses, passive voice, and continuous aspects.</a:t>
            </a:r>
          </a:p>
          <a:p>
            <a:pPr lvl="1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 (passive voice): The cake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baked by my mom.</a:t>
            </a:r>
          </a:p>
          <a:p>
            <a:pPr lvl="1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 (continuous aspect): I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running.</a:t>
            </a:r>
          </a:p>
          <a:p>
            <a:pPr algn="l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Indicating existence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used to express the existence or presence of something or someone.</a:t>
            </a:r>
          </a:p>
          <a:p>
            <a:pPr lvl="1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There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 book on the table.</a:t>
            </a:r>
          </a:p>
          <a:p>
            <a:pPr lvl="1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There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many people here.</a:t>
            </a:r>
          </a:p>
          <a:p>
            <a:pPr algn="l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00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Verb to be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Forming questions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The verb "to be" is used at the beginning of a question to inquire about identity, condition, or existence.</a:t>
            </a:r>
          </a:p>
          <a:p>
            <a:pPr lvl="1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you coming to the party?</a:t>
            </a:r>
          </a:p>
          <a:p>
            <a:pPr lvl="1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she happy?</a:t>
            </a:r>
          </a:p>
          <a:p>
            <a:pPr algn="l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Expressing identity, condition, or location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used to describe or give information about the subject's state, characteristics, or location.</a:t>
            </a:r>
          </a:p>
          <a:p>
            <a:pPr lvl="1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 (identity): 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my brother.</a:t>
            </a:r>
          </a:p>
          <a:p>
            <a:pPr lvl="1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 (condition): They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tired.</a:t>
            </a:r>
          </a:p>
          <a:p>
            <a:pPr lvl="1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 (location): The library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on Main Street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430194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1646</Words>
  <Application>Microsoft Office PowerPoint</Application>
  <PresentationFormat>عرض على الشاشة (3:4)‏</PresentationFormat>
  <Paragraphs>150</Paragraphs>
  <Slides>17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Verb to be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</dc:creator>
  <cp:lastModifiedBy>Maher</cp:lastModifiedBy>
  <cp:revision>19</cp:revision>
  <dcterms:created xsi:type="dcterms:W3CDTF">2024-12-19T20:38:46Z</dcterms:created>
  <dcterms:modified xsi:type="dcterms:W3CDTF">2024-12-25T07:26:57Z</dcterms:modified>
</cp:coreProperties>
</file>