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6" r:id="rId2"/>
    <p:sldId id="269" r:id="rId3"/>
    <p:sldId id="257" r:id="rId4"/>
    <p:sldId id="270" r:id="rId5"/>
    <p:sldId id="258" r:id="rId6"/>
    <p:sldId id="259" r:id="rId7"/>
    <p:sldId id="271" r:id="rId8"/>
    <p:sldId id="262" r:id="rId9"/>
    <p:sldId id="261" r:id="rId10"/>
    <p:sldId id="268" r:id="rId11"/>
    <p:sldId id="263" r:id="rId12"/>
    <p:sldId id="264" r:id="rId13"/>
    <p:sldId id="266"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166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8468217-413C-403C-B9B6-183FDB846C82}" type="datetimeFigureOut">
              <a:rPr lang="en-US" smtClean="0"/>
              <a:t>12/20/2024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31505F-1258-47D4-8AB4-3E880FDDDD52}" type="slidenum">
              <a:rPr lang="en-US" smtClean="0"/>
              <a:t>‹#›</a:t>
            </a:fld>
            <a:endParaRPr lang="en-US"/>
          </a:p>
        </p:txBody>
      </p:sp>
    </p:spTree>
    <p:extLst>
      <p:ext uri="{BB962C8B-B14F-4D97-AF65-F5344CB8AC3E}">
        <p14:creationId xmlns:p14="http://schemas.microsoft.com/office/powerpoint/2010/main" val="24709030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8931505F-1258-47D4-8AB4-3E880FDDDD52}" type="slidenum">
              <a:rPr lang="en-US" smtClean="0"/>
              <a:t>1</a:t>
            </a:fld>
            <a:endParaRPr lang="en-US"/>
          </a:p>
        </p:txBody>
      </p:sp>
    </p:spTree>
    <p:extLst>
      <p:ext uri="{BB962C8B-B14F-4D97-AF65-F5344CB8AC3E}">
        <p14:creationId xmlns:p14="http://schemas.microsoft.com/office/powerpoint/2010/main" val="231445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8931505F-1258-47D4-8AB4-3E880FDDDD52}" type="slidenum">
              <a:rPr lang="en-US" smtClean="0"/>
              <a:t>9</a:t>
            </a:fld>
            <a:endParaRPr lang="en-US"/>
          </a:p>
        </p:txBody>
      </p:sp>
    </p:spTree>
    <p:extLst>
      <p:ext uri="{BB962C8B-B14F-4D97-AF65-F5344CB8AC3E}">
        <p14:creationId xmlns:p14="http://schemas.microsoft.com/office/powerpoint/2010/main" val="388283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8931505F-1258-47D4-8AB4-3E880FDDDD52}" type="slidenum">
              <a:rPr lang="en-US" smtClean="0"/>
              <a:t>11</a:t>
            </a:fld>
            <a:endParaRPr lang="en-US"/>
          </a:p>
        </p:txBody>
      </p:sp>
    </p:spTree>
    <p:extLst>
      <p:ext uri="{BB962C8B-B14F-4D97-AF65-F5344CB8AC3E}">
        <p14:creationId xmlns:p14="http://schemas.microsoft.com/office/powerpoint/2010/main" val="25620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150211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330836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187070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74064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39344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BA519889-3D66-4E97-BD4E-86D145669C5B}" type="datetimeFigureOut">
              <a:rPr lang="en-US" smtClean="0"/>
              <a:t>12/20/2024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06268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BA519889-3D66-4E97-BD4E-86D145669C5B}" type="datetimeFigureOut">
              <a:rPr lang="en-US" smtClean="0"/>
              <a:t>12/20/2024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96029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A519889-3D66-4E97-BD4E-86D145669C5B}" type="datetimeFigureOut">
              <a:rPr lang="en-US" smtClean="0"/>
              <a:t>12/20/2024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38411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A519889-3D66-4E97-BD4E-86D145669C5B}" type="datetimeFigureOut">
              <a:rPr lang="en-US" smtClean="0"/>
              <a:t>12/20/2024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75946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A519889-3D66-4E97-BD4E-86D145669C5B}" type="datetimeFigureOut">
              <a:rPr lang="en-US" smtClean="0"/>
              <a:t>12/20/2024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46685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A519889-3D66-4E97-BD4E-86D145669C5B}" type="datetimeFigureOut">
              <a:rPr lang="en-US" smtClean="0"/>
              <a:t>12/20/2024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407778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519889-3D66-4E97-BD4E-86D145669C5B}" type="datetimeFigureOut">
              <a:rPr lang="en-US" smtClean="0"/>
              <a:t>12/20/2024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910C154-A81B-45AF-8C79-7F473C617642}" type="slidenum">
              <a:rPr lang="en-US" smtClean="0"/>
              <a:t>‹#›</a:t>
            </a:fld>
            <a:endParaRPr lang="en-US"/>
          </a:p>
        </p:txBody>
      </p:sp>
    </p:spTree>
    <p:extLst>
      <p:ext uri="{BB962C8B-B14F-4D97-AF65-F5344CB8AC3E}">
        <p14:creationId xmlns:p14="http://schemas.microsoft.com/office/powerpoint/2010/main" val="44760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api.seer.cancer.gov/rest/glossary/latest/id/546a1162e4b0d96583292aa2" TargetMode="External"/><Relationship Id="rId3" Type="http://schemas.openxmlformats.org/officeDocument/2006/relationships/hyperlink" Target="https://api.seer.cancer.gov/rest/glossary/latest/id/5523106ae4b0bc5c16c0989b" TargetMode="External"/><Relationship Id="rId7" Type="http://schemas.openxmlformats.org/officeDocument/2006/relationships/hyperlink" Target="https://api.seer.cancer.gov/rest/glossary/latest/id/550225aae4b0c48f31d62093" TargetMode="External"/><Relationship Id="rId2" Type="http://schemas.openxmlformats.org/officeDocument/2006/relationships/hyperlink" Target="https://api.seer.cancer.gov/rest/glossary/latest/id/55058092e4b0c48f31d6f5e5"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0ed183e4b0c48f31dad283" TargetMode="External"/><Relationship Id="rId11" Type="http://schemas.openxmlformats.org/officeDocument/2006/relationships/image" Target="../media/image6.png"/><Relationship Id="rId5" Type="http://schemas.openxmlformats.org/officeDocument/2006/relationships/hyperlink" Target="https://api.seer.cancer.gov/rest/glossary/latest/id/5508a8f6e4b0c48f31d85247" TargetMode="External"/><Relationship Id="rId10" Type="http://schemas.openxmlformats.org/officeDocument/2006/relationships/hyperlink" Target="https://api.seer.cancer.gov/rest/glossary/latest/id/555bc56fe4b031c70bbbad4a" TargetMode="External"/><Relationship Id="rId4" Type="http://schemas.openxmlformats.org/officeDocument/2006/relationships/hyperlink" Target="https://api.seer.cancer.gov/rest/glossary/latest/id/55035691e4b0c48f31d6a438" TargetMode="External"/><Relationship Id="rId9" Type="http://schemas.openxmlformats.org/officeDocument/2006/relationships/hyperlink" Target="https://api.seer.cancer.gov/rest/glossary/latest/id/5502b492e4b0c48f31d64b2b"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ebmd.com/skin-problems-and-treatments/understanding-your-sk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i.seer.cancer.gov/rest/glossary/latest/id/55022604e4b0c48f31d620d8" TargetMode="External"/><Relationship Id="rId7" Type="http://schemas.openxmlformats.org/officeDocument/2006/relationships/hyperlink" Target="https://api.seer.cancer.gov/rest/glossary/latest/id/55021cdbe4b0c48f31d617c1" TargetMode="External"/><Relationship Id="rId2" Type="http://schemas.openxmlformats.org/officeDocument/2006/relationships/hyperlink" Target="https://api.seer.cancer.gov/rest/glossary/latest/id/5505629de4b0c48f31d6efd7"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a2f6c8e4b05cd0cdd944ff" TargetMode="External"/><Relationship Id="rId5" Type="http://schemas.openxmlformats.org/officeDocument/2006/relationships/hyperlink" Target="https://api.seer.cancer.gov/rest/glossary/latest/id/5559ffb8e4b031c70bba7200" TargetMode="External"/><Relationship Id="rId4" Type="http://schemas.openxmlformats.org/officeDocument/2006/relationships/hyperlink" Target="https://api.seer.cancer.gov/rest/glossary/latest/id/55089cc0e4b0c48f31d848f6"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3771"/>
            <a:ext cx="7772400" cy="534909"/>
          </a:xfrm>
        </p:spPr>
        <p:txBody>
          <a:bodyPr>
            <a:normAutofit/>
          </a:bodyPr>
          <a:lstStyle/>
          <a:p>
            <a:r>
              <a:rPr lang="en-US" sz="2800" b="1" dirty="0">
                <a:solidFill>
                  <a:srgbClr val="FF0000"/>
                </a:solidFill>
              </a:rPr>
              <a:t>Structures of body</a:t>
            </a:r>
          </a:p>
        </p:txBody>
      </p:sp>
      <p:sp>
        <p:nvSpPr>
          <p:cNvPr id="3" name="عنوان فرعي 2"/>
          <p:cNvSpPr>
            <a:spLocks noGrp="1"/>
          </p:cNvSpPr>
          <p:nvPr>
            <p:ph type="subTitle" idx="1"/>
          </p:nvPr>
        </p:nvSpPr>
        <p:spPr>
          <a:xfrm>
            <a:off x="107504" y="476672"/>
            <a:ext cx="8856984" cy="6264696"/>
          </a:xfrm>
        </p:spPr>
        <p:txBody>
          <a:bodyPr>
            <a:normAutofit lnSpcReduction="10000"/>
          </a:bodyPr>
          <a:lstStyle/>
          <a:p>
            <a:pPr algn="l" rtl="0"/>
            <a:r>
              <a:rPr lang="en-US" sz="2000" b="1" dirty="0">
                <a:solidFill>
                  <a:schemeClr val="tx1"/>
                </a:solidFill>
              </a:rPr>
              <a:t>Before you begin to study the different structures and functions of the human body, it is helpful to consider its basic architecture; that is, how its smallest parts are assembled into larger structures. </a:t>
            </a:r>
          </a:p>
          <a:p>
            <a:pPr algn="l" rtl="0">
              <a:lnSpc>
                <a:spcPct val="150000"/>
              </a:lnSpc>
            </a:pPr>
            <a:r>
              <a:rPr lang="en-US" sz="2400" dirty="0">
                <a:solidFill>
                  <a:srgbClr val="FF0000"/>
                </a:solidFill>
                <a:cs typeface="+mj-cs"/>
              </a:rPr>
              <a:t>A cell</a:t>
            </a:r>
            <a:r>
              <a:rPr lang="en-US" sz="2400" dirty="0">
                <a:solidFill>
                  <a:schemeClr val="tx1"/>
                </a:solidFill>
                <a:cs typeface="+mj-cs"/>
              </a:rPr>
              <a:t> is the smallest independently functioning unit of a living organism. Even bacteria, which are extremely small, independently-living organisms, have a cellular structure. Each bacterium is a single cell. All living structures of human anatomy contain cells, and almost all functions of human physiology are performed in cells or are initiated by cells. </a:t>
            </a:r>
          </a:p>
          <a:p>
            <a:pPr algn="l" rtl="0">
              <a:lnSpc>
                <a:spcPct val="150000"/>
              </a:lnSpc>
            </a:pPr>
            <a:r>
              <a:rPr lang="en-US" sz="2400" dirty="0">
                <a:solidFill>
                  <a:srgbClr val="FF0000"/>
                </a:solidFill>
                <a:cs typeface="+mj-cs"/>
              </a:rPr>
              <a:t>A human cell </a:t>
            </a:r>
            <a:r>
              <a:rPr lang="en-US" sz="2400" dirty="0">
                <a:solidFill>
                  <a:schemeClr val="tx1"/>
                </a:solidFill>
                <a:cs typeface="+mj-cs"/>
              </a:rPr>
              <a:t>typically consists of </a:t>
            </a:r>
            <a:r>
              <a:rPr lang="en-US" sz="2400" dirty="0">
                <a:solidFill>
                  <a:srgbClr val="FF0000"/>
                </a:solidFill>
                <a:cs typeface="+mj-cs"/>
              </a:rPr>
              <a:t>flexible membranes </a:t>
            </a:r>
            <a:r>
              <a:rPr lang="en-US" sz="2400" dirty="0">
                <a:solidFill>
                  <a:schemeClr val="tx1"/>
                </a:solidFill>
                <a:cs typeface="+mj-cs"/>
              </a:rPr>
              <a:t>that enclose </a:t>
            </a:r>
            <a:r>
              <a:rPr lang="en-US" sz="2400" dirty="0">
                <a:solidFill>
                  <a:srgbClr val="FF0000"/>
                </a:solidFill>
                <a:cs typeface="+mj-cs"/>
              </a:rPr>
              <a:t>cytoplasm</a:t>
            </a:r>
            <a:r>
              <a:rPr lang="en-US" sz="2400" dirty="0">
                <a:solidFill>
                  <a:schemeClr val="tx1"/>
                </a:solidFill>
                <a:cs typeface="+mj-cs"/>
              </a:rPr>
              <a:t>, a water-based cellular fluid together with a variety </a:t>
            </a:r>
            <a:r>
              <a:rPr lang="en-US" sz="2400" dirty="0">
                <a:solidFill>
                  <a:srgbClr val="FF0000"/>
                </a:solidFill>
                <a:cs typeface="+mj-cs"/>
              </a:rPr>
              <a:t>of tiny functioning units </a:t>
            </a:r>
            <a:r>
              <a:rPr lang="en-US" sz="2400" dirty="0">
                <a:solidFill>
                  <a:schemeClr val="tx1"/>
                </a:solidFill>
                <a:cs typeface="+mj-cs"/>
              </a:rPr>
              <a:t>called </a:t>
            </a:r>
            <a:r>
              <a:rPr lang="en-US" sz="2400" dirty="0">
                <a:solidFill>
                  <a:srgbClr val="FF0000"/>
                </a:solidFill>
                <a:cs typeface="+mj-cs"/>
              </a:rPr>
              <a:t>organelles</a:t>
            </a:r>
            <a:r>
              <a:rPr lang="en-US" sz="2400" dirty="0">
                <a:solidFill>
                  <a:schemeClr val="tx1"/>
                </a:solidFill>
                <a:cs typeface="+mj-cs"/>
              </a:rPr>
              <a:t>. In humans, as in all organisms, cells perform all functions of life. </a:t>
            </a:r>
          </a:p>
          <a:p>
            <a:pPr algn="l" rtl="0"/>
            <a:endParaRPr lang="en-US" sz="2000" b="1" dirty="0">
              <a:solidFill>
                <a:schemeClr val="tx1"/>
              </a:solidFill>
            </a:endParaRPr>
          </a:p>
        </p:txBody>
      </p:sp>
    </p:spTree>
    <p:extLst>
      <p:ext uri="{BB962C8B-B14F-4D97-AF65-F5344CB8AC3E}">
        <p14:creationId xmlns:p14="http://schemas.microsoft.com/office/powerpoint/2010/main" val="319604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928992"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67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7"/>
            <a:ext cx="8784976" cy="6567445"/>
          </a:xfrm>
        </p:spPr>
        <p:txBody>
          <a:bodyPr>
            <a:normAutofit lnSpcReduction="10000"/>
          </a:bodyPr>
          <a:lstStyle/>
          <a:p>
            <a:pPr marL="0" indent="0" algn="l" rtl="0">
              <a:buNone/>
            </a:pPr>
            <a:r>
              <a:rPr lang="en-US" sz="2400" b="1" dirty="0">
                <a:solidFill>
                  <a:srgbClr val="FF0000"/>
                </a:solidFill>
              </a:rPr>
              <a:t>A motor unit </a:t>
            </a:r>
            <a:r>
              <a:rPr lang="en-US" sz="2000" b="1" dirty="0"/>
              <a:t>consists of a single motor neuron and all of the muscle fibers it innervates. The size of the unit can involve only a few fibers for fine movement to huge numbers for gross movement.</a:t>
            </a:r>
          </a:p>
          <a:p>
            <a:pPr marL="0" indent="0" algn="l" rtl="0">
              <a:buNone/>
            </a:pPr>
            <a:r>
              <a:rPr lang="en-US" sz="2400" b="1" dirty="0">
                <a:solidFill>
                  <a:srgbClr val="FF0000"/>
                </a:solidFill>
              </a:rPr>
              <a:t>Fascicles</a:t>
            </a:r>
            <a:r>
              <a:rPr lang="en-US" sz="2000" dirty="0"/>
              <a:t>:- </a:t>
            </a:r>
            <a:r>
              <a:rPr lang="en-US" sz="2000" b="1" dirty="0"/>
              <a:t>They are bundles  as typical  myofiber (2-3cm) long and (0.05 mm) in</a:t>
            </a:r>
            <a:br>
              <a:rPr lang="en-US" sz="2000" b="1" dirty="0"/>
            </a:br>
            <a:r>
              <a:rPr lang="en-US" sz="2000" b="1" dirty="0"/>
              <a:t>diameter and is composed of narrower structures – myofibrils. These contain thick and thin myofilaments made up mainly of the proteins actin and myosin.</a:t>
            </a:r>
          </a:p>
          <a:p>
            <a:pPr marL="0" indent="0" algn="l" rtl="0">
              <a:buNone/>
            </a:pPr>
            <a:r>
              <a:rPr lang="en-US" sz="2000" b="1" dirty="0"/>
              <a:t>-                                                                                                                                                </a:t>
            </a:r>
          </a:p>
          <a:p>
            <a:pPr marL="0" indent="0" algn="l" rtl="0">
              <a:buNone/>
            </a:pPr>
            <a:endParaRPr lang="en-US" sz="2000" b="1" dirty="0"/>
          </a:p>
          <a:p>
            <a:pPr marL="0" indent="0" algn="l" rtl="0">
              <a:buNone/>
            </a:pPr>
            <a:endParaRPr lang="en-US" sz="2000" b="1" dirty="0"/>
          </a:p>
          <a:p>
            <a:pPr marL="0" indent="0" algn="l" rtl="0">
              <a:buNone/>
            </a:pPr>
            <a:endParaRPr lang="en-US" sz="2000" b="1" dirty="0"/>
          </a:p>
          <a:p>
            <a:pPr marL="0" indent="0" algn="l" rtl="0">
              <a:buNone/>
            </a:pPr>
            <a:endParaRPr lang="en-US" sz="2000" b="1" dirty="0"/>
          </a:p>
          <a:p>
            <a:pPr marL="0" indent="0" algn="l" rtl="0">
              <a:buNone/>
            </a:pPr>
            <a:endParaRPr lang="en-US" sz="2000" b="1" dirty="0"/>
          </a:p>
          <a:p>
            <a:pPr marL="0" indent="0" algn="l" rtl="0">
              <a:buNone/>
            </a:pPr>
            <a:r>
              <a:rPr lang="en-US" sz="2000" b="1" dirty="0"/>
              <a:t>                                                                          Muscle cell = muscle fiber(</a:t>
            </a:r>
            <a:r>
              <a:rPr lang="en-US" sz="2000" b="1" dirty="0" err="1"/>
              <a:t>myocyte</a:t>
            </a:r>
            <a:r>
              <a:rPr lang="en-US" sz="2000" b="1" dirty="0"/>
              <a:t>)</a:t>
            </a:r>
          </a:p>
          <a:p>
            <a:pPr marL="0" indent="0" algn="l" rtl="0">
              <a:buNone/>
            </a:pPr>
            <a:r>
              <a:rPr lang="en-US" sz="2000" b="1" dirty="0"/>
              <a:t>                                                                             </a:t>
            </a:r>
            <a:r>
              <a:rPr lang="en-US" sz="2000" dirty="0"/>
              <a:t>The myofibrils are made up of thick and thin </a:t>
            </a:r>
            <a:r>
              <a:rPr lang="en-US" sz="2000" dirty="0" err="1"/>
              <a:t>myofilaments</a:t>
            </a:r>
            <a:r>
              <a:rPr lang="en-US" sz="2000" dirty="0"/>
              <a:t>, which help give the         thin </a:t>
            </a:r>
            <a:r>
              <a:rPr lang="en-US" sz="2000" dirty="0" err="1"/>
              <a:t>myofilaments</a:t>
            </a:r>
            <a:r>
              <a:rPr lang="en-US" sz="2000" dirty="0"/>
              <a:t>  The thick filaments </a:t>
            </a:r>
          </a:p>
          <a:p>
            <a:pPr marL="0" indent="0" algn="l" rtl="0">
              <a:buNone/>
            </a:pPr>
            <a:r>
              <a:rPr lang="en-US" sz="2000" dirty="0"/>
              <a:t>                                                                                are   composed of myosin and the thin</a:t>
            </a:r>
          </a:p>
          <a:p>
            <a:pPr marL="0" indent="0" algn="l" rtl="0">
              <a:buNone/>
            </a:pPr>
            <a:r>
              <a:rPr lang="en-US" sz="2000" b="1" dirty="0"/>
              <a:t>                                                                                 filament mainly actin with other  </a:t>
            </a:r>
            <a:r>
              <a:rPr lang="en-US" sz="2000" b="1" dirty="0" err="1"/>
              <a:t>musc</a:t>
            </a:r>
            <a:r>
              <a:rPr lang="en-US" sz="2000" b="1" dirty="0"/>
              <a:t>                                                                         muscle protein(troponin  +                                                        +++</a:t>
            </a:r>
            <a:r>
              <a:rPr lang="en-US" sz="2000" b="1" dirty="0" err="1"/>
              <a:t>tropomyos</a:t>
            </a:r>
            <a:r>
              <a:rPr lang="en-US" sz="2000" b="1" dirty="0"/>
              <a:t> o                                                                        </a:t>
            </a:r>
            <a:r>
              <a:rPr lang="en-US" sz="2000" b="1" dirty="0" err="1"/>
              <a:t>tropomyocin</a:t>
            </a:r>
            <a:r>
              <a:rPr lang="en-US" sz="2000" b="1" dirty="0"/>
              <a:t>)                                              o</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 y="2483205"/>
            <a:ext cx="4572000" cy="43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427984" y="2204864"/>
            <a:ext cx="4572000" cy="1938992"/>
          </a:xfrm>
          <a:prstGeom prst="rect">
            <a:avLst/>
          </a:prstGeom>
        </p:spPr>
        <p:txBody>
          <a:bodyPr wrap="square">
            <a:spAutoFit/>
          </a:bodyPr>
          <a:lstStyle/>
          <a:p>
            <a:pPr algn="l" rtl="0"/>
            <a:r>
              <a:rPr lang="en-US" b="1" dirty="0"/>
              <a:t> </a:t>
            </a:r>
            <a:r>
              <a:rPr lang="en-US" sz="2000" b="1" dirty="0"/>
              <a:t>1-  </a:t>
            </a:r>
            <a:r>
              <a:rPr lang="en-US" sz="2000" b="1" dirty="0">
                <a:solidFill>
                  <a:srgbClr val="FF0000"/>
                </a:solidFill>
              </a:rPr>
              <a:t>Endomysium</a:t>
            </a:r>
            <a:r>
              <a:rPr lang="en-US" sz="2000" b="1" dirty="0"/>
              <a:t> surrounds individual </a:t>
            </a:r>
            <a:r>
              <a:rPr lang="en-US" sz="2000" b="1" dirty="0">
                <a:solidFill>
                  <a:srgbClr val="FF0000"/>
                </a:solidFill>
              </a:rPr>
              <a:t>myofibers.</a:t>
            </a:r>
          </a:p>
          <a:p>
            <a:pPr algn="l"/>
            <a:r>
              <a:rPr lang="en-US" sz="2000" b="1" dirty="0"/>
              <a:t>2-</a:t>
            </a:r>
            <a:r>
              <a:rPr lang="en-US" sz="2000" b="1" dirty="0">
                <a:solidFill>
                  <a:srgbClr val="FF0000"/>
                </a:solidFill>
              </a:rPr>
              <a:t>Perimysium </a:t>
            </a:r>
            <a:r>
              <a:rPr lang="en-US" sz="2000" b="1" dirty="0"/>
              <a:t>surrounds skeletal muscle </a:t>
            </a:r>
            <a:r>
              <a:rPr lang="en-US" sz="2000" b="1" dirty="0">
                <a:solidFill>
                  <a:srgbClr val="FF0000"/>
                </a:solidFill>
              </a:rPr>
              <a:t>bundles.</a:t>
            </a:r>
          </a:p>
          <a:p>
            <a:pPr algn="l" rtl="0"/>
            <a:r>
              <a:rPr lang="en-US" sz="2000" b="1" dirty="0"/>
              <a:t>3-</a:t>
            </a:r>
            <a:r>
              <a:rPr lang="en-US" sz="2000" b="1" dirty="0">
                <a:solidFill>
                  <a:srgbClr val="FF0000"/>
                </a:solidFill>
              </a:rPr>
              <a:t>Epimysium</a:t>
            </a:r>
            <a:r>
              <a:rPr lang="en-US" sz="2000" b="1" dirty="0"/>
              <a:t> is the outermost connective tissue layer of skeletal muscle</a:t>
            </a:r>
          </a:p>
        </p:txBody>
      </p:sp>
    </p:spTree>
    <p:extLst>
      <p:ext uri="{BB962C8B-B14F-4D97-AF65-F5344CB8AC3E}">
        <p14:creationId xmlns:p14="http://schemas.microsoft.com/office/powerpoint/2010/main" val="304060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856984" cy="6956129"/>
          </a:xfrm>
        </p:spPr>
        <p:txBody>
          <a:bodyPr/>
          <a:lstStyle/>
          <a:p>
            <a:pPr marL="0" indent="0" algn="l" rtl="0">
              <a:buNone/>
            </a:pPr>
            <a:r>
              <a:rPr lang="en-US" sz="2000" b="1" dirty="0">
                <a:solidFill>
                  <a:srgbClr val="FF0000"/>
                </a:solidFill>
              </a:rPr>
              <a:t>B-Smooth Muscle</a:t>
            </a:r>
            <a:r>
              <a:rPr lang="en-US" sz="2400" b="1" dirty="0">
                <a:solidFill>
                  <a:srgbClr val="FF0000"/>
                </a:solidFill>
              </a:rPr>
              <a:t>:-</a:t>
            </a:r>
            <a:r>
              <a:rPr lang="en-US" sz="2000" b="1" dirty="0"/>
              <a:t>it found in the walls of the hollow internal organs such as</a:t>
            </a:r>
            <a:r>
              <a:rPr lang="en-US" dirty="0"/>
              <a:t> </a:t>
            </a:r>
            <a:r>
              <a:rPr lang="en-US" sz="2000" b="1" dirty="0"/>
              <a:t>the </a:t>
            </a:r>
            <a:r>
              <a:rPr lang="en-US" sz="2000" b="1" dirty="0">
                <a:hlinkClick r:id="rId2"/>
              </a:rPr>
              <a:t>gastrointestinal tract</a:t>
            </a:r>
            <a:r>
              <a:rPr lang="en-US" sz="2000" b="1" dirty="0"/>
              <a:t>, </a:t>
            </a:r>
            <a:r>
              <a:rPr lang="en-US" sz="2000" b="1" dirty="0">
                <a:hlinkClick r:id="rId3"/>
              </a:rPr>
              <a:t>bladder</a:t>
            </a:r>
            <a:r>
              <a:rPr lang="en-US" sz="2000" b="1" dirty="0"/>
              <a:t>, and </a:t>
            </a:r>
            <a:r>
              <a:rPr lang="en-US" sz="2000" b="1" dirty="0">
                <a:hlinkClick r:id="rId4"/>
              </a:rPr>
              <a:t>uterus</a:t>
            </a:r>
            <a:r>
              <a:rPr lang="en-US" sz="2000" b="1" dirty="0"/>
              <a:t>, is under control of the </a:t>
            </a:r>
            <a:r>
              <a:rPr lang="en-US" sz="2000" b="1" dirty="0">
                <a:hlinkClick r:id="rId5"/>
              </a:rPr>
              <a:t>autonomic nervous system</a:t>
            </a:r>
            <a:r>
              <a:rPr lang="en-US" sz="2000" b="1" dirty="0"/>
              <a:t>. Smooth muscle cannot be controlled consciously and thus acts involuntarily. The non-striated (smooth) muscle </a:t>
            </a:r>
            <a:r>
              <a:rPr lang="en-US" sz="2000" b="1" dirty="0">
                <a:hlinkClick r:id="rId6"/>
              </a:rPr>
              <a:t>cell</a:t>
            </a:r>
            <a:r>
              <a:rPr lang="en-US" sz="2000" b="1" dirty="0"/>
              <a:t> is spindle-shaped and has    one </a:t>
            </a:r>
            <a:r>
              <a:rPr lang="en-US" sz="2000" b="1" dirty="0">
                <a:hlinkClick r:id="rId7"/>
              </a:rPr>
              <a:t>central</a:t>
            </a:r>
            <a:r>
              <a:rPr lang="en-US" sz="2000" b="1" dirty="0"/>
              <a:t> </a:t>
            </a:r>
            <a:r>
              <a:rPr lang="en-US" sz="2000" b="1" dirty="0">
                <a:hlinkClick r:id="rId8"/>
              </a:rPr>
              <a:t>nucleus</a:t>
            </a:r>
            <a:r>
              <a:rPr lang="en-US" sz="2000" b="1" dirty="0"/>
              <a:t>. It contracts  slowly and rhythmically.</a:t>
            </a:r>
          </a:p>
          <a:p>
            <a:pPr marL="0" indent="0" algn="l" rtl="0">
              <a:buNone/>
            </a:pPr>
            <a:r>
              <a:rPr lang="en-US" sz="2000" b="1" dirty="0"/>
              <a:t> </a:t>
            </a:r>
            <a:r>
              <a:rPr lang="en-US" sz="2000" b="1" dirty="0">
                <a:solidFill>
                  <a:srgbClr val="FF0000"/>
                </a:solidFill>
              </a:rPr>
              <a:t>C-Cardiac Muscle</a:t>
            </a:r>
            <a:r>
              <a:rPr lang="en-US" sz="2400" b="1" dirty="0">
                <a:solidFill>
                  <a:srgbClr val="FF0000"/>
                </a:solidFill>
              </a:rPr>
              <a:t>:-</a:t>
            </a:r>
            <a:r>
              <a:rPr lang="en-US" sz="2400" b="1" dirty="0"/>
              <a:t>it</a:t>
            </a:r>
            <a:r>
              <a:rPr lang="en-US" sz="2400" b="1" dirty="0">
                <a:solidFill>
                  <a:srgbClr val="FF0000"/>
                </a:solidFill>
              </a:rPr>
              <a:t> </a:t>
            </a:r>
            <a:r>
              <a:rPr lang="en-US" sz="2400" dirty="0"/>
              <a:t> </a:t>
            </a:r>
            <a:r>
              <a:rPr lang="en-US" sz="2000" b="1" dirty="0"/>
              <a:t>found in the walls of the </a:t>
            </a:r>
            <a:r>
              <a:rPr lang="en-US" sz="2000" b="1" dirty="0">
                <a:hlinkClick r:id="rId9"/>
              </a:rPr>
              <a:t>heart</a:t>
            </a:r>
            <a:r>
              <a:rPr lang="en-US" sz="2000" b="1" dirty="0"/>
              <a:t>, is also under control of the autonomic nervous system. The cardiac muscle cell has one central nucleus, like smooth muscle, but it also is striated, like skeletal muscle. The cardiac muscle cell is rectangular in shape. The </a:t>
            </a:r>
            <a:r>
              <a:rPr lang="en-US" sz="2000" b="1" dirty="0">
                <a:hlinkClick r:id="rId10"/>
              </a:rPr>
              <a:t>contraction</a:t>
            </a:r>
            <a:r>
              <a:rPr lang="en-US" sz="2000" b="1" dirty="0"/>
              <a:t> of cardiac muscle is involuntary, strong, and rhythmical.</a:t>
            </a:r>
            <a:endParaRPr lang="en-US" sz="2000" b="1" dirty="0">
              <a:solidFill>
                <a:srgbClr val="FF0000"/>
              </a:solidFill>
            </a:endParaRPr>
          </a:p>
          <a:p>
            <a:pPr marL="0" indent="0" algn="l" rtl="0">
              <a:buNone/>
            </a:pPr>
            <a:endParaRPr lang="en-US" dirty="0"/>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784" y="3140968"/>
            <a:ext cx="637334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0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963" y="476250"/>
            <a:ext cx="7836074"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88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6B6BA7C-440E-8A60-DEC9-0F2E0C41BF99}"/>
              </a:ext>
            </a:extLst>
          </p:cNvPr>
          <p:cNvSpPr>
            <a:spLocks noGrp="1"/>
          </p:cNvSpPr>
          <p:nvPr>
            <p:ph idx="1"/>
          </p:nvPr>
        </p:nvSpPr>
        <p:spPr>
          <a:xfrm>
            <a:off x="457200" y="908720"/>
            <a:ext cx="8229600" cy="5040560"/>
          </a:xfrm>
        </p:spPr>
        <p:txBody>
          <a:bodyPr>
            <a:normAutofit/>
          </a:body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i="0" u="none" strike="noStrike" kern="1200" cap="none" spc="0" normalizeH="0" baseline="0" noProof="0" dirty="0">
                <a:ln>
                  <a:noFill/>
                </a:ln>
                <a:solidFill>
                  <a:srgbClr val="FF0000"/>
                </a:solidFill>
                <a:effectLst/>
                <a:uLnTx/>
                <a:uFillTx/>
                <a:latin typeface="Calibri"/>
                <a:ea typeface="+mn-ea"/>
                <a:cs typeface="+mj-cs"/>
              </a:rPr>
              <a:t>A tissue</a:t>
            </a:r>
            <a:r>
              <a:rPr kumimoji="0" lang="en-US" sz="2400" i="0" u="none" strike="noStrike" kern="1200" cap="none" spc="0" normalizeH="0" baseline="0" noProof="0" dirty="0">
                <a:ln>
                  <a:noFill/>
                </a:ln>
                <a:solidFill>
                  <a:prstClr val="black"/>
                </a:solidFill>
                <a:effectLst/>
                <a:uLnTx/>
                <a:uFillTx/>
                <a:latin typeface="Calibri"/>
                <a:ea typeface="+mn-ea"/>
                <a:cs typeface="+mj-cs"/>
              </a:rPr>
              <a:t> is a group of many similar cells (though sometimes composed of a few related types) that work together to perform a specific function.</a:t>
            </a:r>
            <a:r>
              <a:rPr kumimoji="0" lang="en-US" sz="2400" i="0" u="none" strike="noStrike" kern="1200" cap="none" spc="0" normalizeH="0" baseline="0" noProof="0" dirty="0">
                <a:ln>
                  <a:noFill/>
                </a:ln>
                <a:solidFill>
                  <a:prstClr val="black">
                    <a:tint val="75000"/>
                  </a:prstClr>
                </a:solidFill>
                <a:effectLst/>
                <a:uLnTx/>
                <a:uFillTx/>
                <a:latin typeface="Calibri"/>
                <a:ea typeface="+mn-ea"/>
                <a:cs typeface="+mj-cs"/>
              </a:rPr>
              <a:t> </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i="0" u="none" strike="noStrike" kern="1200" cap="none" spc="0" normalizeH="0" baseline="0" noProof="0" dirty="0">
                <a:ln>
                  <a:noFill/>
                </a:ln>
                <a:solidFill>
                  <a:prstClr val="black">
                    <a:tint val="75000"/>
                  </a:prstClr>
                </a:solidFill>
                <a:effectLst/>
                <a:uLnTx/>
                <a:uFillTx/>
                <a:latin typeface="Calibri"/>
                <a:ea typeface="+mn-ea"/>
                <a:cs typeface="+mj-cs"/>
              </a:rPr>
              <a:t> </a:t>
            </a:r>
            <a:r>
              <a:rPr kumimoji="0" lang="en-US" sz="2400" i="0" u="none" strike="noStrike" kern="1200" cap="none" spc="0" normalizeH="0" baseline="0" noProof="0" dirty="0">
                <a:ln>
                  <a:noFill/>
                </a:ln>
                <a:solidFill>
                  <a:srgbClr val="FF0000"/>
                </a:solidFill>
                <a:effectLst/>
                <a:uLnTx/>
                <a:uFillTx/>
                <a:latin typeface="Calibri"/>
                <a:ea typeface="+mn-ea"/>
                <a:cs typeface="+mj-cs"/>
              </a:rPr>
              <a:t>An organ </a:t>
            </a:r>
            <a:r>
              <a:rPr kumimoji="0" lang="en-US" sz="2400" i="0" u="none" strike="noStrike" kern="1200" cap="none" spc="0" normalizeH="0" baseline="0" noProof="0" dirty="0">
                <a:ln>
                  <a:noFill/>
                </a:ln>
                <a:solidFill>
                  <a:prstClr val="black"/>
                </a:solidFill>
                <a:effectLst/>
                <a:uLnTx/>
                <a:uFillTx/>
                <a:latin typeface="Calibri"/>
                <a:ea typeface="+mn-ea"/>
                <a:cs typeface="+mj-cs"/>
              </a:rPr>
              <a:t>is an anatomically distinct structure of the body composed of two or more tissue types. Each organ performs one or more specific physiological functions</a:t>
            </a:r>
            <a:r>
              <a:rPr kumimoji="0" lang="en-US" sz="2400" i="0" u="none" strike="noStrike" kern="1200" cap="none" spc="0" normalizeH="0" baseline="0" noProof="0" dirty="0">
                <a:ln>
                  <a:noFill/>
                </a:ln>
                <a:solidFill>
                  <a:prstClr val="black">
                    <a:tint val="75000"/>
                  </a:prstClr>
                </a:solidFill>
                <a:effectLst/>
                <a:uLnTx/>
                <a:uFillTx/>
                <a:latin typeface="Calibri"/>
                <a:ea typeface="+mn-ea"/>
                <a:cs typeface="+mj-cs"/>
              </a:rPr>
              <a:t>.</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i="0" u="none" strike="noStrike" kern="1200" cap="none" spc="0" normalizeH="0" baseline="0" noProof="0" dirty="0">
                <a:ln>
                  <a:noFill/>
                </a:ln>
                <a:solidFill>
                  <a:srgbClr val="FF0000"/>
                </a:solidFill>
                <a:effectLst/>
                <a:uLnTx/>
                <a:uFillTx/>
                <a:latin typeface="Calibri"/>
                <a:ea typeface="+mn-ea"/>
                <a:cs typeface="+mj-cs"/>
              </a:rPr>
              <a:t>An  system</a:t>
            </a:r>
            <a:r>
              <a:rPr kumimoji="0" lang="en-US" sz="2400" i="0" u="none" strike="noStrike" kern="1200" cap="none" spc="0" normalizeH="0" baseline="0" noProof="0" dirty="0">
                <a:ln>
                  <a:noFill/>
                </a:ln>
                <a:solidFill>
                  <a:prstClr val="black">
                    <a:tint val="75000"/>
                  </a:prstClr>
                </a:solidFill>
                <a:effectLst/>
                <a:uLnTx/>
                <a:uFillTx/>
                <a:latin typeface="Calibri"/>
                <a:ea typeface="+mn-ea"/>
                <a:cs typeface="+mj-cs"/>
              </a:rPr>
              <a:t> </a:t>
            </a:r>
            <a:r>
              <a:rPr kumimoji="0" lang="en-US" sz="2400" i="0" u="none" strike="noStrike" kern="1200" cap="none" spc="0" normalizeH="0" baseline="0" noProof="0" dirty="0">
                <a:ln>
                  <a:noFill/>
                </a:ln>
                <a:solidFill>
                  <a:prstClr val="black"/>
                </a:solidFill>
                <a:effectLst/>
                <a:uLnTx/>
                <a:uFillTx/>
                <a:latin typeface="Calibri"/>
                <a:ea typeface="+mn-ea"/>
                <a:cs typeface="+mj-cs"/>
              </a:rPr>
              <a:t>is a group of organs that work together to perform major functions or meet physiological needs of the body.</a:t>
            </a:r>
          </a:p>
          <a:p>
            <a:endParaRPr lang="ar-IQ" dirty="0"/>
          </a:p>
        </p:txBody>
      </p:sp>
    </p:spTree>
    <p:extLst>
      <p:ext uri="{BB962C8B-B14F-4D97-AF65-F5344CB8AC3E}">
        <p14:creationId xmlns:p14="http://schemas.microsoft.com/office/powerpoint/2010/main" val="218770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0"/>
            <a:ext cx="8856984" cy="6669360"/>
          </a:xfrm>
        </p:spPr>
        <p:txBody>
          <a:bodyPr>
            <a:normAutofit fontScale="92500" lnSpcReduction="10000"/>
          </a:bodyPr>
          <a:lstStyle/>
          <a:p>
            <a:pPr marL="0" indent="0" algn="l" rtl="0">
              <a:buNone/>
            </a:pPr>
            <a:r>
              <a:rPr lang="en-US" sz="2800" b="1" dirty="0">
                <a:solidFill>
                  <a:srgbClr val="FF0000"/>
                </a:solidFill>
              </a:rPr>
              <a:t>Layers of body(surface anatomy):</a:t>
            </a:r>
          </a:p>
          <a:p>
            <a:pPr marL="0" indent="0" algn="l" rtl="0">
              <a:lnSpc>
                <a:spcPct val="160000"/>
              </a:lnSpc>
              <a:buNone/>
            </a:pPr>
            <a:r>
              <a:rPr lang="en-US" sz="3000" b="1" dirty="0">
                <a:solidFill>
                  <a:srgbClr val="FF0000"/>
                </a:solidFill>
                <a:cs typeface="+mj-cs"/>
              </a:rPr>
              <a:t>1-Skin:</a:t>
            </a:r>
            <a:r>
              <a:rPr lang="en-US" sz="3000" dirty="0">
                <a:solidFill>
                  <a:srgbClr val="00B0F0"/>
                </a:solidFill>
                <a:cs typeface="+mj-cs"/>
              </a:rPr>
              <a:t>-</a:t>
            </a:r>
            <a:r>
              <a:rPr lang="en-US" sz="2200" dirty="0">
                <a:cs typeface="+mj-cs"/>
              </a:rPr>
              <a:t> </a:t>
            </a:r>
            <a:r>
              <a:rPr lang="en-US" sz="2200" dirty="0">
                <a:solidFill>
                  <a:schemeClr val="bg2">
                    <a:lumMod val="10000"/>
                  </a:schemeClr>
                </a:solidFill>
                <a:cs typeface="+mj-cs"/>
              </a:rPr>
              <a:t>the largest organ in the body and covers the body's entire external surface. One inch of skin has approximately 19 million skin cells and 60,000 melanocytes (cells that make melanin or skin pigment). It also contains 1,000 nerve endings and 20 blood vessels.</a:t>
            </a:r>
          </a:p>
          <a:p>
            <a:pPr marL="0" indent="0" algn="l" rtl="0">
              <a:buNone/>
            </a:pPr>
            <a:r>
              <a:rPr lang="en-US" sz="2600" b="1" u="sng" dirty="0">
                <a:solidFill>
                  <a:srgbClr val="C00000"/>
                </a:solidFill>
                <a:cs typeface="+mj-cs"/>
              </a:rPr>
              <a:t>Three layers of tissue make up the skin</a:t>
            </a:r>
            <a:r>
              <a:rPr lang="en-US" sz="2200" dirty="0">
                <a:cs typeface="+mj-cs"/>
              </a:rPr>
              <a:t>:</a:t>
            </a:r>
          </a:p>
          <a:p>
            <a:pPr marL="0" indent="0" algn="l" rtl="0">
              <a:lnSpc>
                <a:spcPct val="150000"/>
              </a:lnSpc>
              <a:buNone/>
            </a:pPr>
            <a:r>
              <a:rPr lang="en-US" sz="2600" dirty="0">
                <a:solidFill>
                  <a:srgbClr val="FF0000"/>
                </a:solidFill>
                <a:cs typeface="+mj-cs"/>
              </a:rPr>
              <a:t>A-Epidermis is </a:t>
            </a:r>
            <a:r>
              <a:rPr lang="en-US" sz="2200" dirty="0">
                <a:cs typeface="+mj-cs"/>
              </a:rPr>
              <a:t>the top layer of skin, contains  keratin ,protein. Its function  act as a </a:t>
            </a:r>
            <a:r>
              <a:rPr lang="en-US" sz="2200" dirty="0">
                <a:solidFill>
                  <a:srgbClr val="00B050"/>
                </a:solidFill>
                <a:cs typeface="+mj-cs"/>
              </a:rPr>
              <a:t>protective barrier( </a:t>
            </a:r>
            <a:r>
              <a:rPr lang="en-US" sz="2200" dirty="0">
                <a:cs typeface="+mj-cs"/>
              </a:rPr>
              <a:t>against bacteria and germs from entering  the body and bloodstream and causing infections. It also protects against rain, sun and other elements.) , </a:t>
            </a:r>
            <a:r>
              <a:rPr lang="en-US" sz="2200" dirty="0">
                <a:solidFill>
                  <a:srgbClr val="FF0000"/>
                </a:solidFill>
                <a:cs typeface="+mj-cs"/>
              </a:rPr>
              <a:t>making new skin(</a:t>
            </a:r>
            <a:r>
              <a:rPr lang="en-US" sz="2200" dirty="0">
                <a:cs typeface="+mj-cs"/>
              </a:rPr>
              <a:t>These new cells replace the approximately </a:t>
            </a:r>
            <a:r>
              <a:rPr lang="en-US" sz="2200" dirty="0">
                <a:solidFill>
                  <a:srgbClr val="FF0000"/>
                </a:solidFill>
                <a:cs typeface="+mj-cs"/>
              </a:rPr>
              <a:t>40,000 </a:t>
            </a:r>
            <a:r>
              <a:rPr lang="en-US" sz="2200" dirty="0">
                <a:cs typeface="+mj-cs"/>
              </a:rPr>
              <a:t>old skin cells that your body sheds every day. You have new skin every 30 days.)and  </a:t>
            </a:r>
            <a:r>
              <a:rPr lang="en-US" sz="2200" dirty="0">
                <a:solidFill>
                  <a:srgbClr val="FF0000"/>
                </a:solidFill>
                <a:cs typeface="+mj-cs"/>
              </a:rPr>
              <a:t>providing skin color </a:t>
            </a:r>
            <a:r>
              <a:rPr lang="en-US" sz="2200" dirty="0">
                <a:cs typeface="+mj-cs"/>
              </a:rPr>
              <a:t>due to  </a:t>
            </a:r>
            <a:r>
              <a:rPr lang="en-US" sz="2200" dirty="0">
                <a:solidFill>
                  <a:srgbClr val="FF0000"/>
                </a:solidFill>
                <a:cs typeface="+mj-cs"/>
              </a:rPr>
              <a:t>melanin pigment containing.</a:t>
            </a:r>
          </a:p>
          <a:p>
            <a:pPr marL="0" indent="0" algn="l" rtl="0">
              <a:buNone/>
            </a:pPr>
            <a:endParaRPr lang="en-US" sz="2000" b="1" dirty="0">
              <a:solidFill>
                <a:srgbClr val="FF0000"/>
              </a:solidFill>
            </a:endParaRPr>
          </a:p>
          <a:p>
            <a:pPr marL="0" indent="0" algn="l" rtl="0">
              <a:buNone/>
            </a:pPr>
            <a:r>
              <a:rPr lang="en-US" sz="2000" b="1" dirty="0"/>
              <a:t> </a:t>
            </a:r>
            <a:endParaRPr lang="en-US" sz="2000" b="1" dirty="0">
              <a:solidFill>
                <a:srgbClr val="FF0000"/>
              </a:solidFill>
            </a:endParaRPr>
          </a:p>
        </p:txBody>
      </p:sp>
    </p:spTree>
    <p:extLst>
      <p:ext uri="{BB962C8B-B14F-4D97-AF65-F5344CB8AC3E}">
        <p14:creationId xmlns:p14="http://schemas.microsoft.com/office/powerpoint/2010/main" val="76022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4E2B8D1-3140-EAF5-DEF9-4798C7E30E71}"/>
              </a:ext>
            </a:extLst>
          </p:cNvPr>
          <p:cNvSpPr>
            <a:spLocks noGrp="1"/>
          </p:cNvSpPr>
          <p:nvPr>
            <p:ph idx="1"/>
          </p:nvPr>
        </p:nvSpPr>
        <p:spPr>
          <a:xfrm>
            <a:off x="179512" y="188640"/>
            <a:ext cx="8712968" cy="6120680"/>
          </a:xfrm>
        </p:spPr>
        <p:txBody>
          <a:bodyPr>
            <a:normAutofit/>
          </a:bodyPr>
          <a:lstStyle/>
          <a:p>
            <a:pPr marL="0" marR="0" lvl="0" indent="0" algn="l" defTabSz="914400" rtl="0" eaLnBrk="1" fontAlgn="auto" latinLnBrk="0" hangingPunct="1">
              <a:lnSpc>
                <a:spcPct val="160000"/>
              </a:lnSpc>
              <a:spcBef>
                <a:spcPct val="20000"/>
              </a:spcBef>
              <a:spcAft>
                <a:spcPts val="0"/>
              </a:spcAft>
              <a:buClrTx/>
              <a:buSzTx/>
              <a:buFont typeface="Arial" pitchFamily="34" charset="0"/>
              <a:buNone/>
              <a:tabLst/>
              <a:defRPr/>
            </a:pPr>
            <a:r>
              <a:rPr kumimoji="0" lang="en-US" sz="2400" i="0" u="none" strike="noStrike" kern="1200" cap="none" spc="0" normalizeH="0" baseline="0" noProof="0" dirty="0">
                <a:ln>
                  <a:noFill/>
                </a:ln>
                <a:solidFill>
                  <a:srgbClr val="FF0000"/>
                </a:solidFill>
                <a:effectLst/>
                <a:uLnTx/>
                <a:uFillTx/>
                <a:latin typeface="Calibri"/>
                <a:ea typeface="+mn-ea"/>
                <a:cs typeface="+mn-cs"/>
              </a:rPr>
              <a:t>B- Dermis</a:t>
            </a:r>
            <a:r>
              <a:rPr kumimoji="0" lang="en-US" sz="2400" i="0" u="none" strike="noStrike" kern="1200" cap="none" spc="0" normalizeH="0" baseline="0" noProof="0" dirty="0">
                <a:ln>
                  <a:noFill/>
                </a:ln>
                <a:solidFill>
                  <a:prstClr val="black"/>
                </a:solidFill>
                <a:effectLst/>
                <a:uLnTx/>
                <a:uFillTx/>
                <a:latin typeface="Calibri"/>
                <a:ea typeface="+mn-ea"/>
                <a:cs typeface="+mn-cs"/>
              </a:rPr>
              <a:t>:-  middle layer makes up 90% of skin’s thickness, it contain two types of protein ( </a:t>
            </a:r>
            <a:r>
              <a:rPr kumimoji="0" lang="en-US" sz="2400" i="0" u="none" strike="noStrike" kern="1200" cap="none" spc="0" normalizeH="0" baseline="0" noProof="0" dirty="0">
                <a:ln>
                  <a:noFill/>
                </a:ln>
                <a:solidFill>
                  <a:srgbClr val="FF0000"/>
                </a:solidFill>
                <a:effectLst/>
                <a:uLnTx/>
                <a:uFillTx/>
                <a:latin typeface="Calibri"/>
                <a:ea typeface="+mn-ea"/>
                <a:cs typeface="+mn-cs"/>
              </a:rPr>
              <a:t>collagen </a:t>
            </a:r>
            <a:r>
              <a:rPr kumimoji="0" lang="en-US" sz="2400" i="0" u="none" strike="noStrike" kern="1200" cap="none" spc="0" normalizeH="0" baseline="0" noProof="0" dirty="0">
                <a:ln>
                  <a:noFill/>
                </a:ln>
                <a:solidFill>
                  <a:prstClr val="black"/>
                </a:solidFill>
                <a:effectLst/>
                <a:uLnTx/>
                <a:uFillTx/>
                <a:latin typeface="Calibri"/>
                <a:ea typeface="+mn-ea"/>
                <a:cs typeface="+mn-cs"/>
              </a:rPr>
              <a:t>protein  responsible for strength and resilience of skin and </a:t>
            </a:r>
            <a:r>
              <a:rPr kumimoji="0" lang="en-US" sz="2400" i="0" u="none" strike="noStrike" kern="1200" cap="none" spc="0" normalizeH="0" baseline="0" noProof="0" dirty="0">
                <a:ln>
                  <a:noFill/>
                </a:ln>
                <a:solidFill>
                  <a:srgbClr val="FF0000"/>
                </a:solidFill>
                <a:effectLst/>
                <a:uLnTx/>
                <a:uFillTx/>
                <a:latin typeface="Calibri"/>
                <a:ea typeface="+mn-ea"/>
                <a:cs typeface="+mn-cs"/>
              </a:rPr>
              <a:t>elastin</a:t>
            </a:r>
            <a:r>
              <a:rPr kumimoji="0" lang="en-US" sz="2400" i="0" u="none" strike="noStrike" kern="1200" cap="none" spc="0" normalizeH="0" baseline="0" noProof="0" dirty="0">
                <a:ln>
                  <a:noFill/>
                </a:ln>
                <a:solidFill>
                  <a:prstClr val="black"/>
                </a:solidFill>
                <a:effectLst/>
                <a:uLnTx/>
                <a:uFillTx/>
                <a:latin typeface="Calibri"/>
                <a:ea typeface="+mn-ea"/>
                <a:cs typeface="+mn-cs"/>
              </a:rPr>
              <a:t> protein responsible for flexibility of skin) and hair follicle ,nerve ending  blood vessels and sweat gland,</a:t>
            </a:r>
          </a:p>
          <a:p>
            <a:pPr marL="0" marR="0" lvl="0" indent="0" algn="l" defTabSz="914400" rtl="0" eaLnBrk="1" fontAlgn="auto" latinLnBrk="0" hangingPunct="1">
              <a:lnSpc>
                <a:spcPct val="160000"/>
              </a:lnSpc>
              <a:spcBef>
                <a:spcPct val="20000"/>
              </a:spcBef>
              <a:spcAft>
                <a:spcPts val="0"/>
              </a:spcAft>
              <a:buClrTx/>
              <a:buSzTx/>
              <a:buFont typeface="Arial" pitchFamily="34" charset="0"/>
              <a:buNone/>
              <a:tabLst/>
              <a:defRPr/>
            </a:pPr>
            <a:r>
              <a:rPr kumimoji="0" lang="en-US" sz="2400" i="0" u="none" strike="noStrike" kern="1200" cap="none" spc="0" normalizeH="0" baseline="0" noProof="0" dirty="0">
                <a:ln>
                  <a:noFill/>
                </a:ln>
                <a:solidFill>
                  <a:prstClr val="black"/>
                </a:solidFill>
                <a:effectLst/>
                <a:uLnTx/>
                <a:uFillTx/>
                <a:latin typeface="Calibri"/>
                <a:ea typeface="+mn-ea"/>
                <a:cs typeface="+mn-cs"/>
              </a:rPr>
              <a:t>C- </a:t>
            </a:r>
            <a:r>
              <a:rPr kumimoji="0" lang="en-US" sz="2400" i="0" u="none" strike="noStrike" kern="1200" cap="none" spc="0" normalizeH="0" baseline="0" noProof="0" dirty="0">
                <a:ln>
                  <a:noFill/>
                </a:ln>
                <a:solidFill>
                  <a:srgbClr val="FF0000"/>
                </a:solidFill>
                <a:effectLst/>
                <a:uLnTx/>
                <a:uFillTx/>
                <a:latin typeface="Calibri"/>
                <a:ea typeface="+mn-ea"/>
                <a:cs typeface="+mn-cs"/>
              </a:rPr>
              <a:t>Hypodermis</a:t>
            </a:r>
            <a:r>
              <a:rPr kumimoji="0" lang="en-US" sz="2400" i="0" u="none" strike="noStrike" kern="1200" cap="none" spc="0" normalizeH="0" baseline="0" noProof="0" dirty="0">
                <a:ln>
                  <a:noFill/>
                </a:ln>
                <a:solidFill>
                  <a:prstClr val="black"/>
                </a:solidFill>
                <a:effectLst/>
                <a:uLnTx/>
                <a:uFillTx/>
                <a:latin typeface="Calibri"/>
                <a:ea typeface="+mn-ea"/>
                <a:cs typeface="+mn-cs"/>
              </a:rPr>
              <a:t> :-is bottom layer of the skin is the </a:t>
            </a:r>
            <a:r>
              <a:rPr kumimoji="0" lang="en-US" sz="2400" i="0" u="none" strike="noStrike" kern="1200" cap="none" spc="0" normalizeH="0" baseline="0" noProof="0" dirty="0">
                <a:ln>
                  <a:noFill/>
                </a:ln>
                <a:solidFill>
                  <a:srgbClr val="FF0000"/>
                </a:solidFill>
                <a:effectLst/>
                <a:uLnTx/>
                <a:uFillTx/>
                <a:latin typeface="Calibri"/>
                <a:ea typeface="+mn-ea"/>
                <a:cs typeface="+mn-cs"/>
              </a:rPr>
              <a:t>fatty layer,</a:t>
            </a:r>
            <a:r>
              <a:rPr kumimoji="0" lang="en-US" sz="2400" i="0" u="none" strike="noStrike" kern="1200" cap="none" spc="0" normalizeH="0" baseline="0" noProof="0" dirty="0">
                <a:ln>
                  <a:noFill/>
                </a:ln>
                <a:solidFill>
                  <a:prstClr val="black"/>
                </a:solidFill>
                <a:effectLst/>
                <a:uLnTx/>
                <a:uFillTx/>
                <a:latin typeface="Calibri"/>
                <a:ea typeface="+mn-ea"/>
                <a:cs typeface="+mn-cs"/>
              </a:rPr>
              <a:t> Cushions muscles and bones, has </a:t>
            </a:r>
            <a:r>
              <a:rPr kumimoji="0" lang="en-US" sz="2400" i="0" u="none" strike="noStrike" kern="1200" cap="none" spc="0" normalizeH="0" baseline="0" noProof="0" dirty="0">
                <a:ln>
                  <a:noFill/>
                </a:ln>
                <a:solidFill>
                  <a:srgbClr val="FF0000"/>
                </a:solidFill>
                <a:effectLst/>
                <a:uLnTx/>
                <a:uFillTx/>
                <a:latin typeface="Calibri"/>
                <a:ea typeface="+mn-ea"/>
                <a:cs typeface="+mn-cs"/>
              </a:rPr>
              <a:t>connective tissue  </a:t>
            </a:r>
            <a:r>
              <a:rPr kumimoji="0" lang="en-US" sz="2400" i="0" u="none" strike="noStrike" kern="1200" cap="none" spc="0" normalizeH="0" baseline="0" noProof="0" dirty="0">
                <a:ln>
                  <a:noFill/>
                </a:ln>
                <a:solidFill>
                  <a:prstClr val="black"/>
                </a:solidFill>
                <a:effectLst/>
                <a:uLnTx/>
                <a:uFillTx/>
                <a:latin typeface="Calibri"/>
                <a:ea typeface="+mn-ea"/>
                <a:cs typeface="+mn-cs"/>
              </a:rPr>
              <a:t>connects layers of skin to </a:t>
            </a:r>
            <a:r>
              <a:rPr kumimoji="0" lang="en-US" sz="2400" i="0" u="none" strike="noStrike" kern="1200" cap="none" spc="0" normalizeH="0" baseline="0" noProof="0" dirty="0">
                <a:ln>
                  <a:noFill/>
                </a:ln>
                <a:solidFill>
                  <a:srgbClr val="FF0000"/>
                </a:solidFill>
                <a:effectLst/>
                <a:uLnTx/>
                <a:uFillTx/>
                <a:latin typeface="Calibri"/>
                <a:ea typeface="+mn-ea"/>
                <a:cs typeface="+mn-cs"/>
              </a:rPr>
              <a:t>muscles </a:t>
            </a:r>
            <a:r>
              <a:rPr kumimoji="0" lang="en-US" sz="2400" i="0" u="none" strike="noStrike" kern="1200" cap="none" spc="0" normalizeH="0" baseline="0" noProof="0" dirty="0">
                <a:ln>
                  <a:noFill/>
                </a:ln>
                <a:solidFill>
                  <a:prstClr val="black"/>
                </a:solidFill>
                <a:effectLst/>
                <a:uLnTx/>
                <a:uFillTx/>
                <a:latin typeface="Calibri"/>
                <a:ea typeface="+mn-ea"/>
                <a:cs typeface="+mn-cs"/>
              </a:rPr>
              <a:t>and </a:t>
            </a:r>
            <a:r>
              <a:rPr kumimoji="0" lang="en-US" sz="2400" i="0" u="none" strike="noStrike" kern="1200" cap="none" spc="0" normalizeH="0" baseline="0" noProof="0" dirty="0">
                <a:ln>
                  <a:noFill/>
                </a:ln>
                <a:solidFill>
                  <a:srgbClr val="FF0000"/>
                </a:solidFill>
                <a:effectLst/>
                <a:uLnTx/>
                <a:uFillTx/>
                <a:latin typeface="Calibri"/>
                <a:ea typeface="+mn-ea"/>
                <a:cs typeface="+mn-cs"/>
              </a:rPr>
              <a:t>bones.</a:t>
            </a:r>
            <a:r>
              <a:rPr kumimoji="0" lang="en-US" sz="2400" i="0" u="none" strike="noStrike" kern="1200" cap="none" spc="0" normalizeH="0" baseline="0" noProof="0" dirty="0">
                <a:ln>
                  <a:noFill/>
                </a:ln>
                <a:solidFill>
                  <a:prstClr val="black"/>
                </a:solidFill>
                <a:effectLst/>
                <a:uLnTx/>
                <a:uFillTx/>
                <a:latin typeface="Calibri"/>
                <a:ea typeface="+mn-ea"/>
                <a:cs typeface="+mn-cs"/>
              </a:rPr>
              <a:t> Regulates </a:t>
            </a:r>
            <a:r>
              <a:rPr kumimoji="0" lang="en-US" sz="2400" i="0" u="none" strike="noStrike" kern="1200" cap="none" spc="0" normalizeH="0" baseline="0" noProof="0" dirty="0">
                <a:ln>
                  <a:noFill/>
                </a:ln>
                <a:solidFill>
                  <a:srgbClr val="FF0000"/>
                </a:solidFill>
                <a:effectLst/>
                <a:uLnTx/>
                <a:uFillTx/>
                <a:latin typeface="Calibri"/>
                <a:ea typeface="+mn-ea"/>
                <a:cs typeface="+mn-cs"/>
              </a:rPr>
              <a:t>body temperature  also </a:t>
            </a:r>
            <a:r>
              <a:rPr kumimoji="0" lang="en-US" sz="2400" i="0" u="none" strike="noStrike" kern="1200" cap="none" spc="0" normalizeH="0" baseline="0" noProof="0" dirty="0">
                <a:ln>
                  <a:noFill/>
                </a:ln>
                <a:solidFill>
                  <a:prstClr val="black"/>
                </a:solidFill>
                <a:effectLst/>
                <a:uLnTx/>
                <a:uFillTx/>
                <a:latin typeface="Calibri"/>
                <a:ea typeface="+mn-ea"/>
                <a:cs typeface="+mn-cs"/>
              </a:rPr>
              <a:t>helps </a:t>
            </a:r>
            <a:r>
              <a:rPr kumimoji="0" lang="en-US" sz="2400" i="0" u="none" strike="noStrike" kern="1200" cap="none" spc="0" normalizeH="0" baseline="0" noProof="0" dirty="0">
                <a:ln>
                  <a:noFill/>
                </a:ln>
                <a:solidFill>
                  <a:srgbClr val="FF0000"/>
                </a:solidFill>
                <a:effectLst/>
                <a:uLnTx/>
                <a:uFillTx/>
                <a:latin typeface="Calibri"/>
                <a:ea typeface="+mn-ea"/>
                <a:cs typeface="+mn-cs"/>
              </a:rPr>
              <a:t>the nerves and blood vessels in </a:t>
            </a:r>
            <a:r>
              <a:rPr kumimoji="0" lang="en-US" sz="2400" i="0" u="none" strike="noStrike" kern="1200" cap="none" spc="0" normalizeH="0" baseline="0" noProof="0" dirty="0">
                <a:ln>
                  <a:noFill/>
                </a:ln>
                <a:solidFill>
                  <a:prstClr val="black"/>
                </a:solidFill>
                <a:effectLst/>
                <a:uLnTx/>
                <a:uFillTx/>
                <a:latin typeface="Calibri"/>
                <a:ea typeface="+mn-ea"/>
                <a:cs typeface="+mn-cs"/>
              </a:rPr>
              <a:t>the dermis (middle layer) get larger in the hypodermis. These nerves and blood vessels branch out to connect the hypodermis to the rest of the body.</a:t>
            </a:r>
          </a:p>
          <a:p>
            <a:pPr marL="0" marR="0" lvl="0" indent="0" algn="l" defTabSz="914400" rtl="0" eaLnBrk="1" fontAlgn="auto" latinLnBrk="0" hangingPunct="1">
              <a:lnSpc>
                <a:spcPct val="160000"/>
              </a:lnSpc>
              <a:spcBef>
                <a:spcPct val="20000"/>
              </a:spcBef>
              <a:spcAft>
                <a:spcPts val="0"/>
              </a:spcAft>
              <a:buClrTx/>
              <a:buSzTx/>
              <a:buFont typeface="Arial" pitchFamily="34" charset="0"/>
              <a:buNone/>
              <a:tabLst/>
              <a:defRPr/>
            </a:pPr>
            <a:endParaRPr kumimoji="0" lang="en-US" sz="2400" i="0" u="none" strike="noStrike" kern="1200" cap="none" spc="0" normalizeH="0" baseline="0" noProof="0" dirty="0">
              <a:ln>
                <a:noFill/>
              </a:ln>
              <a:solidFill>
                <a:srgbClr val="FF0000"/>
              </a:solidFill>
              <a:effectLst/>
              <a:uLnTx/>
              <a:uFillTx/>
              <a:latin typeface="Calibri"/>
              <a:ea typeface="+mn-ea"/>
              <a:cs typeface="+mn-cs"/>
            </a:endParaRPr>
          </a:p>
          <a:p>
            <a:endParaRPr lang="ar-IQ" dirty="0"/>
          </a:p>
        </p:txBody>
      </p:sp>
    </p:spTree>
    <p:extLst>
      <p:ext uri="{BB962C8B-B14F-4D97-AF65-F5344CB8AC3E}">
        <p14:creationId xmlns:p14="http://schemas.microsoft.com/office/powerpoint/2010/main" val="213899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7231" y="3789040"/>
            <a:ext cx="8712968" cy="3046988"/>
          </a:xfrm>
          <a:prstGeom prst="rect">
            <a:avLst/>
          </a:prstGeom>
        </p:spPr>
        <p:txBody>
          <a:bodyPr wrap="square">
            <a:spAutoFit/>
          </a:bodyPr>
          <a:lstStyle/>
          <a:p>
            <a:pPr algn="l" rtl="0"/>
            <a:r>
              <a:rPr lang="en-US" sz="2800" b="1" dirty="0">
                <a:solidFill>
                  <a:srgbClr val="FF0000"/>
                </a:solidFill>
              </a:rPr>
              <a:t>2-Fascia  :-</a:t>
            </a:r>
            <a:r>
              <a:rPr lang="en-US" sz="2000" b="1" dirty="0"/>
              <a:t>   is a sheath of stringy connective tissue that surrounds every part of your body. It provides support to your muscles, tendons, ligaments, tissues, organs, nerves, joints and bones. When your fascia is healthy, it’s flexible and stretches with you. When your fascia tightens up, it can restrict movement and cause painful health conditions</a:t>
            </a:r>
            <a:r>
              <a:rPr lang="en-US" dirty="0"/>
              <a:t>. </a:t>
            </a:r>
            <a:r>
              <a:rPr lang="en-US" sz="2400" b="1" dirty="0">
                <a:solidFill>
                  <a:srgbClr val="FF0000"/>
                </a:solidFill>
              </a:rPr>
              <a:t>Fascia </a:t>
            </a:r>
            <a:r>
              <a:rPr lang="en-US" sz="2000" b="1" dirty="0"/>
              <a:t>is a stringy, white substance made mostly of collagen. Collagen is a type of protein that provides strength and flexibility. Fascia is soft, loose and made up of multiple layers. A liquid called hyaluronan is between each layer. The hyaluronan helps your fascia stretch as you move.</a:t>
            </a:r>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 t="-1" r="716" b="-1"/>
          <a:stretch/>
        </p:blipFill>
        <p:spPr bwMode="auto">
          <a:xfrm>
            <a:off x="4710406" y="1034"/>
            <a:ext cx="4407109" cy="393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2" y="1"/>
            <a:ext cx="4720792" cy="378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19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3360"/>
            <a:ext cx="9144000" cy="6844640"/>
          </a:xfrm>
        </p:spPr>
        <p:txBody>
          <a:bodyPr>
            <a:normAutofit fontScale="25000" lnSpcReduction="20000"/>
          </a:bodyPr>
          <a:lstStyle/>
          <a:p>
            <a:pPr marL="0" indent="0" algn="l" rtl="0">
              <a:lnSpc>
                <a:spcPct val="170000"/>
              </a:lnSpc>
              <a:buNone/>
            </a:pPr>
            <a:r>
              <a:rPr lang="en-US" sz="8000" u="sng" dirty="0">
                <a:solidFill>
                  <a:srgbClr val="FF0000"/>
                </a:solidFill>
                <a:cs typeface="+mj-cs"/>
              </a:rPr>
              <a:t>Layers of the fascia :- </a:t>
            </a:r>
            <a:r>
              <a:rPr lang="en-US" sz="8000" dirty="0">
                <a:cs typeface="+mj-cs"/>
              </a:rPr>
              <a:t>They are four layers , they are sensitive  like skin because  of presence of nerves.‌</a:t>
            </a:r>
          </a:p>
          <a:p>
            <a:pPr marL="0" indent="0" algn="l" rtl="0">
              <a:lnSpc>
                <a:spcPct val="170000"/>
              </a:lnSpc>
              <a:buNone/>
            </a:pPr>
            <a:r>
              <a:rPr lang="en-US" sz="8000" dirty="0">
                <a:solidFill>
                  <a:srgbClr val="FF0000"/>
                </a:solidFill>
                <a:cs typeface="+mj-cs"/>
              </a:rPr>
              <a:t>A-Superficial fascia.:-</a:t>
            </a:r>
            <a:r>
              <a:rPr lang="en-US" sz="8000" dirty="0">
                <a:cs typeface="+mj-cs"/>
              </a:rPr>
              <a:t> This layer is direct under the </a:t>
            </a:r>
            <a:r>
              <a:rPr lang="en-US" sz="8000" dirty="0">
                <a:cs typeface="+mj-cs"/>
                <a:hlinkClick r:id="rId2"/>
              </a:rPr>
              <a:t>skin</a:t>
            </a:r>
            <a:r>
              <a:rPr lang="en-US" sz="8000" dirty="0">
                <a:cs typeface="+mj-cs"/>
              </a:rPr>
              <a:t>. It’s thicker in the main part of your body (your stomach, chest, etc.), and it gets thinner in places further away from the center — like the your hands and feet. Superficial fascia can include muscle fibers that make up many different structures in the   body‌</a:t>
            </a:r>
          </a:p>
          <a:p>
            <a:pPr marL="0" indent="0" algn="l" rtl="0">
              <a:lnSpc>
                <a:spcPct val="170000"/>
              </a:lnSpc>
              <a:buNone/>
            </a:pPr>
            <a:r>
              <a:rPr lang="en-US" sz="8000" dirty="0">
                <a:solidFill>
                  <a:srgbClr val="FF0000"/>
                </a:solidFill>
                <a:cs typeface="+mj-cs"/>
              </a:rPr>
              <a:t>B-Deep fascia:-.</a:t>
            </a:r>
            <a:r>
              <a:rPr lang="en-US" sz="8000" dirty="0">
                <a:cs typeface="+mj-cs"/>
              </a:rPr>
              <a:t> The deep fascia covers bones, muscles, nerves, and blood  vessels. It can be broken into two subtypes:</a:t>
            </a:r>
          </a:p>
          <a:p>
            <a:pPr marL="0" indent="0" algn="l" rtl="0">
              <a:lnSpc>
                <a:spcPct val="170000"/>
              </a:lnSpc>
              <a:buNone/>
            </a:pPr>
            <a:r>
              <a:rPr lang="en-US" sz="8000" u="sng" dirty="0">
                <a:solidFill>
                  <a:schemeClr val="bg2">
                    <a:lumMod val="10000"/>
                  </a:schemeClr>
                </a:solidFill>
                <a:cs typeface="+mj-cs"/>
              </a:rPr>
              <a:t>A</a:t>
            </a:r>
            <a:r>
              <a:rPr lang="en-US" sz="8000" u="sng" dirty="0">
                <a:solidFill>
                  <a:srgbClr val="00B0F0"/>
                </a:solidFill>
                <a:cs typeface="+mj-cs"/>
              </a:rPr>
              <a:t>-</a:t>
            </a:r>
            <a:r>
              <a:rPr lang="en-US" sz="8000" u="sng" dirty="0">
                <a:solidFill>
                  <a:schemeClr val="bg2">
                    <a:lumMod val="10000"/>
                  </a:schemeClr>
                </a:solidFill>
                <a:cs typeface="+mj-cs"/>
              </a:rPr>
              <a:t>Aponeurotic  fascia</a:t>
            </a:r>
            <a:r>
              <a:rPr lang="en-US" sz="8000" dirty="0">
                <a:cs typeface="+mj-cs"/>
              </a:rPr>
              <a:t>:-  which is thicker and separates more easily from muscles</a:t>
            </a:r>
            <a:r>
              <a:rPr lang="en-US" sz="8000" dirty="0">
                <a:solidFill>
                  <a:srgbClr val="0070C0"/>
                </a:solidFill>
                <a:cs typeface="+mj-cs"/>
              </a:rPr>
              <a:t> </a:t>
            </a:r>
          </a:p>
          <a:p>
            <a:pPr marL="0" indent="0" algn="l" rtl="0">
              <a:lnSpc>
                <a:spcPct val="170000"/>
              </a:lnSpc>
              <a:buNone/>
            </a:pPr>
            <a:r>
              <a:rPr lang="en-US" sz="8000" dirty="0">
                <a:solidFill>
                  <a:srgbClr val="0070C0"/>
                </a:solidFill>
                <a:cs typeface="+mj-cs"/>
              </a:rPr>
              <a:t> </a:t>
            </a:r>
            <a:r>
              <a:rPr lang="en-US" sz="8000" u="sng" dirty="0">
                <a:solidFill>
                  <a:schemeClr val="bg2">
                    <a:lumMod val="10000"/>
                  </a:schemeClr>
                </a:solidFill>
                <a:cs typeface="+mj-cs"/>
              </a:rPr>
              <a:t>B--</a:t>
            </a:r>
            <a:r>
              <a:rPr lang="en-US" sz="8000" u="sng" dirty="0" err="1">
                <a:solidFill>
                  <a:schemeClr val="bg2">
                    <a:lumMod val="10000"/>
                  </a:schemeClr>
                </a:solidFill>
                <a:cs typeface="+mj-cs"/>
              </a:rPr>
              <a:t>Epimysial</a:t>
            </a:r>
            <a:r>
              <a:rPr lang="en-US" sz="8000" u="sng" dirty="0">
                <a:solidFill>
                  <a:schemeClr val="bg2">
                    <a:lumMod val="10000"/>
                  </a:schemeClr>
                </a:solidFill>
                <a:cs typeface="+mj-cs"/>
              </a:rPr>
              <a:t>   fascia</a:t>
            </a:r>
            <a:r>
              <a:rPr lang="en-US" sz="8000" u="sng" dirty="0">
                <a:solidFill>
                  <a:srgbClr val="FF0000"/>
                </a:solidFill>
                <a:cs typeface="+mj-cs"/>
              </a:rPr>
              <a:t> :-</a:t>
            </a:r>
            <a:r>
              <a:rPr lang="en-US" sz="8000" dirty="0">
                <a:solidFill>
                  <a:srgbClr val="FF0000"/>
                </a:solidFill>
                <a:cs typeface="+mj-cs"/>
              </a:rPr>
              <a:t> </a:t>
            </a:r>
            <a:r>
              <a:rPr lang="en-US" sz="8000" dirty="0">
                <a:cs typeface="+mj-cs"/>
              </a:rPr>
              <a:t>which is thinner and more tightly connected to muscles‌</a:t>
            </a:r>
          </a:p>
          <a:p>
            <a:pPr marL="0" indent="0" algn="l" rtl="0">
              <a:lnSpc>
                <a:spcPct val="170000"/>
              </a:lnSpc>
              <a:buNone/>
            </a:pPr>
            <a:r>
              <a:rPr lang="en-US" sz="8000" u="sng" dirty="0">
                <a:solidFill>
                  <a:schemeClr val="bg2">
                    <a:lumMod val="10000"/>
                  </a:schemeClr>
                </a:solidFill>
                <a:cs typeface="+mj-cs"/>
              </a:rPr>
              <a:t>C-Visceral fascia</a:t>
            </a:r>
            <a:r>
              <a:rPr lang="en-US" sz="8000" dirty="0">
                <a:cs typeface="+mj-cs"/>
              </a:rPr>
              <a:t>.:- The visceral layer goes around certain organs that settle into your body’s open spaces, including the lungs, heart, and stomach   .  </a:t>
            </a:r>
          </a:p>
          <a:p>
            <a:pPr marL="0" indent="0" algn="l" rtl="0">
              <a:lnSpc>
                <a:spcPct val="170000"/>
              </a:lnSpc>
              <a:buNone/>
            </a:pPr>
            <a:r>
              <a:rPr lang="en-US" sz="8000" u="sng" dirty="0">
                <a:cs typeface="+mj-cs"/>
              </a:rPr>
              <a:t>D- </a:t>
            </a:r>
            <a:r>
              <a:rPr lang="en-US" sz="8000" u="sng" dirty="0">
                <a:solidFill>
                  <a:schemeClr val="bg2">
                    <a:lumMod val="10000"/>
                  </a:schemeClr>
                </a:solidFill>
                <a:cs typeface="+mj-cs"/>
              </a:rPr>
              <a:t>Parietal fascia</a:t>
            </a:r>
            <a:r>
              <a:rPr lang="en-US" sz="8000" dirty="0">
                <a:solidFill>
                  <a:srgbClr val="FF0000"/>
                </a:solidFill>
                <a:cs typeface="+mj-cs"/>
              </a:rPr>
              <a:t>. </a:t>
            </a:r>
            <a:r>
              <a:rPr lang="en-US" sz="8000" dirty="0">
                <a:cs typeface="+mj-cs"/>
              </a:rPr>
              <a:t>Tissues that line a body cavity are called parietal fascia. For example, the pelvis is lined by parietal fascia. </a:t>
            </a:r>
          </a:p>
          <a:p>
            <a:pPr marL="0" indent="0" algn="l" rtl="0">
              <a:lnSpc>
                <a:spcPct val="170000"/>
              </a:lnSpc>
              <a:buNone/>
            </a:pPr>
            <a:r>
              <a:rPr lang="en-US" sz="8000" dirty="0">
                <a:cs typeface="+mj-cs"/>
              </a:rPr>
              <a:t>               </a:t>
            </a:r>
          </a:p>
          <a:p>
            <a:pPr algn="l"/>
            <a:endParaRPr lang="en-US" sz="2000" b="1" dirty="0"/>
          </a:p>
        </p:txBody>
      </p:sp>
    </p:spTree>
    <p:extLst>
      <p:ext uri="{BB962C8B-B14F-4D97-AF65-F5344CB8AC3E}">
        <p14:creationId xmlns:p14="http://schemas.microsoft.com/office/powerpoint/2010/main" val="61203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E625325-25B2-3BAD-3204-B52D6FDD83F5}"/>
              </a:ext>
            </a:extLst>
          </p:cNvPr>
          <p:cNvSpPr>
            <a:spLocks noGrp="1"/>
          </p:cNvSpPr>
          <p:nvPr>
            <p:ph idx="1"/>
          </p:nvPr>
        </p:nvSpPr>
        <p:spPr>
          <a:xfrm>
            <a:off x="107504" y="260648"/>
            <a:ext cx="8712968" cy="6336704"/>
          </a:xfrm>
        </p:spPr>
        <p:txBody>
          <a:bodyPr>
            <a:normAutofit fontScale="77500" lnSpcReduction="20000"/>
          </a:bodyPr>
          <a:lstStyle/>
          <a:p>
            <a:pPr marL="0" marR="0" lvl="0" indent="0" algn="l" defTabSz="914400" rtl="0" eaLnBrk="1" fontAlgn="auto" latinLnBrk="0" hangingPunct="1">
              <a:lnSpc>
                <a:spcPct val="170000"/>
              </a:lnSpc>
              <a:spcBef>
                <a:spcPct val="20000"/>
              </a:spcBef>
              <a:spcAft>
                <a:spcPts val="0"/>
              </a:spcAft>
              <a:buClrTx/>
              <a:buSzTx/>
              <a:buFont typeface="Arial" pitchFamily="34" charset="0"/>
              <a:buNone/>
              <a:tabLst/>
              <a:defRPr/>
            </a:pPr>
            <a:r>
              <a:rPr kumimoji="0" lang="en-US" sz="4300" i="0" strike="noStrike" kern="1200" cap="none" spc="0" normalizeH="0" baseline="0" noProof="0" dirty="0">
                <a:ln>
                  <a:noFill/>
                </a:ln>
                <a:solidFill>
                  <a:srgbClr val="C00000"/>
                </a:solidFill>
                <a:uLnTx/>
                <a:uFillTx/>
                <a:latin typeface="Calibri"/>
                <a:ea typeface="+mn-ea"/>
                <a:cs typeface="+mj-cs"/>
              </a:rPr>
              <a:t>3-Muscles:- </a:t>
            </a:r>
            <a:r>
              <a:rPr kumimoji="0" lang="en-US" sz="3000" i="0" strike="noStrike" kern="1200" cap="none" spc="0" normalizeH="0" baseline="0" noProof="0" dirty="0">
                <a:ln>
                  <a:noFill/>
                </a:ln>
                <a:solidFill>
                  <a:schemeClr val="bg2">
                    <a:lumMod val="10000"/>
                  </a:schemeClr>
                </a:solidFill>
                <a:uLnTx/>
                <a:uFillTx/>
                <a:latin typeface="Calibri"/>
                <a:ea typeface="+mn-ea"/>
                <a:cs typeface="+mj-cs"/>
              </a:rPr>
              <a:t>are soft tissues. Many stretchy fibers make up the muscles. You have more than 600 muscles in the body. Different types of muscles have different jobs. There are three types of the muscles :-</a:t>
            </a:r>
          </a:p>
          <a:p>
            <a:pPr marL="0" marR="0" lvl="0" indent="0" algn="l" defTabSz="914400" rtl="0" eaLnBrk="1" fontAlgn="auto" latinLnBrk="0" hangingPunct="1">
              <a:lnSpc>
                <a:spcPct val="170000"/>
              </a:lnSpc>
              <a:spcBef>
                <a:spcPct val="20000"/>
              </a:spcBef>
              <a:spcAft>
                <a:spcPts val="0"/>
              </a:spcAft>
              <a:buClrTx/>
              <a:buSzTx/>
              <a:buFont typeface="Arial" pitchFamily="34" charset="0"/>
              <a:buNone/>
              <a:tabLst/>
              <a:defRPr/>
            </a:pPr>
            <a:endParaRPr kumimoji="0" lang="en-US" sz="1000" i="0" strike="noStrike" kern="1200" cap="none" spc="0" normalizeH="0" baseline="0" noProof="0" dirty="0">
              <a:ln>
                <a:noFill/>
              </a:ln>
              <a:solidFill>
                <a:schemeClr val="bg2">
                  <a:lumMod val="10000"/>
                </a:schemeClr>
              </a:solidFill>
              <a:uLnTx/>
              <a:uFillTx/>
              <a:latin typeface="Calibri"/>
              <a:ea typeface="+mn-ea"/>
              <a:cs typeface="+mj-cs"/>
            </a:endParaRPr>
          </a:p>
          <a:p>
            <a:pPr marL="0" marR="0" lvl="0" indent="0" algn="l" defTabSz="914400" rtl="0" eaLnBrk="1" fontAlgn="auto" latinLnBrk="0" hangingPunct="1">
              <a:lnSpc>
                <a:spcPct val="170000"/>
              </a:lnSpc>
              <a:spcBef>
                <a:spcPct val="20000"/>
              </a:spcBef>
              <a:spcAft>
                <a:spcPts val="0"/>
              </a:spcAft>
              <a:buClrTx/>
              <a:buSzTx/>
              <a:buFont typeface="Arial" pitchFamily="34" charset="0"/>
              <a:buNone/>
              <a:tabLst/>
              <a:defRPr/>
            </a:pPr>
            <a:r>
              <a:rPr kumimoji="0" lang="en-US" sz="3500" i="0" strike="noStrike" kern="1200" cap="none" spc="0" normalizeH="0" baseline="0" noProof="0" dirty="0">
                <a:ln>
                  <a:noFill/>
                </a:ln>
                <a:solidFill>
                  <a:schemeClr val="bg2">
                    <a:lumMod val="10000"/>
                  </a:schemeClr>
                </a:solidFill>
                <a:uLnTx/>
                <a:uFillTx/>
                <a:latin typeface="Calibri"/>
                <a:ea typeface="+mn-ea"/>
                <a:cs typeface="+mj-cs"/>
                <a:hlinkClick r:id="rId2">
                  <a:extLst>
                    <a:ext uri="{A12FA001-AC4F-418D-AE19-62706E023703}">
                      <ahyp:hlinkClr xmlns:ahyp="http://schemas.microsoft.com/office/drawing/2018/hyperlinkcolor" val="tx"/>
                    </a:ext>
                  </a:extLst>
                </a:hlinkClick>
              </a:rPr>
              <a:t>A--Skeletal muscle</a:t>
            </a:r>
            <a:r>
              <a:rPr kumimoji="0" lang="en-US" sz="3500" i="0" strike="noStrike" kern="1200" cap="none" spc="0" normalizeH="0" baseline="0" noProof="0" dirty="0">
                <a:ln>
                  <a:noFill/>
                </a:ln>
                <a:solidFill>
                  <a:schemeClr val="bg2">
                    <a:lumMod val="10000"/>
                  </a:schemeClr>
                </a:solidFill>
                <a:uLnTx/>
                <a:uFillTx/>
                <a:latin typeface="Calibri"/>
                <a:ea typeface="+mn-ea"/>
                <a:cs typeface="+mj-cs"/>
              </a:rPr>
              <a:t>, </a:t>
            </a:r>
            <a:r>
              <a:rPr kumimoji="0" lang="en-US" sz="3000" i="0" strike="noStrike" kern="1200" cap="none" spc="0" normalizeH="0" baseline="0" noProof="0" dirty="0">
                <a:ln>
                  <a:noFill/>
                </a:ln>
                <a:solidFill>
                  <a:schemeClr val="bg2">
                    <a:lumMod val="10000"/>
                  </a:schemeClr>
                </a:solidFill>
                <a:uLnTx/>
                <a:uFillTx/>
                <a:latin typeface="Calibri"/>
                <a:ea typeface="+mn-ea"/>
                <a:cs typeface="+mj-cs"/>
              </a:rPr>
              <a:t>attached to bones, is responsible for skeletal movements. The </a:t>
            </a:r>
            <a:r>
              <a:rPr kumimoji="0" lang="en-US" sz="3000" i="0" strike="noStrike" kern="1200" cap="none" spc="0" normalizeH="0" baseline="0" noProof="0" dirty="0">
                <a:ln>
                  <a:noFill/>
                </a:ln>
                <a:solidFill>
                  <a:schemeClr val="bg2">
                    <a:lumMod val="10000"/>
                  </a:schemeClr>
                </a:solidFill>
                <a:uLnTx/>
                <a:uFillTx/>
                <a:latin typeface="Calibri"/>
                <a:ea typeface="+mn-ea"/>
                <a:cs typeface="+mj-cs"/>
                <a:hlinkClick r:id="rId3">
                  <a:extLst>
                    <a:ext uri="{A12FA001-AC4F-418D-AE19-62706E023703}">
                      <ahyp:hlinkClr xmlns:ahyp="http://schemas.microsoft.com/office/drawing/2018/hyperlinkcolor" val="tx"/>
                    </a:ext>
                  </a:extLst>
                </a:hlinkClick>
              </a:rPr>
              <a:t>peripheral</a:t>
            </a:r>
            <a:r>
              <a:rPr kumimoji="0" lang="en-US" sz="3000" i="0" strike="noStrike" kern="1200" cap="none" spc="0" normalizeH="0" baseline="0" noProof="0" dirty="0">
                <a:ln>
                  <a:noFill/>
                </a:ln>
                <a:solidFill>
                  <a:schemeClr val="bg2">
                    <a:lumMod val="10000"/>
                  </a:schemeClr>
                </a:solidFill>
                <a:uLnTx/>
                <a:uFillTx/>
                <a:latin typeface="Calibri"/>
                <a:ea typeface="+mn-ea"/>
                <a:cs typeface="+mj-cs"/>
              </a:rPr>
              <a:t> portion of the </a:t>
            </a:r>
            <a:r>
              <a:rPr kumimoji="0" lang="en-US" sz="3000" i="0" strike="noStrike" kern="1200" cap="none" spc="0" normalizeH="0" baseline="0" noProof="0" dirty="0">
                <a:ln>
                  <a:noFill/>
                </a:ln>
                <a:solidFill>
                  <a:schemeClr val="bg2">
                    <a:lumMod val="10000"/>
                  </a:schemeClr>
                </a:solidFill>
                <a:uLnTx/>
                <a:uFillTx/>
                <a:latin typeface="Calibri"/>
                <a:ea typeface="+mn-ea"/>
                <a:cs typeface="+mj-cs"/>
                <a:hlinkClick r:id="rId4">
                  <a:extLst>
                    <a:ext uri="{A12FA001-AC4F-418D-AE19-62706E023703}">
                      <ahyp:hlinkClr xmlns:ahyp="http://schemas.microsoft.com/office/drawing/2018/hyperlinkcolor" val="tx"/>
                    </a:ext>
                  </a:extLst>
                </a:hlinkClick>
              </a:rPr>
              <a:t>central nervous system</a:t>
            </a:r>
            <a:r>
              <a:rPr kumimoji="0" lang="en-US" sz="3000" i="0" strike="noStrike" kern="1200" cap="none" spc="0" normalizeH="0" baseline="0" noProof="0" dirty="0">
                <a:ln>
                  <a:noFill/>
                </a:ln>
                <a:solidFill>
                  <a:schemeClr val="bg2">
                    <a:lumMod val="10000"/>
                  </a:schemeClr>
                </a:solidFill>
                <a:uLnTx/>
                <a:uFillTx/>
                <a:latin typeface="Calibri"/>
                <a:ea typeface="+mn-ea"/>
                <a:cs typeface="+mj-cs"/>
              </a:rPr>
              <a:t> (</a:t>
            </a:r>
            <a:r>
              <a:rPr kumimoji="0" lang="en-US" sz="3000" i="0" strike="noStrike" kern="1200" cap="none" spc="0" normalizeH="0" baseline="0" noProof="0" dirty="0">
                <a:ln>
                  <a:noFill/>
                </a:ln>
                <a:solidFill>
                  <a:schemeClr val="bg2">
                    <a:lumMod val="10000"/>
                  </a:schemeClr>
                </a:solidFill>
                <a:uLnTx/>
                <a:uFillTx/>
                <a:latin typeface="Calibri"/>
                <a:ea typeface="+mn-ea"/>
                <a:cs typeface="+mj-cs"/>
                <a:hlinkClick r:id="rId4">
                  <a:extLst>
                    <a:ext uri="{A12FA001-AC4F-418D-AE19-62706E023703}">
                      <ahyp:hlinkClr xmlns:ahyp="http://schemas.microsoft.com/office/drawing/2018/hyperlinkcolor" val="tx"/>
                    </a:ext>
                  </a:extLst>
                </a:hlinkClick>
              </a:rPr>
              <a:t>CNS</a:t>
            </a:r>
            <a:r>
              <a:rPr kumimoji="0" lang="en-US" sz="3000" i="0" strike="noStrike" kern="1200" cap="none" spc="0" normalizeH="0" baseline="0" noProof="0" dirty="0">
                <a:ln>
                  <a:noFill/>
                </a:ln>
                <a:solidFill>
                  <a:schemeClr val="bg2">
                    <a:lumMod val="10000"/>
                  </a:schemeClr>
                </a:solidFill>
                <a:uLnTx/>
                <a:uFillTx/>
                <a:latin typeface="Calibri"/>
                <a:ea typeface="+mn-ea"/>
                <a:cs typeface="+mj-cs"/>
              </a:rPr>
              <a:t>) controls the skeletal muscles. Thus, these muscles are under conscious, or voluntary, control. The basic unit is the muscle </a:t>
            </a:r>
            <a:r>
              <a:rPr kumimoji="0" lang="en-US" sz="3000" i="0" strike="noStrike" kern="1200" cap="none" spc="0" normalizeH="0" baseline="0" noProof="0" dirty="0">
                <a:ln>
                  <a:noFill/>
                </a:ln>
                <a:solidFill>
                  <a:schemeClr val="bg2">
                    <a:lumMod val="10000"/>
                  </a:schemeClr>
                </a:solidFill>
                <a:uLnTx/>
                <a:uFillTx/>
                <a:latin typeface="Calibri"/>
                <a:ea typeface="+mn-ea"/>
                <a:cs typeface="+mj-cs"/>
                <a:hlinkClick r:id="rId5">
                  <a:extLst>
                    <a:ext uri="{A12FA001-AC4F-418D-AE19-62706E023703}">
                      <ahyp:hlinkClr xmlns:ahyp="http://schemas.microsoft.com/office/drawing/2018/hyperlinkcolor" val="tx"/>
                    </a:ext>
                  </a:extLst>
                </a:hlinkClick>
              </a:rPr>
              <a:t>fiber</a:t>
            </a:r>
            <a:r>
              <a:rPr kumimoji="0" lang="en-US" sz="3000" i="0" strike="noStrike" kern="1200" cap="none" spc="0" normalizeH="0" baseline="0" noProof="0" dirty="0">
                <a:ln>
                  <a:noFill/>
                </a:ln>
                <a:solidFill>
                  <a:schemeClr val="bg2">
                    <a:lumMod val="10000"/>
                  </a:schemeClr>
                </a:solidFill>
                <a:uLnTx/>
                <a:uFillTx/>
                <a:latin typeface="Calibri"/>
                <a:ea typeface="+mn-ea"/>
                <a:cs typeface="+mj-cs"/>
              </a:rPr>
              <a:t> with many nuclei. These </a:t>
            </a:r>
            <a:r>
              <a:rPr kumimoji="0" lang="en-US" sz="3000" i="0" strike="noStrike" kern="1200" cap="none" spc="0" normalizeH="0" baseline="0" noProof="0" dirty="0">
                <a:ln>
                  <a:noFill/>
                </a:ln>
                <a:solidFill>
                  <a:schemeClr val="bg2">
                    <a:lumMod val="10000"/>
                  </a:schemeClr>
                </a:solidFill>
                <a:uLnTx/>
                <a:uFillTx/>
                <a:latin typeface="Calibri"/>
                <a:ea typeface="+mn-ea"/>
                <a:cs typeface="+mj-cs"/>
                <a:hlinkClick r:id="rId6">
                  <a:extLst>
                    <a:ext uri="{A12FA001-AC4F-418D-AE19-62706E023703}">
                      <ahyp:hlinkClr xmlns:ahyp="http://schemas.microsoft.com/office/drawing/2018/hyperlinkcolor" val="tx"/>
                    </a:ext>
                  </a:extLst>
                </a:hlinkClick>
              </a:rPr>
              <a:t>muscle fibers</a:t>
            </a:r>
            <a:r>
              <a:rPr kumimoji="0" lang="en-US" sz="3000" i="0" strike="noStrike" kern="1200" cap="none" spc="0" normalizeH="0" baseline="0" noProof="0" dirty="0">
                <a:ln>
                  <a:noFill/>
                </a:ln>
                <a:solidFill>
                  <a:schemeClr val="bg2">
                    <a:lumMod val="10000"/>
                  </a:schemeClr>
                </a:solidFill>
                <a:uLnTx/>
                <a:uFillTx/>
                <a:latin typeface="Calibri"/>
                <a:ea typeface="+mn-ea"/>
                <a:cs typeface="+mj-cs"/>
              </a:rPr>
              <a:t> are striated (having </a:t>
            </a:r>
            <a:r>
              <a:rPr kumimoji="0" lang="en-US" sz="3000" i="0" strike="noStrike" kern="1200" cap="none" spc="0" normalizeH="0" baseline="0" noProof="0" dirty="0">
                <a:ln>
                  <a:noFill/>
                </a:ln>
                <a:solidFill>
                  <a:schemeClr val="bg2">
                    <a:lumMod val="10000"/>
                  </a:schemeClr>
                </a:solidFill>
                <a:uLnTx/>
                <a:uFillTx/>
                <a:latin typeface="Calibri"/>
                <a:ea typeface="+mn-ea"/>
                <a:cs typeface="+mj-cs"/>
                <a:hlinkClick r:id="rId7">
                  <a:extLst>
                    <a:ext uri="{A12FA001-AC4F-418D-AE19-62706E023703}">
                      <ahyp:hlinkClr xmlns:ahyp="http://schemas.microsoft.com/office/drawing/2018/hyperlinkcolor" val="tx"/>
                    </a:ext>
                  </a:extLst>
                </a:hlinkClick>
              </a:rPr>
              <a:t>transverse</a:t>
            </a:r>
            <a:r>
              <a:rPr kumimoji="0" lang="en-US" sz="3000" i="0" strike="noStrike" kern="1200" cap="none" spc="0" normalizeH="0" baseline="0" noProof="0" dirty="0">
                <a:ln>
                  <a:noFill/>
                </a:ln>
                <a:solidFill>
                  <a:schemeClr val="bg2">
                    <a:lumMod val="10000"/>
                  </a:schemeClr>
                </a:solidFill>
                <a:uLnTx/>
                <a:uFillTx/>
                <a:latin typeface="Calibri"/>
                <a:ea typeface="+mn-ea"/>
                <a:cs typeface="+mj-cs"/>
              </a:rPr>
              <a:t> streaks) and each acts independently of neighboring muscle fibers.</a:t>
            </a:r>
            <a:endParaRPr kumimoji="0" lang="en-US" sz="9500" i="0" strike="noStrike" kern="1200" cap="none" spc="0" normalizeH="0" baseline="0" noProof="0" dirty="0">
              <a:ln>
                <a:noFill/>
              </a:ln>
              <a:solidFill>
                <a:schemeClr val="bg2">
                  <a:lumMod val="10000"/>
                </a:schemeClr>
              </a:solidFill>
              <a:uLnTx/>
              <a:uFillTx/>
              <a:latin typeface="Calibri"/>
              <a:ea typeface="+mn-ea"/>
              <a:cs typeface="+mj-cs"/>
            </a:endParaRPr>
          </a:p>
          <a:p>
            <a:pPr marL="0" marR="0" lvl="0" indent="0" algn="l" defTabSz="914400" rtl="0" eaLnBrk="1" fontAlgn="auto" latinLnBrk="0" hangingPunct="1">
              <a:lnSpc>
                <a:spcPct val="170000"/>
              </a:lnSpc>
              <a:spcBef>
                <a:spcPct val="20000"/>
              </a:spcBef>
              <a:spcAft>
                <a:spcPts val="0"/>
              </a:spcAft>
              <a:buClrTx/>
              <a:buSzTx/>
              <a:buFont typeface="Arial" pitchFamily="34" charset="0"/>
              <a:buNone/>
              <a:tabLst/>
              <a:defRPr/>
            </a:pPr>
            <a:r>
              <a:rPr kumimoji="0" lang="en-US" sz="3900" i="0" strike="noStrike" kern="1200" cap="none" spc="0" normalizeH="0" baseline="0" noProof="0" dirty="0">
                <a:ln>
                  <a:noFill/>
                </a:ln>
                <a:solidFill>
                  <a:schemeClr val="bg2">
                    <a:lumMod val="10000"/>
                  </a:schemeClr>
                </a:solidFill>
                <a:uLnTx/>
                <a:uFillTx/>
                <a:latin typeface="Calibri"/>
                <a:ea typeface="+mn-ea"/>
                <a:cs typeface="+mj-cs"/>
              </a:rPr>
              <a:t>               </a:t>
            </a:r>
          </a:p>
          <a:p>
            <a:endParaRPr lang="ar-IQ" dirty="0"/>
          </a:p>
        </p:txBody>
      </p:sp>
    </p:spTree>
    <p:extLst>
      <p:ext uri="{BB962C8B-B14F-4D97-AF65-F5344CB8AC3E}">
        <p14:creationId xmlns:p14="http://schemas.microsoft.com/office/powerpoint/2010/main" val="9022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10" y="-1035496"/>
            <a:ext cx="8963925" cy="7776864"/>
          </a:xfrm>
        </p:spPr>
        <p:txBody>
          <a:bodyPr>
            <a:normAutofit/>
          </a:bodyPr>
          <a:lstStyle/>
          <a:p>
            <a:pPr marL="0" indent="0" algn="l">
              <a:buNone/>
            </a:pPr>
            <a:endParaRPr lang="en-US" sz="3300" b="1" dirty="0">
              <a:solidFill>
                <a:srgbClr val="FF0000"/>
              </a:solidFill>
            </a:endParaRPr>
          </a:p>
          <a:p>
            <a:pPr marL="0" indent="0" algn="l">
              <a:buNone/>
            </a:pPr>
            <a:r>
              <a:rPr lang="en-US" b="1" dirty="0">
                <a:solidFill>
                  <a:srgbClr val="FF0000"/>
                </a:solidFill>
              </a:rPr>
              <a:t>.</a:t>
            </a:r>
          </a:p>
          <a:p>
            <a:pPr marL="0" indent="0" algn="l">
              <a:buNone/>
            </a:pPr>
            <a:r>
              <a:rPr lang="en-US" sz="2400" b="1" dirty="0">
                <a:solidFill>
                  <a:srgbClr val="FF0000"/>
                </a:solidFill>
              </a:rPr>
              <a:t>Skele</a:t>
            </a:r>
            <a:r>
              <a:rPr lang="en-US" sz="2000" b="1" dirty="0">
                <a:solidFill>
                  <a:srgbClr val="FF0000"/>
                </a:solidFill>
              </a:rPr>
              <a:t>tal muscles are responsible  for </a:t>
            </a:r>
            <a:r>
              <a:rPr lang="en-US" sz="2000" b="1" dirty="0"/>
              <a:t>production of the movements of the skeleton; they are sometimes called </a:t>
            </a:r>
            <a:r>
              <a:rPr lang="en-US" sz="2000" b="1" dirty="0">
                <a:solidFill>
                  <a:srgbClr val="FF0000"/>
                </a:solidFill>
              </a:rPr>
              <a:t>voluntary muscles </a:t>
            </a:r>
            <a:r>
              <a:rPr lang="en-US" sz="2000" b="1" dirty="0"/>
              <a:t>and are made up of </a:t>
            </a:r>
            <a:r>
              <a:rPr lang="en-US" sz="2000" b="1" dirty="0">
                <a:solidFill>
                  <a:srgbClr val="FF0000"/>
                </a:solidFill>
              </a:rPr>
              <a:t>striped muscle fibers</a:t>
            </a:r>
            <a:r>
              <a:rPr lang="en-US" sz="2000" b="1" dirty="0"/>
              <a:t>. A skeletal muscle has two or more attachments. The attachment that moves the least is referred to as the </a:t>
            </a:r>
            <a:r>
              <a:rPr lang="en-US" sz="2000" b="1" dirty="0">
                <a:solidFill>
                  <a:srgbClr val="FF0000"/>
                </a:solidFill>
              </a:rPr>
              <a:t>origin</a:t>
            </a:r>
            <a:r>
              <a:rPr lang="en-US" sz="2000" b="1" dirty="0"/>
              <a:t>, and the one that moves the most is referred to as the </a:t>
            </a:r>
            <a:r>
              <a:rPr lang="en-US" sz="2000" b="1" dirty="0">
                <a:solidFill>
                  <a:srgbClr val="FF0000"/>
                </a:solidFill>
              </a:rPr>
              <a:t>insertion.</a:t>
            </a:r>
          </a:p>
          <a:p>
            <a:pPr marL="0" indent="0" algn="l">
              <a:buNone/>
            </a:pPr>
            <a:r>
              <a:rPr lang="en-US" sz="2000" b="1" dirty="0"/>
              <a:t>The fleshy part of the muscle is referred to as its </a:t>
            </a:r>
            <a:r>
              <a:rPr lang="en-US" sz="2000" b="1" dirty="0">
                <a:solidFill>
                  <a:srgbClr val="FF0000"/>
                </a:solidFill>
              </a:rPr>
              <a:t>belly</a:t>
            </a:r>
            <a:r>
              <a:rPr lang="en-US" sz="2000" b="1" dirty="0"/>
              <a:t>, the ends of a muscle are attached to bones, cartilage, or ligaments by cords of fibrous tissue called </a:t>
            </a:r>
            <a:r>
              <a:rPr lang="en-US" sz="2000" b="1" dirty="0">
                <a:solidFill>
                  <a:srgbClr val="FF0000"/>
                </a:solidFill>
              </a:rPr>
              <a:t>tendons</a:t>
            </a:r>
            <a:r>
              <a:rPr lang="en-US" sz="2000" b="1" dirty="0"/>
              <a:t> . </a:t>
            </a:r>
          </a:p>
          <a:p>
            <a:pPr marL="0" indent="0" algn="l" rtl="0">
              <a:buNone/>
            </a:pPr>
            <a:r>
              <a:rPr lang="en-US" sz="2000" b="1" dirty="0"/>
              <a:t>Occasionally, flattened muscles are attached by a thin </a:t>
            </a:r>
            <a:r>
              <a:rPr lang="en-US" sz="1800" b="1" dirty="0"/>
              <a:t>but </a:t>
            </a:r>
            <a:r>
              <a:rPr lang="en-US" sz="2000" b="1" dirty="0"/>
              <a:t>strong sheet of fibrous tissue called an </a:t>
            </a:r>
            <a:r>
              <a:rPr lang="en-US" sz="2000" b="1" dirty="0" err="1">
                <a:solidFill>
                  <a:srgbClr val="FF0000"/>
                </a:solidFill>
              </a:rPr>
              <a:t>aponeurosis</a:t>
            </a:r>
            <a:r>
              <a:rPr lang="en-US" sz="2400" b="1" dirty="0">
                <a:solidFill>
                  <a:srgbClr val="FF0000"/>
                </a:solidFill>
              </a:rPr>
              <a:t> </a:t>
            </a:r>
            <a:r>
              <a:rPr lang="en-US" sz="2400" b="1" dirty="0"/>
              <a:t>.</a:t>
            </a:r>
          </a:p>
          <a:p>
            <a:pPr marL="0" indent="0" algn="l" rtl="0">
              <a:buNone/>
            </a:pPr>
            <a:r>
              <a:rPr lang="en-US" sz="2000" b="1" dirty="0">
                <a:solidFill>
                  <a:srgbClr val="FF0000"/>
                </a:solidFill>
              </a:rPr>
              <a:t>Nerve supply of skeletal muscle:-</a:t>
            </a:r>
          </a:p>
          <a:p>
            <a:pPr marL="0" indent="0" algn="l" rtl="0">
              <a:buNone/>
            </a:pPr>
            <a:r>
              <a:rPr lang="en-US" sz="2000" b="1" dirty="0"/>
              <a:t>The  nerve supply to muscle is mixed  about 60%</a:t>
            </a:r>
          </a:p>
          <a:p>
            <a:pPr marL="0" indent="0" algn="l" rtl="0">
              <a:buNone/>
            </a:pPr>
            <a:r>
              <a:rPr lang="en-US" sz="2000" b="1" dirty="0"/>
              <a:t>Is </a:t>
            </a:r>
            <a:r>
              <a:rPr lang="en-US" sz="2000" b="1" dirty="0">
                <a:solidFill>
                  <a:srgbClr val="FF0000"/>
                </a:solidFill>
              </a:rPr>
              <a:t>moto</a:t>
            </a:r>
            <a:r>
              <a:rPr lang="en-US" sz="2000" b="1" dirty="0"/>
              <a:t>r and 40% is </a:t>
            </a:r>
            <a:r>
              <a:rPr lang="en-US" sz="2000" b="1" dirty="0">
                <a:solidFill>
                  <a:srgbClr val="FF0000"/>
                </a:solidFill>
              </a:rPr>
              <a:t>sensory </a:t>
            </a:r>
            <a:r>
              <a:rPr lang="en-US" sz="2000" b="1" dirty="0"/>
              <a:t>and also it contains   </a:t>
            </a:r>
          </a:p>
          <a:p>
            <a:pPr marL="0" indent="0" algn="l" rtl="0">
              <a:buNone/>
            </a:pPr>
            <a:r>
              <a:rPr lang="en-US" b="1" dirty="0"/>
              <a:t> </a:t>
            </a:r>
            <a:r>
              <a:rPr lang="en-US" sz="2000" b="1" dirty="0"/>
              <a:t>some </a:t>
            </a:r>
            <a:r>
              <a:rPr lang="en-US" sz="2000" b="1" dirty="0">
                <a:solidFill>
                  <a:srgbClr val="FF0000"/>
                </a:solidFill>
              </a:rPr>
              <a:t>sympathetic automatic </a:t>
            </a:r>
            <a:r>
              <a:rPr lang="en-US" sz="2000" b="1" dirty="0"/>
              <a:t>fibers. The nerve </a:t>
            </a:r>
          </a:p>
          <a:p>
            <a:pPr marL="0" indent="0" algn="l" rtl="0">
              <a:buNone/>
            </a:pPr>
            <a:r>
              <a:rPr lang="en-US" sz="2000" b="1" dirty="0"/>
              <a:t>Enter the muscle at about mid point on its deep </a:t>
            </a:r>
          </a:p>
          <a:p>
            <a:pPr marL="0" indent="0" algn="l" rtl="0">
              <a:buNone/>
            </a:pPr>
            <a:r>
              <a:rPr lang="en-US" sz="2000" b="1" dirty="0"/>
              <a:t>Surface often near the margin  ,the place of</a:t>
            </a:r>
          </a:p>
          <a:p>
            <a:pPr marL="0" indent="0" algn="l" rtl="0">
              <a:buNone/>
            </a:pPr>
            <a:r>
              <a:rPr lang="en-US" sz="2000" b="1" dirty="0"/>
              <a:t>entrance is known as the </a:t>
            </a:r>
            <a:r>
              <a:rPr lang="en-US" sz="2400" b="1" dirty="0">
                <a:solidFill>
                  <a:srgbClr val="FF0000"/>
                </a:solidFill>
              </a:rPr>
              <a:t>motor point </a:t>
            </a:r>
            <a:r>
              <a:rPr lang="en-US" sz="2000" b="1" dirty="0"/>
              <a:t>.</a:t>
            </a:r>
          </a:p>
        </p:txBody>
      </p:sp>
      <p:pic>
        <p:nvPicPr>
          <p:cNvPr id="8"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151" y="3185592"/>
            <a:ext cx="345638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94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4000" cy="6624736"/>
          </a:xfrm>
        </p:spPr>
        <p:txBody>
          <a:bodyPr>
            <a:normAutofit/>
          </a:bodyPr>
          <a:lstStyle/>
          <a:p>
            <a:pPr marL="0" indent="0" algn="l" rtl="0">
              <a:buNone/>
            </a:pPr>
            <a:r>
              <a:rPr lang="en-US" sz="2000" b="1" dirty="0">
                <a:solidFill>
                  <a:srgbClr val="FF0000"/>
                </a:solidFill>
                <a:latin typeface="Helvetica Neue"/>
              </a:rPr>
              <a:t>Shape of the skeletal muscles </a:t>
            </a:r>
            <a:r>
              <a:rPr lang="en-US" sz="1800" b="1" dirty="0">
                <a:solidFill>
                  <a:srgbClr val="FF0000"/>
                </a:solidFill>
                <a:latin typeface="Helvetica Neue"/>
              </a:rPr>
              <a:t>:-  </a:t>
            </a:r>
            <a:r>
              <a:rPr lang="en-US" sz="1800" b="1" dirty="0">
                <a:solidFill>
                  <a:srgbClr val="4D5156"/>
                </a:solidFill>
                <a:latin typeface="Helvetica Neue"/>
              </a:rPr>
              <a:t>is the arrangement of the </a:t>
            </a:r>
            <a:r>
              <a:rPr lang="en-US" sz="1800" b="1" dirty="0">
                <a:solidFill>
                  <a:srgbClr val="FF0000"/>
                </a:solidFill>
                <a:latin typeface="Helvetica Neue"/>
              </a:rPr>
              <a:t>fascicles</a:t>
            </a:r>
            <a:r>
              <a:rPr lang="en-US" sz="1800" b="1" dirty="0">
                <a:solidFill>
                  <a:srgbClr val="4D5156"/>
                </a:solidFill>
                <a:latin typeface="Helvetica Neue"/>
              </a:rPr>
              <a:t> in the skeletal muscle. Fascicles can be </a:t>
            </a:r>
            <a:r>
              <a:rPr lang="en-US" sz="1800" b="1" dirty="0">
                <a:solidFill>
                  <a:srgbClr val="FF0000"/>
                </a:solidFill>
                <a:latin typeface="Helvetica Neue"/>
              </a:rPr>
              <a:t>parallel</a:t>
            </a:r>
            <a:r>
              <a:rPr lang="en-US" sz="1800" b="1" dirty="0">
                <a:solidFill>
                  <a:srgbClr val="040C28"/>
                </a:solidFill>
                <a:latin typeface="Helvetica Neue"/>
              </a:rPr>
              <a:t>, </a:t>
            </a:r>
            <a:r>
              <a:rPr lang="en-US" sz="1800" b="1" dirty="0">
                <a:solidFill>
                  <a:schemeClr val="tx2">
                    <a:lumMod val="60000"/>
                    <a:lumOff val="40000"/>
                  </a:schemeClr>
                </a:solidFill>
                <a:latin typeface="Helvetica Neue"/>
              </a:rPr>
              <a:t>circular</a:t>
            </a:r>
            <a:r>
              <a:rPr lang="en-US" sz="1800" b="1" dirty="0">
                <a:solidFill>
                  <a:srgbClr val="040C28"/>
                </a:solidFill>
                <a:latin typeface="Helvetica Neue"/>
              </a:rPr>
              <a:t>, </a:t>
            </a:r>
            <a:r>
              <a:rPr lang="en-US" sz="1800" b="1" dirty="0">
                <a:solidFill>
                  <a:srgbClr val="00B050"/>
                </a:solidFill>
                <a:latin typeface="Helvetica Neue"/>
              </a:rPr>
              <a:t>convergent</a:t>
            </a:r>
            <a:r>
              <a:rPr lang="en-US" sz="1800" b="1" dirty="0">
                <a:solidFill>
                  <a:schemeClr val="accent3">
                    <a:lumMod val="75000"/>
                  </a:schemeClr>
                </a:solidFill>
                <a:latin typeface="Helvetica Neue"/>
              </a:rPr>
              <a:t>,  pinnate</a:t>
            </a:r>
            <a:r>
              <a:rPr lang="en-US" sz="1800" b="1" dirty="0">
                <a:solidFill>
                  <a:srgbClr val="040C28"/>
                </a:solidFill>
                <a:latin typeface="Helvetica Neue"/>
              </a:rPr>
              <a:t>, </a:t>
            </a:r>
            <a:r>
              <a:rPr lang="en-US" sz="1800" b="1" dirty="0">
                <a:solidFill>
                  <a:srgbClr val="7030A0"/>
                </a:solidFill>
                <a:latin typeface="Helvetica Neue"/>
              </a:rPr>
              <a:t> fusiform</a:t>
            </a:r>
            <a:r>
              <a:rPr lang="en-US" sz="1800" b="1" dirty="0">
                <a:solidFill>
                  <a:srgbClr val="040C28"/>
                </a:solidFill>
                <a:latin typeface="Helvetica Neue"/>
              </a:rPr>
              <a:t>, or </a:t>
            </a:r>
            <a:r>
              <a:rPr lang="en-US" sz="1800" b="1" dirty="0">
                <a:solidFill>
                  <a:srgbClr val="C00000"/>
                </a:solidFill>
                <a:latin typeface="Helvetica Neue"/>
              </a:rPr>
              <a:t>triangula</a:t>
            </a:r>
            <a:r>
              <a:rPr lang="en-US" sz="1800" b="1" dirty="0">
                <a:solidFill>
                  <a:srgbClr val="040C28"/>
                </a:solidFill>
                <a:latin typeface="Helvetica Neue"/>
              </a:rPr>
              <a:t>r</a:t>
            </a:r>
            <a:r>
              <a:rPr lang="en-US" sz="1800" b="1" dirty="0">
                <a:solidFill>
                  <a:srgbClr val="4D5156"/>
                </a:solidFill>
                <a:latin typeface="Helvetica Neue"/>
              </a:rPr>
              <a:t>. Each arrangement has its own range of motion and ability to do work</a:t>
            </a:r>
          </a:p>
          <a:p>
            <a:pPr marL="0" indent="0" algn="l" rtl="0">
              <a:buNone/>
            </a:pPr>
            <a:r>
              <a:rPr lang="en-US" sz="1800" b="1" dirty="0">
                <a:solidFill>
                  <a:srgbClr val="FF0000"/>
                </a:solidFill>
              </a:rPr>
              <a:t>1.-</a:t>
            </a:r>
            <a:r>
              <a:rPr lang="en-US" sz="1800" dirty="0"/>
              <a:t>  </a:t>
            </a:r>
            <a:r>
              <a:rPr lang="en-US" sz="2000" b="1" dirty="0">
                <a:solidFill>
                  <a:srgbClr val="FF0000"/>
                </a:solidFill>
              </a:rPr>
              <a:t>Parallel or fusiform</a:t>
            </a:r>
            <a:r>
              <a:rPr lang="en-US" sz="1800" b="1" dirty="0"/>
              <a:t>: </a:t>
            </a:r>
            <a:r>
              <a:rPr lang="en-US" sz="2000" b="1" dirty="0"/>
              <a:t>as their name implies their fibers run parallel to each other</a:t>
            </a:r>
            <a:endParaRPr lang="en-US" sz="1800" b="1" dirty="0"/>
          </a:p>
          <a:p>
            <a:pPr marL="0" indent="0" algn="l" rtl="0">
              <a:buNone/>
            </a:pPr>
            <a:r>
              <a:rPr lang="en-US" sz="2000" b="1" dirty="0">
                <a:solidFill>
                  <a:srgbClr val="FF0000"/>
                </a:solidFill>
              </a:rPr>
              <a:t>2-</a:t>
            </a:r>
            <a:r>
              <a:rPr lang="en-US" sz="1800" dirty="0"/>
              <a:t> </a:t>
            </a:r>
            <a:r>
              <a:rPr lang="en-US" sz="1800" b="1" dirty="0"/>
              <a:t> </a:t>
            </a:r>
            <a:r>
              <a:rPr lang="en-US" sz="2000" b="1" dirty="0">
                <a:solidFill>
                  <a:srgbClr val="FF0000"/>
                </a:solidFill>
              </a:rPr>
              <a:t>Convergent</a:t>
            </a:r>
            <a:r>
              <a:rPr lang="en-US" sz="1800" b="1" dirty="0"/>
              <a:t>: </a:t>
            </a:r>
            <a:r>
              <a:rPr lang="en-US" sz="2000" b="1" dirty="0"/>
              <a:t>the muscle fibers converge on the insertion to maximize the force of muscle contraction.</a:t>
            </a:r>
          </a:p>
          <a:p>
            <a:pPr marL="0" indent="0" algn="r" rtl="0">
              <a:buNone/>
            </a:pPr>
            <a:r>
              <a:rPr lang="en-US" sz="2000" b="1" dirty="0">
                <a:solidFill>
                  <a:srgbClr val="FF0000"/>
                </a:solidFill>
              </a:rPr>
              <a:t>3-</a:t>
            </a:r>
            <a:r>
              <a:rPr lang="en-US" sz="1800" dirty="0"/>
              <a:t>  </a:t>
            </a:r>
            <a:r>
              <a:rPr lang="en-US" sz="2400" b="1" dirty="0" err="1">
                <a:solidFill>
                  <a:srgbClr val="FF0000"/>
                </a:solidFill>
              </a:rPr>
              <a:t>pennate</a:t>
            </a:r>
            <a:r>
              <a:rPr lang="en-US" sz="2800" dirty="0">
                <a:solidFill>
                  <a:srgbClr val="FF0000"/>
                </a:solidFill>
              </a:rPr>
              <a:t>: </a:t>
            </a:r>
            <a:r>
              <a:rPr lang="en-US" sz="2000" b="1" dirty="0"/>
              <a:t>many fibers per unit area.  These types of muscles are strong but they tie or quickly.  There are three types of </a:t>
            </a:r>
            <a:r>
              <a:rPr lang="en-US" sz="2000" b="1" dirty="0" err="1"/>
              <a:t>pennate</a:t>
            </a:r>
            <a:r>
              <a:rPr lang="en-US" sz="2000" b="1" dirty="0"/>
              <a:t> muscle,(</a:t>
            </a:r>
            <a:r>
              <a:rPr lang="en-US" sz="2000" b="1" dirty="0" err="1"/>
              <a:t>unipennate</a:t>
            </a:r>
            <a:r>
              <a:rPr lang="en-US" sz="2000" b="1" dirty="0"/>
              <a:t> ,</a:t>
            </a:r>
            <a:r>
              <a:rPr lang="en-US" sz="2000" b="1" dirty="0" err="1"/>
              <a:t>bipennate</a:t>
            </a:r>
            <a:r>
              <a:rPr lang="en-US" sz="2000" b="1" dirty="0"/>
              <a:t> and</a:t>
            </a:r>
          </a:p>
          <a:p>
            <a:pPr algn="l"/>
            <a:r>
              <a:rPr lang="en-US" sz="2000" b="1" dirty="0"/>
              <a:t>         </a:t>
            </a:r>
            <a:r>
              <a:rPr lang="en-US" sz="2000" b="1" dirty="0" err="1"/>
              <a:t>multipennete</a:t>
            </a:r>
            <a:endParaRPr lang="en-US" sz="2000" b="1" dirty="0"/>
          </a:p>
          <a:p>
            <a:pPr marL="0" indent="0" algn="l" rtl="0">
              <a:buNone/>
            </a:pPr>
            <a:r>
              <a:rPr lang="en-US" sz="2000" dirty="0">
                <a:solidFill>
                  <a:srgbClr val="FF0000"/>
                </a:solidFill>
              </a:rPr>
              <a:t>4</a:t>
            </a:r>
            <a:r>
              <a:rPr lang="en-US" sz="2000" dirty="0"/>
              <a:t>- </a:t>
            </a:r>
            <a:r>
              <a:rPr lang="en-US" sz="2400" b="1" dirty="0">
                <a:solidFill>
                  <a:srgbClr val="FF0000"/>
                </a:solidFill>
              </a:rPr>
              <a:t>Circular</a:t>
            </a:r>
            <a:r>
              <a:rPr lang="en-US" sz="2000" b="1" dirty="0"/>
              <a:t>: the muscle fibers surrounded opening to act as a sphincter</a:t>
            </a:r>
            <a:r>
              <a:rPr lang="en-US" sz="2000" dirty="0"/>
              <a:t>.  </a:t>
            </a:r>
          </a:p>
          <a:p>
            <a:pPr algn="l"/>
            <a:r>
              <a:rPr lang="en-US" sz="2000" b="1" dirty="0">
                <a:solidFill>
                  <a:srgbClr val="FF0000"/>
                </a:solidFill>
              </a:rPr>
              <a:t>.5- </a:t>
            </a:r>
            <a:r>
              <a:rPr lang="en-US" sz="2400" b="1" dirty="0">
                <a:solidFill>
                  <a:srgbClr val="FF0000"/>
                </a:solidFill>
              </a:rPr>
              <a:t> fusiform</a:t>
            </a:r>
            <a:r>
              <a:rPr lang="en-US" sz="2000" dirty="0"/>
              <a:t>: </a:t>
            </a:r>
            <a:r>
              <a:rPr lang="en-US" sz="2000" b="1" dirty="0"/>
              <a:t>these are parallel muscles that are slightly wider in their middle (spindle shaped) as fusiform.</a:t>
            </a:r>
          </a:p>
          <a:p>
            <a:pPr marL="0" indent="0" algn="l" rtl="0">
              <a:buNone/>
            </a:pPr>
            <a:r>
              <a:rPr lang="en-US" sz="2400" b="1" dirty="0">
                <a:solidFill>
                  <a:srgbClr val="FF0000"/>
                </a:solidFill>
              </a:rPr>
              <a:t>Layers of  skeletal muscle:-</a:t>
            </a:r>
            <a:r>
              <a:rPr lang="en-US" sz="2000" b="1" dirty="0"/>
              <a:t>There are three layers of connective tissue : </a:t>
            </a:r>
            <a:r>
              <a:rPr lang="en-US" sz="2400" b="1" dirty="0" err="1">
                <a:solidFill>
                  <a:srgbClr val="FF0000"/>
                </a:solidFill>
              </a:rPr>
              <a:t>epimysium</a:t>
            </a:r>
            <a:r>
              <a:rPr lang="en-US" sz="2400" b="1" dirty="0">
                <a:solidFill>
                  <a:srgbClr val="FF0000"/>
                </a:solidFill>
              </a:rPr>
              <a:t>,</a:t>
            </a:r>
            <a:r>
              <a:rPr lang="en-US" sz="2000" b="1" dirty="0"/>
              <a:t> </a:t>
            </a:r>
            <a:r>
              <a:rPr lang="en-US" sz="2400" b="1" dirty="0">
                <a:solidFill>
                  <a:srgbClr val="FF0000"/>
                </a:solidFill>
              </a:rPr>
              <a:t>perimysium, </a:t>
            </a:r>
            <a:r>
              <a:rPr lang="en-US" sz="2000" b="1" dirty="0"/>
              <a:t>and </a:t>
            </a:r>
            <a:r>
              <a:rPr lang="en-US" sz="2400" b="1" dirty="0" err="1">
                <a:solidFill>
                  <a:srgbClr val="FF0000"/>
                </a:solidFill>
              </a:rPr>
              <a:t>endomysium</a:t>
            </a:r>
            <a:r>
              <a:rPr lang="en-US" sz="2000" b="1" dirty="0"/>
              <a:t>. </a:t>
            </a:r>
            <a:r>
              <a:rPr lang="en-US" sz="2000" b="1" dirty="0">
                <a:solidFill>
                  <a:srgbClr val="FF0000"/>
                </a:solidFill>
              </a:rPr>
              <a:t>Skeletal muscle fibers </a:t>
            </a:r>
            <a:r>
              <a:rPr lang="en-US" sz="2000" b="1" dirty="0"/>
              <a:t>are organized into groups called </a:t>
            </a:r>
            <a:r>
              <a:rPr lang="en-US" sz="2400" b="1" dirty="0">
                <a:solidFill>
                  <a:srgbClr val="FF0000"/>
                </a:solidFill>
              </a:rPr>
              <a:t>fascicles</a:t>
            </a:r>
            <a:r>
              <a:rPr lang="en-US" sz="2000" b="1" dirty="0"/>
              <a:t>. </a:t>
            </a:r>
            <a:r>
              <a:rPr lang="en-US" sz="2000" b="1" dirty="0">
                <a:solidFill>
                  <a:srgbClr val="FF0000"/>
                </a:solidFill>
              </a:rPr>
              <a:t>Blood vessels </a:t>
            </a:r>
            <a:r>
              <a:rPr lang="en-US" sz="2000" b="1" dirty="0"/>
              <a:t>and</a:t>
            </a:r>
            <a:r>
              <a:rPr lang="en-US" sz="2000" b="1" dirty="0">
                <a:solidFill>
                  <a:srgbClr val="FF0000"/>
                </a:solidFill>
              </a:rPr>
              <a:t> nerves </a:t>
            </a:r>
            <a:r>
              <a:rPr lang="en-US" sz="2000" b="1" dirty="0"/>
              <a:t>enter the connective tissue and branch in the cell. Muscles attach to bones directly or through </a:t>
            </a:r>
            <a:r>
              <a:rPr lang="en-US" sz="2400" b="1" dirty="0">
                <a:solidFill>
                  <a:srgbClr val="FF0000"/>
                </a:solidFill>
              </a:rPr>
              <a:t>tendons </a:t>
            </a:r>
            <a:r>
              <a:rPr lang="en-US" sz="2000" b="1" dirty="0"/>
              <a:t>or </a:t>
            </a:r>
            <a:r>
              <a:rPr lang="en-US" sz="2400" b="1" dirty="0" err="1">
                <a:solidFill>
                  <a:srgbClr val="FF0000"/>
                </a:solidFill>
              </a:rPr>
              <a:t>aponeuroses</a:t>
            </a:r>
            <a:r>
              <a:rPr lang="en-US" sz="2400" b="1" dirty="0">
                <a:solidFill>
                  <a:srgbClr val="FF0000"/>
                </a:solidFill>
              </a:rPr>
              <a:t>.</a:t>
            </a:r>
          </a:p>
          <a:p>
            <a:pPr marL="0" indent="0" algn="l" rtl="0">
              <a:buNone/>
            </a:pPr>
            <a:endParaRPr lang="en-US" sz="1800" b="1" dirty="0"/>
          </a:p>
        </p:txBody>
      </p:sp>
    </p:spTree>
    <p:extLst>
      <p:ext uri="{BB962C8B-B14F-4D97-AF65-F5344CB8AC3E}">
        <p14:creationId xmlns:p14="http://schemas.microsoft.com/office/powerpoint/2010/main" val="164817985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1612</Words>
  <Application>Microsoft Office PowerPoint</Application>
  <PresentationFormat>عرض على الشاشة (4:3)</PresentationFormat>
  <Paragraphs>68</Paragraphs>
  <Slides>13</Slides>
  <Notes>3</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Calibri</vt:lpstr>
      <vt:lpstr>Helvetica Neue</vt:lpstr>
      <vt:lpstr>نسق Office</vt:lpstr>
      <vt:lpstr>Structures of body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 of body</dc:title>
  <dc:creator>Maher</dc:creator>
  <cp:lastModifiedBy>كريم حازم حازم</cp:lastModifiedBy>
  <cp:revision>138</cp:revision>
  <dcterms:created xsi:type="dcterms:W3CDTF">2023-12-07T18:04:41Z</dcterms:created>
  <dcterms:modified xsi:type="dcterms:W3CDTF">2024-12-20T20:18:36Z</dcterms:modified>
</cp:coreProperties>
</file>