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5"/>
  </p:notesMasterIdLst>
  <p:sldIdLst>
    <p:sldId id="331" r:id="rId2"/>
    <p:sldId id="326" r:id="rId3"/>
    <p:sldId id="321" r:id="rId4"/>
    <p:sldId id="322" r:id="rId5"/>
    <p:sldId id="323" r:id="rId6"/>
    <p:sldId id="324" r:id="rId7"/>
    <p:sldId id="325" r:id="rId8"/>
    <p:sldId id="327" r:id="rId9"/>
    <p:sldId id="328" r:id="rId10"/>
    <p:sldId id="329" r:id="rId11"/>
    <p:sldId id="330" r:id="rId12"/>
    <p:sldId id="277" r:id="rId13"/>
    <p:sldId id="332"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71"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AFECDF0-45F7-4C97-9B65-1C89CBC68DEB}" type="datetimeFigureOut">
              <a:rPr lang="ar-IQ" smtClean="0"/>
              <a:t>17/06/1445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F488C7E-1950-435C-A2BF-58117E54543A}" type="slidenum">
              <a:rPr lang="ar-IQ" smtClean="0"/>
              <a:t>‹#›</a:t>
            </a:fld>
            <a:endParaRPr lang="ar-IQ"/>
          </a:p>
        </p:txBody>
      </p:sp>
    </p:spTree>
    <p:extLst>
      <p:ext uri="{BB962C8B-B14F-4D97-AF65-F5344CB8AC3E}">
        <p14:creationId xmlns:p14="http://schemas.microsoft.com/office/powerpoint/2010/main" val="20389306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9A709D6-CA0B-4498-94B4-349EF6CC90B7}" type="datetimeFigureOut">
              <a:rPr lang="ar-IQ" smtClean="0"/>
              <a:t>17/06/1445</a:t>
            </a:fld>
            <a:endParaRPr lang="ar-IQ"/>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2C8B8A07-C13C-41C9-ADA6-4D2F93536277}"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9A709D6-CA0B-4498-94B4-349EF6CC90B7}" type="datetimeFigureOut">
              <a:rPr lang="ar-IQ" smtClean="0"/>
              <a:t>17/06/1445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C8B8A07-C13C-41C9-ADA6-4D2F9353627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09A709D6-CA0B-4498-94B4-349EF6CC90B7}" type="datetimeFigureOut">
              <a:rPr lang="ar-IQ" smtClean="0"/>
              <a:t>17/06/1445</a:t>
            </a:fld>
            <a:endParaRPr lang="ar-IQ"/>
          </a:p>
        </p:txBody>
      </p:sp>
      <p:sp>
        <p:nvSpPr>
          <p:cNvPr id="5" name="عنصر نائب للتذييل 4"/>
          <p:cNvSpPr>
            <a:spLocks noGrp="1"/>
          </p:cNvSpPr>
          <p:nvPr>
            <p:ph type="ftr" sz="quarter" idx="11"/>
          </p:nvPr>
        </p:nvSpPr>
        <p:spPr>
          <a:xfrm>
            <a:off x="457201" y="6248207"/>
            <a:ext cx="5573483" cy="365125"/>
          </a:xfrm>
        </p:spPr>
        <p:txBody>
          <a:bodyPr/>
          <a:lstStyle/>
          <a:p>
            <a:endParaRPr lang="ar-IQ"/>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2C8B8A07-C13C-41C9-ADA6-4D2F93536277}"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09A709D6-CA0B-4498-94B4-349EF6CC90B7}" type="datetimeFigureOut">
              <a:rPr lang="ar-IQ" smtClean="0"/>
              <a:t>17/06/1445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2C8B8A07-C13C-41C9-ADA6-4D2F93536277}" type="slidenum">
              <a:rPr lang="ar-IQ" smtClean="0"/>
              <a:t>‹#›</a:t>
            </a:fld>
            <a:endParaRPr lang="ar-IQ"/>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09A709D6-CA0B-4498-94B4-349EF6CC90B7}" type="datetimeFigureOut">
              <a:rPr lang="ar-IQ" smtClean="0"/>
              <a:t>17/06/1445</a:t>
            </a:fld>
            <a:endParaRPr lang="ar-IQ"/>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C8B8A07-C13C-41C9-ADA6-4D2F93536277}" type="slidenum">
              <a:rPr lang="ar-IQ" smtClean="0"/>
              <a:t>‹#›</a:t>
            </a:fld>
            <a:endParaRPr lang="ar-IQ"/>
          </a:p>
        </p:txBody>
      </p:sp>
      <p:sp>
        <p:nvSpPr>
          <p:cNvPr id="14" name="عنصر نائب للتذييل 13"/>
          <p:cNvSpPr>
            <a:spLocks noGrp="1"/>
          </p:cNvSpPr>
          <p:nvPr>
            <p:ph type="ftr" sz="quarter" idx="12"/>
          </p:nvPr>
        </p:nvSpPr>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09A709D6-CA0B-4498-94B4-349EF6CC90B7}" type="datetimeFigureOut">
              <a:rPr lang="ar-IQ" smtClean="0"/>
              <a:t>17/06/1445</a:t>
            </a:fld>
            <a:endParaRPr lang="ar-IQ"/>
          </a:p>
        </p:txBody>
      </p:sp>
      <p:sp>
        <p:nvSpPr>
          <p:cNvPr id="10" name="عنصر نائب لرقم الشريحة 9"/>
          <p:cNvSpPr>
            <a:spLocks noGrp="1"/>
          </p:cNvSpPr>
          <p:nvPr>
            <p:ph type="sldNum" sz="quarter" idx="16"/>
          </p:nvPr>
        </p:nvSpPr>
        <p:spPr/>
        <p:txBody>
          <a:bodyPr rtlCol="0"/>
          <a:lstStyle/>
          <a:p>
            <a:fld id="{2C8B8A07-C13C-41C9-ADA6-4D2F93536277}" type="slidenum">
              <a:rPr lang="ar-IQ" smtClean="0"/>
              <a:t>‹#›</a:t>
            </a:fld>
            <a:endParaRPr lang="ar-IQ"/>
          </a:p>
        </p:txBody>
      </p:sp>
      <p:sp>
        <p:nvSpPr>
          <p:cNvPr id="12" name="عنصر نائب للتذييل 11"/>
          <p:cNvSpPr>
            <a:spLocks noGrp="1"/>
          </p:cNvSpPr>
          <p:nvPr>
            <p:ph type="ftr" sz="quarter" idx="17"/>
          </p:nvPr>
        </p:nvSpPr>
        <p:spPr/>
        <p:txBody>
          <a:bodyPr rtlCol="0"/>
          <a:lstStyle/>
          <a:p>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09A709D6-CA0B-4498-94B4-349EF6CC90B7}" type="datetimeFigureOut">
              <a:rPr lang="ar-IQ" smtClean="0"/>
              <a:t>17/06/1445</a:t>
            </a:fld>
            <a:endParaRPr lang="ar-IQ"/>
          </a:p>
        </p:txBody>
      </p:sp>
      <p:sp>
        <p:nvSpPr>
          <p:cNvPr id="12" name="عنصر نائب لرقم الشريحة 11"/>
          <p:cNvSpPr>
            <a:spLocks noGrp="1"/>
          </p:cNvSpPr>
          <p:nvPr>
            <p:ph type="sldNum" sz="quarter" idx="16"/>
          </p:nvPr>
        </p:nvSpPr>
        <p:spPr/>
        <p:txBody>
          <a:bodyPr rtlCol="0"/>
          <a:lstStyle/>
          <a:p>
            <a:fld id="{2C8B8A07-C13C-41C9-ADA6-4D2F93536277}" type="slidenum">
              <a:rPr lang="ar-IQ" smtClean="0"/>
              <a:t>‹#›</a:t>
            </a:fld>
            <a:endParaRPr lang="ar-IQ"/>
          </a:p>
        </p:txBody>
      </p:sp>
      <p:sp>
        <p:nvSpPr>
          <p:cNvPr id="14" name="عنصر نائب للتذييل 13"/>
          <p:cNvSpPr>
            <a:spLocks noGrp="1"/>
          </p:cNvSpPr>
          <p:nvPr>
            <p:ph type="ftr" sz="quarter" idx="17"/>
          </p:nvPr>
        </p:nvSpPr>
        <p:spPr/>
        <p:txBody>
          <a:bodyPr rtlCol="0"/>
          <a:lstStyle/>
          <a:p>
            <a:endParaRPr lang="ar-IQ"/>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9A709D6-CA0B-4498-94B4-349EF6CC90B7}" type="datetimeFigureOut">
              <a:rPr lang="ar-IQ" smtClean="0"/>
              <a:t>17/06/1445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2C8B8A07-C13C-41C9-ADA6-4D2F9353627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9A709D6-CA0B-4498-94B4-349EF6CC90B7}" type="datetimeFigureOut">
              <a:rPr lang="ar-IQ" smtClean="0"/>
              <a:t>17/06/1445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2C8B8A07-C13C-41C9-ADA6-4D2F9353627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09A709D6-CA0B-4498-94B4-349EF6CC90B7}" type="datetimeFigureOut">
              <a:rPr lang="ar-IQ" smtClean="0"/>
              <a:t>17/06/1445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2C8B8A07-C13C-41C9-ADA6-4D2F93536277}" type="slidenum">
              <a:rPr lang="ar-IQ" smtClean="0"/>
              <a:t>‹#›</a:t>
            </a:fld>
            <a:endParaRPr lang="ar-IQ"/>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09A709D6-CA0B-4498-94B4-349EF6CC90B7}" type="datetimeFigureOut">
              <a:rPr lang="ar-IQ" smtClean="0"/>
              <a:t>17/06/1445</a:t>
            </a:fld>
            <a:endParaRPr lang="ar-IQ"/>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2C8B8A07-C13C-41C9-ADA6-4D2F93536277}" type="slidenum">
              <a:rPr lang="ar-IQ" smtClean="0"/>
              <a:t>‹#›</a:t>
            </a:fld>
            <a:endParaRPr lang="ar-IQ"/>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ar-IQ"/>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9A709D6-CA0B-4498-94B4-349EF6CC90B7}" type="datetimeFigureOut">
              <a:rPr lang="ar-IQ" smtClean="0"/>
              <a:t>17/06/1445</a:t>
            </a:fld>
            <a:endParaRPr lang="ar-IQ"/>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C8B8A07-C13C-41C9-ADA6-4D2F93536277}"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6825"/>
            <a:ext cx="9144000" cy="741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243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Terms of movement</a:t>
            </a:r>
            <a:endParaRPr lang="ar-IQ" sz="3600" dirty="0"/>
          </a:p>
        </p:txBody>
      </p:sp>
      <p:sp>
        <p:nvSpPr>
          <p:cNvPr id="3" name="Content Placeholder 2"/>
          <p:cNvSpPr>
            <a:spLocks noGrp="1"/>
          </p:cNvSpPr>
          <p:nvPr>
            <p:ph sz="quarter" idx="1"/>
          </p:nvPr>
        </p:nvSpPr>
        <p:spPr>
          <a:xfrm>
            <a:off x="251520" y="1589566"/>
            <a:ext cx="4752528" cy="4863769"/>
          </a:xfrm>
        </p:spPr>
        <p:txBody>
          <a:bodyPr>
            <a:noAutofit/>
          </a:bodyPr>
          <a:lstStyle/>
          <a:p>
            <a:pPr marL="0" indent="0" algn="l">
              <a:buNone/>
            </a:pPr>
            <a:r>
              <a:rPr lang="en-US" sz="1800" b="1" dirty="0">
                <a:solidFill>
                  <a:srgbClr val="FF0000"/>
                </a:solidFill>
              </a:rPr>
              <a:t>Rotation</a:t>
            </a:r>
            <a:r>
              <a:rPr lang="en-US" sz="1800" b="1" dirty="0"/>
              <a:t> </a:t>
            </a:r>
            <a:r>
              <a:rPr lang="en-US" sz="1800" dirty="0"/>
              <a:t>is the term applied to the movement of </a:t>
            </a:r>
            <a:r>
              <a:rPr lang="en-US" sz="1800" dirty="0" smtClean="0"/>
              <a:t>a part </a:t>
            </a:r>
            <a:r>
              <a:rPr lang="en-US" sz="1800" dirty="0"/>
              <a:t>of the body around its long axis. </a:t>
            </a:r>
            <a:r>
              <a:rPr lang="en-US" sz="1800" b="1" dirty="0">
                <a:solidFill>
                  <a:srgbClr val="FF0000"/>
                </a:solidFill>
              </a:rPr>
              <a:t>Medial rotation </a:t>
            </a:r>
            <a:r>
              <a:rPr lang="en-US" sz="1800" dirty="0"/>
              <a:t>is the movement that results in the anterior surface of the part facing medially. </a:t>
            </a:r>
            <a:r>
              <a:rPr lang="en-US" sz="1800" b="1" dirty="0">
                <a:solidFill>
                  <a:srgbClr val="FF0000"/>
                </a:solidFill>
              </a:rPr>
              <a:t>Lateral rotation </a:t>
            </a:r>
            <a:r>
              <a:rPr lang="en-US" sz="1800" dirty="0"/>
              <a:t>is the movement that results in the anterior surface of the part facing laterally in such a manner that the palm of the hand faces posteriorly</a:t>
            </a:r>
            <a:r>
              <a:rPr lang="en-US" sz="1800" b="1" dirty="0" smtClean="0">
                <a:solidFill>
                  <a:srgbClr val="FF0000"/>
                </a:solidFill>
              </a:rPr>
              <a:t>. </a:t>
            </a:r>
          </a:p>
          <a:p>
            <a:pPr marL="0" indent="0" algn="l">
              <a:buNone/>
            </a:pPr>
            <a:r>
              <a:rPr lang="en-US" sz="1800" b="1" dirty="0" smtClean="0">
                <a:solidFill>
                  <a:srgbClr val="FF0000"/>
                </a:solidFill>
              </a:rPr>
              <a:t>Circumduction</a:t>
            </a:r>
            <a:r>
              <a:rPr lang="en-US" sz="1800" b="1" dirty="0" smtClean="0"/>
              <a:t> </a:t>
            </a:r>
            <a:r>
              <a:rPr lang="en-US" sz="1800" dirty="0"/>
              <a:t>is a complex sequence of movements combining flexion</a:t>
            </a:r>
            <a:r>
              <a:rPr lang="en-US" sz="1800" dirty="0" smtClean="0"/>
              <a:t>, extension</a:t>
            </a:r>
            <a:r>
              <a:rPr lang="en-US" sz="1800" dirty="0"/>
              <a:t>, abduction, adduction, and </a:t>
            </a:r>
            <a:r>
              <a:rPr lang="ar-IQ" sz="1800" dirty="0" smtClean="0"/>
              <a:t> </a:t>
            </a:r>
            <a:r>
              <a:rPr lang="en-US" sz="1800" dirty="0" smtClean="0"/>
              <a:t>rotation</a:t>
            </a:r>
            <a:r>
              <a:rPr lang="en-US" sz="1800" dirty="0"/>
              <a:t>. The overall movement </a:t>
            </a:r>
            <a:r>
              <a:rPr lang="en-US" sz="1800" dirty="0" smtClean="0"/>
              <a:t>results in </a:t>
            </a:r>
            <a:r>
              <a:rPr lang="en-US" sz="1800" dirty="0"/>
              <a:t>transcribing a cone through space, with the apex of the cone being </a:t>
            </a:r>
            <a:r>
              <a:rPr lang="en-US" sz="1800" dirty="0" smtClean="0"/>
              <a:t>the more </a:t>
            </a:r>
            <a:r>
              <a:rPr lang="en-US" sz="1800" dirty="0"/>
              <a:t>proximal articular cavity of a joint and the base of the cone being </a:t>
            </a:r>
            <a:r>
              <a:rPr lang="en-US" sz="1800" dirty="0" smtClean="0"/>
              <a:t>the more </a:t>
            </a:r>
            <a:r>
              <a:rPr lang="en-US" sz="1800" dirty="0"/>
              <a:t>distal end of a bone or limb </a:t>
            </a:r>
            <a:r>
              <a:rPr lang="ar-IQ" sz="1800" dirty="0" smtClean="0"/>
              <a:t> </a:t>
            </a:r>
            <a:r>
              <a:rPr lang="en-US" sz="1800" dirty="0" smtClean="0"/>
              <a:t>segment</a:t>
            </a:r>
            <a:r>
              <a:rPr lang="en-US" sz="1800" dirty="0"/>
              <a:t>. Circumduction is most </a:t>
            </a:r>
            <a:r>
              <a:rPr lang="en-US" sz="1800" dirty="0" smtClean="0"/>
              <a:t>easily envisioned </a:t>
            </a:r>
            <a:r>
              <a:rPr lang="en-US" sz="1800" dirty="0"/>
              <a:t>at the shoulder</a:t>
            </a:r>
            <a:r>
              <a:rPr lang="en-US" sz="1800" dirty="0" smtClean="0"/>
              <a:t>.</a:t>
            </a:r>
            <a:endParaRPr lang="ar-IQ" sz="1800" dirty="0"/>
          </a:p>
        </p:txBody>
      </p:sp>
      <p:pic>
        <p:nvPicPr>
          <p:cNvPr id="512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353527" y="1589088"/>
            <a:ext cx="2869246" cy="29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1" y="4509120"/>
            <a:ext cx="273630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062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Terms of movement</a:t>
            </a:r>
            <a:endParaRPr lang="ar-IQ" dirty="0"/>
          </a:p>
        </p:txBody>
      </p:sp>
      <p:sp>
        <p:nvSpPr>
          <p:cNvPr id="3" name="Content Placeholder 2"/>
          <p:cNvSpPr>
            <a:spLocks noGrp="1"/>
          </p:cNvSpPr>
          <p:nvPr>
            <p:ph sz="quarter" idx="1"/>
          </p:nvPr>
        </p:nvSpPr>
        <p:spPr>
          <a:xfrm>
            <a:off x="251520" y="1589566"/>
            <a:ext cx="4968552" cy="5007785"/>
          </a:xfrm>
        </p:spPr>
        <p:txBody>
          <a:bodyPr>
            <a:noAutofit/>
          </a:bodyPr>
          <a:lstStyle/>
          <a:p>
            <a:pPr marL="0" indent="0" algn="l">
              <a:buNone/>
            </a:pPr>
            <a:r>
              <a:rPr lang="en-US" sz="2000" b="1" dirty="0">
                <a:solidFill>
                  <a:srgbClr val="FF0000"/>
                </a:solidFill>
              </a:rPr>
              <a:t>Pronation of the forearm </a:t>
            </a:r>
            <a:r>
              <a:rPr lang="en-US" sz="2000" dirty="0"/>
              <a:t>is a medial rotation of the forearm in such a manner that the palm of the hand faces posteriorly.</a:t>
            </a:r>
            <a:endParaRPr lang="en-US" sz="2000" b="1" dirty="0">
              <a:solidFill>
                <a:srgbClr val="FF0000"/>
              </a:solidFill>
            </a:endParaRPr>
          </a:p>
          <a:p>
            <a:pPr marL="0" indent="0" algn="l">
              <a:buNone/>
            </a:pPr>
            <a:r>
              <a:rPr lang="en-US" sz="2000" b="1" dirty="0">
                <a:solidFill>
                  <a:srgbClr val="FF0000"/>
                </a:solidFill>
              </a:rPr>
              <a:t>Supination of the forearm </a:t>
            </a:r>
            <a:r>
              <a:rPr lang="en-US" sz="2000" dirty="0"/>
              <a:t>is a lateral rotation of the forearm from the pronated position so that the palm of the hand comes to face </a:t>
            </a:r>
            <a:r>
              <a:rPr lang="en-US" sz="2000" dirty="0" smtClean="0"/>
              <a:t>anteriorly</a:t>
            </a:r>
            <a:r>
              <a:rPr lang="en-US" sz="2000" b="1" dirty="0" smtClean="0">
                <a:solidFill>
                  <a:srgbClr val="FF0000"/>
                </a:solidFill>
              </a:rPr>
              <a:t>.</a:t>
            </a:r>
            <a:endParaRPr lang="en-US" sz="2000" b="1" dirty="0">
              <a:solidFill>
                <a:srgbClr val="FF0000"/>
              </a:solidFill>
            </a:endParaRPr>
          </a:p>
          <a:p>
            <a:pPr marL="0" indent="0" algn="l">
              <a:buNone/>
            </a:pPr>
            <a:r>
              <a:rPr lang="en-US" sz="2000" b="1" dirty="0">
                <a:solidFill>
                  <a:srgbClr val="FF0000"/>
                </a:solidFill>
              </a:rPr>
              <a:t>Inversion </a:t>
            </a:r>
            <a:r>
              <a:rPr lang="en-US" sz="2000" dirty="0"/>
              <a:t>is the movement of the foot so that the sole faces in a medial </a:t>
            </a:r>
            <a:r>
              <a:rPr lang="en-US" sz="2000" dirty="0" smtClean="0"/>
              <a:t>direction. </a:t>
            </a:r>
            <a:endParaRPr lang="en-US" sz="2000" dirty="0"/>
          </a:p>
          <a:p>
            <a:pPr marL="0" indent="0" algn="l">
              <a:buNone/>
            </a:pPr>
            <a:r>
              <a:rPr lang="en-US" sz="2000" b="1" dirty="0">
                <a:solidFill>
                  <a:srgbClr val="FF0000"/>
                </a:solidFill>
              </a:rPr>
              <a:t>Eversion </a:t>
            </a:r>
            <a:r>
              <a:rPr lang="en-US" sz="2000" dirty="0"/>
              <a:t>is the opposite movement of the foot so that the sole faces in a lateral direction</a:t>
            </a:r>
            <a:r>
              <a:rPr lang="en-US" sz="2000" dirty="0" smtClean="0"/>
              <a:t>. </a:t>
            </a:r>
            <a:r>
              <a:rPr lang="en-US" sz="2000" b="1" dirty="0">
                <a:solidFill>
                  <a:srgbClr val="FF0000"/>
                </a:solidFill>
              </a:rPr>
              <a:t>Protraction is to move forward</a:t>
            </a:r>
            <a:r>
              <a:rPr lang="en-US" sz="2000" dirty="0">
                <a:solidFill>
                  <a:srgbClr val="FF0000"/>
                </a:solidFill>
              </a:rPr>
              <a:t>; </a:t>
            </a:r>
            <a:r>
              <a:rPr lang="en-US" sz="2000" b="1" dirty="0">
                <a:solidFill>
                  <a:srgbClr val="FF0000"/>
                </a:solidFill>
              </a:rPr>
              <a:t>retraction </a:t>
            </a:r>
            <a:r>
              <a:rPr lang="en-US" sz="2000" dirty="0">
                <a:solidFill>
                  <a:srgbClr val="FF0000"/>
                </a:solidFill>
              </a:rPr>
              <a:t>is to move </a:t>
            </a:r>
            <a:r>
              <a:rPr lang="en-US" sz="2000" dirty="0"/>
              <a:t>backward (used to describe the forward and backward movement of the jaw at the temporomandibular joints).</a:t>
            </a:r>
            <a:endParaRPr lang="ar-IQ" sz="2000" dirty="0"/>
          </a:p>
          <a:p>
            <a:pPr marL="0" indent="0" algn="l">
              <a:buNone/>
            </a:pPr>
            <a:endParaRPr lang="ar-IQ" sz="2000" dirty="0"/>
          </a:p>
          <a:p>
            <a:endParaRPr lang="ar-IQ" sz="2000" dirty="0"/>
          </a:p>
        </p:txBody>
      </p:sp>
      <p:pic>
        <p:nvPicPr>
          <p:cNvPr id="6147" name="Picture 3"/>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16832"/>
            <a:ext cx="3583186" cy="373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19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80728"/>
            <a:ext cx="7848872" cy="478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96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01625"/>
            <a:ext cx="8645525"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58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Anatomical terms </a:t>
            </a:r>
            <a:r>
              <a:rPr lang="en-US" sz="3200" b="1" smtClean="0">
                <a:solidFill>
                  <a:srgbClr val="FF0000"/>
                </a:solidFill>
              </a:rPr>
              <a:t>of position ,  L1</a:t>
            </a:r>
            <a:endParaRPr lang="ar-IQ" sz="3200" b="1" dirty="0">
              <a:solidFill>
                <a:srgbClr val="FF0000"/>
              </a:solidFill>
            </a:endParaRPr>
          </a:p>
        </p:txBody>
      </p:sp>
      <p:sp>
        <p:nvSpPr>
          <p:cNvPr id="5" name="Rectangle 4"/>
          <p:cNvSpPr/>
          <p:nvPr/>
        </p:nvSpPr>
        <p:spPr>
          <a:xfrm>
            <a:off x="251520" y="1628800"/>
            <a:ext cx="4572000" cy="4524315"/>
          </a:xfrm>
          <a:prstGeom prst="rect">
            <a:avLst/>
          </a:prstGeom>
        </p:spPr>
        <p:txBody>
          <a:bodyPr>
            <a:spAutoFit/>
          </a:bodyPr>
          <a:lstStyle/>
          <a:p>
            <a:pPr marL="137160" indent="0" algn="l" rtl="0">
              <a:buNone/>
            </a:pPr>
            <a:r>
              <a:rPr lang="en-US" b="1" dirty="0"/>
              <a:t>Definition of Anatomy. </a:t>
            </a:r>
            <a:r>
              <a:rPr lang="en-US" b="1" dirty="0">
                <a:solidFill>
                  <a:srgbClr val="FF0000"/>
                </a:solidFill>
              </a:rPr>
              <a:t>Anatomy may be defined as  the science  that concerned with the study of  the structure and function  of </a:t>
            </a:r>
            <a:r>
              <a:rPr lang="ar-IQ" b="1" dirty="0">
                <a:solidFill>
                  <a:srgbClr val="FF0000"/>
                </a:solidFill>
              </a:rPr>
              <a:t> </a:t>
            </a:r>
            <a:r>
              <a:rPr lang="en-US" b="1" dirty="0">
                <a:solidFill>
                  <a:srgbClr val="FF0000"/>
                </a:solidFill>
              </a:rPr>
              <a:t>human body.</a:t>
            </a:r>
          </a:p>
          <a:p>
            <a:pPr marL="137160" indent="0" algn="l" rtl="0">
              <a:buNone/>
            </a:pPr>
            <a:r>
              <a:rPr lang="en-US" dirty="0"/>
              <a:t>Linguistically, the term (anatomy) consists of two parts; </a:t>
            </a:r>
            <a:r>
              <a:rPr lang="en-US" b="1" dirty="0" err="1"/>
              <a:t>ana</a:t>
            </a:r>
            <a:r>
              <a:rPr lang="en-US" b="1" dirty="0"/>
              <a:t>-</a:t>
            </a:r>
            <a:r>
              <a:rPr lang="en-US" dirty="0"/>
              <a:t>, which means away and -</a:t>
            </a:r>
            <a:r>
              <a:rPr lang="en-US" b="1" dirty="0" err="1"/>
              <a:t>tomy</a:t>
            </a:r>
            <a:r>
              <a:rPr lang="en-US" dirty="0"/>
              <a:t> which means to cut, so it means to cut away or dissect.</a:t>
            </a:r>
          </a:p>
          <a:p>
            <a:pPr marL="137160" indent="0" algn="l" rtl="0">
              <a:buNone/>
            </a:pPr>
            <a:r>
              <a:rPr lang="en-US" b="1" dirty="0">
                <a:solidFill>
                  <a:srgbClr val="FF0000"/>
                </a:solidFill>
              </a:rPr>
              <a:t>Descriptive Anatomic Terms: </a:t>
            </a:r>
            <a:r>
              <a:rPr lang="en-US" dirty="0"/>
              <a:t>It is important for medical personnel to have a knowledge of the basic anatomic terms. Without anatomic terms, abnormal functions of joints, the actions of muscles, the alteration of position of organs, or the exact location of swellings or tumors cannot be accurately discussed or recorded.</a:t>
            </a:r>
            <a:endParaRPr lang="ar-IQ" dirty="0"/>
          </a:p>
        </p:txBody>
      </p:sp>
      <p:sp>
        <p:nvSpPr>
          <p:cNvPr id="6" name="Content Placeholder 5"/>
          <p:cNvSpPr>
            <a:spLocks noGrp="1"/>
          </p:cNvSpPr>
          <p:nvPr>
            <p:ph sz="quarter" idx="1"/>
          </p:nvPr>
        </p:nvSpPr>
        <p:spPr>
          <a:xfrm>
            <a:off x="4829505" y="1772816"/>
            <a:ext cx="3886200" cy="4572000"/>
          </a:xfrm>
        </p:spPr>
        <p:txBody>
          <a:bodyPr/>
          <a:lstStyle/>
          <a:p>
            <a:pPr marL="0" indent="0">
              <a:buNone/>
            </a:pPr>
            <a:r>
              <a:rPr lang="en-US" dirty="0" smtClean="0"/>
              <a:t>Anatomical  position</a:t>
            </a:r>
            <a:endParaRPr lang="ar-IQ" dirty="0"/>
          </a:p>
        </p:txBody>
      </p:sp>
      <p:pic>
        <p:nvPicPr>
          <p:cNvPr id="9" name="Picture 2" descr="Anatomical Position and Directional Terms: Definitions, Example Labeled  Diagrams, Body Planes — EZmed"/>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845050" y="2732545"/>
            <a:ext cx="3886200" cy="228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2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589567"/>
            <a:ext cx="4392488" cy="4572000"/>
          </a:xfrm>
        </p:spPr>
        <p:txBody>
          <a:bodyPr>
            <a:normAutofit fontScale="70000" lnSpcReduction="20000"/>
          </a:bodyPr>
          <a:lstStyle/>
          <a:p>
            <a:pPr marL="0" indent="0" algn="l">
              <a:buNone/>
            </a:pPr>
            <a:r>
              <a:rPr lang="en-US" sz="3400" b="1" dirty="0">
                <a:solidFill>
                  <a:srgbClr val="FF0000"/>
                </a:solidFill>
              </a:rPr>
              <a:t>Terms Related to Position</a:t>
            </a:r>
          </a:p>
          <a:p>
            <a:pPr marL="0" indent="0" algn="l">
              <a:buNone/>
            </a:pPr>
            <a:r>
              <a:rPr lang="en-US" dirty="0"/>
              <a:t>All descriptions of the human body are based on </a:t>
            </a:r>
            <a:r>
              <a:rPr lang="en-US" dirty="0" smtClean="0"/>
              <a:t>the assumption </a:t>
            </a:r>
            <a:r>
              <a:rPr lang="en-US" dirty="0"/>
              <a:t>that the person is </a:t>
            </a:r>
            <a:r>
              <a:rPr lang="en-US" dirty="0">
                <a:solidFill>
                  <a:srgbClr val="FF0000"/>
                </a:solidFill>
              </a:rPr>
              <a:t>standing erect, with the upper limbs by the sides and the face and palms of the hands directed forward</a:t>
            </a:r>
            <a:r>
              <a:rPr lang="en-US" dirty="0"/>
              <a:t>. This is the so-called </a:t>
            </a:r>
            <a:r>
              <a:rPr lang="en-US" b="1" dirty="0" smtClean="0">
                <a:solidFill>
                  <a:srgbClr val="FF0000"/>
                </a:solidFill>
              </a:rPr>
              <a:t>anatomic  position</a:t>
            </a:r>
            <a:r>
              <a:rPr lang="en-US" b="1" dirty="0">
                <a:solidFill>
                  <a:srgbClr val="FF0000"/>
                </a:solidFill>
              </a:rPr>
              <a:t>.</a:t>
            </a:r>
            <a:r>
              <a:rPr lang="en-US" b="1" dirty="0"/>
              <a:t> </a:t>
            </a:r>
          </a:p>
          <a:p>
            <a:pPr marL="0" indent="0" algn="l">
              <a:buNone/>
            </a:pPr>
            <a:r>
              <a:rPr lang="en-US" dirty="0"/>
              <a:t>The various parts of the body are then </a:t>
            </a:r>
            <a:r>
              <a:rPr lang="ar-IQ" dirty="0" smtClean="0"/>
              <a:t> </a:t>
            </a:r>
            <a:r>
              <a:rPr lang="en-US" dirty="0" smtClean="0"/>
              <a:t>described in </a:t>
            </a:r>
            <a:r>
              <a:rPr lang="en-US" dirty="0"/>
              <a:t>relation to certain imaginary planes. These are</a:t>
            </a:r>
            <a:r>
              <a:rPr lang="en-US" dirty="0" smtClean="0"/>
              <a:t>; </a:t>
            </a:r>
          </a:p>
          <a:p>
            <a:pPr marL="0" indent="0" algn="l">
              <a:buNone/>
            </a:pPr>
            <a:r>
              <a:rPr lang="en-US" b="1" dirty="0" smtClean="0">
                <a:solidFill>
                  <a:srgbClr val="FF0000"/>
                </a:solidFill>
              </a:rPr>
              <a:t>Median </a:t>
            </a:r>
            <a:r>
              <a:rPr lang="en-US" b="1" dirty="0">
                <a:solidFill>
                  <a:srgbClr val="FF0000"/>
                </a:solidFill>
              </a:rPr>
              <a:t>Sagittal Plane, coronal </a:t>
            </a:r>
            <a:r>
              <a:rPr lang="en-US" b="1" dirty="0" smtClean="0">
                <a:solidFill>
                  <a:srgbClr val="FF0000"/>
                </a:solidFill>
              </a:rPr>
              <a:t> plan and, transverse plan.</a:t>
            </a:r>
            <a:endParaRPr lang="en-US" b="1" dirty="0">
              <a:solidFill>
                <a:srgbClr val="FF0000"/>
              </a:solidFill>
            </a:endParaRPr>
          </a:p>
          <a:p>
            <a:pPr marL="0" indent="0" algn="l">
              <a:buNone/>
            </a:pPr>
            <a:r>
              <a:rPr lang="en-US" b="1" dirty="0">
                <a:solidFill>
                  <a:srgbClr val="FF0000"/>
                </a:solidFill>
              </a:rPr>
              <a:t>The median </a:t>
            </a:r>
            <a:r>
              <a:rPr lang="en-US" b="1" dirty="0" smtClean="0">
                <a:solidFill>
                  <a:srgbClr val="FF0000"/>
                </a:solidFill>
              </a:rPr>
              <a:t> sagittal plan</a:t>
            </a:r>
            <a:r>
              <a:rPr lang="en-US" b="1" dirty="0" smtClean="0"/>
              <a:t> </a:t>
            </a:r>
            <a:r>
              <a:rPr lang="en-US" dirty="0"/>
              <a:t>is a vertical plane passing through the center of the body, dividing it into </a:t>
            </a:r>
            <a:r>
              <a:rPr lang="en-US" dirty="0" smtClean="0"/>
              <a:t> two equal </a:t>
            </a:r>
            <a:r>
              <a:rPr lang="en-US" dirty="0"/>
              <a:t>right and left </a:t>
            </a:r>
            <a:r>
              <a:rPr lang="en-US" dirty="0" smtClean="0"/>
              <a:t>halves .</a:t>
            </a:r>
            <a:endParaRPr lang="en-US" dirty="0"/>
          </a:p>
          <a:p>
            <a:endParaRPr lang="ar-IQ" dirty="0"/>
          </a:p>
        </p:txBody>
      </p:sp>
      <p:pic>
        <p:nvPicPr>
          <p:cNvPr id="9"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845050" y="1928766"/>
            <a:ext cx="3886200" cy="389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18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589566"/>
            <a:ext cx="4100264" cy="4863769"/>
          </a:xfrm>
        </p:spPr>
        <p:txBody>
          <a:bodyPr>
            <a:normAutofit fontScale="92500" lnSpcReduction="20000"/>
          </a:bodyPr>
          <a:lstStyle/>
          <a:p>
            <a:pPr marL="0" indent="0" algn="l">
              <a:buNone/>
            </a:pPr>
            <a:r>
              <a:rPr lang="en-US" dirty="0"/>
              <a:t>Planes situated to one or the other side of the median plane and parallel to it are termed </a:t>
            </a:r>
            <a:r>
              <a:rPr lang="en-US" b="1" dirty="0" err="1">
                <a:solidFill>
                  <a:srgbClr val="FF0000"/>
                </a:solidFill>
              </a:rPr>
              <a:t>paramedian</a:t>
            </a:r>
            <a:r>
              <a:rPr lang="en-US" b="1" dirty="0"/>
              <a:t>.</a:t>
            </a:r>
          </a:p>
          <a:p>
            <a:pPr marL="0" indent="0" algn="l" rtl="0">
              <a:buNone/>
            </a:pPr>
            <a:r>
              <a:rPr lang="en-US" dirty="0"/>
              <a:t>A structure situated nearer to the median plane of the body than another is said to be </a:t>
            </a:r>
            <a:r>
              <a:rPr lang="en-US" b="1" dirty="0">
                <a:solidFill>
                  <a:srgbClr val="FF0000"/>
                </a:solidFill>
              </a:rPr>
              <a:t>medial</a:t>
            </a:r>
            <a:r>
              <a:rPr lang="en-US" b="1" dirty="0"/>
              <a:t> </a:t>
            </a:r>
            <a:r>
              <a:rPr lang="en-US" dirty="0"/>
              <a:t>to the other. Similarly, a structure that lies farther away from the median plane than another is said to be </a:t>
            </a:r>
            <a:r>
              <a:rPr lang="en-US" b="1" dirty="0">
                <a:solidFill>
                  <a:srgbClr val="FF0000"/>
                </a:solidFill>
              </a:rPr>
              <a:t>lateral</a:t>
            </a:r>
            <a:r>
              <a:rPr lang="en-US" b="1" dirty="0"/>
              <a:t> </a:t>
            </a:r>
            <a:r>
              <a:rPr lang="en-US" dirty="0"/>
              <a:t>to the other</a:t>
            </a:r>
            <a:endParaRPr lang="ar-IQ" dirty="0"/>
          </a:p>
        </p:txBody>
      </p:sp>
      <p:pic>
        <p:nvPicPr>
          <p:cNvPr id="5" name="Picture 8" descr="Anatomical Position and Directional Terms [Anatomy MADE EASY] - YouTube"/>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845050" y="2782094"/>
            <a:ext cx="3886200" cy="218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72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589566"/>
            <a:ext cx="4100264" cy="5007785"/>
          </a:xfrm>
        </p:spPr>
        <p:txBody>
          <a:bodyPr>
            <a:normAutofit fontScale="77500" lnSpcReduction="20000"/>
          </a:bodyPr>
          <a:lstStyle/>
          <a:p>
            <a:pPr marL="0" indent="0" algn="l">
              <a:buNone/>
            </a:pPr>
            <a:r>
              <a:rPr lang="en-US" sz="3400" b="1" dirty="0">
                <a:solidFill>
                  <a:srgbClr val="FF0000"/>
                </a:solidFill>
              </a:rPr>
              <a:t>Coronal Planes.</a:t>
            </a:r>
          </a:p>
          <a:p>
            <a:pPr marL="0" indent="0" algn="l">
              <a:buNone/>
            </a:pPr>
            <a:r>
              <a:rPr lang="en-US" dirty="0"/>
              <a:t>These planes are imaginary vertical planes at right angles </a:t>
            </a:r>
            <a:r>
              <a:rPr lang="en-US" dirty="0" smtClean="0"/>
              <a:t>to the </a:t>
            </a:r>
            <a:r>
              <a:rPr lang="en-US" dirty="0"/>
              <a:t>median plane.</a:t>
            </a:r>
          </a:p>
          <a:p>
            <a:pPr marL="0" indent="0" algn="l">
              <a:buNone/>
            </a:pPr>
            <a:r>
              <a:rPr lang="en-US" b="1" dirty="0">
                <a:solidFill>
                  <a:srgbClr val="FF0000"/>
                </a:solidFill>
              </a:rPr>
              <a:t>Horizontal, or Transverse, </a:t>
            </a:r>
            <a:r>
              <a:rPr lang="en-US" b="1" dirty="0" smtClean="0">
                <a:solidFill>
                  <a:srgbClr val="FF0000"/>
                </a:solidFill>
              </a:rPr>
              <a:t>Planes. </a:t>
            </a:r>
            <a:r>
              <a:rPr lang="en-US" dirty="0" smtClean="0"/>
              <a:t>These </a:t>
            </a:r>
            <a:r>
              <a:rPr lang="en-US" dirty="0"/>
              <a:t>planes are at right angles to both the median and </a:t>
            </a:r>
            <a:r>
              <a:rPr lang="en-US" dirty="0" smtClean="0"/>
              <a:t>the coronal planes.</a:t>
            </a:r>
          </a:p>
          <a:p>
            <a:pPr marL="0" indent="0" algn="l">
              <a:buNone/>
            </a:pPr>
            <a:r>
              <a:rPr lang="en-US" dirty="0" smtClean="0"/>
              <a:t> </a:t>
            </a:r>
            <a:r>
              <a:rPr lang="en-US" sz="3300" b="1" dirty="0" smtClean="0">
                <a:solidFill>
                  <a:srgbClr val="FF0000"/>
                </a:solidFill>
              </a:rPr>
              <a:t>Anterior </a:t>
            </a:r>
            <a:r>
              <a:rPr lang="en-US" sz="3300" b="1" dirty="0">
                <a:solidFill>
                  <a:srgbClr val="FF0000"/>
                </a:solidFill>
              </a:rPr>
              <a:t>and Posterior </a:t>
            </a:r>
            <a:r>
              <a:rPr lang="en-US" dirty="0"/>
              <a:t>are used to indicate the </a:t>
            </a:r>
            <a:r>
              <a:rPr lang="en-US" b="1" dirty="0">
                <a:solidFill>
                  <a:srgbClr val="FF0000"/>
                </a:solidFill>
              </a:rPr>
              <a:t>front</a:t>
            </a:r>
            <a:r>
              <a:rPr lang="en-US" dirty="0"/>
              <a:t> and </a:t>
            </a:r>
            <a:r>
              <a:rPr lang="en-US" b="1" dirty="0">
                <a:solidFill>
                  <a:srgbClr val="FF0000"/>
                </a:solidFill>
              </a:rPr>
              <a:t>back</a:t>
            </a:r>
            <a:r>
              <a:rPr lang="en-US" dirty="0"/>
              <a:t> of the body, respectively. To describe the relationship of two structures, one is said to be anterior or posterior to the other insofar as it is </a:t>
            </a:r>
            <a:r>
              <a:rPr lang="en-US" dirty="0">
                <a:solidFill>
                  <a:srgbClr val="FF0000"/>
                </a:solidFill>
              </a:rPr>
              <a:t>closer to the anterior or posterior body </a:t>
            </a:r>
            <a:r>
              <a:rPr lang="en-US" dirty="0" smtClean="0">
                <a:solidFill>
                  <a:srgbClr val="FF0000"/>
                </a:solidFill>
              </a:rPr>
              <a:t>surface. </a:t>
            </a:r>
            <a:endParaRPr lang="ar-IQ" dirty="0"/>
          </a:p>
        </p:txBody>
      </p:sp>
      <p:pic>
        <p:nvPicPr>
          <p:cNvPr id="7"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083175" y="2132856"/>
            <a:ext cx="340995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832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589566"/>
            <a:ext cx="4320480" cy="4935777"/>
          </a:xfrm>
        </p:spPr>
        <p:txBody>
          <a:bodyPr>
            <a:normAutofit fontScale="85000" lnSpcReduction="20000"/>
          </a:bodyPr>
          <a:lstStyle/>
          <a:p>
            <a:pPr marL="0" indent="0" algn="l">
              <a:buNone/>
            </a:pPr>
            <a:r>
              <a:rPr lang="en-US" dirty="0"/>
              <a:t>In describing the hand, the terms </a:t>
            </a:r>
            <a:r>
              <a:rPr lang="en-US" b="1" dirty="0">
                <a:solidFill>
                  <a:srgbClr val="FF0000"/>
                </a:solidFill>
              </a:rPr>
              <a:t>palmar </a:t>
            </a:r>
            <a:r>
              <a:rPr lang="en-US" dirty="0">
                <a:solidFill>
                  <a:srgbClr val="FF0000"/>
                </a:solidFill>
              </a:rPr>
              <a:t>and </a:t>
            </a:r>
            <a:r>
              <a:rPr lang="en-US" b="1" dirty="0" smtClean="0">
                <a:solidFill>
                  <a:srgbClr val="FF0000"/>
                </a:solidFill>
              </a:rPr>
              <a:t>dorsal surfaces</a:t>
            </a:r>
            <a:r>
              <a:rPr lang="en-US" b="1" dirty="0" smtClean="0"/>
              <a:t> </a:t>
            </a:r>
            <a:r>
              <a:rPr lang="en-US" dirty="0"/>
              <a:t>are used in place of anterior and posterior, and in describing the foot, the terms </a:t>
            </a:r>
            <a:r>
              <a:rPr lang="en-US" b="1" dirty="0">
                <a:solidFill>
                  <a:srgbClr val="FF0000"/>
                </a:solidFill>
              </a:rPr>
              <a:t>plantar </a:t>
            </a:r>
            <a:r>
              <a:rPr lang="en-US" dirty="0">
                <a:solidFill>
                  <a:srgbClr val="FF0000"/>
                </a:solidFill>
              </a:rPr>
              <a:t>and </a:t>
            </a:r>
            <a:r>
              <a:rPr lang="en-US" b="1" dirty="0">
                <a:solidFill>
                  <a:srgbClr val="FF0000"/>
                </a:solidFill>
              </a:rPr>
              <a:t>dorsal surfaces </a:t>
            </a:r>
            <a:r>
              <a:rPr lang="en-US" dirty="0"/>
              <a:t>are used instead of lower and upper </a:t>
            </a:r>
            <a:r>
              <a:rPr lang="en-US" dirty="0" smtClean="0"/>
              <a:t>surfaces.</a:t>
            </a:r>
            <a:endParaRPr lang="en-US" dirty="0"/>
          </a:p>
          <a:p>
            <a:pPr marL="0" indent="0" algn="l">
              <a:buNone/>
            </a:pPr>
            <a:r>
              <a:rPr lang="en-US" dirty="0"/>
              <a:t>The terms </a:t>
            </a:r>
            <a:r>
              <a:rPr lang="en-US" b="1" dirty="0">
                <a:solidFill>
                  <a:srgbClr val="FF0000"/>
                </a:solidFill>
              </a:rPr>
              <a:t>proximal </a:t>
            </a:r>
            <a:r>
              <a:rPr lang="en-US" dirty="0">
                <a:solidFill>
                  <a:srgbClr val="FF0000"/>
                </a:solidFill>
              </a:rPr>
              <a:t>and </a:t>
            </a:r>
            <a:r>
              <a:rPr lang="en-US" b="1" dirty="0">
                <a:solidFill>
                  <a:srgbClr val="FF0000"/>
                </a:solidFill>
              </a:rPr>
              <a:t>distal </a:t>
            </a:r>
            <a:r>
              <a:rPr lang="en-US" dirty="0"/>
              <a:t>describe the relative distances from the roots of the limbs; for example, </a:t>
            </a:r>
            <a:r>
              <a:rPr lang="en-US" dirty="0">
                <a:solidFill>
                  <a:srgbClr val="FF0000"/>
                </a:solidFill>
              </a:rPr>
              <a:t>the arm is proximal </a:t>
            </a:r>
            <a:r>
              <a:rPr lang="en-US" dirty="0"/>
              <a:t>to the forearm and the hand is </a:t>
            </a:r>
            <a:r>
              <a:rPr lang="en-US" dirty="0">
                <a:solidFill>
                  <a:srgbClr val="FF0000"/>
                </a:solidFill>
              </a:rPr>
              <a:t>distal </a:t>
            </a:r>
            <a:r>
              <a:rPr lang="en-US" dirty="0"/>
              <a:t>to the </a:t>
            </a:r>
            <a:r>
              <a:rPr lang="en-US" dirty="0">
                <a:solidFill>
                  <a:srgbClr val="FF0000"/>
                </a:solidFill>
              </a:rPr>
              <a:t>forearm</a:t>
            </a:r>
            <a:r>
              <a:rPr lang="en-US" dirty="0" smtClean="0">
                <a:solidFill>
                  <a:srgbClr val="FF0000"/>
                </a:solidFill>
              </a:rPr>
              <a:t>.</a:t>
            </a:r>
            <a:endParaRPr lang="ar-IQ" dirty="0"/>
          </a:p>
        </p:txBody>
      </p:sp>
      <p:pic>
        <p:nvPicPr>
          <p:cNvPr id="1027"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220072" y="1589088"/>
            <a:ext cx="2808312" cy="47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17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589566"/>
            <a:ext cx="5256584" cy="4575738"/>
          </a:xfrm>
        </p:spPr>
        <p:txBody>
          <a:bodyPr>
            <a:normAutofit fontScale="55000" lnSpcReduction="20000"/>
          </a:bodyPr>
          <a:lstStyle/>
          <a:p>
            <a:pPr marL="0" indent="0" algn="l">
              <a:buNone/>
            </a:pPr>
            <a:endParaRPr lang="en-US" dirty="0" smtClean="0"/>
          </a:p>
          <a:p>
            <a:pPr marL="0" indent="0" algn="l">
              <a:buNone/>
            </a:pPr>
            <a:r>
              <a:rPr lang="en-US" dirty="0" smtClean="0"/>
              <a:t>The </a:t>
            </a:r>
            <a:r>
              <a:rPr lang="en-US" dirty="0"/>
              <a:t>terms </a:t>
            </a:r>
            <a:r>
              <a:rPr lang="en-US" b="1" dirty="0">
                <a:solidFill>
                  <a:srgbClr val="FF0000"/>
                </a:solidFill>
              </a:rPr>
              <a:t>superficial </a:t>
            </a:r>
            <a:r>
              <a:rPr lang="en-US" dirty="0">
                <a:solidFill>
                  <a:srgbClr val="FF0000"/>
                </a:solidFill>
              </a:rPr>
              <a:t>and </a:t>
            </a:r>
            <a:r>
              <a:rPr lang="en-US" b="1" dirty="0">
                <a:solidFill>
                  <a:srgbClr val="FF0000"/>
                </a:solidFill>
              </a:rPr>
              <a:t>deep are used to</a:t>
            </a:r>
            <a:r>
              <a:rPr lang="en-US" dirty="0"/>
              <a:t> the relative distances of structures from the surface of the body, and the terms </a:t>
            </a:r>
            <a:r>
              <a:rPr lang="en-US" b="1" dirty="0">
                <a:solidFill>
                  <a:srgbClr val="FF0000"/>
                </a:solidFill>
              </a:rPr>
              <a:t>superior </a:t>
            </a:r>
            <a:r>
              <a:rPr lang="en-US" dirty="0">
                <a:solidFill>
                  <a:srgbClr val="FF0000"/>
                </a:solidFill>
              </a:rPr>
              <a:t>and </a:t>
            </a:r>
            <a:r>
              <a:rPr lang="en-US" b="1" dirty="0">
                <a:solidFill>
                  <a:srgbClr val="FF0000"/>
                </a:solidFill>
              </a:rPr>
              <a:t>inferior </a:t>
            </a:r>
            <a:r>
              <a:rPr lang="en-US" dirty="0"/>
              <a:t>denote levels relatively high or low with reference to the upper and lower ends of the body. </a:t>
            </a:r>
          </a:p>
          <a:p>
            <a:pPr marL="0" indent="0" algn="l">
              <a:buNone/>
            </a:pPr>
            <a:r>
              <a:rPr lang="en-US" dirty="0"/>
              <a:t>The terms </a:t>
            </a:r>
            <a:r>
              <a:rPr lang="en-US" b="1" dirty="0">
                <a:solidFill>
                  <a:srgbClr val="FF0000"/>
                </a:solidFill>
              </a:rPr>
              <a:t>internal </a:t>
            </a:r>
            <a:r>
              <a:rPr lang="en-US" dirty="0">
                <a:solidFill>
                  <a:srgbClr val="FF0000"/>
                </a:solidFill>
              </a:rPr>
              <a:t>and </a:t>
            </a:r>
            <a:r>
              <a:rPr lang="en-US" b="1" dirty="0">
                <a:solidFill>
                  <a:srgbClr val="FF0000"/>
                </a:solidFill>
              </a:rPr>
              <a:t>external </a:t>
            </a:r>
            <a:r>
              <a:rPr lang="en-US" dirty="0"/>
              <a:t>are used to describe the relative distance of a structure from the center of an organ or </a:t>
            </a:r>
            <a:r>
              <a:rPr lang="en-US" dirty="0" smtClean="0"/>
              <a:t>cavity. for </a:t>
            </a:r>
            <a:r>
              <a:rPr lang="en-US" dirty="0"/>
              <a:t>example, the </a:t>
            </a:r>
            <a:r>
              <a:rPr lang="en-US" b="1" dirty="0">
                <a:solidFill>
                  <a:srgbClr val="FF0000"/>
                </a:solidFill>
              </a:rPr>
              <a:t>internal carotid </a:t>
            </a:r>
            <a:r>
              <a:rPr lang="en-US" dirty="0"/>
              <a:t>artery is found</a:t>
            </a:r>
          </a:p>
          <a:p>
            <a:pPr marL="0" indent="0" algn="l">
              <a:buNone/>
            </a:pPr>
            <a:r>
              <a:rPr lang="en-US" dirty="0"/>
              <a:t>inside the </a:t>
            </a:r>
            <a:r>
              <a:rPr lang="en-US" b="1" dirty="0">
                <a:solidFill>
                  <a:srgbClr val="FF0000"/>
                </a:solidFill>
              </a:rPr>
              <a:t>cranial cavity </a:t>
            </a:r>
            <a:r>
              <a:rPr lang="en-US" dirty="0"/>
              <a:t>and the </a:t>
            </a:r>
            <a:r>
              <a:rPr lang="en-US" b="1" dirty="0">
                <a:solidFill>
                  <a:srgbClr val="FF0000"/>
                </a:solidFill>
              </a:rPr>
              <a:t>external carotid artery </a:t>
            </a:r>
            <a:r>
              <a:rPr lang="en-US" dirty="0"/>
              <a:t>is</a:t>
            </a:r>
          </a:p>
          <a:p>
            <a:pPr marL="0" indent="0" algn="l">
              <a:buNone/>
            </a:pPr>
            <a:r>
              <a:rPr lang="en-US" dirty="0"/>
              <a:t>found outside the cranial cavity.</a:t>
            </a:r>
          </a:p>
          <a:p>
            <a:pPr marL="0" indent="0" algn="l">
              <a:buNone/>
            </a:pPr>
            <a:r>
              <a:rPr lang="en-US" dirty="0"/>
              <a:t>The term </a:t>
            </a:r>
            <a:r>
              <a:rPr lang="en-US" b="1" dirty="0">
                <a:solidFill>
                  <a:srgbClr val="FF0000"/>
                </a:solidFill>
              </a:rPr>
              <a:t>ipsilateral</a:t>
            </a:r>
            <a:r>
              <a:rPr lang="en-US" b="1" dirty="0"/>
              <a:t> </a:t>
            </a:r>
            <a:r>
              <a:rPr lang="en-US" dirty="0"/>
              <a:t>refers to the same side of the body;</a:t>
            </a:r>
          </a:p>
          <a:p>
            <a:pPr marL="0" indent="0" algn="l">
              <a:buNone/>
            </a:pPr>
            <a:r>
              <a:rPr lang="en-US" dirty="0"/>
              <a:t>for example, </a:t>
            </a:r>
            <a:r>
              <a:rPr lang="en-US" b="1" dirty="0">
                <a:solidFill>
                  <a:srgbClr val="FF0000"/>
                </a:solidFill>
              </a:rPr>
              <a:t>the left hand and the left foot are ipsilateral</a:t>
            </a:r>
            <a:r>
              <a:rPr lang="en-US" dirty="0"/>
              <a:t>.</a:t>
            </a:r>
          </a:p>
          <a:p>
            <a:pPr marL="0" indent="0" algn="l">
              <a:buNone/>
            </a:pPr>
            <a:r>
              <a:rPr lang="en-US" b="1" dirty="0">
                <a:solidFill>
                  <a:srgbClr val="FF0000"/>
                </a:solidFill>
              </a:rPr>
              <a:t>Contralateral</a:t>
            </a:r>
            <a:r>
              <a:rPr lang="en-US" b="1" dirty="0"/>
              <a:t> </a:t>
            </a:r>
            <a:r>
              <a:rPr lang="en-US" dirty="0"/>
              <a:t>refers to opposite sides of the body; for</a:t>
            </a:r>
          </a:p>
          <a:p>
            <a:pPr marL="0" indent="0" algn="l">
              <a:buNone/>
            </a:pPr>
            <a:r>
              <a:rPr lang="en-US" dirty="0"/>
              <a:t>example, the left </a:t>
            </a:r>
            <a:r>
              <a:rPr lang="en-US" b="1" dirty="0">
                <a:solidFill>
                  <a:srgbClr val="FF0000"/>
                </a:solidFill>
              </a:rPr>
              <a:t>biceps </a:t>
            </a:r>
            <a:r>
              <a:rPr lang="en-US" b="1" dirty="0" err="1">
                <a:solidFill>
                  <a:srgbClr val="FF0000"/>
                </a:solidFill>
              </a:rPr>
              <a:t>brachii</a:t>
            </a:r>
            <a:r>
              <a:rPr lang="en-US" b="1" dirty="0">
                <a:solidFill>
                  <a:srgbClr val="FF0000"/>
                </a:solidFill>
              </a:rPr>
              <a:t> </a:t>
            </a:r>
            <a:r>
              <a:rPr lang="en-US" dirty="0"/>
              <a:t>muscle and the right </a:t>
            </a:r>
            <a:r>
              <a:rPr lang="en-US" b="1" dirty="0">
                <a:solidFill>
                  <a:srgbClr val="FF0000"/>
                </a:solidFill>
              </a:rPr>
              <a:t>rectus</a:t>
            </a:r>
          </a:p>
          <a:p>
            <a:pPr marL="0" indent="0" algn="l">
              <a:buNone/>
            </a:pPr>
            <a:r>
              <a:rPr lang="en-US" b="1" dirty="0" err="1">
                <a:solidFill>
                  <a:srgbClr val="FF0000"/>
                </a:solidFill>
              </a:rPr>
              <a:t>femoris</a:t>
            </a:r>
            <a:r>
              <a:rPr lang="en-US" dirty="0"/>
              <a:t> muscle are contralateral.</a:t>
            </a:r>
          </a:p>
          <a:p>
            <a:pPr marL="0" indent="0" algn="l">
              <a:buNone/>
            </a:pPr>
            <a:r>
              <a:rPr lang="en-US" dirty="0"/>
              <a:t>The </a:t>
            </a:r>
            <a:r>
              <a:rPr lang="en-US" b="1" dirty="0">
                <a:solidFill>
                  <a:srgbClr val="FF0000"/>
                </a:solidFill>
              </a:rPr>
              <a:t>supine</a:t>
            </a:r>
            <a:r>
              <a:rPr lang="en-US" b="1" dirty="0"/>
              <a:t> </a:t>
            </a:r>
            <a:r>
              <a:rPr lang="en-US" dirty="0"/>
              <a:t>position of the body is lying on the back.</a:t>
            </a:r>
          </a:p>
          <a:p>
            <a:pPr marL="0" indent="0" algn="l">
              <a:buNone/>
            </a:pPr>
            <a:r>
              <a:rPr lang="en-US" dirty="0"/>
              <a:t>The </a:t>
            </a:r>
            <a:r>
              <a:rPr lang="en-US" b="1" dirty="0">
                <a:solidFill>
                  <a:srgbClr val="FF0000"/>
                </a:solidFill>
              </a:rPr>
              <a:t>prone</a:t>
            </a:r>
            <a:r>
              <a:rPr lang="en-US" b="1" dirty="0"/>
              <a:t> </a:t>
            </a:r>
            <a:r>
              <a:rPr lang="en-US" dirty="0"/>
              <a:t>position is lying face downward</a:t>
            </a:r>
            <a:endParaRPr lang="ar-IQ" dirty="0"/>
          </a:p>
          <a:p>
            <a:pPr algn="l"/>
            <a:endParaRPr lang="ar-IQ" dirty="0"/>
          </a:p>
          <a:p>
            <a:pPr marL="0" indent="0" algn="l">
              <a:buNone/>
            </a:pPr>
            <a:endParaRPr lang="ar-IQ" dirty="0"/>
          </a:p>
        </p:txBody>
      </p:sp>
      <p:pic>
        <p:nvPicPr>
          <p:cNvPr id="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868144" y="1844824"/>
            <a:ext cx="252028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293096"/>
            <a:ext cx="2772619" cy="1623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558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Terms of movement</a:t>
            </a:r>
            <a:endParaRPr lang="ar-IQ" sz="3600" dirty="0"/>
          </a:p>
        </p:txBody>
      </p:sp>
      <p:sp>
        <p:nvSpPr>
          <p:cNvPr id="3" name="Content Placeholder 2"/>
          <p:cNvSpPr>
            <a:spLocks noGrp="1"/>
          </p:cNvSpPr>
          <p:nvPr>
            <p:ph sz="quarter" idx="1"/>
          </p:nvPr>
        </p:nvSpPr>
        <p:spPr/>
        <p:txBody>
          <a:bodyPr>
            <a:normAutofit fontScale="77500" lnSpcReduction="20000"/>
          </a:bodyPr>
          <a:lstStyle/>
          <a:p>
            <a:pPr marL="0" indent="0" algn="l">
              <a:buNone/>
            </a:pPr>
            <a:r>
              <a:rPr lang="en-US" b="1" dirty="0">
                <a:solidFill>
                  <a:srgbClr val="FF0000"/>
                </a:solidFill>
              </a:rPr>
              <a:t>Movements usually occurs at joint</a:t>
            </a:r>
            <a:r>
              <a:rPr lang="en-US" dirty="0"/>
              <a:t>,  a site where two or more bones come together</a:t>
            </a:r>
            <a:r>
              <a:rPr lang="en-US" b="1" dirty="0"/>
              <a:t>. </a:t>
            </a:r>
            <a:r>
              <a:rPr lang="en-US" dirty="0"/>
              <a:t>Some joints have </a:t>
            </a:r>
            <a:r>
              <a:rPr lang="en-US" dirty="0">
                <a:solidFill>
                  <a:srgbClr val="FF0000"/>
                </a:solidFill>
              </a:rPr>
              <a:t>no movement </a:t>
            </a:r>
            <a:r>
              <a:rPr lang="en-US" dirty="0"/>
              <a:t>(e.g. </a:t>
            </a:r>
            <a:r>
              <a:rPr lang="en-US" b="1" dirty="0">
                <a:solidFill>
                  <a:srgbClr val="FF0000"/>
                </a:solidFill>
              </a:rPr>
              <a:t>sutures of the skull),</a:t>
            </a:r>
            <a:r>
              <a:rPr lang="en-US" dirty="0"/>
              <a:t> some have only </a:t>
            </a:r>
            <a:r>
              <a:rPr lang="en-US" dirty="0">
                <a:solidFill>
                  <a:srgbClr val="FF0000"/>
                </a:solidFill>
              </a:rPr>
              <a:t>slight movement </a:t>
            </a:r>
            <a:r>
              <a:rPr lang="en-US" dirty="0"/>
              <a:t>(e.g. superior </a:t>
            </a:r>
            <a:r>
              <a:rPr lang="en-US" b="1" dirty="0">
                <a:solidFill>
                  <a:srgbClr val="FF0000"/>
                </a:solidFill>
              </a:rPr>
              <a:t>tibiofibular joint</a:t>
            </a:r>
            <a:r>
              <a:rPr lang="en-US" dirty="0"/>
              <a:t>), and some are </a:t>
            </a:r>
            <a:r>
              <a:rPr lang="en-US" dirty="0">
                <a:solidFill>
                  <a:srgbClr val="FF0000"/>
                </a:solidFill>
              </a:rPr>
              <a:t>freely movable </a:t>
            </a:r>
            <a:r>
              <a:rPr lang="en-US" dirty="0"/>
              <a:t>(e.g. </a:t>
            </a:r>
            <a:r>
              <a:rPr lang="en-US" b="1" dirty="0">
                <a:solidFill>
                  <a:srgbClr val="FF0000"/>
                </a:solidFill>
              </a:rPr>
              <a:t>shoulder joint). </a:t>
            </a:r>
          </a:p>
          <a:p>
            <a:pPr marL="0" indent="0" algn="l">
              <a:buNone/>
            </a:pPr>
            <a:r>
              <a:rPr lang="en-US" b="1" dirty="0">
                <a:solidFill>
                  <a:srgbClr val="FF0000"/>
                </a:solidFill>
              </a:rPr>
              <a:t>Flexion</a:t>
            </a:r>
            <a:r>
              <a:rPr lang="en-US" b="1" dirty="0"/>
              <a:t> </a:t>
            </a:r>
            <a:r>
              <a:rPr lang="en-US" dirty="0"/>
              <a:t>is a movement that takes place in a </a:t>
            </a:r>
            <a:r>
              <a:rPr lang="en-US" dirty="0" smtClean="0"/>
              <a:t>sagittal plane</a:t>
            </a:r>
            <a:r>
              <a:rPr lang="en-US" dirty="0"/>
              <a:t>. For example, flexion of the elbow joint approximates the anterior surface of the forearm to the anterior surface of the </a:t>
            </a:r>
            <a:r>
              <a:rPr lang="en-US" dirty="0" smtClean="0"/>
              <a:t>arm.</a:t>
            </a:r>
            <a:endParaRPr lang="en-US" dirty="0"/>
          </a:p>
          <a:p>
            <a:pPr algn="l"/>
            <a:endParaRPr lang="ar-IQ" dirty="0"/>
          </a:p>
        </p:txBody>
      </p:sp>
      <p:pic>
        <p:nvPicPr>
          <p:cNvPr id="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860032" y="2132856"/>
            <a:ext cx="3886200" cy="325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83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Terms of movement</a:t>
            </a:r>
            <a:endParaRPr lang="ar-IQ" sz="3600" dirty="0"/>
          </a:p>
        </p:txBody>
      </p:sp>
      <p:sp>
        <p:nvSpPr>
          <p:cNvPr id="3" name="Content Placeholder 2"/>
          <p:cNvSpPr>
            <a:spLocks noGrp="1"/>
          </p:cNvSpPr>
          <p:nvPr>
            <p:ph sz="quarter" idx="1"/>
          </p:nvPr>
        </p:nvSpPr>
        <p:spPr>
          <a:xfrm>
            <a:off x="107504" y="1589566"/>
            <a:ext cx="5328592" cy="5079793"/>
          </a:xfrm>
        </p:spPr>
        <p:txBody>
          <a:bodyPr>
            <a:normAutofit fontScale="77500" lnSpcReduction="20000"/>
          </a:bodyPr>
          <a:lstStyle/>
          <a:p>
            <a:pPr marL="0" indent="0" algn="l">
              <a:lnSpc>
                <a:spcPct val="120000"/>
              </a:lnSpc>
              <a:buNone/>
            </a:pPr>
            <a:r>
              <a:rPr lang="en-US" b="1" dirty="0">
                <a:solidFill>
                  <a:srgbClr val="FF0000"/>
                </a:solidFill>
              </a:rPr>
              <a:t>Abduction</a:t>
            </a:r>
            <a:r>
              <a:rPr lang="en-US" b="1" dirty="0"/>
              <a:t> </a:t>
            </a:r>
            <a:r>
              <a:rPr lang="en-US" dirty="0"/>
              <a:t>is a movement of a limb away from the midline of the body in the coronal </a:t>
            </a:r>
            <a:r>
              <a:rPr lang="en-US" dirty="0" smtClean="0"/>
              <a:t>plane.</a:t>
            </a:r>
            <a:endParaRPr lang="en-US" dirty="0"/>
          </a:p>
          <a:p>
            <a:pPr marL="0" indent="0" algn="l">
              <a:lnSpc>
                <a:spcPct val="120000"/>
              </a:lnSpc>
              <a:buNone/>
            </a:pPr>
            <a:r>
              <a:rPr lang="en-US" b="1" dirty="0">
                <a:solidFill>
                  <a:srgbClr val="FF0000"/>
                </a:solidFill>
              </a:rPr>
              <a:t>Adduction</a:t>
            </a:r>
            <a:r>
              <a:rPr lang="en-US" b="1" dirty="0"/>
              <a:t> </a:t>
            </a:r>
            <a:r>
              <a:rPr lang="en-US" dirty="0"/>
              <a:t>is a movement of a limb toward the body in the coronal plane . In the </a:t>
            </a:r>
            <a:r>
              <a:rPr lang="en-US" dirty="0">
                <a:solidFill>
                  <a:srgbClr val="FF0000"/>
                </a:solidFill>
              </a:rPr>
              <a:t>fingers and toes</a:t>
            </a:r>
            <a:r>
              <a:rPr lang="en-US" dirty="0"/>
              <a:t>, abduction is applied to the spreading of these structures and adduction is applied to the drawing together of these structures.</a:t>
            </a:r>
          </a:p>
          <a:p>
            <a:pPr marL="0" indent="0" algn="l">
              <a:lnSpc>
                <a:spcPct val="120000"/>
              </a:lnSpc>
              <a:buNone/>
            </a:pPr>
            <a:r>
              <a:rPr lang="en-US" b="1" dirty="0">
                <a:solidFill>
                  <a:srgbClr val="FF0000"/>
                </a:solidFill>
              </a:rPr>
              <a:t>Extension</a:t>
            </a:r>
            <a:r>
              <a:rPr lang="en-US" b="1" dirty="0"/>
              <a:t> </a:t>
            </a:r>
            <a:r>
              <a:rPr lang="en-US" dirty="0"/>
              <a:t>means straightening the joint and usually takes place in a posterior </a:t>
            </a:r>
            <a:r>
              <a:rPr lang="en-US" dirty="0" smtClean="0"/>
              <a:t>direction.</a:t>
            </a:r>
          </a:p>
          <a:p>
            <a:pPr marL="0" indent="0" algn="l">
              <a:lnSpc>
                <a:spcPct val="120000"/>
              </a:lnSpc>
              <a:buNone/>
            </a:pPr>
            <a:r>
              <a:rPr lang="en-US" b="1" dirty="0" smtClean="0">
                <a:solidFill>
                  <a:srgbClr val="FF0000"/>
                </a:solidFill>
              </a:rPr>
              <a:t>Lateral </a:t>
            </a:r>
            <a:r>
              <a:rPr lang="en-US" b="1" dirty="0">
                <a:solidFill>
                  <a:srgbClr val="FF0000"/>
                </a:solidFill>
              </a:rPr>
              <a:t>flexion </a:t>
            </a:r>
            <a:r>
              <a:rPr lang="en-US" dirty="0">
                <a:solidFill>
                  <a:srgbClr val="FF0000"/>
                </a:solidFill>
              </a:rPr>
              <a:t>is a movement of the trunk </a:t>
            </a:r>
            <a:r>
              <a:rPr lang="ar-IQ" dirty="0" smtClean="0">
                <a:solidFill>
                  <a:srgbClr val="FF0000"/>
                </a:solidFill>
              </a:rPr>
              <a:t> </a:t>
            </a:r>
            <a:r>
              <a:rPr lang="en-US" dirty="0" smtClean="0">
                <a:solidFill>
                  <a:srgbClr val="FF0000"/>
                </a:solidFill>
              </a:rPr>
              <a:t>in </a:t>
            </a:r>
            <a:r>
              <a:rPr lang="en-US" dirty="0">
                <a:solidFill>
                  <a:srgbClr val="FF0000"/>
                </a:solidFill>
              </a:rPr>
              <a:t>the </a:t>
            </a:r>
            <a:r>
              <a:rPr lang="en-US" dirty="0" smtClean="0">
                <a:solidFill>
                  <a:srgbClr val="FF0000"/>
                </a:solidFill>
              </a:rPr>
              <a:t>coronal </a:t>
            </a:r>
            <a:r>
              <a:rPr lang="en-US" dirty="0" smtClean="0"/>
              <a:t>Plane</a:t>
            </a:r>
            <a:r>
              <a:rPr lang="en-US" dirty="0"/>
              <a:t>.</a:t>
            </a:r>
            <a:endParaRPr lang="ar-IQ" dirty="0"/>
          </a:p>
          <a:p>
            <a:pPr marL="0" indent="0" algn="l">
              <a:lnSpc>
                <a:spcPct val="120000"/>
              </a:lnSpc>
              <a:buNone/>
            </a:pPr>
            <a:endParaRPr lang="ar-IQ" dirty="0"/>
          </a:p>
        </p:txBody>
      </p:sp>
      <p:pic>
        <p:nvPicPr>
          <p:cNvPr id="4098"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652120" y="2420888"/>
            <a:ext cx="322314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991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1288</TotalTime>
  <Words>1056</Words>
  <Application>Microsoft Office PowerPoint</Application>
  <PresentationFormat>عرض على الشاشة (3:4)‏</PresentationFormat>
  <Paragraphs>46</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ألوان متوسطة</vt:lpstr>
      <vt:lpstr>عرض تقديمي في PowerPoint</vt:lpstr>
      <vt:lpstr>Anatomical terms of position ,  L1</vt:lpstr>
      <vt:lpstr>عرض تقديمي في PowerPoint</vt:lpstr>
      <vt:lpstr>عرض تقديمي في PowerPoint</vt:lpstr>
      <vt:lpstr>عرض تقديمي في PowerPoint</vt:lpstr>
      <vt:lpstr>عرض تقديمي في PowerPoint</vt:lpstr>
      <vt:lpstr>عرض تقديمي في PowerPoint</vt:lpstr>
      <vt:lpstr>Terms of movement</vt:lpstr>
      <vt:lpstr>Terms of movement</vt:lpstr>
      <vt:lpstr>Terms of movement</vt:lpstr>
      <vt:lpstr>Terms of movement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notes in Anatomy for Anesthesia Technician</dc:title>
  <dc:creator>Maher</dc:creator>
  <cp:lastModifiedBy>Maher</cp:lastModifiedBy>
  <cp:revision>128</cp:revision>
  <dcterms:created xsi:type="dcterms:W3CDTF">2022-12-06T08:00:24Z</dcterms:created>
  <dcterms:modified xsi:type="dcterms:W3CDTF">2023-12-29T19:08:15Z</dcterms:modified>
</cp:coreProperties>
</file>