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6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38CD5A-7294-475E-A6C4-67F9C5D4F2D3}" type="datetimeFigureOut">
              <a:rPr lang="en-US" smtClean="0"/>
              <a:t>12/25/2024</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7846F-4FE7-4082-AD86-76D9D9BF7316}" type="slidenum">
              <a:rPr lang="en-US" smtClean="0"/>
              <a:t>‹#›</a:t>
            </a:fld>
            <a:endParaRPr lang="en-US"/>
          </a:p>
        </p:txBody>
      </p:sp>
    </p:spTree>
    <p:extLst>
      <p:ext uri="{BB962C8B-B14F-4D97-AF65-F5344CB8AC3E}">
        <p14:creationId xmlns:p14="http://schemas.microsoft.com/office/powerpoint/2010/main" val="204817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A29CBD1C-13FF-4DB5-9B96-EC789999043D}" type="slidenum">
              <a:rPr lang="en-US" smtClean="0"/>
              <a:t>1</a:t>
            </a:fld>
            <a:endParaRPr lang="en-US"/>
          </a:p>
        </p:txBody>
      </p:sp>
    </p:spTree>
    <p:extLst>
      <p:ext uri="{BB962C8B-B14F-4D97-AF65-F5344CB8AC3E}">
        <p14:creationId xmlns:p14="http://schemas.microsoft.com/office/powerpoint/2010/main" val="3681221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24/06/1446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24/06/1446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24/06/1446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24/06/1446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24/06/1446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24/06/1446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24/06/1446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24/06/1446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24/06/1446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24/06/1446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24/06/1446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24/06/1446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3563888" y="-1"/>
            <a:ext cx="5518956" cy="187642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dirty="0" smtClean="0">
              <a:cs typeface="+mj-cs"/>
            </a:endParaRPr>
          </a:p>
          <a:p>
            <a:pPr algn="ctr"/>
            <a:r>
              <a:rPr lang="ar-IQ" sz="2800" dirty="0" smtClean="0">
                <a:cs typeface="+mj-cs"/>
              </a:rPr>
              <a:t>وزارة </a:t>
            </a:r>
            <a:r>
              <a:rPr lang="ar-IQ" sz="2800" dirty="0">
                <a:cs typeface="+mj-cs"/>
              </a:rPr>
              <a:t>التعليم العالي والبحث العلمي</a:t>
            </a:r>
            <a:endParaRPr lang="en-US" sz="2800" dirty="0">
              <a:cs typeface="+mj-cs"/>
            </a:endParaRPr>
          </a:p>
          <a:p>
            <a:pPr algn="ctr"/>
            <a:r>
              <a:rPr lang="ar-IQ" sz="2800" dirty="0">
                <a:cs typeface="+mj-cs"/>
              </a:rPr>
              <a:t>جامعه </a:t>
            </a:r>
            <a:r>
              <a:rPr lang="ar-IQ" sz="2800" dirty="0" smtClean="0">
                <a:cs typeface="+mj-cs"/>
              </a:rPr>
              <a:t>المستقبل</a:t>
            </a:r>
            <a:endParaRPr lang="en-US" sz="2800" dirty="0">
              <a:cs typeface="+mj-cs"/>
            </a:endParaRPr>
          </a:p>
          <a:p>
            <a:pPr algn="ctr"/>
            <a:endParaRPr lang="ar-IQ" sz="2400" dirty="0"/>
          </a:p>
        </p:txBody>
      </p:sp>
      <p:sp>
        <p:nvSpPr>
          <p:cNvPr id="5" name="خماسي 4"/>
          <p:cNvSpPr/>
          <p:nvPr/>
        </p:nvSpPr>
        <p:spPr>
          <a:xfrm rot="10800000" flipV="1">
            <a:off x="395536" y="2996952"/>
            <a:ext cx="7776864" cy="1077618"/>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ar-IQ" sz="2400" dirty="0" smtClean="0"/>
          </a:p>
          <a:p>
            <a:pPr algn="ctr"/>
            <a:endParaRPr lang="ar-IQ" sz="2400" dirty="0"/>
          </a:p>
          <a:p>
            <a:pPr algn="ctr"/>
            <a:r>
              <a:rPr lang="en-US" sz="3200" dirty="0" smtClean="0"/>
              <a:t>Verbs in </a:t>
            </a:r>
            <a:r>
              <a:rPr lang="en-US" sz="3200" dirty="0"/>
              <a:t>English language</a:t>
            </a:r>
          </a:p>
          <a:p>
            <a:pPr algn="ctr"/>
            <a:endParaRPr lang="en-US" sz="2400" dirty="0" smtClean="0"/>
          </a:p>
          <a:p>
            <a:pPr algn="ctr"/>
            <a:endParaRPr lang="en-US" dirty="0"/>
          </a:p>
        </p:txBody>
      </p:sp>
      <p:sp>
        <p:nvSpPr>
          <p:cNvPr id="6" name="خماسي 5"/>
          <p:cNvSpPr/>
          <p:nvPr/>
        </p:nvSpPr>
        <p:spPr>
          <a:xfrm>
            <a:off x="1043608" y="4074571"/>
            <a:ext cx="7308813" cy="1370653"/>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ar-IQ" sz="4000" dirty="0" smtClean="0"/>
              <a:t>اعداد</a:t>
            </a:r>
            <a:r>
              <a:rPr lang="en-US" sz="4000" dirty="0" smtClean="0"/>
              <a:t> </a:t>
            </a:r>
            <a:r>
              <a:rPr lang="ar-IQ" sz="4000" dirty="0" smtClean="0"/>
              <a:t>:</a:t>
            </a:r>
            <a:r>
              <a:rPr lang="ar-IQ" sz="4000" dirty="0" smtClean="0"/>
              <a:t>م.م.</a:t>
            </a:r>
            <a:r>
              <a:rPr lang="ar-IQ" sz="4000" dirty="0" smtClean="0"/>
              <a:t>زينب كريم عبد الكاظم </a:t>
            </a:r>
            <a:endParaRPr lang="ar-IQ" sz="4000" dirty="0" smtClean="0"/>
          </a:p>
          <a:p>
            <a:pPr algn="ctr"/>
            <a:endParaRPr lang="ar-IQ" sz="2800" dirty="0"/>
          </a:p>
        </p:txBody>
      </p:sp>
      <p:sp>
        <p:nvSpPr>
          <p:cNvPr id="7" name="سهم منحني إلى الأعلى 6"/>
          <p:cNvSpPr/>
          <p:nvPr/>
        </p:nvSpPr>
        <p:spPr>
          <a:xfrm>
            <a:off x="7323653" y="1822121"/>
            <a:ext cx="1759191" cy="450490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مستطيل 8"/>
          <p:cNvSpPr/>
          <p:nvPr/>
        </p:nvSpPr>
        <p:spPr>
          <a:xfrm>
            <a:off x="395535" y="188640"/>
            <a:ext cx="2880321" cy="1633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61" y="0"/>
            <a:ext cx="2880321" cy="189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83285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6858000"/>
          </a:xfrm>
          <a:prstGeom prst="rect">
            <a:avLst/>
          </a:prstGeom>
          <a:blipFill>
            <a:blip r:embed="rId2"/>
            <a:tile tx="0" ty="0" sx="100000" sy="100000" flip="none" algn="tl"/>
          </a:blipFill>
        </p:spPr>
        <p:style>
          <a:lnRef idx="2">
            <a:schemeClr val="accent6"/>
          </a:lnRef>
          <a:fillRef idx="1">
            <a:schemeClr val="lt1"/>
          </a:fillRef>
          <a:effectRef idx="0">
            <a:schemeClr val="accent6"/>
          </a:effectRef>
          <a:fontRef idx="minor">
            <a:schemeClr val="dk1"/>
          </a:fontRef>
        </p:style>
        <p:txBody>
          <a:bodyPr rtlCol="0" anchor="ctr"/>
          <a:lstStyle/>
          <a:p>
            <a:pPr algn="l"/>
            <a:endParaRPr lang="en-US" sz="2000" dirty="0">
              <a:latin typeface="Andalus" pitchFamily="18" charset="-78"/>
              <a:cs typeface="Andalus" pitchFamily="18" charset="-78"/>
            </a:endParaRPr>
          </a:p>
          <a:p>
            <a:pPr algn="l"/>
            <a:r>
              <a:rPr lang="en-US" sz="2000" dirty="0" smtClean="0">
                <a:latin typeface="Andalus" pitchFamily="18" charset="-78"/>
                <a:cs typeface="Andalus" pitchFamily="18" charset="-78"/>
              </a:rPr>
              <a:t>Definition</a:t>
            </a:r>
            <a:r>
              <a:rPr lang="en-US" sz="2000" dirty="0">
                <a:latin typeface="Andalus" pitchFamily="18" charset="-78"/>
                <a:cs typeface="Andalus" pitchFamily="18" charset="-78"/>
              </a:rPr>
              <a:t>: Auxiliary verbs are used with main verbs to form different tenses, voices, or moods. They help express the time, duration, or state of the action.</a:t>
            </a:r>
          </a:p>
          <a:p>
            <a:pPr algn="l"/>
            <a:r>
              <a:rPr lang="en-US" sz="2000" dirty="0">
                <a:latin typeface="Andalus" pitchFamily="18" charset="-78"/>
                <a:cs typeface="Andalus" pitchFamily="18" charset="-78"/>
              </a:rPr>
              <a:t>Examples: have, has, had, will, shall, can, could, may, might, must, would, should</a:t>
            </a:r>
          </a:p>
          <a:p>
            <a:pPr algn="l"/>
            <a:r>
              <a:rPr lang="en-US" sz="2000" dirty="0">
                <a:latin typeface="Andalus" pitchFamily="18" charset="-78"/>
                <a:cs typeface="Andalus" pitchFamily="18" charset="-78"/>
              </a:rPr>
              <a:t>Sentences:</a:t>
            </a:r>
          </a:p>
          <a:p>
            <a:pPr algn="l"/>
            <a:r>
              <a:rPr lang="en-US" sz="2000" dirty="0">
                <a:latin typeface="Andalus" pitchFamily="18" charset="-78"/>
                <a:cs typeface="Andalus" pitchFamily="18" charset="-78"/>
              </a:rPr>
              <a:t>She has finished her homework.</a:t>
            </a:r>
          </a:p>
          <a:p>
            <a:pPr algn="l"/>
            <a:r>
              <a:rPr lang="en-US" sz="2000" dirty="0">
                <a:latin typeface="Andalus" pitchFamily="18" charset="-78"/>
                <a:cs typeface="Andalus" pitchFamily="18" charset="-78"/>
              </a:rPr>
              <a:t>They will arrive tomorrow.</a:t>
            </a:r>
          </a:p>
          <a:p>
            <a:pPr algn="l"/>
            <a:endParaRPr lang="ar-SA" sz="2000" dirty="0" smtClean="0">
              <a:solidFill>
                <a:srgbClr val="C00000"/>
              </a:solidFill>
              <a:latin typeface="Andalus" pitchFamily="18" charset="-78"/>
              <a:cs typeface="Andalus" pitchFamily="18" charset="-78"/>
            </a:endParaRPr>
          </a:p>
          <a:p>
            <a:pPr algn="l"/>
            <a:endParaRPr lang="ar-SA" sz="2000" dirty="0" smtClean="0">
              <a:latin typeface="Andalus" pitchFamily="18" charset="-78"/>
              <a:cs typeface="Andalus" pitchFamily="18" charset="-78"/>
            </a:endParaRPr>
          </a:p>
          <a:p>
            <a:pPr algn="l"/>
            <a:endParaRPr lang="ar-SA" sz="2000" dirty="0">
              <a:latin typeface="Andalus" pitchFamily="18" charset="-78"/>
              <a:cs typeface="Andalus" pitchFamily="18" charset="-78"/>
            </a:endParaRPr>
          </a:p>
          <a:p>
            <a:pPr algn="l"/>
            <a:r>
              <a:rPr lang="en-US" sz="2000" dirty="0" smtClean="0">
                <a:latin typeface="Andalus" pitchFamily="18" charset="-78"/>
                <a:cs typeface="Andalus" pitchFamily="18" charset="-78"/>
              </a:rPr>
              <a:t>Definition</a:t>
            </a:r>
            <a:r>
              <a:rPr lang="en-US" sz="2000" dirty="0">
                <a:latin typeface="Andalus" pitchFamily="18" charset="-78"/>
                <a:cs typeface="Andalus" pitchFamily="18" charset="-78"/>
              </a:rPr>
              <a:t>: Modal verbs are a type of auxiliary verb that express necessity, possibility, permission, or ability.</a:t>
            </a:r>
          </a:p>
          <a:p>
            <a:pPr algn="l"/>
            <a:r>
              <a:rPr lang="en-US" sz="2000" dirty="0">
                <a:latin typeface="Andalus" pitchFamily="18" charset="-78"/>
                <a:cs typeface="Andalus" pitchFamily="18" charset="-78"/>
              </a:rPr>
              <a:t>Common Modals: can, could, may, might, shall, should, will, would, must, ought to, need to</a:t>
            </a:r>
          </a:p>
          <a:p>
            <a:pPr algn="l"/>
            <a:r>
              <a:rPr lang="en-US" sz="2000" dirty="0">
                <a:latin typeface="Andalus" pitchFamily="18" charset="-78"/>
                <a:cs typeface="Andalus" pitchFamily="18" charset="-78"/>
              </a:rPr>
              <a:t>Examples:</a:t>
            </a:r>
          </a:p>
          <a:p>
            <a:pPr algn="l"/>
            <a:r>
              <a:rPr lang="en-US" sz="2000" dirty="0">
                <a:latin typeface="Andalus" pitchFamily="18" charset="-78"/>
                <a:cs typeface="Andalus" pitchFamily="18" charset="-78"/>
              </a:rPr>
              <a:t>I can swim very well.</a:t>
            </a:r>
          </a:p>
          <a:p>
            <a:pPr algn="l"/>
            <a:r>
              <a:rPr lang="en-US" sz="2000" dirty="0">
                <a:latin typeface="Andalus" pitchFamily="18" charset="-78"/>
                <a:cs typeface="Andalus" pitchFamily="18" charset="-78"/>
              </a:rPr>
              <a:t>You must finish your assignment by tomorrow.</a:t>
            </a:r>
          </a:p>
        </p:txBody>
      </p:sp>
      <p:sp>
        <p:nvSpPr>
          <p:cNvPr id="3" name="شكل بيضاوي 2"/>
          <p:cNvSpPr/>
          <p:nvPr/>
        </p:nvSpPr>
        <p:spPr>
          <a:xfrm>
            <a:off x="1475656" y="404664"/>
            <a:ext cx="6048672" cy="64807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l"/>
            <a:r>
              <a:rPr lang="en-US" sz="2400" dirty="0">
                <a:solidFill>
                  <a:srgbClr val="C00000"/>
                </a:solidFill>
                <a:latin typeface="Times New Roman" pitchFamily="18" charset="0"/>
                <a:cs typeface="Times New Roman" pitchFamily="18" charset="0"/>
              </a:rPr>
              <a:t>3. Auxiliary (Helping) Verbs</a:t>
            </a:r>
          </a:p>
        </p:txBody>
      </p:sp>
      <p:sp>
        <p:nvSpPr>
          <p:cNvPr id="4" name="شكل بيضاوي 3"/>
          <p:cNvSpPr/>
          <p:nvPr/>
        </p:nvSpPr>
        <p:spPr>
          <a:xfrm>
            <a:off x="1475656" y="3068960"/>
            <a:ext cx="5256584" cy="6480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l"/>
            <a:r>
              <a:rPr lang="en-US" sz="2800" dirty="0">
                <a:solidFill>
                  <a:srgbClr val="C00000"/>
                </a:solidFill>
                <a:latin typeface="Times New Roman" pitchFamily="18" charset="0"/>
                <a:cs typeface="Times New Roman" pitchFamily="18" charset="0"/>
              </a:rPr>
              <a:t>4. Modal Verbs</a:t>
            </a:r>
          </a:p>
        </p:txBody>
      </p:sp>
    </p:spTree>
    <p:extLst>
      <p:ext uri="{BB962C8B-B14F-4D97-AF65-F5344CB8AC3E}">
        <p14:creationId xmlns:p14="http://schemas.microsoft.com/office/powerpoint/2010/main" val="140520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ستطيل 2"/>
          <p:cNvSpPr/>
          <p:nvPr/>
        </p:nvSpPr>
        <p:spPr>
          <a:xfrm>
            <a:off x="0" y="58846"/>
            <a:ext cx="9144000" cy="57554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endParaRPr lang="en-US" dirty="0" smtClean="0">
              <a:solidFill>
                <a:srgbClr val="FF0000"/>
              </a:solidFill>
              <a:latin typeface="Andalus" pitchFamily="18" charset="-78"/>
              <a:cs typeface="Andalus" pitchFamily="18" charset="-78"/>
            </a:endParaRPr>
          </a:p>
          <a:p>
            <a:pPr algn="just" rtl="0"/>
            <a:endParaRPr lang="ar-SA" dirty="0" smtClean="0">
              <a:solidFill>
                <a:srgbClr val="FF0000"/>
              </a:solidFill>
              <a:latin typeface="Andalus" pitchFamily="18" charset="-78"/>
              <a:cs typeface="Andalus" pitchFamily="18" charset="-78"/>
            </a:endParaRPr>
          </a:p>
          <a:p>
            <a:pPr algn="just" rtl="0"/>
            <a:endParaRPr lang="ar-SA" dirty="0">
              <a:solidFill>
                <a:srgbClr val="FF0000"/>
              </a:solidFill>
              <a:latin typeface="Andalus" pitchFamily="18" charset="-78"/>
              <a:cs typeface="Andalus" pitchFamily="18" charset="-78"/>
            </a:endParaRPr>
          </a:p>
          <a:p>
            <a:pPr algn="just" rtl="0"/>
            <a:endParaRPr lang="ar-SA" dirty="0" smtClean="0">
              <a:solidFill>
                <a:srgbClr val="FF0000"/>
              </a:solidFill>
              <a:latin typeface="Andalus" pitchFamily="18" charset="-78"/>
              <a:cs typeface="Andalus" pitchFamily="18" charset="-78"/>
            </a:endParaRPr>
          </a:p>
          <a:p>
            <a:pPr algn="just" rtl="0"/>
            <a:endParaRPr lang="en-US" dirty="0">
              <a:solidFill>
                <a:srgbClr val="FF0000"/>
              </a:solidFill>
              <a:latin typeface="Andalus" pitchFamily="18" charset="-78"/>
              <a:cs typeface="Andalus" pitchFamily="18" charset="-78"/>
            </a:endParaRPr>
          </a:p>
          <a:p>
            <a:pPr algn="just" rtl="0"/>
            <a:r>
              <a:rPr lang="en-US" sz="2000" dirty="0" smtClean="0">
                <a:latin typeface="Times New Roman" pitchFamily="18" charset="0"/>
                <a:cs typeface="Times New Roman" pitchFamily="18" charset="0"/>
              </a:rPr>
              <a:t>Verbs </a:t>
            </a:r>
            <a:r>
              <a:rPr lang="en-US" sz="2000" dirty="0">
                <a:latin typeface="Times New Roman" pitchFamily="18" charset="0"/>
                <a:cs typeface="Times New Roman" pitchFamily="18" charset="0"/>
              </a:rPr>
              <a:t>change their form depending on the tense, number, person, and sometimes voice. Here are the key verb forms and tenses you should know:</a:t>
            </a:r>
          </a:p>
          <a:p>
            <a:pPr marL="342900" indent="-342900" algn="just" rtl="0">
              <a:buAutoNum type="arabicPeriod"/>
            </a:pPr>
            <a:r>
              <a:rPr lang="en-US" sz="2000" dirty="0" smtClean="0">
                <a:solidFill>
                  <a:srgbClr val="C00000"/>
                </a:solidFill>
                <a:latin typeface="Times New Roman" pitchFamily="18" charset="0"/>
                <a:cs typeface="Times New Roman" pitchFamily="18" charset="0"/>
              </a:rPr>
              <a:t>Base </a:t>
            </a:r>
            <a:r>
              <a:rPr lang="en-US" sz="2000" dirty="0">
                <a:solidFill>
                  <a:srgbClr val="C00000"/>
                </a:solidFill>
                <a:latin typeface="Times New Roman" pitchFamily="18" charset="0"/>
                <a:cs typeface="Times New Roman" pitchFamily="18" charset="0"/>
              </a:rPr>
              <a:t>Form (Infinitive</a:t>
            </a:r>
            <a:r>
              <a:rPr lang="en-US" sz="2000" dirty="0" smtClean="0">
                <a:solidFill>
                  <a:srgbClr val="C00000"/>
                </a:solidFill>
                <a:latin typeface="Times New Roman" pitchFamily="18" charset="0"/>
                <a:cs typeface="Times New Roman" pitchFamily="18" charset="0"/>
              </a:rPr>
              <a:t>)</a:t>
            </a:r>
          </a:p>
          <a:p>
            <a:pPr marL="342900" indent="-342900" algn="just" rtl="0">
              <a:buAutoNum type="arabicPeriod"/>
            </a:pPr>
            <a:endParaRPr lang="en-US" sz="2000" dirty="0">
              <a:solidFill>
                <a:srgbClr val="C00000"/>
              </a:solidFill>
              <a:latin typeface="Times New Roman" pitchFamily="18" charset="0"/>
              <a:cs typeface="Times New Roman" pitchFamily="18" charset="0"/>
            </a:endParaRPr>
          </a:p>
          <a:p>
            <a:pPr algn="just" rtl="0"/>
            <a:r>
              <a:rPr lang="en-US" sz="2000" dirty="0">
                <a:latin typeface="Times New Roman" pitchFamily="18" charset="0"/>
                <a:cs typeface="Times New Roman" pitchFamily="18" charset="0"/>
              </a:rPr>
              <a:t>The base form of a verb is the simplest form without any inflection (no changes in tense or </a:t>
            </a:r>
            <a:r>
              <a:rPr lang="en-US" sz="2000" dirty="0" smtClean="0">
                <a:latin typeface="Times New Roman" pitchFamily="18" charset="0"/>
                <a:cs typeface="Times New Roman" pitchFamily="18" charset="0"/>
              </a:rPr>
              <a:t>number). Examples</a:t>
            </a:r>
            <a:r>
              <a:rPr lang="en-US" sz="2000" dirty="0">
                <a:latin typeface="Times New Roman" pitchFamily="18" charset="0"/>
                <a:cs typeface="Times New Roman" pitchFamily="18" charset="0"/>
              </a:rPr>
              <a:t>: go, speak, write, </a:t>
            </a:r>
            <a:r>
              <a:rPr lang="en-US" sz="2000" dirty="0" smtClean="0">
                <a:latin typeface="Times New Roman" pitchFamily="18" charset="0"/>
                <a:cs typeface="Times New Roman" pitchFamily="18" charset="0"/>
              </a:rPr>
              <a:t>eat</a:t>
            </a:r>
          </a:p>
          <a:p>
            <a:pPr algn="just" rtl="0"/>
            <a:endParaRPr lang="en-US" sz="2000" dirty="0">
              <a:latin typeface="Times New Roman" pitchFamily="18" charset="0"/>
              <a:cs typeface="Times New Roman" pitchFamily="18" charset="0"/>
            </a:endParaRPr>
          </a:p>
          <a:p>
            <a:pPr algn="just" rtl="0"/>
            <a:r>
              <a:rPr lang="en-US" sz="2000" dirty="0">
                <a:solidFill>
                  <a:srgbClr val="C00000"/>
                </a:solidFill>
                <a:latin typeface="Times New Roman" pitchFamily="18" charset="0"/>
                <a:cs typeface="Times New Roman" pitchFamily="18" charset="0"/>
              </a:rPr>
              <a:t>2. Past Tense</a:t>
            </a:r>
          </a:p>
          <a:p>
            <a:pPr algn="just" rtl="0"/>
            <a:r>
              <a:rPr lang="en-US" sz="2000" dirty="0">
                <a:latin typeface="Times New Roman" pitchFamily="18" charset="0"/>
                <a:cs typeface="Times New Roman" pitchFamily="18" charset="0"/>
              </a:rPr>
              <a:t>The past tense shows that the action or state occurred in the past.</a:t>
            </a:r>
          </a:p>
          <a:p>
            <a:pPr algn="just" rtl="0"/>
            <a:r>
              <a:rPr lang="en-US" sz="2000" dirty="0">
                <a:latin typeface="Times New Roman" pitchFamily="18" charset="0"/>
                <a:cs typeface="Times New Roman" pitchFamily="18" charset="0"/>
              </a:rPr>
              <a:t>Regular verbs typically add "-</a:t>
            </a:r>
            <a:r>
              <a:rPr lang="en-US" sz="2000" dirty="0" err="1">
                <a:latin typeface="Times New Roman" pitchFamily="18" charset="0"/>
                <a:cs typeface="Times New Roman" pitchFamily="18" charset="0"/>
              </a:rPr>
              <a:t>ed</a:t>
            </a:r>
            <a:r>
              <a:rPr lang="en-US" sz="2000" dirty="0">
                <a:latin typeface="Times New Roman" pitchFamily="18" charset="0"/>
                <a:cs typeface="Times New Roman" pitchFamily="18" charset="0"/>
              </a:rPr>
              <a:t>" to the base form, while irregular verbs change completely</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just" rtl="0"/>
            <a:r>
              <a:rPr lang="en-US" sz="2000" dirty="0">
                <a:latin typeface="Times New Roman" pitchFamily="18" charset="0"/>
                <a:cs typeface="Times New Roman" pitchFamily="18" charset="0"/>
              </a:rPr>
              <a:t>Regular: played, jumped, worked</a:t>
            </a:r>
          </a:p>
          <a:p>
            <a:pPr algn="just" rtl="0"/>
            <a:r>
              <a:rPr lang="en-US" sz="2000" dirty="0">
                <a:latin typeface="Times New Roman" pitchFamily="18" charset="0"/>
                <a:cs typeface="Times New Roman" pitchFamily="18" charset="0"/>
              </a:rPr>
              <a:t>Irregular: went, spoke, </a:t>
            </a:r>
            <a:r>
              <a:rPr lang="en-US" sz="2000" dirty="0" smtClean="0">
                <a:latin typeface="Times New Roman" pitchFamily="18" charset="0"/>
                <a:cs typeface="Times New Roman" pitchFamily="18" charset="0"/>
              </a:rPr>
              <a:t>ate</a:t>
            </a:r>
          </a:p>
          <a:p>
            <a:pPr algn="just" rtl="0"/>
            <a:endParaRPr lang="en-US" dirty="0">
              <a:latin typeface="Times New Roman" pitchFamily="18" charset="0"/>
              <a:cs typeface="Times New Roman" pitchFamily="18" charset="0"/>
            </a:endParaRPr>
          </a:p>
        </p:txBody>
      </p:sp>
      <p:sp>
        <p:nvSpPr>
          <p:cNvPr id="4" name="شكل بيضاوي 3"/>
          <p:cNvSpPr/>
          <p:nvPr/>
        </p:nvSpPr>
        <p:spPr>
          <a:xfrm>
            <a:off x="1475656" y="260648"/>
            <a:ext cx="6264696" cy="7200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just" rtl="0"/>
            <a:r>
              <a:rPr lang="en-US" sz="2400" dirty="0">
                <a:solidFill>
                  <a:srgbClr val="FF0000"/>
                </a:solidFill>
                <a:latin typeface="Times New Roman" pitchFamily="18" charset="0"/>
                <a:cs typeface="Times New Roman" pitchFamily="18" charset="0"/>
              </a:rPr>
              <a:t>III. Verb Forms and Tenses</a:t>
            </a:r>
          </a:p>
        </p:txBody>
      </p:sp>
    </p:spTree>
    <p:extLst>
      <p:ext uri="{BB962C8B-B14F-4D97-AF65-F5344CB8AC3E}">
        <p14:creationId xmlns:p14="http://schemas.microsoft.com/office/powerpoint/2010/main" val="422702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685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 name="مستطيل 2"/>
          <p:cNvSpPr/>
          <p:nvPr/>
        </p:nvSpPr>
        <p:spPr>
          <a:xfrm>
            <a:off x="0" y="58846"/>
            <a:ext cx="9144000" cy="480131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endParaRPr lang="en-US" dirty="0" smtClean="0">
              <a:solidFill>
                <a:srgbClr val="FF0000"/>
              </a:solidFill>
              <a:latin typeface="Andalus" pitchFamily="18" charset="-78"/>
              <a:cs typeface="Andalus" pitchFamily="18" charset="-78"/>
            </a:endParaRPr>
          </a:p>
          <a:p>
            <a:pPr algn="just" rtl="0"/>
            <a:endParaRPr lang="en-US" dirty="0">
              <a:solidFill>
                <a:srgbClr val="FF0000"/>
              </a:solidFill>
              <a:latin typeface="Andalus" pitchFamily="18" charset="-78"/>
              <a:cs typeface="Andalus" pitchFamily="18" charset="-78"/>
            </a:endParaRPr>
          </a:p>
          <a:p>
            <a:pPr algn="just" rtl="0"/>
            <a:endParaRPr lang="en-US" dirty="0">
              <a:latin typeface="Times New Roman" pitchFamily="18" charset="0"/>
              <a:cs typeface="Times New Roman" pitchFamily="18" charset="0"/>
            </a:endParaRPr>
          </a:p>
          <a:p>
            <a:pPr algn="just" rtl="0"/>
            <a:r>
              <a:rPr lang="en-US" sz="3600" dirty="0">
                <a:solidFill>
                  <a:srgbClr val="FF0000"/>
                </a:solidFill>
                <a:latin typeface="Times New Roman" pitchFamily="18" charset="0"/>
                <a:cs typeface="Times New Roman" pitchFamily="18" charset="0"/>
              </a:rPr>
              <a:t>3. Present Participle / Continuous Form</a:t>
            </a:r>
          </a:p>
          <a:p>
            <a:pPr algn="just" rtl="0"/>
            <a:r>
              <a:rPr lang="en-US" sz="3600" dirty="0">
                <a:latin typeface="Times New Roman" pitchFamily="18" charset="0"/>
                <a:cs typeface="Times New Roman" pitchFamily="18" charset="0"/>
              </a:rPr>
              <a:t>The present participle (or gerund) is used to form continuous tenses, and ends in "-</a:t>
            </a:r>
            <a:r>
              <a:rPr lang="en-US" sz="3600" dirty="0" err="1">
                <a:latin typeface="Times New Roman" pitchFamily="18" charset="0"/>
                <a:cs typeface="Times New Roman" pitchFamily="18" charset="0"/>
              </a:rPr>
              <a:t>ing</a:t>
            </a:r>
            <a:r>
              <a:rPr lang="en-US" sz="3600" dirty="0">
                <a:latin typeface="Times New Roman" pitchFamily="18" charset="0"/>
                <a:cs typeface="Times New Roman" pitchFamily="18" charset="0"/>
              </a:rPr>
              <a:t>".</a:t>
            </a:r>
          </a:p>
          <a:p>
            <a:pPr algn="just" rtl="0"/>
            <a:r>
              <a:rPr lang="en-US" sz="3600" dirty="0">
                <a:latin typeface="Times New Roman" pitchFamily="18" charset="0"/>
                <a:cs typeface="Times New Roman" pitchFamily="18" charset="0"/>
              </a:rPr>
              <a:t>Examples: going, speaking, writing, eating</a:t>
            </a:r>
          </a:p>
          <a:p>
            <a:pPr algn="just" rtl="0"/>
            <a:r>
              <a:rPr lang="en-US" sz="3600" dirty="0">
                <a:latin typeface="Times New Roman" pitchFamily="18" charset="0"/>
                <a:cs typeface="Times New Roman" pitchFamily="18" charset="0"/>
              </a:rPr>
              <a:t>Examples of Continuous Tenses:</a:t>
            </a:r>
          </a:p>
          <a:p>
            <a:pPr algn="just" rtl="0"/>
            <a:r>
              <a:rPr lang="en-US" sz="3600" dirty="0">
                <a:latin typeface="Times New Roman" pitchFamily="18" charset="0"/>
                <a:cs typeface="Times New Roman" pitchFamily="18" charset="0"/>
              </a:rPr>
              <a:t>She is reading a book. (Present continuous)</a:t>
            </a:r>
          </a:p>
          <a:p>
            <a:pPr algn="just" rtl="0"/>
            <a:r>
              <a:rPr lang="en-US" sz="3600" dirty="0">
                <a:latin typeface="Times New Roman" pitchFamily="18" charset="0"/>
                <a:cs typeface="Times New Roman" pitchFamily="18" charset="0"/>
              </a:rPr>
              <a:t>They were watching a movie. (Past continuous)</a:t>
            </a:r>
          </a:p>
        </p:txBody>
      </p:sp>
    </p:spTree>
    <p:extLst>
      <p:ext uri="{BB962C8B-B14F-4D97-AF65-F5344CB8AC3E}">
        <p14:creationId xmlns:p14="http://schemas.microsoft.com/office/powerpoint/2010/main" val="1550864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شريط مثقب 1"/>
          <p:cNvSpPr/>
          <p:nvPr/>
        </p:nvSpPr>
        <p:spPr>
          <a:xfrm>
            <a:off x="0" y="0"/>
            <a:ext cx="9144000" cy="68580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800" dirty="0">
                <a:solidFill>
                  <a:schemeClr val="tx1"/>
                </a:solidFill>
                <a:latin typeface="Andalus" pitchFamily="18" charset="-78"/>
                <a:cs typeface="Andalus" pitchFamily="18" charset="-78"/>
              </a:rPr>
              <a:t>3. Present Participle / Continuous Form</a:t>
            </a:r>
          </a:p>
          <a:p>
            <a:pPr algn="ctr"/>
            <a:r>
              <a:rPr lang="en-US" sz="2400" dirty="0">
                <a:solidFill>
                  <a:schemeClr val="tx1"/>
                </a:solidFill>
                <a:latin typeface="Andalus" pitchFamily="18" charset="-78"/>
                <a:cs typeface="Andalus" pitchFamily="18" charset="-78"/>
              </a:rPr>
              <a:t>The present participle (or gerund) is used to form continuous tenses, and ends in "-</a:t>
            </a:r>
            <a:r>
              <a:rPr lang="en-US" sz="2400" dirty="0" err="1">
                <a:solidFill>
                  <a:schemeClr val="tx1"/>
                </a:solidFill>
                <a:latin typeface="Andalus" pitchFamily="18" charset="-78"/>
                <a:cs typeface="Andalus" pitchFamily="18" charset="-78"/>
              </a:rPr>
              <a:t>ing</a:t>
            </a:r>
            <a:r>
              <a:rPr lang="en-US" sz="2400" dirty="0">
                <a:solidFill>
                  <a:schemeClr val="tx1"/>
                </a:solidFill>
                <a:latin typeface="Andalus" pitchFamily="18" charset="-78"/>
                <a:cs typeface="Andalus" pitchFamily="18" charset="-78"/>
              </a:rPr>
              <a:t>".</a:t>
            </a:r>
          </a:p>
          <a:p>
            <a:pPr algn="ctr"/>
            <a:r>
              <a:rPr lang="en-US" sz="2400" dirty="0">
                <a:solidFill>
                  <a:schemeClr val="tx1"/>
                </a:solidFill>
                <a:latin typeface="Andalus" pitchFamily="18" charset="-78"/>
                <a:cs typeface="Andalus" pitchFamily="18" charset="-78"/>
              </a:rPr>
              <a:t>Examples: going, speaking, writing, eating</a:t>
            </a:r>
          </a:p>
          <a:p>
            <a:pPr algn="ctr"/>
            <a:r>
              <a:rPr lang="en-US" sz="2400" dirty="0">
                <a:solidFill>
                  <a:schemeClr val="tx1"/>
                </a:solidFill>
                <a:latin typeface="Andalus" pitchFamily="18" charset="-78"/>
                <a:cs typeface="Andalus" pitchFamily="18" charset="-78"/>
              </a:rPr>
              <a:t>Examples of Continuous Tenses:</a:t>
            </a:r>
          </a:p>
          <a:p>
            <a:pPr algn="ctr"/>
            <a:r>
              <a:rPr lang="en-US" sz="2400" dirty="0">
                <a:solidFill>
                  <a:schemeClr val="tx1"/>
                </a:solidFill>
                <a:latin typeface="Andalus" pitchFamily="18" charset="-78"/>
                <a:cs typeface="Andalus" pitchFamily="18" charset="-78"/>
              </a:rPr>
              <a:t>She is reading a book. (Present continuous)</a:t>
            </a:r>
          </a:p>
          <a:p>
            <a:pPr algn="ctr"/>
            <a:r>
              <a:rPr lang="en-US" sz="2400" dirty="0">
                <a:solidFill>
                  <a:schemeClr val="tx1"/>
                </a:solidFill>
                <a:latin typeface="Andalus" pitchFamily="18" charset="-78"/>
                <a:cs typeface="Andalus" pitchFamily="18" charset="-78"/>
              </a:rPr>
              <a:t>They were watching a movie. (Past continuous</a:t>
            </a:r>
            <a:r>
              <a:rPr lang="en-US" dirty="0">
                <a:solidFill>
                  <a:schemeClr val="tx1"/>
                </a:solidFill>
              </a:rPr>
              <a:t>)</a:t>
            </a:r>
          </a:p>
        </p:txBody>
      </p:sp>
    </p:spTree>
    <p:extLst>
      <p:ext uri="{BB962C8B-B14F-4D97-AF65-F5344CB8AC3E}">
        <p14:creationId xmlns:p14="http://schemas.microsoft.com/office/powerpoint/2010/main" val="197218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خدوش من كلا الطرفين 1"/>
          <p:cNvSpPr/>
          <p:nvPr/>
        </p:nvSpPr>
        <p:spPr>
          <a:xfrm>
            <a:off x="0" y="1196752"/>
            <a:ext cx="9144000" cy="5661248"/>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ستطيل 2"/>
          <p:cNvSpPr/>
          <p:nvPr/>
        </p:nvSpPr>
        <p:spPr>
          <a:xfrm>
            <a:off x="0" y="1196752"/>
            <a:ext cx="9144000" cy="5109091"/>
          </a:xfrm>
          <a:prstGeom prst="rect">
            <a:avLst/>
          </a:prstGeom>
        </p:spPr>
        <p:txBody>
          <a:bodyPr wrap="square">
            <a:spAutoFit/>
          </a:bodyPr>
          <a:lstStyle/>
          <a:p>
            <a:endParaRPr lang="en-US" dirty="0"/>
          </a:p>
          <a:p>
            <a:pPr algn="l"/>
            <a:endParaRPr lang="en-US" sz="2800" dirty="0" smtClean="0">
              <a:latin typeface="Andalus" pitchFamily="18" charset="-78"/>
              <a:cs typeface="Andalus" pitchFamily="18" charset="-78"/>
            </a:endParaRPr>
          </a:p>
          <a:p>
            <a:pPr algn="l"/>
            <a:r>
              <a:rPr lang="en-US" sz="2800" dirty="0" smtClean="0">
                <a:latin typeface="Andalus" pitchFamily="18" charset="-78"/>
                <a:cs typeface="Andalus" pitchFamily="18" charset="-78"/>
              </a:rPr>
              <a:t>The </a:t>
            </a:r>
            <a:r>
              <a:rPr lang="en-US" sz="2800" dirty="0">
                <a:latin typeface="Andalus" pitchFamily="18" charset="-78"/>
                <a:cs typeface="Andalus" pitchFamily="18" charset="-78"/>
              </a:rPr>
              <a:t>past participle is used with auxiliary verbs to form perfect tenses.</a:t>
            </a:r>
          </a:p>
          <a:p>
            <a:pPr algn="l"/>
            <a:r>
              <a:rPr lang="en-US" sz="2800" dirty="0">
                <a:latin typeface="Andalus" pitchFamily="18" charset="-78"/>
                <a:cs typeface="Andalus" pitchFamily="18" charset="-78"/>
              </a:rPr>
              <a:t>Regular verbs often have the same past tense and past participle forms, while irregular verbs can differ.</a:t>
            </a:r>
          </a:p>
          <a:p>
            <a:pPr algn="l"/>
            <a:r>
              <a:rPr lang="en-US" sz="2800" dirty="0">
                <a:latin typeface="Andalus" pitchFamily="18" charset="-78"/>
                <a:cs typeface="Andalus" pitchFamily="18" charset="-78"/>
              </a:rPr>
              <a:t>Examples:</a:t>
            </a:r>
          </a:p>
          <a:p>
            <a:pPr algn="l"/>
            <a:r>
              <a:rPr lang="en-US" sz="2800" dirty="0">
                <a:latin typeface="Andalus" pitchFamily="18" charset="-78"/>
                <a:cs typeface="Andalus" pitchFamily="18" charset="-78"/>
              </a:rPr>
              <a:t>Regular: worked, played, watched</a:t>
            </a:r>
          </a:p>
          <a:p>
            <a:pPr algn="l"/>
            <a:r>
              <a:rPr lang="en-US" sz="2800" dirty="0">
                <a:latin typeface="Andalus" pitchFamily="18" charset="-78"/>
                <a:cs typeface="Andalus" pitchFamily="18" charset="-78"/>
              </a:rPr>
              <a:t>Irregular: gone, spoken, eaten</a:t>
            </a:r>
          </a:p>
          <a:p>
            <a:pPr algn="l"/>
            <a:r>
              <a:rPr lang="en-US" sz="2800" dirty="0">
                <a:latin typeface="Andalus" pitchFamily="18" charset="-78"/>
                <a:cs typeface="Andalus" pitchFamily="18" charset="-78"/>
              </a:rPr>
              <a:t>Examples of Perfect Tenses:</a:t>
            </a:r>
          </a:p>
          <a:p>
            <a:pPr algn="l"/>
            <a:r>
              <a:rPr lang="en-US" sz="2800" dirty="0">
                <a:latin typeface="Andalus" pitchFamily="18" charset="-78"/>
                <a:cs typeface="Andalus" pitchFamily="18" charset="-78"/>
              </a:rPr>
              <a:t>She has already finished her work. (Present perfect)</a:t>
            </a:r>
          </a:p>
          <a:p>
            <a:pPr algn="l"/>
            <a:r>
              <a:rPr lang="en-US" sz="2800" dirty="0">
                <a:latin typeface="Andalus" pitchFamily="18" charset="-78"/>
                <a:cs typeface="Andalus" pitchFamily="18" charset="-78"/>
              </a:rPr>
              <a:t>They had gone home when I arrived. (Past perfect</a:t>
            </a:r>
            <a:r>
              <a:rPr lang="en-US" dirty="0"/>
              <a:t>)</a:t>
            </a:r>
          </a:p>
        </p:txBody>
      </p:sp>
      <p:sp>
        <p:nvSpPr>
          <p:cNvPr id="4" name="شكل بيضاوي 3"/>
          <p:cNvSpPr/>
          <p:nvPr/>
        </p:nvSpPr>
        <p:spPr>
          <a:xfrm>
            <a:off x="1691680" y="116632"/>
            <a:ext cx="6336704" cy="10081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 Past Participle</a:t>
            </a:r>
          </a:p>
        </p:txBody>
      </p:sp>
    </p:spTree>
    <p:extLst>
      <p:ext uri="{BB962C8B-B14F-4D97-AF65-F5344CB8AC3E}">
        <p14:creationId xmlns:p14="http://schemas.microsoft.com/office/powerpoint/2010/main" val="395445944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جسم مشطوف الحواف 1"/>
          <p:cNvSpPr/>
          <p:nvPr/>
        </p:nvSpPr>
        <p:spPr>
          <a:xfrm>
            <a:off x="27709" y="0"/>
            <a:ext cx="9144000" cy="6858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itchFamily="18" charset="0"/>
                <a:cs typeface="Times New Roman" pitchFamily="18" charset="0"/>
              </a:rPr>
              <a:t>Question:</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Why do you think verbs are considered the "heart" of a sentence? Can we imagine a sentence without a verb, and if so, what would it mean?</a:t>
            </a:r>
          </a:p>
        </p:txBody>
      </p:sp>
      <p:sp>
        <p:nvSpPr>
          <p:cNvPr id="3" name="شبه منحرف 2"/>
          <p:cNvSpPr/>
          <p:nvPr/>
        </p:nvSpPr>
        <p:spPr>
          <a:xfrm>
            <a:off x="899592" y="260648"/>
            <a:ext cx="7488832" cy="576064"/>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dirty="0" smtClean="0">
                <a:solidFill>
                  <a:schemeClr val="tx1"/>
                </a:solidFill>
                <a:latin typeface="Times New Roman" pitchFamily="18" charset="0"/>
                <a:cs typeface="Times New Roman" pitchFamily="18" charset="0"/>
              </a:rPr>
              <a:t>مناقش</a:t>
            </a:r>
            <a:r>
              <a:rPr lang="ar-SA" sz="2800" dirty="0" smtClean="0">
                <a:solidFill>
                  <a:schemeClr val="tx1"/>
                </a:solidFill>
                <a:latin typeface="Times New Roman" pitchFamily="18" charset="0"/>
                <a:cs typeface="Times New Roman" pitchFamily="18" charset="0"/>
              </a:rPr>
              <a:t>ة</a:t>
            </a:r>
            <a:r>
              <a:rPr lang="ar-IQ" sz="2800" dirty="0" smtClean="0">
                <a:solidFill>
                  <a:schemeClr val="tx1"/>
                </a:solidFill>
                <a:latin typeface="Times New Roman" pitchFamily="18" charset="0"/>
                <a:cs typeface="Times New Roman" pitchFamily="18" charset="0"/>
              </a:rPr>
              <a:t> جماعي</a:t>
            </a:r>
            <a:r>
              <a:rPr lang="ar-SA" sz="2800" dirty="0" smtClean="0">
                <a:solidFill>
                  <a:schemeClr val="tx1"/>
                </a:solidFill>
                <a:latin typeface="Times New Roman" pitchFamily="18" charset="0"/>
                <a:cs typeface="Times New Roman" pitchFamily="18" charset="0"/>
              </a:rPr>
              <a:t>ة </a:t>
            </a:r>
            <a:r>
              <a:rPr lang="en-US" sz="3600" dirty="0" smtClean="0">
                <a:solidFill>
                  <a:schemeClr val="tx1"/>
                </a:solidFill>
                <a:latin typeface="Times New Roman" pitchFamily="18" charset="0"/>
                <a:cs typeface="Times New Roman" pitchFamily="18" charset="0"/>
              </a:rPr>
              <a:t>discussion   </a:t>
            </a:r>
            <a:r>
              <a:rPr lang="ar-SA" sz="3600" dirty="0" smtClean="0">
                <a:solidFill>
                  <a:schemeClr val="tx1"/>
                </a:solidFill>
                <a:latin typeface="Times New Roman" pitchFamily="18" charset="0"/>
                <a:cs typeface="Times New Roman" pitchFamily="18" charset="0"/>
              </a:rPr>
              <a:t> </a:t>
            </a:r>
            <a:endParaRPr lang="en-US" sz="3600" dirty="0">
              <a:solidFill>
                <a:schemeClr val="tx1"/>
              </a:solidFill>
              <a:latin typeface="Times New Roman" pitchFamily="18" charset="0"/>
              <a:cs typeface="Times New Roman" pitchFamily="18" charset="0"/>
            </a:endParaRPr>
          </a:p>
        </p:txBody>
      </p:sp>
      <p:sp>
        <p:nvSpPr>
          <p:cNvPr id="4" name="شبه منحرف 3"/>
          <p:cNvSpPr/>
          <p:nvPr/>
        </p:nvSpPr>
        <p:spPr>
          <a:xfrm>
            <a:off x="899592" y="1124744"/>
            <a:ext cx="7344816" cy="86409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The </a:t>
            </a:r>
            <a:r>
              <a:rPr lang="en-US" sz="2400" b="1" dirty="0">
                <a:solidFill>
                  <a:schemeClr val="tx1"/>
                </a:solidFill>
                <a:latin typeface="Times New Roman" pitchFamily="18" charset="0"/>
                <a:cs typeface="Times New Roman" pitchFamily="18" charset="0"/>
              </a:rPr>
              <a:t>Role of Verbs in Communication</a:t>
            </a:r>
          </a:p>
        </p:txBody>
      </p:sp>
    </p:spTree>
    <p:extLst>
      <p:ext uri="{BB962C8B-B14F-4D97-AF65-F5344CB8AC3E}">
        <p14:creationId xmlns:p14="http://schemas.microsoft.com/office/powerpoint/2010/main" val="2938044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a:latin typeface="Times New Roman" pitchFamily="18" charset="0"/>
              <a:cs typeface="Times New Roman" pitchFamily="18" charset="0"/>
            </a:endParaRPr>
          </a:p>
          <a:p>
            <a:pPr algn="l"/>
            <a:r>
              <a:rPr lang="en-US" sz="2800" dirty="0" smtClean="0">
                <a:solidFill>
                  <a:schemeClr val="tx1"/>
                </a:solidFill>
                <a:latin typeface="Times New Roman" pitchFamily="18" charset="0"/>
                <a:cs typeface="Times New Roman" pitchFamily="18" charset="0"/>
              </a:rPr>
              <a:t>Future </a:t>
            </a:r>
            <a:r>
              <a:rPr lang="en-US" sz="2800" dirty="0">
                <a:solidFill>
                  <a:schemeClr val="tx1"/>
                </a:solidFill>
                <a:latin typeface="Times New Roman" pitchFamily="18" charset="0"/>
                <a:cs typeface="Times New Roman" pitchFamily="18" charset="0"/>
              </a:rPr>
              <a:t>tenses describe actions that will happen after the current moment.</a:t>
            </a:r>
          </a:p>
          <a:p>
            <a:pPr algn="l"/>
            <a:r>
              <a:rPr lang="en-US" sz="2800" dirty="0">
                <a:solidFill>
                  <a:schemeClr val="tx1"/>
                </a:solidFill>
                <a:latin typeface="Times New Roman" pitchFamily="18" charset="0"/>
                <a:cs typeface="Times New Roman" pitchFamily="18" charset="0"/>
              </a:rPr>
              <a:t>The future is generally formed with "will" + base verb or "going to" + base verb.</a:t>
            </a:r>
          </a:p>
          <a:p>
            <a:pPr algn="l"/>
            <a:r>
              <a:rPr lang="en-US" sz="2800" dirty="0">
                <a:solidFill>
                  <a:schemeClr val="tx1"/>
                </a:solidFill>
                <a:latin typeface="Times New Roman" pitchFamily="18" charset="0"/>
                <a:cs typeface="Times New Roman" pitchFamily="18" charset="0"/>
              </a:rPr>
              <a:t>Examples:</a:t>
            </a:r>
          </a:p>
          <a:p>
            <a:pPr algn="l"/>
            <a:r>
              <a:rPr lang="en-US" sz="2800" dirty="0">
                <a:solidFill>
                  <a:schemeClr val="tx1"/>
                </a:solidFill>
                <a:latin typeface="Times New Roman" pitchFamily="18" charset="0"/>
                <a:cs typeface="Times New Roman" pitchFamily="18" charset="0"/>
              </a:rPr>
              <a:t>I will help you tomorrow. (Simple future)</a:t>
            </a:r>
          </a:p>
          <a:p>
            <a:pPr algn="l"/>
            <a:r>
              <a:rPr lang="en-US" sz="2800" dirty="0">
                <a:solidFill>
                  <a:schemeClr val="tx1"/>
                </a:solidFill>
                <a:latin typeface="Times New Roman" pitchFamily="18" charset="0"/>
                <a:cs typeface="Times New Roman" pitchFamily="18" charset="0"/>
              </a:rPr>
              <a:t>They are going to travel next week. (Be going to)</a:t>
            </a:r>
          </a:p>
          <a:p>
            <a:pPr algn="l"/>
            <a:r>
              <a:rPr lang="en-US" sz="2800" dirty="0" smtClean="0">
                <a:solidFill>
                  <a:schemeClr val="tx1"/>
                </a:solidFill>
                <a:latin typeface="Times New Roman" pitchFamily="18" charset="0"/>
                <a:cs typeface="Times New Roman" pitchFamily="18" charset="0"/>
              </a:rPr>
              <a:t>Example</a:t>
            </a:r>
            <a:r>
              <a:rPr lang="en-US" sz="2800" dirty="0">
                <a:solidFill>
                  <a:schemeClr val="tx1"/>
                </a:solidFill>
                <a:latin typeface="Times New Roman" pitchFamily="18" charset="0"/>
                <a:cs typeface="Times New Roman" pitchFamily="18" charset="0"/>
              </a:rPr>
              <a:t>: I studied hard, and I passed the exam</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3" name="شكل بيضاوي 2"/>
          <p:cNvSpPr/>
          <p:nvPr/>
        </p:nvSpPr>
        <p:spPr>
          <a:xfrm>
            <a:off x="2195736" y="836712"/>
            <a:ext cx="4680520" cy="7920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3200" dirty="0">
                <a:solidFill>
                  <a:srgbClr val="FF0000"/>
                </a:solidFill>
                <a:latin typeface="Times New Roman" pitchFamily="18" charset="0"/>
                <a:cs typeface="Times New Roman" pitchFamily="18" charset="0"/>
              </a:rPr>
              <a:t>5. Future Tenses</a:t>
            </a:r>
          </a:p>
        </p:txBody>
      </p:sp>
    </p:spTree>
    <p:extLst>
      <p:ext uri="{BB962C8B-B14F-4D97-AF65-F5344CB8AC3E}">
        <p14:creationId xmlns:p14="http://schemas.microsoft.com/office/powerpoint/2010/main" val="1942457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به منحرف 1"/>
          <p:cNvSpPr/>
          <p:nvPr/>
        </p:nvSpPr>
        <p:spPr>
          <a:xfrm>
            <a:off x="0" y="0"/>
            <a:ext cx="9144000" cy="6858000"/>
          </a:xfrm>
          <a:prstGeom prst="trapezoi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Times New Roman" pitchFamily="18" charset="0"/>
                <a:cs typeface="Times New Roman" pitchFamily="18" charset="0"/>
              </a:rPr>
              <a:t>Fill </a:t>
            </a:r>
            <a:r>
              <a:rPr lang="en-US" sz="2000" dirty="0">
                <a:latin typeface="Times New Roman" pitchFamily="18" charset="0"/>
                <a:cs typeface="Times New Roman" pitchFamily="18" charset="0"/>
              </a:rPr>
              <a:t>in the blank with the correct form of the verb.</a:t>
            </a:r>
          </a:p>
          <a:p>
            <a:pPr algn="ctr"/>
            <a:r>
              <a:rPr lang="en-US" sz="2000" dirty="0" smtClean="0">
                <a:latin typeface="Times New Roman" pitchFamily="18" charset="0"/>
                <a:cs typeface="Times New Roman" pitchFamily="18" charset="0"/>
              </a:rPr>
              <a:t>I </a:t>
            </a:r>
            <a:r>
              <a:rPr lang="en-US" sz="2000" dirty="0">
                <a:latin typeface="Times New Roman" pitchFamily="18" charset="0"/>
                <a:cs typeface="Times New Roman" pitchFamily="18" charset="0"/>
              </a:rPr>
              <a:t>________ (eat) breakfast at 7 a.m. every day.</a:t>
            </a:r>
          </a:p>
          <a:p>
            <a:pPr algn="ctr"/>
            <a:r>
              <a:rPr lang="en-US" sz="2000" dirty="0" smtClean="0">
                <a:latin typeface="Times New Roman" pitchFamily="18" charset="0"/>
                <a:cs typeface="Times New Roman" pitchFamily="18" charset="0"/>
              </a:rPr>
              <a:t>2</a:t>
            </a:r>
            <a:r>
              <a:rPr lang="en-US" sz="2000" dirty="0">
                <a:latin typeface="Times New Roman" pitchFamily="18" charset="0"/>
                <a:cs typeface="Times New Roman" pitchFamily="18" charset="0"/>
              </a:rPr>
              <a:t>. She ________ (buy) a new phone last </a:t>
            </a:r>
            <a:r>
              <a:rPr lang="en-US" sz="2000" dirty="0" smtClean="0">
                <a:latin typeface="Times New Roman" pitchFamily="18" charset="0"/>
                <a:cs typeface="Times New Roman" pitchFamily="18" charset="0"/>
              </a:rPr>
              <a:t>week</a:t>
            </a:r>
            <a:endParaRPr lang="en-US" sz="2000" dirty="0">
              <a:latin typeface="Times New Roman" pitchFamily="18" charset="0"/>
              <a:cs typeface="Times New Roman" pitchFamily="18" charset="0"/>
            </a:endParaRPr>
          </a:p>
          <a:p>
            <a:pPr algn="ctr"/>
            <a:r>
              <a:rPr lang="en-US" sz="2000" dirty="0" smtClean="0">
                <a:latin typeface="Times New Roman" pitchFamily="18" charset="0"/>
                <a:cs typeface="Times New Roman" pitchFamily="18" charset="0"/>
              </a:rPr>
              <a:t>3</a:t>
            </a:r>
            <a:r>
              <a:rPr lang="en-US" sz="2000" dirty="0">
                <a:latin typeface="Times New Roman" pitchFamily="18" charset="0"/>
                <a:cs typeface="Times New Roman" pitchFamily="18" charset="0"/>
              </a:rPr>
              <a:t>. We ________ (visit) the museum tomorrow.</a:t>
            </a:r>
          </a:p>
          <a:p>
            <a:pPr algn="ctr"/>
            <a:r>
              <a:rPr lang="en-US" sz="2000" dirty="0" smtClean="0">
                <a:latin typeface="Times New Roman" pitchFamily="18" charset="0"/>
                <a:cs typeface="Times New Roman" pitchFamily="18" charset="0"/>
              </a:rPr>
              <a:t>4</a:t>
            </a:r>
            <a:r>
              <a:rPr lang="en-US" sz="2000" dirty="0">
                <a:latin typeface="Times New Roman" pitchFamily="18" charset="0"/>
                <a:cs typeface="Times New Roman" pitchFamily="18" charset="0"/>
              </a:rPr>
              <a:t>. Right now, I ________ (study) for my exam.</a:t>
            </a:r>
          </a:p>
          <a:p>
            <a:pPr algn="ctr"/>
            <a:r>
              <a:rPr lang="en-US" sz="2000" dirty="0" smtClean="0">
                <a:latin typeface="Times New Roman" pitchFamily="18" charset="0"/>
                <a:cs typeface="Times New Roman" pitchFamily="18" charset="0"/>
              </a:rPr>
              <a:t>5</a:t>
            </a:r>
            <a:r>
              <a:rPr lang="en-US" sz="2000" dirty="0">
                <a:latin typeface="Times New Roman" pitchFamily="18" charset="0"/>
                <a:cs typeface="Times New Roman" pitchFamily="18" charset="0"/>
              </a:rPr>
              <a:t>. They ________ (watch) a movie when the lights went out.</a:t>
            </a:r>
          </a:p>
          <a:p>
            <a:pPr algn="ctr"/>
            <a:r>
              <a:rPr lang="en-US" sz="2000" dirty="0" smtClean="0">
                <a:latin typeface="Times New Roman" pitchFamily="18" charset="0"/>
                <a:cs typeface="Times New Roman" pitchFamily="18" charset="0"/>
              </a:rPr>
              <a:t>6</a:t>
            </a:r>
            <a:r>
              <a:rPr lang="en-US" sz="2000" dirty="0">
                <a:latin typeface="Times New Roman" pitchFamily="18" charset="0"/>
                <a:cs typeface="Times New Roman" pitchFamily="18" charset="0"/>
              </a:rPr>
              <a:t>. He ________ (read) five books this month.</a:t>
            </a:r>
          </a:p>
          <a:p>
            <a:pPr algn="ctr"/>
            <a:r>
              <a:rPr lang="en-US" sz="2000" dirty="0" smtClean="0">
                <a:latin typeface="Times New Roman" pitchFamily="18" charset="0"/>
                <a:cs typeface="Times New Roman" pitchFamily="18" charset="0"/>
              </a:rPr>
              <a:t>7</a:t>
            </a:r>
            <a:r>
              <a:rPr lang="en-US" sz="2000" dirty="0">
                <a:latin typeface="Times New Roman" pitchFamily="18" charset="0"/>
                <a:cs typeface="Times New Roman" pitchFamily="18" charset="0"/>
              </a:rPr>
              <a:t>. By the time I arrived, they ________ (leave</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ctr"/>
            <a:r>
              <a:rPr lang="en-US" sz="2000" dirty="0" smtClean="0">
                <a:latin typeface="Times New Roman" pitchFamily="18" charset="0"/>
                <a:cs typeface="Times New Roman" pitchFamily="18" charset="0"/>
              </a:rPr>
              <a:t>8</a:t>
            </a:r>
            <a:r>
              <a:rPr lang="en-US" sz="2000" dirty="0">
                <a:latin typeface="Times New Roman" pitchFamily="18" charset="0"/>
                <a:cs typeface="Times New Roman" pitchFamily="18" charset="0"/>
              </a:rPr>
              <a:t>. By next year, she ________ (finish) her degree</a:t>
            </a:r>
            <a:r>
              <a:rPr lang="en-US" dirty="0"/>
              <a:t>.</a:t>
            </a:r>
          </a:p>
        </p:txBody>
      </p:sp>
      <p:sp>
        <p:nvSpPr>
          <p:cNvPr id="3" name="شكل بيضاوي 2"/>
          <p:cNvSpPr/>
          <p:nvPr/>
        </p:nvSpPr>
        <p:spPr>
          <a:xfrm>
            <a:off x="0" y="0"/>
            <a:ext cx="9144000" cy="126876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IQ" sz="2800" dirty="0" smtClean="0">
                <a:latin typeface="Times New Roman" pitchFamily="18" charset="0"/>
                <a:cs typeface="Times New Roman" pitchFamily="18" charset="0"/>
              </a:rPr>
              <a:t>نشاط </a:t>
            </a:r>
            <a:r>
              <a:rPr lang="ar-SA" sz="2800" dirty="0" smtClean="0">
                <a:latin typeface="Times New Roman" pitchFamily="18" charset="0"/>
                <a:cs typeface="Times New Roman" pitchFamily="18" charset="0"/>
              </a:rPr>
              <a:t>فردي </a:t>
            </a:r>
            <a:r>
              <a:rPr lang="ar-IQ" sz="2800" dirty="0" smtClean="0">
                <a:latin typeface="Times New Roman" pitchFamily="18" charset="0"/>
                <a:cs typeface="Times New Roman" pitchFamily="18" charset="0"/>
              </a:rPr>
              <a:t>صفي</a:t>
            </a:r>
            <a:r>
              <a:rPr lang="en-US" sz="2800" dirty="0" smtClean="0">
                <a:latin typeface="Times New Roman" pitchFamily="18" charset="0"/>
                <a:cs typeface="Times New Roman" pitchFamily="18" charset="0"/>
              </a:rPr>
              <a:t>Class activity (Test)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900955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ndalus" pitchFamily="18" charset="-78"/>
              <a:cs typeface="Andalus" pitchFamily="18" charset="-78"/>
            </a:endParaRPr>
          </a:p>
          <a:p>
            <a:pPr algn="ctr"/>
            <a:r>
              <a:rPr lang="en-US" sz="2800" b="1" u="sng" dirty="0">
                <a:solidFill>
                  <a:schemeClr val="tx1"/>
                </a:solidFill>
                <a:latin typeface="Andalus" pitchFamily="18" charset="-78"/>
                <a:cs typeface="Andalus" pitchFamily="18" charset="-78"/>
              </a:rPr>
              <a:t>V. Regular vs. Irregular Verbs</a:t>
            </a:r>
          </a:p>
          <a:p>
            <a:pPr algn="ctr"/>
            <a:r>
              <a:rPr lang="en-US" sz="2000" dirty="0">
                <a:solidFill>
                  <a:schemeClr val="bg1"/>
                </a:solidFill>
                <a:latin typeface="Andalus" pitchFamily="18" charset="-78"/>
                <a:cs typeface="Andalus" pitchFamily="18" charset="-78"/>
              </a:rPr>
              <a:t>1. Regular Verbs</a:t>
            </a:r>
          </a:p>
          <a:p>
            <a:pPr algn="ctr"/>
            <a:r>
              <a:rPr lang="en-US" sz="2000" dirty="0">
                <a:latin typeface="Andalus" pitchFamily="18" charset="-78"/>
                <a:cs typeface="Andalus" pitchFamily="18" charset="-78"/>
              </a:rPr>
              <a:t>Regular verbs form their past tense and past participle by adding "-</a:t>
            </a:r>
            <a:r>
              <a:rPr lang="en-US" sz="2000" dirty="0" err="1">
                <a:latin typeface="Andalus" pitchFamily="18" charset="-78"/>
                <a:cs typeface="Andalus" pitchFamily="18" charset="-78"/>
              </a:rPr>
              <a:t>ed</a:t>
            </a:r>
            <a:r>
              <a:rPr lang="en-US" sz="2000" dirty="0">
                <a:latin typeface="Andalus" pitchFamily="18" charset="-78"/>
                <a:cs typeface="Andalus" pitchFamily="18" charset="-78"/>
              </a:rPr>
              <a:t>" to the base form.</a:t>
            </a:r>
          </a:p>
          <a:p>
            <a:pPr algn="ctr"/>
            <a:r>
              <a:rPr lang="en-US" sz="2000" dirty="0">
                <a:latin typeface="Andalus" pitchFamily="18" charset="-78"/>
                <a:cs typeface="Andalus" pitchFamily="18" charset="-78"/>
              </a:rPr>
              <a:t>Examples:</a:t>
            </a:r>
          </a:p>
          <a:p>
            <a:pPr algn="ctr"/>
            <a:r>
              <a:rPr lang="en-US" sz="2000" dirty="0">
                <a:latin typeface="Andalus" pitchFamily="18" charset="-78"/>
                <a:cs typeface="Andalus" pitchFamily="18" charset="-78"/>
              </a:rPr>
              <a:t>play → played → played</a:t>
            </a:r>
          </a:p>
          <a:p>
            <a:pPr algn="ctr"/>
            <a:r>
              <a:rPr lang="en-US" sz="2000" dirty="0">
                <a:latin typeface="Andalus" pitchFamily="18" charset="-78"/>
                <a:cs typeface="Andalus" pitchFamily="18" charset="-78"/>
              </a:rPr>
              <a:t>work → worked → worked</a:t>
            </a:r>
          </a:p>
          <a:p>
            <a:pPr algn="ctr"/>
            <a:r>
              <a:rPr lang="en-US" sz="2000" dirty="0">
                <a:solidFill>
                  <a:srgbClr val="FF0000"/>
                </a:solidFill>
                <a:latin typeface="Andalus" pitchFamily="18" charset="-78"/>
                <a:cs typeface="Andalus" pitchFamily="18" charset="-78"/>
              </a:rPr>
              <a:t>2. Irregular Verbs</a:t>
            </a:r>
          </a:p>
          <a:p>
            <a:pPr algn="ctr"/>
            <a:r>
              <a:rPr lang="en-US" sz="2000" dirty="0">
                <a:solidFill>
                  <a:schemeClr val="tx1"/>
                </a:solidFill>
                <a:latin typeface="Andalus" pitchFamily="18" charset="-78"/>
                <a:cs typeface="Andalus" pitchFamily="18" charset="-78"/>
              </a:rPr>
              <a:t>Irregular verbs do not follow the regular "-</a:t>
            </a:r>
            <a:r>
              <a:rPr lang="en-US" sz="2000" dirty="0" err="1">
                <a:solidFill>
                  <a:schemeClr val="tx1"/>
                </a:solidFill>
                <a:latin typeface="Andalus" pitchFamily="18" charset="-78"/>
                <a:cs typeface="Andalus" pitchFamily="18" charset="-78"/>
              </a:rPr>
              <a:t>ed</a:t>
            </a:r>
            <a:r>
              <a:rPr lang="en-US" sz="2000" dirty="0">
                <a:solidFill>
                  <a:schemeClr val="tx1"/>
                </a:solidFill>
                <a:latin typeface="Andalus" pitchFamily="18" charset="-78"/>
                <a:cs typeface="Andalus" pitchFamily="18" charset="-78"/>
              </a:rPr>
              <a:t>" rule and have different forms for the past tense and past participle.</a:t>
            </a:r>
          </a:p>
          <a:p>
            <a:pPr algn="ctr"/>
            <a:r>
              <a:rPr lang="en-US" sz="2000" dirty="0">
                <a:solidFill>
                  <a:schemeClr val="tx1"/>
                </a:solidFill>
                <a:latin typeface="Andalus" pitchFamily="18" charset="-78"/>
                <a:cs typeface="Andalus" pitchFamily="18" charset="-78"/>
              </a:rPr>
              <a:t>Examples:</a:t>
            </a:r>
          </a:p>
          <a:p>
            <a:pPr algn="ctr"/>
            <a:r>
              <a:rPr lang="en-US" sz="2000" dirty="0">
                <a:solidFill>
                  <a:schemeClr val="tx1"/>
                </a:solidFill>
                <a:latin typeface="Andalus" pitchFamily="18" charset="-78"/>
                <a:cs typeface="Andalus" pitchFamily="18" charset="-78"/>
              </a:rPr>
              <a:t>go → went → gone</a:t>
            </a:r>
          </a:p>
          <a:p>
            <a:pPr algn="ctr"/>
            <a:r>
              <a:rPr lang="en-US" sz="2000" dirty="0">
                <a:solidFill>
                  <a:schemeClr val="tx1"/>
                </a:solidFill>
                <a:latin typeface="Andalus" pitchFamily="18" charset="-78"/>
                <a:cs typeface="Andalus" pitchFamily="18" charset="-78"/>
              </a:rPr>
              <a:t>eat → ate → eaten</a:t>
            </a:r>
          </a:p>
          <a:p>
            <a:pPr algn="ctr"/>
            <a:r>
              <a:rPr lang="en-US" sz="2000" dirty="0">
                <a:solidFill>
                  <a:schemeClr val="tx1"/>
                </a:solidFill>
                <a:latin typeface="Andalus" pitchFamily="18" charset="-78"/>
                <a:cs typeface="Andalus" pitchFamily="18" charset="-78"/>
              </a:rPr>
              <a:t>run → ran → run</a:t>
            </a:r>
          </a:p>
        </p:txBody>
      </p:sp>
    </p:spTree>
    <p:extLst>
      <p:ext uri="{BB962C8B-B14F-4D97-AF65-F5344CB8AC3E}">
        <p14:creationId xmlns:p14="http://schemas.microsoft.com/office/powerpoint/2010/main" val="2396256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l"/>
            <a:r>
              <a:rPr lang="en-US" sz="2000" dirty="0" smtClean="0">
                <a:latin typeface="Times New Roman" pitchFamily="18" charset="0"/>
                <a:cs typeface="Times New Roman" pitchFamily="18" charset="0"/>
              </a:rPr>
              <a:t>Below </a:t>
            </a:r>
            <a:r>
              <a:rPr lang="en-US" sz="2000" dirty="0">
                <a:latin typeface="Times New Roman" pitchFamily="18" charset="0"/>
                <a:cs typeface="Times New Roman" pitchFamily="18" charset="0"/>
              </a:rPr>
              <a:t>are several sentences with missing verbs. Fill in the blanks with the correct form of the verb based on the </a:t>
            </a:r>
            <a:r>
              <a:rPr lang="en-US" sz="2000" dirty="0" smtClean="0">
                <a:latin typeface="Times New Roman" pitchFamily="18" charset="0"/>
                <a:cs typeface="Times New Roman" pitchFamily="18" charset="0"/>
              </a:rPr>
              <a:t>context.</a:t>
            </a:r>
            <a:r>
              <a:rPr lang="ar-SA" sz="2000" dirty="0" smtClean="0">
                <a:latin typeface="Times New Roman" pitchFamily="18" charset="0"/>
                <a:cs typeface="Times New Roman" pitchFamily="18" charset="0"/>
              </a:rPr>
              <a:t> </a:t>
            </a:r>
          </a:p>
          <a:p>
            <a:pPr algn="l"/>
            <a:r>
              <a:rPr lang="en-US" sz="1600" b="1" dirty="0">
                <a:latin typeface="Times New Roman" pitchFamily="18" charset="0"/>
                <a:cs typeface="Times New Roman" pitchFamily="18" charset="0"/>
              </a:rPr>
              <a:t>Present Tense</a:t>
            </a:r>
          </a:p>
          <a:p>
            <a:pPr algn="l"/>
            <a:r>
              <a:rPr lang="en-US" sz="1600" dirty="0">
                <a:latin typeface="Times New Roman" pitchFamily="18" charset="0"/>
                <a:cs typeface="Times New Roman" pitchFamily="18" charset="0"/>
              </a:rPr>
              <a:t>She ______ (study) English every day after school.</a:t>
            </a:r>
          </a:p>
          <a:p>
            <a:pPr algn="l"/>
            <a:r>
              <a:rPr lang="en-US" sz="1600" dirty="0">
                <a:latin typeface="Times New Roman" pitchFamily="18" charset="0"/>
                <a:cs typeface="Times New Roman" pitchFamily="18" charset="0"/>
              </a:rPr>
              <a:t>They ______ (live) in New York, but they’re moving to Los Angeles next month.</a:t>
            </a:r>
          </a:p>
          <a:p>
            <a:pPr algn="l"/>
            <a:r>
              <a:rPr lang="en-US" sz="1600" dirty="0">
                <a:latin typeface="Times New Roman" pitchFamily="18" charset="0"/>
                <a:cs typeface="Times New Roman" pitchFamily="18" charset="0"/>
              </a:rPr>
              <a:t>I usually ______ (go) to the gym in the morning.</a:t>
            </a:r>
          </a:p>
          <a:p>
            <a:pPr algn="l"/>
            <a:r>
              <a:rPr lang="en-US" sz="1600" dirty="0">
                <a:latin typeface="Times New Roman" pitchFamily="18" charset="0"/>
                <a:cs typeface="Times New Roman" pitchFamily="18" charset="0"/>
              </a:rPr>
              <a:t>He ______ (not like) eating vegetables.</a:t>
            </a:r>
          </a:p>
          <a:p>
            <a:pPr algn="l"/>
            <a:r>
              <a:rPr lang="en-US" sz="1600" dirty="0">
                <a:latin typeface="Times New Roman" pitchFamily="18" charset="0"/>
                <a:cs typeface="Times New Roman" pitchFamily="18" charset="0"/>
              </a:rPr>
              <a:t>My brother ______ (play) soccer every weekend.</a:t>
            </a:r>
          </a:p>
          <a:p>
            <a:pPr algn="l"/>
            <a:r>
              <a:rPr lang="en-US" sz="1600" dirty="0">
                <a:latin typeface="Times New Roman" pitchFamily="18" charset="0"/>
                <a:cs typeface="Times New Roman" pitchFamily="18" charset="0"/>
              </a:rPr>
              <a:t>Past Tense</a:t>
            </a:r>
          </a:p>
          <a:p>
            <a:pPr algn="l"/>
            <a:r>
              <a:rPr lang="en-US" sz="1600" dirty="0">
                <a:latin typeface="Times New Roman" pitchFamily="18" charset="0"/>
                <a:cs typeface="Times New Roman" pitchFamily="18" charset="0"/>
              </a:rPr>
              <a:t>I ______ (see) a great movie last night.</a:t>
            </a:r>
          </a:p>
          <a:p>
            <a:pPr algn="l"/>
            <a:r>
              <a:rPr lang="en-US" sz="1600" dirty="0">
                <a:latin typeface="Times New Roman" pitchFamily="18" charset="0"/>
                <a:cs typeface="Times New Roman" pitchFamily="18" charset="0"/>
              </a:rPr>
              <a:t>They ______ (arrive) at the airport two hours ago.</a:t>
            </a:r>
          </a:p>
          <a:p>
            <a:pPr algn="l"/>
            <a:r>
              <a:rPr lang="en-US" sz="1600" dirty="0">
                <a:latin typeface="Times New Roman" pitchFamily="18" charset="0"/>
                <a:cs typeface="Times New Roman" pitchFamily="18" charset="0"/>
              </a:rPr>
              <a:t>She ______ (visit) her grandmother last weekend.</a:t>
            </a:r>
          </a:p>
          <a:p>
            <a:pPr algn="l"/>
            <a:r>
              <a:rPr lang="en-US" sz="1600" dirty="0">
                <a:latin typeface="Times New Roman" pitchFamily="18" charset="0"/>
                <a:cs typeface="Times New Roman" pitchFamily="18" charset="0"/>
              </a:rPr>
              <a:t>We ______ (not finish) our homework before the class </a:t>
            </a:r>
            <a:r>
              <a:rPr lang="en-US" sz="1600" dirty="0" smtClean="0">
                <a:latin typeface="Times New Roman" pitchFamily="18" charset="0"/>
                <a:cs typeface="Times New Roman" pitchFamily="18" charset="0"/>
              </a:rPr>
              <a:t>started.</a:t>
            </a:r>
            <a:endParaRPr lang="ar-SA" sz="1600" dirty="0" smtClean="0">
              <a:latin typeface="Times New Roman" pitchFamily="18" charset="0"/>
              <a:cs typeface="Times New Roman" pitchFamily="18" charset="0"/>
            </a:endParaRPr>
          </a:p>
          <a:p>
            <a:pPr algn="l"/>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children ______ (build) a sandcastle at the </a:t>
            </a:r>
            <a:r>
              <a:rPr lang="en-US" sz="1600" dirty="0" smtClean="0">
                <a:latin typeface="Times New Roman" pitchFamily="18" charset="0"/>
                <a:cs typeface="Times New Roman" pitchFamily="18" charset="0"/>
              </a:rPr>
              <a:t>beach</a:t>
            </a:r>
            <a:endParaRPr lang="en-US" sz="1600" dirty="0">
              <a:latin typeface="Times New Roman" pitchFamily="18" charset="0"/>
              <a:cs typeface="Times New Roman" pitchFamily="18" charset="0"/>
            </a:endParaRPr>
          </a:p>
        </p:txBody>
      </p:sp>
      <p:sp>
        <p:nvSpPr>
          <p:cNvPr id="3" name="شبه منحرف 2"/>
          <p:cNvSpPr/>
          <p:nvPr/>
        </p:nvSpPr>
        <p:spPr>
          <a:xfrm>
            <a:off x="1691680" y="258734"/>
            <a:ext cx="5328592" cy="720080"/>
          </a:xfrm>
          <a:prstGeom prst="trapezoi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IQ" sz="2400" b="1" dirty="0" smtClean="0">
                <a:latin typeface="Times New Roman" pitchFamily="18" charset="0"/>
                <a:cs typeface="Times New Roman" pitchFamily="18" charset="0"/>
              </a:rPr>
              <a:t>نشاط جماعي</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3859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خطط انسيابي: مهلة 2"/>
          <p:cNvSpPr/>
          <p:nvPr/>
        </p:nvSpPr>
        <p:spPr>
          <a:xfrm rot="16200000">
            <a:off x="1498114" y="1203016"/>
            <a:ext cx="6201308" cy="5112568"/>
          </a:xfrm>
          <a:prstGeom prst="flowChartDelay">
            <a:avLst/>
          </a:prstGeom>
        </p:spPr>
        <p:style>
          <a:lnRef idx="1">
            <a:schemeClr val="accent6"/>
          </a:lnRef>
          <a:fillRef idx="2">
            <a:schemeClr val="accent6"/>
          </a:fillRef>
          <a:effectRef idx="1">
            <a:schemeClr val="accent6"/>
          </a:effectRef>
          <a:fontRef idx="minor">
            <a:schemeClr val="dk1"/>
          </a:fontRef>
        </p:style>
        <p:txBody>
          <a:bodyPr vert="vert" rtlCol="0" anchor="ctr"/>
          <a:lstStyle/>
          <a:p>
            <a:pPr algn="ctr"/>
            <a:r>
              <a:rPr lang="ar-IQ" sz="3600" dirty="0">
                <a:solidFill>
                  <a:schemeClr val="tx1"/>
                </a:solidFill>
                <a:latin typeface="Times New Roman" pitchFamily="18" charset="0"/>
                <a:cs typeface="Times New Roman" pitchFamily="18" charset="0"/>
              </a:rPr>
              <a:t>بسم الله الرحمن </a:t>
            </a:r>
            <a:r>
              <a:rPr lang="ar-IQ" sz="3600" dirty="0" smtClean="0">
                <a:solidFill>
                  <a:schemeClr val="tx1"/>
                </a:solidFill>
                <a:latin typeface="Times New Roman" pitchFamily="18" charset="0"/>
                <a:cs typeface="Times New Roman" pitchFamily="18" charset="0"/>
              </a:rPr>
              <a:t>الرحيم</a:t>
            </a:r>
            <a:endParaRPr lang="en-US" sz="3600" dirty="0" smtClean="0">
              <a:solidFill>
                <a:schemeClr val="tx1"/>
              </a:solidFill>
              <a:latin typeface="Times New Roman" pitchFamily="18" charset="0"/>
              <a:cs typeface="Times New Roman" pitchFamily="18" charset="0"/>
            </a:endParaRPr>
          </a:p>
          <a:p>
            <a:pPr algn="ctr"/>
            <a:r>
              <a:rPr lang="en-US" sz="3600" dirty="0" smtClean="0">
                <a:solidFill>
                  <a:schemeClr val="tx1"/>
                </a:solidFill>
                <a:latin typeface="Times New Roman" pitchFamily="18" charset="0"/>
                <a:cs typeface="Times New Roman" pitchFamily="18" charset="0"/>
              </a:rPr>
              <a:t>In </a:t>
            </a:r>
            <a:r>
              <a:rPr lang="en-US" sz="3600" dirty="0">
                <a:solidFill>
                  <a:schemeClr val="tx1"/>
                </a:solidFill>
                <a:latin typeface="Times New Roman" pitchFamily="18" charset="0"/>
                <a:cs typeface="Times New Roman" pitchFamily="18" charset="0"/>
              </a:rPr>
              <a:t>the name of God, the most gracious, the most </a:t>
            </a:r>
            <a:r>
              <a:rPr lang="en-US" sz="3600" dirty="0" smtClean="0">
                <a:solidFill>
                  <a:schemeClr val="tx1"/>
                </a:solidFill>
                <a:latin typeface="Times New Roman" pitchFamily="18" charset="0"/>
                <a:cs typeface="Times New Roman" pitchFamily="18" charset="0"/>
              </a:rPr>
              <a:t>merciful.</a:t>
            </a:r>
            <a:endParaRPr lang="en-US"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002795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Q1</a:t>
            </a:r>
            <a:r>
              <a:rPr lang="en-US" sz="2800" dirty="0">
                <a:latin typeface="Times New Roman" pitchFamily="18" charset="0"/>
                <a:cs typeface="Times New Roman" pitchFamily="18" charset="0"/>
              </a:rPr>
              <a:t>: Write 10 sentences using different verb tenses. Include at least one sentence for each tense (present, past, future, continuous, perfect).</a:t>
            </a:r>
          </a:p>
          <a:p>
            <a:pPr algn="ctr"/>
            <a:r>
              <a:rPr lang="en-US" sz="2800" dirty="0">
                <a:latin typeface="Times New Roman" pitchFamily="18" charset="0"/>
                <a:cs typeface="Times New Roman" pitchFamily="18" charset="0"/>
              </a:rPr>
              <a:t>Q2: Choose 5 irregular verbs and create sentences using their present, past, and past participle forms. For example:</a:t>
            </a:r>
          </a:p>
          <a:p>
            <a:pPr algn="ctr"/>
            <a:r>
              <a:rPr lang="en-US" sz="2800" dirty="0">
                <a:latin typeface="Times New Roman" pitchFamily="18" charset="0"/>
                <a:cs typeface="Times New Roman" pitchFamily="18" charset="0"/>
              </a:rPr>
              <a:t>go → went → gone</a:t>
            </a:r>
          </a:p>
          <a:p>
            <a:pPr algn="ctr"/>
            <a:r>
              <a:rPr lang="en-US" sz="2800" dirty="0">
                <a:latin typeface="Times New Roman" pitchFamily="18" charset="0"/>
                <a:cs typeface="Times New Roman" pitchFamily="18" charset="0"/>
              </a:rPr>
              <a:t>eat → ate → eaten</a:t>
            </a:r>
          </a:p>
          <a:p>
            <a:pPr algn="ctr"/>
            <a:r>
              <a:rPr lang="en-US" sz="2800" dirty="0">
                <a:latin typeface="Times New Roman" pitchFamily="18" charset="0"/>
                <a:cs typeface="Times New Roman" pitchFamily="18" charset="0"/>
              </a:rPr>
              <a:t>Q3: Write 5 sentences with phrasal verbs you learned today (e.g., turn off, look after, give up, etc.).</a:t>
            </a:r>
          </a:p>
        </p:txBody>
      </p:sp>
      <p:sp>
        <p:nvSpPr>
          <p:cNvPr id="3" name="مخطط انسيابي: معالجة متعاقبة 2"/>
          <p:cNvSpPr/>
          <p:nvPr/>
        </p:nvSpPr>
        <p:spPr>
          <a:xfrm>
            <a:off x="2267744" y="404664"/>
            <a:ext cx="5040560" cy="504056"/>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Times New Roman" pitchFamily="18" charset="0"/>
                <a:cs typeface="Times New Roman" pitchFamily="18" charset="0"/>
              </a:rPr>
              <a:t>Homework </a:t>
            </a:r>
          </a:p>
        </p:txBody>
      </p:sp>
    </p:spTree>
    <p:extLst>
      <p:ext uri="{BB962C8B-B14F-4D97-AF65-F5344CB8AC3E}">
        <p14:creationId xmlns:p14="http://schemas.microsoft.com/office/powerpoint/2010/main" val="3613495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دبوس زينة 1"/>
          <p:cNvSpPr/>
          <p:nvPr/>
        </p:nvSpPr>
        <p:spPr>
          <a:xfrm>
            <a:off x="0" y="0"/>
            <a:ext cx="9144000" cy="6858000"/>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smtClean="0"/>
          </a:p>
          <a:p>
            <a:pPr algn="ctr"/>
            <a:r>
              <a:rPr lang="en-US" sz="2800" dirty="0">
                <a:solidFill>
                  <a:srgbClr val="C00000"/>
                </a:solidFill>
                <a:latin typeface="Times New Roman" pitchFamily="18" charset="0"/>
                <a:cs typeface="Times New Roman" pitchFamily="18" charset="0"/>
              </a:rPr>
              <a:t>Summary </a:t>
            </a:r>
            <a:endParaRPr lang="en-US" sz="2800" dirty="0" smtClean="0">
              <a:solidFill>
                <a:srgbClr val="C00000"/>
              </a:solidFill>
              <a:latin typeface="Times New Roman" pitchFamily="18" charset="0"/>
              <a:cs typeface="Times New Roman" pitchFamily="18" charset="0"/>
            </a:endParaRPr>
          </a:p>
          <a:p>
            <a:pPr algn="ctr"/>
            <a:r>
              <a:rPr lang="en-US" sz="2400" dirty="0" smtClean="0">
                <a:solidFill>
                  <a:schemeClr val="tx1"/>
                </a:solidFill>
                <a:latin typeface="Times New Roman" pitchFamily="18" charset="0"/>
                <a:cs typeface="Times New Roman" pitchFamily="18" charset="0"/>
              </a:rPr>
              <a:t>In this lecture, we learned about the importance of verbs in the English language. Verbs are essential to sentence structure and convey actions, states of being, or occurrences. We explored various types of verbs, such as action verbs, linking verbs, auxiliary verbs, and modal verbs. We also discussed verb tenses, including how verbs change to express actions in different time frames, and the difference between regular and irregular verbs. Lastly, we touched on phrasal verbs, which are commonly used combinations of verbs and prepositions/adverbs.</a:t>
            </a:r>
          </a:p>
        </p:txBody>
      </p:sp>
    </p:spTree>
    <p:extLst>
      <p:ext uri="{BB962C8B-B14F-4D97-AF65-F5344CB8AC3E}">
        <p14:creationId xmlns:p14="http://schemas.microsoft.com/office/powerpoint/2010/main" val="2445355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جسم مشطوف الحواف 3"/>
          <p:cNvSpPr/>
          <p:nvPr/>
        </p:nvSpPr>
        <p:spPr>
          <a:xfrm>
            <a:off x="0" y="0"/>
            <a:ext cx="9144000" cy="6858000"/>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just" rtl="0"/>
            <a:r>
              <a:rPr lang="en-US" sz="2400" dirty="0">
                <a:latin typeface="Times New Roman" pitchFamily="18" charset="0"/>
                <a:cs typeface="Times New Roman" pitchFamily="18" charset="0"/>
              </a:rPr>
              <a:t>Conclusion</a:t>
            </a:r>
          </a:p>
          <a:p>
            <a:pPr algn="just" rtl="0"/>
            <a:endParaRPr lang="en-US" sz="2400" dirty="0">
              <a:latin typeface="Times New Roman" pitchFamily="18" charset="0"/>
              <a:cs typeface="Times New Roman" pitchFamily="18" charset="0"/>
            </a:endParaRPr>
          </a:p>
          <a:p>
            <a:pPr algn="just" rtl="0"/>
            <a:r>
              <a:rPr lang="en-US" sz="2400" dirty="0">
                <a:latin typeface="Times New Roman" pitchFamily="18" charset="0"/>
                <a:cs typeface="Times New Roman" pitchFamily="18" charset="0"/>
              </a:rPr>
              <a:t>Verbs are essential for constructing meaningful and grammatically correct sentences. By understanding their different types, tenses, and forms, you can greatly improve your proficiency in English. Remember that practice and attention to detail are key in mastering the use of verbs. By paying attention to the rules, exceptions, and the subtle nuances of verbs, you will not only speak more clearly but also express yourself more effectively in both written and spoken communication.</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94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4211960" y="0"/>
            <a:ext cx="493204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endParaRPr lang="en-US" sz="2400" dirty="0" smtClean="0">
              <a:latin typeface="Andalus" pitchFamily="18" charset="-78"/>
              <a:cs typeface="Andalus" pitchFamily="18" charset="-78"/>
            </a:endParaRPr>
          </a:p>
          <a:p>
            <a:pPr algn="ctr" rtl="0"/>
            <a:r>
              <a:rPr lang="en-US" sz="2400" dirty="0" smtClean="0">
                <a:latin typeface="Andalus" pitchFamily="18" charset="-78"/>
                <a:cs typeface="Andalus" pitchFamily="18" charset="-78"/>
              </a:rPr>
              <a:t>Review</a:t>
            </a:r>
          </a:p>
          <a:p>
            <a:pPr algn="just" rtl="0"/>
            <a:r>
              <a:rPr lang="en-US" sz="2400" dirty="0" smtClean="0">
                <a:latin typeface="Andalus" pitchFamily="18" charset="-78"/>
                <a:cs typeface="Andalus" pitchFamily="18" charset="-78"/>
              </a:rPr>
              <a:t>Creating </a:t>
            </a:r>
            <a:r>
              <a:rPr lang="en-US" sz="2400" dirty="0">
                <a:latin typeface="Andalus" pitchFamily="18" charset="-78"/>
                <a:cs typeface="Andalus" pitchFamily="18" charset="-78"/>
              </a:rPr>
              <a:t>sentences with nouns lets you see how nouns function in context. This is crucial for improving your ability to form grammatically correct and meaningful sentences</a:t>
            </a:r>
            <a:r>
              <a:rPr lang="en-US" sz="2400" dirty="0" smtClean="0">
                <a:latin typeface="Andalus" pitchFamily="18" charset="-78"/>
                <a:cs typeface="Andalus" pitchFamily="18" charset="-78"/>
              </a:rPr>
              <a:t>.</a:t>
            </a:r>
          </a:p>
          <a:p>
            <a:pPr algn="l"/>
            <a:r>
              <a:rPr lang="en-US" sz="2400" dirty="0">
                <a:latin typeface="Andalus" pitchFamily="18" charset="-78"/>
                <a:cs typeface="Andalus" pitchFamily="18" charset="-78"/>
              </a:rPr>
              <a:t>Identify the noun in each sentence and state its role (subject, object, or complement).</a:t>
            </a:r>
          </a:p>
          <a:p>
            <a:pPr algn="l"/>
            <a:r>
              <a:rPr lang="en-US" sz="2400" dirty="0">
                <a:latin typeface="Andalus" pitchFamily="18" charset="-78"/>
                <a:cs typeface="Andalus" pitchFamily="18" charset="-78"/>
              </a:rPr>
              <a:t>The book is on the table.</a:t>
            </a:r>
          </a:p>
          <a:p>
            <a:pPr algn="l"/>
            <a:r>
              <a:rPr lang="en-US" sz="2400" dirty="0">
                <a:latin typeface="Andalus" pitchFamily="18" charset="-78"/>
                <a:cs typeface="Andalus" pitchFamily="18" charset="-78"/>
              </a:rPr>
              <a:t>I like chocolate.</a:t>
            </a:r>
          </a:p>
          <a:p>
            <a:pPr algn="l"/>
            <a:r>
              <a:rPr lang="en-US" sz="2400" dirty="0">
                <a:latin typeface="Andalus" pitchFamily="18" charset="-78"/>
                <a:cs typeface="Andalus" pitchFamily="18" charset="-78"/>
              </a:rPr>
              <a:t>My mother is a doctor.</a:t>
            </a:r>
          </a:p>
          <a:p>
            <a:pPr algn="l"/>
            <a:r>
              <a:rPr lang="en-US" sz="2400" dirty="0">
                <a:latin typeface="Andalus" pitchFamily="18" charset="-78"/>
                <a:cs typeface="Andalus" pitchFamily="18" charset="-78"/>
              </a:rPr>
              <a:t>They visited the museum yesterday.</a:t>
            </a:r>
          </a:p>
          <a:p>
            <a:pPr algn="l"/>
            <a:r>
              <a:rPr lang="en-US" sz="2400" dirty="0">
                <a:latin typeface="Andalus" pitchFamily="18" charset="-78"/>
                <a:cs typeface="Andalus" pitchFamily="18" charset="-78"/>
              </a:rPr>
              <a:t>The cake looks delicious</a:t>
            </a:r>
          </a:p>
          <a:p>
            <a:pPr algn="just" rtl="0"/>
            <a:endParaRPr lang="en-US" sz="2800" dirty="0">
              <a:latin typeface="Andalus" pitchFamily="18" charset="-78"/>
              <a:cs typeface="Andalus" pitchFamily="18" charset="-78"/>
            </a:endParaRPr>
          </a:p>
        </p:txBody>
      </p:sp>
    </p:spTree>
    <p:extLst>
      <p:ext uri="{BB962C8B-B14F-4D97-AF65-F5344CB8AC3E}">
        <p14:creationId xmlns:p14="http://schemas.microsoft.com/office/powerpoint/2010/main" val="33313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خماسي 1"/>
          <p:cNvSpPr/>
          <p:nvPr/>
        </p:nvSpPr>
        <p:spPr>
          <a:xfrm>
            <a:off x="0" y="3268605"/>
            <a:ext cx="9144000" cy="357010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dirty="0">
                <a:latin typeface="Andalus" pitchFamily="18" charset="-78"/>
                <a:cs typeface="Andalus" pitchFamily="18" charset="-78"/>
              </a:rPr>
              <a:t>2- Change the following singular nouns into plural forms.</a:t>
            </a:r>
          </a:p>
          <a:p>
            <a:pPr algn="l"/>
            <a:r>
              <a:rPr lang="en-US" sz="2400" dirty="0">
                <a:latin typeface="Andalus" pitchFamily="18" charset="-78"/>
                <a:cs typeface="Andalus" pitchFamily="18" charset="-78"/>
              </a:rPr>
              <a:t>cat, box</a:t>
            </a:r>
            <a:r>
              <a:rPr lang="en-US" sz="2400" dirty="0" smtClean="0">
                <a:latin typeface="Andalus" pitchFamily="18" charset="-78"/>
                <a:cs typeface="Andalus" pitchFamily="18" charset="-78"/>
              </a:rPr>
              <a:t>, child, woman, baby</a:t>
            </a:r>
            <a:endParaRPr lang="en-US" sz="2400" dirty="0">
              <a:latin typeface="Andalus" pitchFamily="18" charset="-78"/>
              <a:cs typeface="Andalus" pitchFamily="18" charset="-78"/>
            </a:endParaRPr>
          </a:p>
          <a:p>
            <a:pPr algn="l"/>
            <a:r>
              <a:rPr lang="en-US" sz="2400" dirty="0">
                <a:latin typeface="Andalus" pitchFamily="18" charset="-78"/>
                <a:cs typeface="Andalus" pitchFamily="18" charset="-78"/>
              </a:rPr>
              <a:t>3- Label the following nouns as abstract or concrete. love, table, courage, pencil, music, house</a:t>
            </a:r>
          </a:p>
        </p:txBody>
      </p:sp>
      <p:sp>
        <p:nvSpPr>
          <p:cNvPr id="4" name="مستطيل 3"/>
          <p:cNvSpPr/>
          <p:nvPr/>
        </p:nvSpPr>
        <p:spPr>
          <a:xfrm>
            <a:off x="0" y="44624"/>
            <a:ext cx="9144000" cy="322398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l"/>
            <a:endParaRPr lang="en-US" dirty="0" smtClean="0"/>
          </a:p>
          <a:p>
            <a:pPr algn="l"/>
            <a:endParaRPr lang="en-US" dirty="0"/>
          </a:p>
          <a:p>
            <a:pPr algn="l"/>
            <a:endParaRPr lang="en-US" dirty="0" smtClean="0"/>
          </a:p>
          <a:p>
            <a:pPr algn="l"/>
            <a:r>
              <a:rPr lang="en-US" dirty="0" smtClean="0">
                <a:latin typeface="Andalus" pitchFamily="18" charset="-78"/>
                <a:cs typeface="Andalus" pitchFamily="18" charset="-78"/>
              </a:rPr>
              <a:t>Underline </a:t>
            </a:r>
            <a:r>
              <a:rPr lang="en-US" dirty="0">
                <a:latin typeface="Andalus" pitchFamily="18" charset="-78"/>
                <a:cs typeface="Andalus" pitchFamily="18" charset="-78"/>
              </a:rPr>
              <a:t>the </a:t>
            </a:r>
            <a:r>
              <a:rPr lang="en-US" b="1" dirty="0">
                <a:latin typeface="Andalus" pitchFamily="18" charset="-78"/>
                <a:cs typeface="Andalus" pitchFamily="18" charset="-78"/>
              </a:rPr>
              <a:t>proper nouns</a:t>
            </a:r>
            <a:r>
              <a:rPr lang="en-US" dirty="0">
                <a:latin typeface="Andalus" pitchFamily="18" charset="-78"/>
                <a:cs typeface="Andalus" pitchFamily="18" charset="-78"/>
              </a:rPr>
              <a:t> and circle the </a:t>
            </a:r>
            <a:r>
              <a:rPr lang="en-US" b="1" dirty="0">
                <a:latin typeface="Andalus" pitchFamily="18" charset="-78"/>
                <a:cs typeface="Andalus" pitchFamily="18" charset="-78"/>
              </a:rPr>
              <a:t>common nouns</a:t>
            </a:r>
            <a:r>
              <a:rPr lang="en-US" dirty="0">
                <a:latin typeface="Andalus" pitchFamily="18" charset="-78"/>
                <a:cs typeface="Andalus" pitchFamily="18" charset="-78"/>
              </a:rPr>
              <a:t> in the following sentences.</a:t>
            </a:r>
          </a:p>
          <a:p>
            <a:pPr algn="l"/>
            <a:r>
              <a:rPr lang="en-US" dirty="0">
                <a:latin typeface="Andalus" pitchFamily="18" charset="-78"/>
                <a:cs typeface="Andalus" pitchFamily="18" charset="-78"/>
              </a:rPr>
              <a:t>I live in New York.</a:t>
            </a:r>
          </a:p>
          <a:p>
            <a:pPr algn="l"/>
            <a:r>
              <a:rPr lang="en-US" dirty="0">
                <a:latin typeface="Andalus" pitchFamily="18" charset="-78"/>
                <a:cs typeface="Andalus" pitchFamily="18" charset="-78"/>
              </a:rPr>
              <a:t>The Eiffel Tower is in Paris.</a:t>
            </a:r>
          </a:p>
          <a:p>
            <a:pPr algn="l"/>
            <a:r>
              <a:rPr lang="en-US" dirty="0">
                <a:latin typeface="Andalus" pitchFamily="18" charset="-78"/>
                <a:cs typeface="Andalus" pitchFamily="18" charset="-78"/>
              </a:rPr>
              <a:t>My friend Emily went to London last summer.</a:t>
            </a:r>
          </a:p>
          <a:p>
            <a:pPr algn="l"/>
            <a:r>
              <a:rPr lang="en-US" dirty="0">
                <a:latin typeface="Andalus" pitchFamily="18" charset="-78"/>
                <a:cs typeface="Andalus" pitchFamily="18" charset="-78"/>
              </a:rPr>
              <a:t>The teacher gave us a homework assignment.</a:t>
            </a:r>
          </a:p>
          <a:p>
            <a:pPr algn="l"/>
            <a:r>
              <a:rPr lang="en-US" dirty="0">
                <a:latin typeface="Andalus" pitchFamily="18" charset="-78"/>
                <a:cs typeface="Andalus" pitchFamily="18" charset="-78"/>
              </a:rPr>
              <a:t>I met Michael at the coffee shop yesterday</a:t>
            </a:r>
            <a:r>
              <a:rPr lang="en-US" dirty="0"/>
              <a:t>.</a:t>
            </a:r>
          </a:p>
        </p:txBody>
      </p:sp>
      <p:sp>
        <p:nvSpPr>
          <p:cNvPr id="5" name="سهم للأسفل 4"/>
          <p:cNvSpPr/>
          <p:nvPr/>
        </p:nvSpPr>
        <p:spPr>
          <a:xfrm>
            <a:off x="7956376" y="3268605"/>
            <a:ext cx="1296144" cy="3776213"/>
          </a:xfrm>
          <a:prstGeom prst="downArrow">
            <a:avLst/>
          </a:prstGeom>
        </p:spPr>
        <p:style>
          <a:lnRef idx="1">
            <a:schemeClr val="accent2"/>
          </a:lnRef>
          <a:fillRef idx="2">
            <a:schemeClr val="accent2"/>
          </a:fillRef>
          <a:effectRef idx="1">
            <a:schemeClr val="accent2"/>
          </a:effectRef>
          <a:fontRef idx="minor">
            <a:schemeClr val="dk1"/>
          </a:fontRef>
        </p:style>
        <p:txBody>
          <a:bodyPr vert="vert" rtlCol="0" anchor="ctr"/>
          <a:lstStyle/>
          <a:p>
            <a:pPr algn="ctr"/>
            <a:r>
              <a:rPr lang="en-US" sz="3600" dirty="0"/>
              <a:t>Activity</a:t>
            </a:r>
          </a:p>
        </p:txBody>
      </p:sp>
      <p:sp>
        <p:nvSpPr>
          <p:cNvPr id="6" name="شكل بيضاوي 5"/>
          <p:cNvSpPr/>
          <p:nvPr/>
        </p:nvSpPr>
        <p:spPr>
          <a:xfrm>
            <a:off x="251520" y="78652"/>
            <a:ext cx="8712967" cy="64807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ar-IQ" sz="2800" dirty="0">
                <a:latin typeface="Simplified Arabic" pitchFamily="18" charset="-78"/>
                <a:cs typeface="Simplified Arabic" pitchFamily="18" charset="-78"/>
              </a:rPr>
              <a:t>نشاط صفي مراجعه للموضوع السابق</a:t>
            </a:r>
            <a:endParaRPr lang="en-US" sz="2800" dirty="0">
              <a:latin typeface="Simplified Arabic" pitchFamily="18" charset="-78"/>
              <a:cs typeface="Simplified Arabic" pitchFamily="18" charset="-78"/>
            </a:endParaRPr>
          </a:p>
        </p:txBody>
      </p:sp>
    </p:spTree>
    <p:extLst>
      <p:ext uri="{BB962C8B-B14F-4D97-AF65-F5344CB8AC3E}">
        <p14:creationId xmlns:p14="http://schemas.microsoft.com/office/powerpoint/2010/main" val="2717821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628800"/>
            <a:ext cx="9144000" cy="5229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rtl="0"/>
            <a:r>
              <a:rPr lang="en-US" sz="2800" dirty="0" smtClean="0">
                <a:latin typeface="Times New Roman" pitchFamily="18" charset="0"/>
                <a:cs typeface="Times New Roman" pitchFamily="18" charset="0"/>
              </a:rPr>
              <a:t>A </a:t>
            </a:r>
            <a:r>
              <a:rPr lang="en-US" sz="2800" b="1" dirty="0">
                <a:latin typeface="Times New Roman" pitchFamily="18" charset="0"/>
                <a:cs typeface="Times New Roman" pitchFamily="18" charset="0"/>
              </a:rPr>
              <a:t>verb</a:t>
            </a:r>
            <a:r>
              <a:rPr lang="en-US" sz="2800" dirty="0">
                <a:latin typeface="Times New Roman" pitchFamily="18" charset="0"/>
                <a:cs typeface="Times New Roman" pitchFamily="18" charset="0"/>
              </a:rPr>
              <a:t> is one of the most important parts of speech in English, as it is used to describe an action, occurrence, or state of being. Without verbs, sentences would lack meaning or structure. In essence, a verb tells you what is happening, what the subject is doing, or how the subject is existing or being.</a:t>
            </a:r>
          </a:p>
        </p:txBody>
      </p:sp>
      <p:sp>
        <p:nvSpPr>
          <p:cNvPr id="3" name="شكل بيضاوي 2"/>
          <p:cNvSpPr/>
          <p:nvPr/>
        </p:nvSpPr>
        <p:spPr>
          <a:xfrm>
            <a:off x="1043608" y="188640"/>
            <a:ext cx="6768752"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ndalus" pitchFamily="18" charset="-78"/>
                <a:cs typeface="Andalus" pitchFamily="18" charset="-78"/>
              </a:rPr>
              <a:t>Introduction to Verbs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000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2413338"/>
            <a:ext cx="4572000" cy="369332"/>
          </a:xfrm>
          <a:prstGeom prst="rect">
            <a:avLst/>
          </a:prstGeom>
        </p:spPr>
        <p:txBody>
          <a:bodyPr>
            <a:spAutoFit/>
          </a:bodyPr>
          <a:lstStyle/>
          <a:p>
            <a:r>
              <a:rPr lang="en-US" b="1" dirty="0"/>
              <a:t>General Aim</a:t>
            </a:r>
            <a:r>
              <a:rPr lang="en-US" b="1" dirty="0" smtClean="0"/>
              <a:t>:</a:t>
            </a:r>
            <a:endParaRPr lang="en-US" b="1" dirty="0"/>
          </a:p>
        </p:txBody>
      </p:sp>
      <p:sp>
        <p:nvSpPr>
          <p:cNvPr id="3" name="مستطيل 2"/>
          <p:cNvSpPr/>
          <p:nvPr/>
        </p:nvSpPr>
        <p:spPr>
          <a:xfrm>
            <a:off x="0" y="1484784"/>
            <a:ext cx="9144000" cy="3600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0"/>
            <a:r>
              <a:rPr lang="en-US" sz="3200" dirty="0">
                <a:latin typeface="Andalus" pitchFamily="18" charset="-78"/>
                <a:cs typeface="Andalus" pitchFamily="18" charset="-78"/>
              </a:rPr>
              <a:t>To provide students with a thorough understanding of </a:t>
            </a:r>
            <a:r>
              <a:rPr lang="en-US" sz="3200" b="1" dirty="0">
                <a:latin typeface="Andalus" pitchFamily="18" charset="-78"/>
                <a:cs typeface="Andalus" pitchFamily="18" charset="-78"/>
              </a:rPr>
              <a:t>verbs</a:t>
            </a:r>
            <a:r>
              <a:rPr lang="en-US" sz="3200" dirty="0">
                <a:latin typeface="Andalus" pitchFamily="18" charset="-78"/>
                <a:cs typeface="Andalus" pitchFamily="18" charset="-78"/>
              </a:rPr>
              <a:t> in English, including their types, uses, and forms, so they can use them effectively in both written and spoken communication.</a:t>
            </a:r>
          </a:p>
        </p:txBody>
      </p:sp>
      <p:sp>
        <p:nvSpPr>
          <p:cNvPr id="4" name="شكل بيضاوي 3"/>
          <p:cNvSpPr/>
          <p:nvPr/>
        </p:nvSpPr>
        <p:spPr>
          <a:xfrm>
            <a:off x="1907704" y="404664"/>
            <a:ext cx="6192688" cy="93610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b="1" dirty="0">
                <a:latin typeface="Andalus" pitchFamily="18" charset="-78"/>
                <a:cs typeface="Andalus" pitchFamily="18" charset="-78"/>
              </a:rPr>
              <a:t>General </a:t>
            </a:r>
            <a:r>
              <a:rPr lang="en-US" sz="3600" b="1" dirty="0" smtClean="0">
                <a:latin typeface="Andalus" pitchFamily="18" charset="-78"/>
                <a:cs typeface="Andalus" pitchFamily="18" charset="-78"/>
              </a:rPr>
              <a:t>Aim</a:t>
            </a:r>
            <a:endParaRPr lang="en-US" sz="3600" b="1" dirty="0">
              <a:latin typeface="Andalus" pitchFamily="18" charset="-78"/>
              <a:cs typeface="Andalus" pitchFamily="18" charset="-78"/>
            </a:endParaRPr>
          </a:p>
        </p:txBody>
      </p:sp>
    </p:spTree>
    <p:extLst>
      <p:ext uri="{BB962C8B-B14F-4D97-AF65-F5344CB8AC3E}">
        <p14:creationId xmlns:p14="http://schemas.microsoft.com/office/powerpoint/2010/main" val="3182781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in\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0" y="30632"/>
            <a:ext cx="9143998" cy="3508653"/>
          </a:xfrm>
          <a:prstGeom prst="rect">
            <a:avLst/>
          </a:prstGeom>
        </p:spPr>
        <p:txBody>
          <a:bodyPr wrap="square">
            <a:spAutoFit/>
          </a:bodyPr>
          <a:lstStyle/>
          <a:p>
            <a:pPr algn="l"/>
            <a:endParaRPr lang="en-US" dirty="0" smtClean="0"/>
          </a:p>
          <a:p>
            <a:pPr algn="l"/>
            <a:endParaRPr lang="en-US" dirty="0"/>
          </a:p>
          <a:p>
            <a:pPr algn="l"/>
            <a:endParaRPr lang="en-US" dirty="0" smtClean="0"/>
          </a:p>
          <a:p>
            <a:pPr algn="l"/>
            <a:endParaRPr lang="en-US" sz="2400" dirty="0">
              <a:latin typeface="Times New Roman" pitchFamily="18" charset="0"/>
              <a:cs typeface="Times New Roman" pitchFamily="18" charset="0"/>
            </a:endParaRPr>
          </a:p>
          <a:p>
            <a:pPr algn="l"/>
            <a:r>
              <a:rPr lang="en-US" sz="2400" dirty="0">
                <a:latin typeface="Times New Roman" pitchFamily="18" charset="0"/>
                <a:cs typeface="Times New Roman" pitchFamily="18" charset="0"/>
              </a:rPr>
              <a:t>Good </a:t>
            </a:r>
            <a:r>
              <a:rPr lang="en-US" sz="2400" dirty="0" smtClean="0">
                <a:latin typeface="Times New Roman" pitchFamily="18" charset="0"/>
                <a:cs typeface="Times New Roman" pitchFamily="18" charset="0"/>
              </a:rPr>
              <a:t>morning </a:t>
            </a:r>
            <a:r>
              <a:rPr lang="en-US" sz="2400" dirty="0">
                <a:latin typeface="Times New Roman" pitchFamily="18" charset="0"/>
                <a:cs typeface="Times New Roman" pitchFamily="18" charset="0"/>
              </a:rPr>
              <a:t>everyone. Today, we are going to explore one of the most fundamental components of the English language: verbs. Verbs play a crucial role in constructing sentences and conveying action, states of being, and occurrences. They are essential to communication, and understanding how verbs function will greatly enhance your ability to </a:t>
            </a:r>
            <a:r>
              <a:rPr lang="en-US" sz="2400" dirty="0" smtClean="0">
                <a:latin typeface="Times New Roman" pitchFamily="18" charset="0"/>
                <a:cs typeface="Times New Roman" pitchFamily="18" charset="0"/>
              </a:rPr>
              <a:t>speak and write English effectively</a:t>
            </a:r>
            <a:r>
              <a:rPr lang="en-US" dirty="0" smtClean="0"/>
              <a:t>.</a:t>
            </a:r>
            <a:endParaRPr lang="en-US" dirty="0"/>
          </a:p>
        </p:txBody>
      </p:sp>
      <p:sp>
        <p:nvSpPr>
          <p:cNvPr id="3" name="شبه منحرف 2"/>
          <p:cNvSpPr/>
          <p:nvPr/>
        </p:nvSpPr>
        <p:spPr>
          <a:xfrm>
            <a:off x="2123728" y="404664"/>
            <a:ext cx="4824536" cy="720080"/>
          </a:xfrm>
          <a:prstGeom prst="trapezoi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Times New Roman" pitchFamily="18" charset="0"/>
                <a:cs typeface="Times New Roman" pitchFamily="18" charset="0"/>
              </a:rPr>
              <a:t>Introduction</a:t>
            </a:r>
          </a:p>
        </p:txBody>
      </p:sp>
      <p:sp>
        <p:nvSpPr>
          <p:cNvPr id="4" name="مخطط انسيابي: معالجة متعاقبة 3"/>
          <p:cNvSpPr/>
          <p:nvPr/>
        </p:nvSpPr>
        <p:spPr>
          <a:xfrm>
            <a:off x="2483768" y="3789040"/>
            <a:ext cx="6660230" cy="3068960"/>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l"/>
            <a:r>
              <a:rPr lang="en-US" dirty="0">
                <a:latin typeface="Times New Roman" pitchFamily="18" charset="0"/>
                <a:cs typeface="Times New Roman" pitchFamily="18" charset="0"/>
              </a:rPr>
              <a:t>In this lecture, we will cover:</a:t>
            </a:r>
          </a:p>
          <a:p>
            <a:pPr algn="l"/>
            <a:r>
              <a:rPr lang="en-US" dirty="0" smtClean="0">
                <a:latin typeface="Times New Roman" pitchFamily="18" charset="0"/>
                <a:cs typeface="Times New Roman" pitchFamily="18" charset="0"/>
              </a:rPr>
              <a:t>1-The </a:t>
            </a:r>
            <a:r>
              <a:rPr lang="en-US" dirty="0">
                <a:latin typeface="Times New Roman" pitchFamily="18" charset="0"/>
                <a:cs typeface="Times New Roman" pitchFamily="18" charset="0"/>
              </a:rPr>
              <a:t>definition and importance of verbs </a:t>
            </a:r>
            <a:r>
              <a:rPr lang="en-US" dirty="0" smtClean="0">
                <a:latin typeface="Times New Roman" pitchFamily="18" charset="0"/>
                <a:cs typeface="Times New Roman" pitchFamily="18" charset="0"/>
              </a:rPr>
              <a:t>in speech</a:t>
            </a:r>
            <a:r>
              <a:rPr lang="en-US" dirty="0">
                <a:latin typeface="Times New Roman" pitchFamily="18" charset="0"/>
                <a:cs typeface="Times New Roman" pitchFamily="18" charset="0"/>
              </a:rPr>
              <a:t>.</a:t>
            </a:r>
          </a:p>
          <a:p>
            <a:pPr algn="l"/>
            <a:r>
              <a:rPr lang="en-US" dirty="0" smtClean="0">
                <a:latin typeface="Times New Roman" pitchFamily="18" charset="0"/>
                <a:cs typeface="Times New Roman" pitchFamily="18" charset="0"/>
              </a:rPr>
              <a:t>2-Types </a:t>
            </a:r>
            <a:r>
              <a:rPr lang="en-US" dirty="0">
                <a:latin typeface="Times New Roman" pitchFamily="18" charset="0"/>
                <a:cs typeface="Times New Roman" pitchFamily="18" charset="0"/>
              </a:rPr>
              <a:t>of verbs.</a:t>
            </a:r>
          </a:p>
          <a:p>
            <a:pPr algn="l"/>
            <a:r>
              <a:rPr lang="en-US" dirty="0" smtClean="0">
                <a:latin typeface="Times New Roman" pitchFamily="18" charset="0"/>
                <a:cs typeface="Times New Roman" pitchFamily="18" charset="0"/>
              </a:rPr>
              <a:t>3-Verb </a:t>
            </a:r>
            <a:r>
              <a:rPr lang="en-US" dirty="0">
                <a:latin typeface="Times New Roman" pitchFamily="18" charset="0"/>
                <a:cs typeface="Times New Roman" pitchFamily="18" charset="0"/>
              </a:rPr>
              <a:t>tenses and their use in communication.</a:t>
            </a:r>
          </a:p>
          <a:p>
            <a:pPr algn="l"/>
            <a:r>
              <a:rPr lang="en-US" dirty="0" smtClean="0">
                <a:latin typeface="Times New Roman" pitchFamily="18" charset="0"/>
                <a:cs typeface="Times New Roman" pitchFamily="18" charset="0"/>
              </a:rPr>
              <a:t>4-The </a:t>
            </a:r>
            <a:r>
              <a:rPr lang="en-US" dirty="0">
                <a:latin typeface="Times New Roman" pitchFamily="18" charset="0"/>
                <a:cs typeface="Times New Roman" pitchFamily="18" charset="0"/>
              </a:rPr>
              <a:t>concept of regular and irregular verbs.</a:t>
            </a:r>
          </a:p>
          <a:p>
            <a:pPr algn="l"/>
            <a:r>
              <a:rPr lang="en-US" dirty="0" smtClean="0">
                <a:latin typeface="Times New Roman" pitchFamily="18" charset="0"/>
                <a:cs typeface="Times New Roman" pitchFamily="18" charset="0"/>
              </a:rPr>
              <a:t>5-Common </a:t>
            </a:r>
            <a:r>
              <a:rPr lang="en-US" dirty="0">
                <a:latin typeface="Times New Roman" pitchFamily="18" charset="0"/>
                <a:cs typeface="Times New Roman" pitchFamily="18" charset="0"/>
              </a:rPr>
              <a:t>mistakes and tips for mastering verbs.</a:t>
            </a:r>
          </a:p>
        </p:txBody>
      </p:sp>
    </p:spTree>
    <p:extLst>
      <p:ext uri="{BB962C8B-B14F-4D97-AF65-F5344CB8AC3E}">
        <p14:creationId xmlns:p14="http://schemas.microsoft.com/office/powerpoint/2010/main" val="1253470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جسم مشطوف الحواف 2"/>
          <p:cNvSpPr/>
          <p:nvPr/>
        </p:nvSpPr>
        <p:spPr>
          <a:xfrm>
            <a:off x="0" y="3200"/>
            <a:ext cx="9144000" cy="6858000"/>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Times New Roman" pitchFamily="18" charset="0"/>
                <a:cs typeface="Times New Roman" pitchFamily="18" charset="0"/>
              </a:rPr>
              <a:t>Verbs </a:t>
            </a:r>
            <a:r>
              <a:rPr lang="en-US" sz="2000" dirty="0">
                <a:latin typeface="Times New Roman" pitchFamily="18" charset="0"/>
                <a:cs typeface="Times New Roman" pitchFamily="18" charset="0"/>
              </a:rPr>
              <a:t>are the action words in sentences. They describe what the</a:t>
            </a:r>
          </a:p>
          <a:p>
            <a:pPr algn="ctr"/>
            <a:r>
              <a:rPr lang="en-US" sz="2000" dirty="0">
                <a:latin typeface="Times New Roman" pitchFamily="18" charset="0"/>
                <a:cs typeface="Times New Roman" pitchFamily="18" charset="0"/>
              </a:rPr>
              <a:t>subject is doing, what is happening to the subject, or the state that</a:t>
            </a:r>
          </a:p>
          <a:p>
            <a:pPr algn="ctr"/>
            <a:r>
              <a:rPr lang="en-US" sz="2000" dirty="0">
                <a:latin typeface="Times New Roman" pitchFamily="18" charset="0"/>
                <a:cs typeface="Times New Roman" pitchFamily="18" charset="0"/>
              </a:rPr>
              <a:t>the subject is in. In simple terms, the verb is the heart of a sentence,</a:t>
            </a:r>
          </a:p>
          <a:p>
            <a:pPr algn="ctr"/>
            <a:r>
              <a:rPr lang="en-US" sz="2000" dirty="0">
                <a:latin typeface="Times New Roman" pitchFamily="18" charset="0"/>
                <a:cs typeface="Times New Roman" pitchFamily="18" charset="0"/>
              </a:rPr>
              <a:t>providing the necessary information about action or being.</a:t>
            </a:r>
          </a:p>
          <a:p>
            <a:pPr algn="ctr"/>
            <a:r>
              <a:rPr lang="en-US" sz="2000" dirty="0">
                <a:latin typeface="Times New Roman" pitchFamily="18" charset="0"/>
                <a:cs typeface="Times New Roman" pitchFamily="18" charset="0"/>
              </a:rPr>
              <a:t>For example:</a:t>
            </a:r>
          </a:p>
          <a:p>
            <a:pPr algn="ctr"/>
            <a:r>
              <a:rPr lang="en-US" sz="2000" dirty="0">
                <a:latin typeface="Times New Roman" pitchFamily="18" charset="0"/>
                <a:cs typeface="Times New Roman" pitchFamily="18" charset="0"/>
              </a:rPr>
              <a:t>She runs every morning. (action)</a:t>
            </a:r>
          </a:p>
          <a:p>
            <a:pPr algn="ctr"/>
            <a:r>
              <a:rPr lang="en-US" sz="2000" dirty="0">
                <a:latin typeface="Times New Roman" pitchFamily="18" charset="0"/>
                <a:cs typeface="Times New Roman" pitchFamily="18" charset="0"/>
              </a:rPr>
              <a:t>He is happy. (state of being)</a:t>
            </a:r>
          </a:p>
          <a:p>
            <a:pPr algn="ctr"/>
            <a:r>
              <a:rPr lang="en-US" sz="2000" dirty="0">
                <a:latin typeface="Times New Roman" pitchFamily="18" charset="0"/>
                <a:cs typeface="Times New Roman" pitchFamily="18" charset="0"/>
              </a:rPr>
              <a:t>They arrived late. (occurrence)</a:t>
            </a:r>
          </a:p>
          <a:p>
            <a:pPr algn="ctr"/>
            <a:r>
              <a:rPr lang="en-US" sz="2000" dirty="0">
                <a:latin typeface="Times New Roman" pitchFamily="18" charset="0"/>
                <a:cs typeface="Times New Roman" pitchFamily="18" charset="0"/>
              </a:rPr>
              <a:t>Without a verb, a sentence would lack the essential information</a:t>
            </a:r>
          </a:p>
          <a:p>
            <a:pPr algn="ctr"/>
            <a:r>
              <a:rPr lang="en-US" sz="2000" dirty="0">
                <a:latin typeface="Times New Roman" pitchFamily="18" charset="0"/>
                <a:cs typeface="Times New Roman" pitchFamily="18" charset="0"/>
              </a:rPr>
              <a:t>about what’s happening.</a:t>
            </a:r>
          </a:p>
        </p:txBody>
      </p:sp>
      <p:sp>
        <p:nvSpPr>
          <p:cNvPr id="2" name="شكل بيضاوي 1"/>
          <p:cNvSpPr/>
          <p:nvPr/>
        </p:nvSpPr>
        <p:spPr>
          <a:xfrm>
            <a:off x="2051720" y="476672"/>
            <a:ext cx="5328592" cy="72008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solidFill>
                  <a:schemeClr val="tx1"/>
                </a:solidFill>
                <a:latin typeface="Times New Roman" pitchFamily="18" charset="0"/>
                <a:cs typeface="Times New Roman" pitchFamily="18" charset="0"/>
              </a:rPr>
              <a:t>The Role of Verbs in Speech</a:t>
            </a:r>
          </a:p>
        </p:txBody>
      </p:sp>
    </p:spTree>
    <p:extLst>
      <p:ext uri="{BB962C8B-B14F-4D97-AF65-F5344CB8AC3E}">
        <p14:creationId xmlns:p14="http://schemas.microsoft.com/office/powerpoint/2010/main" val="4274522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124744"/>
            <a:ext cx="9144000" cy="57332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rtl="0"/>
            <a:r>
              <a:rPr lang="en-US" dirty="0" smtClean="0">
                <a:latin typeface="Times New Roman" pitchFamily="18" charset="0"/>
                <a:cs typeface="Times New Roman" pitchFamily="18" charset="0"/>
              </a:rPr>
              <a:t>Definition</a:t>
            </a:r>
            <a:r>
              <a:rPr lang="en-US" dirty="0">
                <a:latin typeface="Times New Roman" pitchFamily="18" charset="0"/>
                <a:cs typeface="Times New Roman" pitchFamily="18" charset="0"/>
              </a:rPr>
              <a:t>: Action verbs describe what the subject is doing. These are the most common types of verbs.</a:t>
            </a:r>
          </a:p>
          <a:p>
            <a:pPr algn="just" rtl="0"/>
            <a:r>
              <a:rPr lang="en-US" dirty="0">
                <a:latin typeface="Times New Roman" pitchFamily="18" charset="0"/>
                <a:cs typeface="Times New Roman" pitchFamily="18" charset="0"/>
              </a:rPr>
              <a:t>Examples: run, jump, write, read, speak, dance, play</a:t>
            </a:r>
          </a:p>
          <a:p>
            <a:pPr algn="just" rtl="0"/>
            <a:r>
              <a:rPr lang="en-US" dirty="0">
                <a:latin typeface="Times New Roman" pitchFamily="18" charset="0"/>
                <a:cs typeface="Times New Roman" pitchFamily="18" charset="0"/>
              </a:rPr>
              <a:t>Sentences:</a:t>
            </a:r>
          </a:p>
          <a:p>
            <a:pPr algn="just" rtl="0"/>
            <a:r>
              <a:rPr lang="en-US" dirty="0">
                <a:latin typeface="Times New Roman" pitchFamily="18" charset="0"/>
                <a:cs typeface="Times New Roman" pitchFamily="18" charset="0"/>
              </a:rPr>
              <a:t>She reads a book every day.</a:t>
            </a:r>
          </a:p>
          <a:p>
            <a:pPr algn="just" rtl="0"/>
            <a:r>
              <a:rPr lang="en-US" dirty="0">
                <a:latin typeface="Times New Roman" pitchFamily="18" charset="0"/>
                <a:cs typeface="Times New Roman" pitchFamily="18" charset="0"/>
              </a:rPr>
              <a:t>They are playing football in the park.</a:t>
            </a:r>
          </a:p>
          <a:p>
            <a:pPr algn="just" rtl="0"/>
            <a:endParaRPr lang="ar-SA" dirty="0" smtClean="0">
              <a:latin typeface="Times New Roman" pitchFamily="18" charset="0"/>
              <a:cs typeface="Times New Roman" pitchFamily="18" charset="0"/>
            </a:endParaRPr>
          </a:p>
          <a:p>
            <a:pPr algn="just" rtl="0"/>
            <a:endParaRPr lang="ar-SA" dirty="0">
              <a:latin typeface="Times New Roman" pitchFamily="18" charset="0"/>
              <a:cs typeface="Times New Roman" pitchFamily="18" charset="0"/>
            </a:endParaRPr>
          </a:p>
          <a:p>
            <a:pPr algn="just" rtl="0"/>
            <a:endParaRPr lang="ar-SA"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Definition</a:t>
            </a:r>
            <a:r>
              <a:rPr lang="en-US" dirty="0">
                <a:latin typeface="Times New Roman" pitchFamily="18" charset="0"/>
                <a:cs typeface="Times New Roman" pitchFamily="18" charset="0"/>
              </a:rPr>
              <a:t>: Linking verbs connect the subject of the sentence to a subject complement (a noun, pronoun, or adjective that describes the subject).</a:t>
            </a:r>
          </a:p>
          <a:p>
            <a:pPr algn="just" rtl="0"/>
            <a:r>
              <a:rPr lang="en-US" dirty="0">
                <a:latin typeface="Times New Roman" pitchFamily="18" charset="0"/>
                <a:cs typeface="Times New Roman" pitchFamily="18" charset="0"/>
              </a:rPr>
              <a:t>Common Linking Verbs: be (am, is, are, was, were, etc.), seem, become, appear, feel, look, taste, smell, sound, etc.</a:t>
            </a:r>
          </a:p>
          <a:p>
            <a:pPr algn="just" rtl="0"/>
            <a:r>
              <a:rPr lang="en-US" dirty="0">
                <a:latin typeface="Times New Roman" pitchFamily="18" charset="0"/>
                <a:cs typeface="Times New Roman" pitchFamily="18" charset="0"/>
              </a:rPr>
              <a:t>Examples:</a:t>
            </a:r>
          </a:p>
          <a:p>
            <a:pPr algn="just" rtl="0"/>
            <a:r>
              <a:rPr lang="en-US" dirty="0">
                <a:latin typeface="Times New Roman" pitchFamily="18" charset="0"/>
                <a:cs typeface="Times New Roman" pitchFamily="18" charset="0"/>
              </a:rPr>
              <a:t>He is a teacher. (linking the subject "he" to "teacher")</a:t>
            </a:r>
          </a:p>
          <a:p>
            <a:pPr algn="just" rtl="0"/>
            <a:r>
              <a:rPr lang="en-US" dirty="0">
                <a:latin typeface="Times New Roman" pitchFamily="18" charset="0"/>
                <a:cs typeface="Times New Roman" pitchFamily="18" charset="0"/>
              </a:rPr>
              <a:t>The cake tastes delicious. (linking the subject "cake" to "delicious")</a:t>
            </a:r>
          </a:p>
        </p:txBody>
      </p:sp>
      <p:sp>
        <p:nvSpPr>
          <p:cNvPr id="3" name="مستطيل مخدوش من كلا الطرفين 2"/>
          <p:cNvSpPr/>
          <p:nvPr/>
        </p:nvSpPr>
        <p:spPr>
          <a:xfrm>
            <a:off x="1547664" y="0"/>
            <a:ext cx="6120680" cy="1124744"/>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ndalus" pitchFamily="18" charset="-78"/>
                <a:cs typeface="Andalus" pitchFamily="18" charset="-78"/>
              </a:rPr>
              <a:t>Types of Verbs</a:t>
            </a:r>
          </a:p>
        </p:txBody>
      </p:sp>
      <p:sp>
        <p:nvSpPr>
          <p:cNvPr id="4" name="شكل بيضاوي 3"/>
          <p:cNvSpPr/>
          <p:nvPr/>
        </p:nvSpPr>
        <p:spPr>
          <a:xfrm>
            <a:off x="2339752" y="1159419"/>
            <a:ext cx="4032448"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rtl="0"/>
            <a:r>
              <a:rPr lang="en-US" sz="2400" dirty="0">
                <a:solidFill>
                  <a:srgbClr val="C00000"/>
                </a:solidFill>
                <a:latin typeface="Times New Roman" pitchFamily="18" charset="0"/>
                <a:cs typeface="Times New Roman" pitchFamily="18" charset="0"/>
              </a:rPr>
              <a:t>1. Action Verbs</a:t>
            </a:r>
          </a:p>
        </p:txBody>
      </p:sp>
      <p:sp>
        <p:nvSpPr>
          <p:cNvPr id="5" name="شكل بيضاوي 4"/>
          <p:cNvSpPr/>
          <p:nvPr/>
        </p:nvSpPr>
        <p:spPr>
          <a:xfrm>
            <a:off x="2411760" y="3501008"/>
            <a:ext cx="4032448"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rtl="0"/>
            <a:r>
              <a:rPr lang="en-US" sz="2400" dirty="0">
                <a:solidFill>
                  <a:srgbClr val="C00000"/>
                </a:solidFill>
                <a:latin typeface="Times New Roman" pitchFamily="18" charset="0"/>
                <a:cs typeface="Times New Roman" pitchFamily="18" charset="0"/>
              </a:rPr>
              <a:t>2. Linking Verbs</a:t>
            </a:r>
          </a:p>
        </p:txBody>
      </p:sp>
    </p:spTree>
    <p:extLst>
      <p:ext uri="{BB962C8B-B14F-4D97-AF65-F5344CB8AC3E}">
        <p14:creationId xmlns:p14="http://schemas.microsoft.com/office/powerpoint/2010/main" val="2682091087"/>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1876</Words>
  <Application>Microsoft Office PowerPoint</Application>
  <PresentationFormat>On-screen Show (4:3)</PresentationFormat>
  <Paragraphs>196</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Andalus</vt:lpstr>
      <vt:lpstr>Arial</vt:lpstr>
      <vt:lpstr>Calibri</vt:lpstr>
      <vt:lpstr>Simplified Arabic</vt:lpstr>
      <vt:lpstr>Times New Roman</vt: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win</dc:creator>
  <cp:lastModifiedBy>Maher</cp:lastModifiedBy>
  <cp:revision>4</cp:revision>
  <dcterms:created xsi:type="dcterms:W3CDTF">2024-11-22T10:05:45Z</dcterms:created>
  <dcterms:modified xsi:type="dcterms:W3CDTF">2024-12-25T05:37:07Z</dcterms:modified>
</cp:coreProperties>
</file>