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599" y="76200"/>
            <a:ext cx="65228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622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 invite you to read the following sentence aloud: The chef added cherries to the Christmas pudding.</a:t>
            </a:r>
          </a:p>
          <a:p>
            <a:endParaRPr lang="en-US" dirty="0"/>
          </a:p>
          <a:p>
            <a:r>
              <a:rPr lang="en-US" dirty="0"/>
              <a:t>Did you notice that all the bolded words begin with “</a:t>
            </a:r>
            <a:r>
              <a:rPr lang="en-US" dirty="0" err="1"/>
              <a:t>ch</a:t>
            </a:r>
            <a:r>
              <a:rPr lang="en-US" dirty="0"/>
              <a:t>,” yet each makes a different sound?</a:t>
            </a:r>
          </a:p>
          <a:p>
            <a:endParaRPr lang="en-US" dirty="0"/>
          </a:p>
          <a:p>
            <a:r>
              <a:rPr lang="en-US" dirty="0"/>
              <a:t>When two letters represent one sound, the combination of letters is called a digraph. The digraph “</a:t>
            </a:r>
            <a:r>
              <a:rPr lang="en-US" dirty="0" err="1"/>
              <a:t>ch</a:t>
            </a:r>
            <a:r>
              <a:rPr lang="en-US" dirty="0"/>
              <a:t>” makes three different sounds in English.</a:t>
            </a:r>
          </a:p>
          <a:p>
            <a:endParaRPr lang="en-US" dirty="0"/>
          </a:p>
          <a:p>
            <a:r>
              <a:rPr lang="en-US" dirty="0"/>
              <a:t>This can be confusing for language learners since there are no spelling or pronunciation rules to follow. The origin of these words, however, can be a guide.</a:t>
            </a:r>
          </a:p>
          <a:p>
            <a:endParaRPr lang="en-US" dirty="0"/>
          </a:p>
          <a:p>
            <a:r>
              <a:rPr lang="en-US" dirty="0"/>
              <a:t>CH = /TCH/</a:t>
            </a:r>
          </a:p>
          <a:p>
            <a:r>
              <a:rPr lang="en-US" dirty="0"/>
              <a:t>The digraph “</a:t>
            </a:r>
            <a:r>
              <a:rPr lang="en-US" dirty="0" err="1"/>
              <a:t>ch</a:t>
            </a:r>
            <a:r>
              <a:rPr lang="en-US" dirty="0"/>
              <a:t>” is most commonly pronounced as /⁠</a:t>
            </a:r>
            <a:r>
              <a:rPr lang="en-US" dirty="0" err="1"/>
              <a:t>tch</a:t>
            </a:r>
            <a:r>
              <a:rPr lang="en-US" dirty="0"/>
              <a:t>⁠/ (written as /⁠</a:t>
            </a:r>
            <a:r>
              <a:rPr lang="en-US" dirty="0" err="1"/>
              <a:t>tʃ</a:t>
            </a:r>
            <a:r>
              <a:rPr lang="en-US" dirty="0"/>
              <a:t>⁠/ in the International </a:t>
            </a:r>
            <a:r>
              <a:rPr lang="en-US" dirty="0" err="1"/>
              <a:t>Phonectic</a:t>
            </a:r>
            <a:r>
              <a:rPr lang="en-US" dirty="0"/>
              <a:t> Alphabet, or IPA). Most of the words with this sound come from Old English and are Germanic in origin. Examples include child, church, and each.</a:t>
            </a:r>
          </a:p>
          <a:p>
            <a:endParaRPr lang="en-US" dirty="0"/>
          </a:p>
          <a:p>
            <a:r>
              <a:rPr lang="en-US" dirty="0"/>
              <a:t>Some words of French origin, like challenge and chance, also use the /⁠</a:t>
            </a:r>
            <a:r>
              <a:rPr lang="en-US" dirty="0" err="1"/>
              <a:t>tch</a:t>
            </a:r>
            <a:r>
              <a:rPr lang="en-US" dirty="0"/>
              <a:t>⁠/ sound. This is because in Old French, words with “</a:t>
            </a:r>
            <a:r>
              <a:rPr lang="en-US" dirty="0" err="1"/>
              <a:t>ch</a:t>
            </a:r>
            <a:r>
              <a:rPr lang="en-US" dirty="0"/>
              <a:t>” were pronounced /</a:t>
            </a:r>
            <a:r>
              <a:rPr lang="en-US" dirty="0" err="1"/>
              <a:t>tch</a:t>
            </a:r>
            <a:r>
              <a:rPr lang="en-US" dirty="0"/>
              <a:t>/.</a:t>
            </a:r>
          </a:p>
          <a:p>
            <a:endParaRPr lang="en-US" dirty="0"/>
          </a:p>
          <a:p>
            <a:r>
              <a:rPr lang="en-US" dirty="0"/>
              <a:t>CH = /K/</a:t>
            </a:r>
          </a:p>
          <a:p>
            <a:r>
              <a:rPr lang="en-US" dirty="0"/>
              <a:t>In words of Greek origin, “</a:t>
            </a:r>
            <a:r>
              <a:rPr lang="en-US" dirty="0" err="1"/>
              <a:t>ch</a:t>
            </a:r>
            <a:r>
              <a:rPr lang="en-US" dirty="0"/>
              <a:t>” is usually pronounced as /⁠k⁠/. The word character, for example, comes from the classical Greek </a:t>
            </a:r>
            <a:r>
              <a:rPr lang="en-US" dirty="0" err="1"/>
              <a:t>kharaktēr</a:t>
            </a:r>
            <a:r>
              <a:rPr lang="en-US" dirty="0"/>
              <a:t> (meaning “engraved mark”).</a:t>
            </a:r>
          </a:p>
        </p:txBody>
      </p:sp>
    </p:spTree>
    <p:extLst>
      <p:ext uri="{BB962C8B-B14F-4D97-AF65-F5344CB8AC3E}">
        <p14:creationId xmlns:p14="http://schemas.microsoft.com/office/powerpoint/2010/main" val="617919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242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ch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alnaseem</dc:creator>
  <cp:lastModifiedBy>alnaseem</cp:lastModifiedBy>
  <cp:revision>5</cp:revision>
  <dcterms:created xsi:type="dcterms:W3CDTF">2006-08-16T00:00:00Z</dcterms:created>
  <dcterms:modified xsi:type="dcterms:W3CDTF">2024-11-12T16:40:09Z</dcterms:modified>
</cp:coreProperties>
</file>