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sldIdLst>
    <p:sldId id="260" r:id="rId2"/>
    <p:sldId id="302" r:id="rId3"/>
    <p:sldId id="303" r:id="rId4"/>
    <p:sldId id="304" r:id="rId5"/>
    <p:sldId id="305" r:id="rId6"/>
    <p:sldId id="306" r:id="rId7"/>
    <p:sldId id="30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A15B50F-D816-428C-B3AD-E1BEB8C7913B}" type="datetimeFigureOut">
              <a:rPr lang="en-US" smtClean="0"/>
              <a:t>12/1/2024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96FD5D2-6ADC-4824-BBB6-6EBF5A0F476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5956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15B50F-D816-428C-B3AD-E1BEB8C7913B}"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227578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0063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7466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2460076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7622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9166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15B50F-D816-428C-B3AD-E1BEB8C7913B}"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0762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15B50F-D816-428C-B3AD-E1BEB8C7913B}"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1921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15B50F-D816-428C-B3AD-E1BEB8C7913B}"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1529656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775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15B50F-D816-428C-B3AD-E1BEB8C7913B}"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176282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15B50F-D816-428C-B3AD-E1BEB8C7913B}" type="datetimeFigureOut">
              <a:rPr lang="en-US" smtClean="0"/>
              <a:t>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6FD5D2-6ADC-4824-BBB6-6EBF5A0F476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0480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A15B50F-D816-428C-B3AD-E1BEB8C7913B}" type="datetimeFigureOut">
              <a:rPr lang="en-US" smtClean="0"/>
              <a:t>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6FD5D2-6ADC-4824-BBB6-6EBF5A0F476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64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5B50F-D816-428C-B3AD-E1BEB8C7913B}" type="datetimeFigureOut">
              <a:rPr lang="en-US" smtClean="0"/>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303247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15B50F-D816-428C-B3AD-E1BEB8C7913B}"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FD5D2-6ADC-4824-BBB6-6EBF5A0F476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7500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15B50F-D816-428C-B3AD-E1BEB8C7913B}"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4255108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A15B50F-D816-428C-B3AD-E1BEB8C7913B}" type="datetimeFigureOut">
              <a:rPr lang="en-US" smtClean="0"/>
              <a:t>12/1/2024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6FD5D2-6ADC-4824-BBB6-6EBF5A0F476E}" type="slidenum">
              <a:rPr lang="en-US" smtClean="0"/>
              <a:t>‹#›</a:t>
            </a:fld>
            <a:endParaRPr lang="en-US"/>
          </a:p>
        </p:txBody>
      </p:sp>
    </p:spTree>
    <p:extLst>
      <p:ext uri="{BB962C8B-B14F-4D97-AF65-F5344CB8AC3E}">
        <p14:creationId xmlns:p14="http://schemas.microsoft.com/office/powerpoint/2010/main" val="867562628"/>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4310" y="2477729"/>
            <a:ext cx="10668001" cy="3477875"/>
          </a:xfrm>
          <a:prstGeom prst="rect">
            <a:avLst/>
          </a:prstGeom>
          <a:noFill/>
        </p:spPr>
        <p:txBody>
          <a:bodyPr wrap="square" rtlCol="0">
            <a:spAutoFit/>
          </a:bodyPr>
          <a:lstStyle/>
          <a:p>
            <a:pPr algn="ctr"/>
            <a:r>
              <a:rPr lang="en-US" sz="4400" b="1" dirty="0" smtClean="0">
                <a:latin typeface="+mj-lt"/>
                <a:cs typeface="Arial" panose="020B0604020202020204" pitchFamily="34" charset="0"/>
              </a:rPr>
              <a:t>Information Theory and coding</a:t>
            </a:r>
          </a:p>
          <a:p>
            <a:pPr algn="ctr"/>
            <a:endParaRPr lang="en-US" sz="4000" b="1" dirty="0" smtClean="0">
              <a:latin typeface="+mj-lt"/>
              <a:cs typeface="Arial" panose="020B0604020202020204" pitchFamily="34" charset="0"/>
            </a:endParaRPr>
          </a:p>
          <a:p>
            <a:pPr lvl="0" algn="ctr"/>
            <a:r>
              <a:rPr lang="en-US" sz="4400" dirty="0" smtClean="0">
                <a:latin typeface="+mj-lt"/>
                <a:cs typeface="Arial" panose="020B0604020202020204" pitchFamily="34" charset="0"/>
              </a:rPr>
              <a:t>lecture </a:t>
            </a:r>
            <a:r>
              <a:rPr lang="en-US" sz="4400" dirty="0" smtClean="0">
                <a:latin typeface="+mj-lt"/>
                <a:cs typeface="Arial" panose="020B0604020202020204" pitchFamily="34" charset="0"/>
              </a:rPr>
              <a:t>12</a:t>
            </a:r>
            <a:r>
              <a:rPr lang="en-US" sz="4400" dirty="0" smtClean="0">
                <a:latin typeface="+mj-lt"/>
                <a:cs typeface="Arial" panose="020B0604020202020204" pitchFamily="34" charset="0"/>
              </a:rPr>
              <a:t> </a:t>
            </a:r>
            <a:r>
              <a:rPr lang="en-US" sz="4400" dirty="0" smtClean="0">
                <a:latin typeface="+mj-lt"/>
                <a:cs typeface="Arial" panose="020B0604020202020204" pitchFamily="34" charset="0"/>
              </a:rPr>
              <a:t>:-</a:t>
            </a:r>
          </a:p>
          <a:p>
            <a:pPr lvl="0" algn="ctr"/>
            <a:r>
              <a:rPr lang="en-US" sz="4400" b="1" dirty="0" smtClean="0">
                <a:latin typeface="+mj-lt"/>
                <a:cs typeface="Arial" panose="020B0604020202020204" pitchFamily="34" charset="0"/>
              </a:rPr>
              <a:t/>
            </a:r>
            <a:br>
              <a:rPr lang="en-US" sz="4400" b="1" dirty="0" smtClean="0">
                <a:latin typeface="+mj-lt"/>
                <a:cs typeface="Arial" panose="020B0604020202020204" pitchFamily="34" charset="0"/>
              </a:rPr>
            </a:br>
            <a:r>
              <a:rPr lang="en-US" sz="4400" b="1" dirty="0">
                <a:latin typeface="Times New Roman" panose="02020603050405020304" pitchFamily="18" charset="0"/>
                <a:cs typeface="Times New Roman" panose="02020603050405020304" pitchFamily="18" charset="0"/>
              </a:rPr>
              <a:t>Discrete Channel Representation </a:t>
            </a:r>
            <a:r>
              <a:rPr lang="en-US" sz="4800" b="1" dirty="0"/>
              <a:t> </a:t>
            </a:r>
            <a:endParaRPr lang="en-US" sz="48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75230" y="729552"/>
            <a:ext cx="1956374" cy="1661652"/>
          </a:xfrm>
          <a:prstGeom prst="rect">
            <a:avLst/>
          </a:prstGeom>
        </p:spPr>
      </p:pic>
      <p:sp>
        <p:nvSpPr>
          <p:cNvPr id="2" name="TextBox 1"/>
          <p:cNvSpPr txBox="1"/>
          <p:nvPr/>
        </p:nvSpPr>
        <p:spPr>
          <a:xfrm>
            <a:off x="6154992" y="878119"/>
            <a:ext cx="5329085" cy="1107996"/>
          </a:xfrm>
          <a:prstGeom prst="rect">
            <a:avLst/>
          </a:prstGeom>
          <a:noFill/>
        </p:spPr>
        <p:txBody>
          <a:bodyPr wrap="square" rtlCol="0">
            <a:spAutoFit/>
          </a:bodyPr>
          <a:lstStyle/>
          <a:p>
            <a:pPr algn="r"/>
            <a:r>
              <a:rPr lang="ar-IQ" sz="2400" dirty="0" smtClean="0">
                <a:cs typeface="+mj-cs"/>
              </a:rPr>
              <a:t>وزارة التعليم العالي والبحث العلمي</a:t>
            </a:r>
          </a:p>
          <a:p>
            <a:pPr algn="r"/>
            <a:r>
              <a:rPr lang="ar-IQ" sz="2400" dirty="0" smtClean="0">
                <a:cs typeface="+mj-cs"/>
              </a:rPr>
              <a:t>قسم هندسة الحاسبات</a:t>
            </a:r>
            <a:r>
              <a:rPr lang="en-US" sz="2400" dirty="0" smtClean="0">
                <a:cs typeface="+mj-cs"/>
              </a:rPr>
              <a:t>\</a:t>
            </a:r>
            <a:r>
              <a:rPr lang="ar-IQ" sz="2400" dirty="0" smtClean="0">
                <a:cs typeface="+mj-cs"/>
              </a:rPr>
              <a:t>كلية الهندسة</a:t>
            </a:r>
            <a:r>
              <a:rPr lang="en-US" sz="2400" dirty="0" smtClean="0">
                <a:cs typeface="+mj-cs"/>
              </a:rPr>
              <a:t>\</a:t>
            </a:r>
            <a:r>
              <a:rPr lang="ar-IQ" sz="2400" dirty="0" smtClean="0"/>
              <a:t>جامعة المستقبل</a:t>
            </a:r>
          </a:p>
          <a:p>
            <a:endParaRPr lang="en-US" dirty="0"/>
          </a:p>
        </p:txBody>
      </p:sp>
    </p:spTree>
    <p:extLst>
      <p:ext uri="{BB962C8B-B14F-4D97-AF65-F5344CB8AC3E}">
        <p14:creationId xmlns:p14="http://schemas.microsoft.com/office/powerpoint/2010/main" val="407716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anose="02020603050405020304" pitchFamily="18" charset="0"/>
                <a:cs typeface="Times New Roman" panose="02020603050405020304" pitchFamily="18" charset="0"/>
              </a:rPr>
              <a:t>Introduction</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57084" y="2467897"/>
            <a:ext cx="10766322" cy="3785419"/>
          </a:xfrm>
        </p:spPr>
        <p:txBody>
          <a:bodyPr>
            <a:normAutofit/>
          </a:bodyPr>
          <a:lstStyle/>
          <a:p>
            <a:pPr marL="0" indent="0">
              <a:lnSpc>
                <a:spcPct val="150000"/>
              </a:lnSpc>
              <a:buNone/>
            </a:pPr>
            <a:r>
              <a:rPr lang="en-US" dirty="0">
                <a:latin typeface="Times New Roman" panose="02020603050405020304" pitchFamily="18" charset="0"/>
                <a:cs typeface="Times New Roman" panose="02020603050405020304" pitchFamily="18" charset="0"/>
              </a:rPr>
              <a:t>The discrete channel is usually described by the conditional probability 𝑃(𝑦𝑗 |𝑥𝑖). But other probabilities also used since there are different relations to determine this conditional probability. Since 𝑃(𝑦𝑗 |𝑥𝑖) is two dimensional values then it also can be given in the form of matrix with rows indicating the values of xi while </a:t>
            </a:r>
            <a:r>
              <a:rPr lang="en-US" dirty="0" err="1">
                <a:latin typeface="Times New Roman" panose="02020603050405020304" pitchFamily="18" charset="0"/>
                <a:cs typeface="Times New Roman" panose="02020603050405020304" pitchFamily="18" charset="0"/>
              </a:rPr>
              <a:t>yj</a:t>
            </a:r>
            <a:r>
              <a:rPr lang="en-US" dirty="0">
                <a:latin typeface="Times New Roman" panose="02020603050405020304" pitchFamily="18" charset="0"/>
                <a:cs typeface="Times New Roman" panose="02020603050405020304" pitchFamily="18" charset="0"/>
              </a:rPr>
              <a:t> represents its columns. The summation of each row elements of 𝑃(𝑦𝑗 |𝑥𝑖) matrix is unity (1) as in the next example.</a:t>
            </a:r>
          </a:p>
        </p:txBody>
      </p:sp>
    </p:spTree>
    <p:extLst>
      <p:ext uri="{BB962C8B-B14F-4D97-AF65-F5344CB8AC3E}">
        <p14:creationId xmlns:p14="http://schemas.microsoft.com/office/powerpoint/2010/main" val="2106278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Binary Channel</a:t>
            </a:r>
          </a:p>
        </p:txBody>
      </p:sp>
      <p:sp>
        <p:nvSpPr>
          <p:cNvPr id="3" name="Content Placeholder 2"/>
          <p:cNvSpPr>
            <a:spLocks noGrp="1"/>
          </p:cNvSpPr>
          <p:nvPr>
            <p:ph idx="1"/>
          </p:nvPr>
        </p:nvSpPr>
        <p:spPr>
          <a:xfrm>
            <a:off x="707924" y="2359743"/>
            <a:ext cx="10785986" cy="3814916"/>
          </a:xfrm>
        </p:spPr>
        <p:txBody>
          <a:bodyPr/>
          <a:lstStyle/>
          <a:p>
            <a:pPr marL="0" indent="0">
              <a:buNone/>
            </a:pPr>
            <a:r>
              <a:rPr lang="en-US" dirty="0"/>
              <a:t>The channel is called binary because its source produces binary values. The source output actually is binary “0” or “1”, but here we used x1 and x2 instead. The channel matrix and channel model of an example binary channel is given by:</a:t>
            </a:r>
          </a:p>
        </p:txBody>
      </p:sp>
      <p:pic>
        <p:nvPicPr>
          <p:cNvPr id="5" name="Picture 4"/>
          <p:cNvPicPr>
            <a:picLocks noChangeAspect="1"/>
          </p:cNvPicPr>
          <p:nvPr/>
        </p:nvPicPr>
        <p:blipFill>
          <a:blip r:embed="rId2"/>
          <a:stretch>
            <a:fillRect/>
          </a:stretch>
        </p:blipFill>
        <p:spPr>
          <a:xfrm>
            <a:off x="1002890" y="3696929"/>
            <a:ext cx="9763431" cy="2364661"/>
          </a:xfrm>
          <a:prstGeom prst="rect">
            <a:avLst/>
          </a:prstGeom>
        </p:spPr>
      </p:pic>
    </p:spTree>
    <p:extLst>
      <p:ext uri="{BB962C8B-B14F-4D97-AF65-F5344CB8AC3E}">
        <p14:creationId xmlns:p14="http://schemas.microsoft.com/office/powerpoint/2010/main" val="1196753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Binary </a:t>
            </a:r>
            <a:r>
              <a:rPr lang="en-US" sz="4000" b="1" dirty="0" smtClean="0">
                <a:latin typeface="Times New Roman" panose="02020603050405020304" pitchFamily="18" charset="0"/>
                <a:cs typeface="Times New Roman" panose="02020603050405020304" pitchFamily="18" charset="0"/>
              </a:rPr>
              <a:t>Channel</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25909" y="2418736"/>
            <a:ext cx="10638503" cy="3746090"/>
          </a:xfrm>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the above </a:t>
            </a:r>
            <a:r>
              <a:rPr lang="en-US" dirty="0" smtClean="0">
                <a:latin typeface="Times New Roman" panose="02020603050405020304" pitchFamily="18" charset="0"/>
                <a:cs typeface="Times New Roman" panose="02020603050405020304" pitchFamily="18" charset="0"/>
              </a:rPr>
              <a:t>model in the above slide </a:t>
            </a:r>
            <a:r>
              <a:rPr lang="en-US" dirty="0">
                <a:latin typeface="Times New Roman" panose="02020603050405020304" pitchFamily="18" charset="0"/>
                <a:cs typeface="Times New Roman" panose="02020603050405020304" pitchFamily="18" charset="0"/>
              </a:rPr>
              <a:t>the red transitions are the erroneous or incorrect transitions. For example: P(y1|x1) =0.8 means that 80% of x1 are received </a:t>
            </a:r>
            <a:r>
              <a:rPr lang="en-US" dirty="0">
                <a:solidFill>
                  <a:srgbClr val="FF0000"/>
                </a:solidFill>
                <a:latin typeface="Times New Roman" panose="02020603050405020304" pitchFamily="18" charset="0"/>
                <a:cs typeface="Times New Roman" panose="02020603050405020304" pitchFamily="18" charset="0"/>
              </a:rPr>
              <a:t>correct</a:t>
            </a:r>
            <a:r>
              <a:rPr lang="en-US" dirty="0">
                <a:latin typeface="Times New Roman" panose="02020603050405020304" pitchFamily="18" charset="0"/>
                <a:cs typeface="Times New Roman" panose="02020603050405020304" pitchFamily="18" charset="0"/>
              </a:rPr>
              <a:t>, while P(y2|x1) =0.2 means that 20% of the x1 are received </a:t>
            </a:r>
            <a:r>
              <a:rPr lang="en-US" dirty="0">
                <a:solidFill>
                  <a:srgbClr val="FF0000"/>
                </a:solidFill>
                <a:latin typeface="Times New Roman" panose="02020603050405020304" pitchFamily="18" charset="0"/>
                <a:cs typeface="Times New Roman" panose="02020603050405020304" pitchFamily="18" charset="0"/>
              </a:rPr>
              <a:t>incorrect</a:t>
            </a:r>
            <a:r>
              <a:rPr lang="en-US" dirty="0">
                <a:latin typeface="Times New Roman" panose="02020603050405020304" pitchFamily="18" charset="0"/>
                <a:cs typeface="Times New Roman" panose="02020603050405020304" pitchFamily="18" charset="0"/>
              </a:rPr>
              <a:t>. Similarly, for x2 90% are received correct, while 10% are received </a:t>
            </a:r>
            <a:r>
              <a:rPr lang="en-US" dirty="0" smtClean="0">
                <a:latin typeface="Times New Roman" panose="02020603050405020304" pitchFamily="18" charset="0"/>
                <a:cs typeface="Times New Roman" panose="02020603050405020304" pitchFamily="18" charset="0"/>
              </a:rPr>
              <a:t>incorrect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In the above slide Assuming </a:t>
            </a:r>
            <a:r>
              <a:rPr lang="en-US" dirty="0">
                <a:latin typeface="Times New Roman" panose="02020603050405020304" pitchFamily="18" charset="0"/>
                <a:cs typeface="Times New Roman" panose="02020603050405020304" pitchFamily="18" charset="0"/>
              </a:rPr>
              <a:t>that p(x1)=0.6 and p(x2)=0.4, </a:t>
            </a:r>
            <a:r>
              <a:rPr lang="en-US" dirty="0" smtClean="0">
                <a:latin typeface="Times New Roman" panose="02020603050405020304" pitchFamily="18" charset="0"/>
                <a:cs typeface="Times New Roman" panose="02020603050405020304" pitchFamily="18" charset="0"/>
              </a:rPr>
              <a:t>then how </a:t>
            </a:r>
            <a:r>
              <a:rPr lang="en-US" dirty="0">
                <a:latin typeface="Times New Roman" panose="02020603050405020304" pitchFamily="18" charset="0"/>
                <a:cs typeface="Times New Roman" panose="02020603050405020304" pitchFamily="18" charset="0"/>
              </a:rPr>
              <a:t>it is possible to calculate all entropies and the average mutual information </a:t>
            </a:r>
            <a:r>
              <a:rPr lang="en-US" dirty="0" smtClean="0">
                <a:latin typeface="Times New Roman" panose="02020603050405020304" pitchFamily="18" charset="0"/>
                <a:cs typeface="Times New Roman" panose="02020603050405020304" pitchFamily="18" charset="0"/>
              </a:rPr>
              <a:t>I?</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8527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Noiseless and Independent Transmission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47252" y="2428567"/>
                <a:ext cx="10717161" cy="3785419"/>
              </a:xfrm>
            </p:spPr>
            <p:txBody>
              <a:bodyPr>
                <a:normAutofit fontScale="92500" lnSpcReduction="20000"/>
              </a:bodyPr>
              <a:lstStyle/>
              <a:p>
                <a:pPr marL="0" indent="0">
                  <a:lnSpc>
                    <a:spcPct val="160000"/>
                  </a:lnSpc>
                  <a:buNone/>
                </a:pPr>
                <a:r>
                  <a:rPr lang="en-US" dirty="0" smtClean="0"/>
                  <a:t>Noiseless and Independent Transmission represent the two extreme cases of transferring </a:t>
                </a:r>
                <a:r>
                  <a:rPr lang="en-US" dirty="0" smtClean="0">
                    <a:latin typeface="Times New Roman" panose="02020603050405020304" pitchFamily="18" charset="0"/>
                    <a:cs typeface="Times New Roman" panose="02020603050405020304" pitchFamily="18" charset="0"/>
                  </a:rPr>
                  <a:t>information</a:t>
                </a:r>
                <a:r>
                  <a:rPr lang="en-US" dirty="0" smtClean="0"/>
                  <a:t> over given channel. Considering the general transmission of information defined by source symbols: </a:t>
                </a:r>
                <a:endParaRPr lang="ar-IQ" dirty="0" smtClean="0"/>
              </a:p>
              <a:p>
                <a:pPr marL="0" indent="0">
                  <a:lnSpc>
                    <a:spcPct val="160000"/>
                  </a:lnSpc>
                  <a:buNone/>
                </a:pPr>
                <a:r>
                  <a:rPr lang="en-US" dirty="0" smtClean="0"/>
                  <a:t>𝑋 </a:t>
                </a:r>
                <a:r>
                  <a:rPr lang="en-US" dirty="0"/>
                  <a:t>= {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3</m:t>
                        </m:r>
                      </m:sub>
                    </m:sSub>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4</m:t>
                        </m:r>
                      </m:sub>
                    </m:sSub>
                  </m:oMath>
                </a14:m>
                <a:r>
                  <a:rPr lang="en-US" dirty="0" smtClean="0"/>
                  <a:t>. </a:t>
                </a:r>
                <a:r>
                  <a:rPr lang="en-US" dirty="0"/>
                  <a:t>. . . . . ..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𝑛</m:t>
                        </m:r>
                      </m:sub>
                    </m:sSub>
                  </m:oMath>
                </a14:m>
                <a:r>
                  <a:rPr lang="en-US" dirty="0"/>
                  <a:t> } with their probabilities, and the received symbols</a:t>
                </a:r>
                <a:r>
                  <a:rPr lang="en-US" dirty="0" smtClean="0"/>
                  <a:t>:</a:t>
                </a:r>
                <a:endParaRPr lang="ar-IQ" dirty="0" smtClean="0"/>
              </a:p>
              <a:p>
                <a:pPr marL="0" indent="0">
                  <a:lnSpc>
                    <a:spcPct val="160000"/>
                  </a:lnSpc>
                  <a:buNone/>
                </a:pPr>
                <a:r>
                  <a:rPr lang="en-US" dirty="0" smtClean="0"/>
                  <a:t> </a:t>
                </a:r>
                <a:r>
                  <a:rPr lang="en-US" dirty="0"/>
                  <a:t>𝑌 =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2</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3</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4</m:t>
                        </m:r>
                      </m:sub>
                    </m:sSub>
                  </m:oMath>
                </a14:m>
                <a:r>
                  <a:rPr lang="en-US" dirty="0"/>
                  <a:t>. . . . . . ..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𝑚</m:t>
                        </m:r>
                      </m:sub>
                    </m:sSub>
                    <m:r>
                      <a:rPr lang="en-US" i="1" dirty="0" smtClean="0">
                        <a:latin typeface="Cambria Math" panose="02040503050406030204" pitchFamily="18" charset="0"/>
                      </a:rPr>
                      <m:t> </m:t>
                    </m:r>
                  </m:oMath>
                </a14:m>
                <a:r>
                  <a:rPr lang="en-US" dirty="0" smtClean="0"/>
                  <a:t>} </a:t>
                </a:r>
                <a:r>
                  <a:rPr lang="en-US" dirty="0"/>
                  <a:t>with their probabilities. The channel probabilities are defined for all pairs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𝑖</m:t>
                        </m:r>
                      </m:sub>
                    </m:sSub>
                  </m:oMath>
                </a14:m>
                <a:r>
                  <a:rPr lang="en-US" dirty="0"/>
                  <a:t> ,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𝑗</m:t>
                        </m:r>
                      </m:sub>
                    </m:sSub>
                  </m:oMath>
                </a14:m>
                <a:r>
                  <a:rPr lang="en-US" dirty="0" smtClean="0"/>
                  <a:t>) </a:t>
                </a:r>
                <a:r>
                  <a:rPr lang="en-US" dirty="0"/>
                  <a:t>by the conditional channel matrix representing the conditional probabilities { 𝑝(</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𝑗</m:t>
                        </m:r>
                      </m:sub>
                    </m:sSub>
                  </m:oMath>
                </a14:m>
                <a:r>
                  <a:rPr lang="en-US" dirty="0"/>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𝑖</m:t>
                        </m:r>
                      </m:sub>
                    </m:sSub>
                  </m:oMath>
                </a14:m>
                <a:r>
                  <a:rPr lang="en-US" dirty="0"/>
                  <a:t>)}. </a:t>
                </a:r>
                <a:endParaRPr lang="en-US" dirty="0">
                  <a:latin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47252" y="2428567"/>
                <a:ext cx="10717161" cy="3785419"/>
              </a:xfrm>
              <a:blipFill rotWithShape="0">
                <a:blip r:embed="rId2"/>
                <a:stretch>
                  <a:fillRect l="-739" r="-683" b="-805"/>
                </a:stretch>
              </a:blipFill>
            </p:spPr>
            <p:txBody>
              <a:bodyPr/>
              <a:lstStyle/>
              <a:p>
                <a:r>
                  <a:rPr lang="en-US">
                    <a:noFill/>
                  </a:rPr>
                  <a:t> </a:t>
                </a:r>
              </a:p>
            </p:txBody>
          </p:sp>
        </mc:Fallback>
      </mc:AlternateContent>
    </p:spTree>
    <p:extLst>
      <p:ext uri="{BB962C8B-B14F-4D97-AF65-F5344CB8AC3E}">
        <p14:creationId xmlns:p14="http://schemas.microsoft.com/office/powerpoint/2010/main" val="292652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Noiseless Channel</a:t>
            </a:r>
          </a:p>
        </p:txBody>
      </p:sp>
      <p:sp>
        <p:nvSpPr>
          <p:cNvPr id="3" name="Content Placeholder 2"/>
          <p:cNvSpPr>
            <a:spLocks noGrp="1"/>
          </p:cNvSpPr>
          <p:nvPr>
            <p:ph idx="1"/>
          </p:nvPr>
        </p:nvSpPr>
        <p:spPr>
          <a:xfrm>
            <a:off x="727587" y="2399071"/>
            <a:ext cx="10795819" cy="3805084"/>
          </a:xfrm>
        </p:spPr>
        <p:txBody>
          <a:bodyPr/>
          <a:lstStyle/>
          <a:p>
            <a:pPr marL="0" indent="0">
              <a:buNone/>
            </a:pPr>
            <a:r>
              <a:rPr lang="en-US" dirty="0"/>
              <a:t>Here the number of source symbols must equal the received symbols (N=M). The channel is called noiseless if the channel conditional probabilities are given by: </a:t>
            </a:r>
            <a:endParaRPr lang="en-US" dirty="0" smtClean="0"/>
          </a:p>
          <a:p>
            <a:pPr marL="0" indent="0">
              <a:buNone/>
            </a:pPr>
            <a:endParaRPr lang="en-US" dirty="0"/>
          </a:p>
        </p:txBody>
      </p:sp>
      <p:pic>
        <p:nvPicPr>
          <p:cNvPr id="9" name="Picture 8"/>
          <p:cNvPicPr>
            <a:picLocks noChangeAspect="1"/>
          </p:cNvPicPr>
          <p:nvPr/>
        </p:nvPicPr>
        <p:blipFill>
          <a:blip r:embed="rId2"/>
          <a:stretch>
            <a:fillRect/>
          </a:stretch>
        </p:blipFill>
        <p:spPr>
          <a:xfrm>
            <a:off x="791496" y="3444635"/>
            <a:ext cx="10609007" cy="2759520"/>
          </a:xfrm>
          <a:prstGeom prst="rect">
            <a:avLst/>
          </a:prstGeom>
        </p:spPr>
      </p:pic>
    </p:spTree>
    <p:extLst>
      <p:ext uri="{BB962C8B-B14F-4D97-AF65-F5344CB8AC3E}">
        <p14:creationId xmlns:p14="http://schemas.microsoft.com/office/powerpoint/2010/main" val="2443390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Noiseless Channel</a:t>
            </a:r>
          </a:p>
        </p:txBody>
      </p:sp>
      <p:sp>
        <p:nvSpPr>
          <p:cNvPr id="3" name="Content Placeholder 2"/>
          <p:cNvSpPr>
            <a:spLocks noGrp="1"/>
          </p:cNvSpPr>
          <p:nvPr>
            <p:ph idx="1"/>
          </p:nvPr>
        </p:nvSpPr>
        <p:spPr>
          <a:xfrm>
            <a:off x="786581" y="2556932"/>
            <a:ext cx="10677832" cy="3548900"/>
          </a:xfrm>
        </p:spPr>
        <p:txBody>
          <a:bodyPr/>
          <a:lstStyle/>
          <a:p>
            <a:pPr marL="0" indent="0">
              <a:lnSpc>
                <a:spcPct val="150000"/>
              </a:lnSpc>
              <a:buNone/>
            </a:pPr>
            <a:r>
              <a:rPr lang="en-US" b="1" dirty="0" smtClean="0"/>
              <a:t>Example:- </a:t>
            </a:r>
            <a:r>
              <a:rPr lang="en-US" b="1" dirty="0"/>
              <a:t>Ternary Noiseless </a:t>
            </a:r>
            <a:r>
              <a:rPr lang="en-US" b="1" dirty="0" smtClean="0"/>
              <a:t>Channel</a:t>
            </a:r>
          </a:p>
          <a:p>
            <a:pPr marL="0" indent="0">
              <a:lnSpc>
                <a:spcPct val="150000"/>
              </a:lnSpc>
              <a:buNone/>
            </a:pP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865239" y="3442635"/>
            <a:ext cx="9625781" cy="2582527"/>
          </a:xfrm>
          <a:prstGeom prst="rect">
            <a:avLst/>
          </a:prstGeom>
        </p:spPr>
      </p:pic>
    </p:spTree>
    <p:extLst>
      <p:ext uri="{BB962C8B-B14F-4D97-AF65-F5344CB8AC3E}">
        <p14:creationId xmlns:p14="http://schemas.microsoft.com/office/powerpoint/2010/main" val="366065196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21481</TotalTime>
  <Words>335</Words>
  <Application>Microsoft Office PowerPoint</Application>
  <PresentationFormat>Widescreen</PresentationFormat>
  <Paragraphs>22</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Cambria Math</vt:lpstr>
      <vt:lpstr>Garamond</vt:lpstr>
      <vt:lpstr>Times New Roman</vt:lpstr>
      <vt:lpstr>Organic</vt:lpstr>
      <vt:lpstr>PowerPoint Presentation</vt:lpstr>
      <vt:lpstr>Introduction</vt:lpstr>
      <vt:lpstr>Binary Channel</vt:lpstr>
      <vt:lpstr>Binary Channel</vt:lpstr>
      <vt:lpstr>Noiseless and Independent Transmission</vt:lpstr>
      <vt:lpstr>Noiseless Channel</vt:lpstr>
      <vt:lpstr>Noiseless Channel</vt:lpstr>
    </vt:vector>
  </TitlesOfParts>
  <Company>Ahmed-Under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Arrays</dc:title>
  <dc:creator>ALFA</dc:creator>
  <cp:lastModifiedBy>ALFA</cp:lastModifiedBy>
  <cp:revision>106</cp:revision>
  <dcterms:created xsi:type="dcterms:W3CDTF">2024-03-01T10:56:27Z</dcterms:created>
  <dcterms:modified xsi:type="dcterms:W3CDTF">2024-12-01T08:17:17Z</dcterms:modified>
</cp:coreProperties>
</file>