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9" r:id="rId1"/>
  </p:sldMasterIdLst>
  <p:sldIdLst>
    <p:sldId id="260" r:id="rId2"/>
    <p:sldId id="263" r:id="rId3"/>
    <p:sldId id="269" r:id="rId4"/>
    <p:sldId id="280" r:id="rId5"/>
    <p:sldId id="28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5A15B50F-D816-428C-B3AD-E1BEB8C7913B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596FD5D2-6ADC-4824-BBB6-6EBF5A0F476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5956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B50F-D816-428C-B3AD-E1BEB8C7913B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FD5D2-6ADC-4824-BBB6-6EBF5A0F4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789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B50F-D816-428C-B3AD-E1BEB8C7913B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FD5D2-6ADC-4824-BBB6-6EBF5A0F476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00632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B50F-D816-428C-B3AD-E1BEB8C7913B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FD5D2-6ADC-4824-BBB6-6EBF5A0F476E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74663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B50F-D816-428C-B3AD-E1BEB8C7913B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FD5D2-6ADC-4824-BBB6-6EBF5A0F4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0769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B50F-D816-428C-B3AD-E1BEB8C7913B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FD5D2-6ADC-4824-BBB6-6EBF5A0F476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76229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B50F-D816-428C-B3AD-E1BEB8C7913B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FD5D2-6ADC-4824-BBB6-6EBF5A0F476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91661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B50F-D816-428C-B3AD-E1BEB8C7913B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FD5D2-6ADC-4824-BBB6-6EBF5A0F476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07620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B50F-D816-428C-B3AD-E1BEB8C7913B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FD5D2-6ADC-4824-BBB6-6EBF5A0F476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1921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B50F-D816-428C-B3AD-E1BEB8C7913B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FD5D2-6ADC-4824-BBB6-6EBF5A0F4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56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B50F-D816-428C-B3AD-E1BEB8C7913B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FD5D2-6ADC-4824-BBB6-6EBF5A0F476E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775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B50F-D816-428C-B3AD-E1BEB8C7913B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FD5D2-6ADC-4824-BBB6-6EBF5A0F4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827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B50F-D816-428C-B3AD-E1BEB8C7913B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FD5D2-6ADC-4824-BBB6-6EBF5A0F476E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0480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B50F-D816-428C-B3AD-E1BEB8C7913B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FD5D2-6ADC-4824-BBB6-6EBF5A0F476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64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B50F-D816-428C-B3AD-E1BEB8C7913B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FD5D2-6ADC-4824-BBB6-6EBF5A0F4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478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B50F-D816-428C-B3AD-E1BEB8C7913B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FD5D2-6ADC-4824-BBB6-6EBF5A0F476E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7500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B50F-D816-428C-B3AD-E1BEB8C7913B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FD5D2-6ADC-4824-BBB6-6EBF5A0F4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108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A15B50F-D816-428C-B3AD-E1BEB8C7913B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96FD5D2-6ADC-4824-BBB6-6EBF5A0F4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562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  <p:sldLayoutId id="2147483821" r:id="rId12"/>
    <p:sldLayoutId id="2147483822" r:id="rId13"/>
    <p:sldLayoutId id="2147483823" r:id="rId14"/>
    <p:sldLayoutId id="2147483824" r:id="rId15"/>
    <p:sldLayoutId id="2147483825" r:id="rId16"/>
    <p:sldLayoutId id="214748382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34310" y="2477729"/>
            <a:ext cx="1066800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+mj-lt"/>
                <a:cs typeface="Arial" panose="020B0604020202020204" pitchFamily="34" charset="0"/>
              </a:rPr>
              <a:t>Information Theory and coding</a:t>
            </a:r>
          </a:p>
          <a:p>
            <a:pPr algn="ctr"/>
            <a:endParaRPr lang="en-US" sz="4000" b="1" dirty="0" smtClean="0">
              <a:latin typeface="+mj-lt"/>
              <a:cs typeface="Arial" panose="020B0604020202020204" pitchFamily="34" charset="0"/>
            </a:endParaRPr>
          </a:p>
          <a:p>
            <a:pPr lvl="0" algn="ctr"/>
            <a:r>
              <a:rPr lang="en-US" sz="4400" dirty="0" smtClean="0">
                <a:latin typeface="+mj-lt"/>
                <a:cs typeface="Arial" panose="020B0604020202020204" pitchFamily="34" charset="0"/>
              </a:rPr>
              <a:t>lecture </a:t>
            </a:r>
            <a:r>
              <a:rPr lang="en-US" sz="4400" dirty="0" smtClean="0">
                <a:latin typeface="+mj-lt"/>
                <a:cs typeface="Arial" panose="020B0604020202020204" pitchFamily="34" charset="0"/>
              </a:rPr>
              <a:t>3 </a:t>
            </a:r>
            <a:r>
              <a:rPr lang="en-US" sz="4400" dirty="0" smtClean="0">
                <a:latin typeface="+mj-lt"/>
                <a:cs typeface="Arial" panose="020B0604020202020204" pitchFamily="34" charset="0"/>
              </a:rPr>
              <a:t>:-</a:t>
            </a:r>
            <a:r>
              <a:rPr lang="en-US" sz="4400" b="1" dirty="0" smtClean="0">
                <a:latin typeface="+mj-lt"/>
                <a:cs typeface="Arial" panose="020B0604020202020204" pitchFamily="34" charset="0"/>
              </a:rPr>
              <a:t/>
            </a:r>
            <a:br>
              <a:rPr lang="en-US" sz="4400" b="1" dirty="0" smtClean="0">
                <a:latin typeface="+mj-lt"/>
                <a:cs typeface="Arial" panose="020B0604020202020204" pitchFamily="34" charset="0"/>
              </a:rPr>
            </a:b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Review of Probability Theory and Random Variables </a:t>
            </a:r>
            <a:r>
              <a:rPr lang="en-US" sz="4800" b="1" dirty="0"/>
              <a:t> </a:t>
            </a:r>
            <a:endParaRPr lang="en-US" sz="4800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910" y="729552"/>
            <a:ext cx="1671484" cy="16105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15948" y="692209"/>
            <a:ext cx="1709097" cy="1729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16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1828" y="860212"/>
            <a:ext cx="9601196" cy="1303867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Some Important Probability Theorems 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3822" y="2374051"/>
            <a:ext cx="10868578" cy="3965789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every event A, 0 ≤ P(A) ≤ 1, i.e., a probability between 0 and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∅, the empty set, P(∅) = 0 , the impossible event has probability zero. 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𝐴 ′ is the complement of A, then P(𝐴 ′ ) = 1 –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P(A)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and B are any two events, then P(A∪B) = P(A)+P(B)–P(A∩B)</a:t>
            </a:r>
          </a:p>
        </p:txBody>
      </p:sp>
    </p:spTree>
    <p:extLst>
      <p:ext uri="{BB962C8B-B14F-4D97-AF65-F5344CB8AC3E}">
        <p14:creationId xmlns:p14="http://schemas.microsoft.com/office/powerpoint/2010/main" val="129153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122" y="829732"/>
            <a:ext cx="9601196" cy="1303867"/>
          </a:xfrm>
        </p:spPr>
        <p:txBody>
          <a:bodyPr>
            <a:normAutofit/>
          </a:bodyPr>
          <a:lstStyle/>
          <a:p>
            <a:r>
              <a:rPr lang="en-US" sz="3600" dirty="0" smtClean="0"/>
              <a:t> 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Independent Events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Content Placeholder 2"/>
          <p:cNvSpPr>
            <a:spLocks noGrp="1"/>
          </p:cNvSpPr>
          <p:nvPr>
            <p:ph idx="1"/>
          </p:nvPr>
        </p:nvSpPr>
        <p:spPr>
          <a:xfrm>
            <a:off x="670560" y="2438400"/>
            <a:ext cx="10896600" cy="3703320"/>
          </a:xfrm>
        </p:spPr>
        <p:txBody>
          <a:bodyPr>
            <a:noAutofit/>
          </a:bodyPr>
          <a:lstStyle/>
          <a:p>
            <a:pPr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A and B are two independent events, then P(A ∩ B)= P(A).P(B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simple example: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one toss two fair coins, the event T or H on first coin is independent on that occurred on the second coin</a:t>
            </a:r>
            <a:r>
              <a:rPr lang="en-US" dirty="0"/>
              <a:t>. </a:t>
            </a:r>
            <a:endParaRPr lang="ar-IQ" dirty="0" smtClean="0"/>
          </a:p>
          <a:p>
            <a:pPr marL="0" indent="0">
              <a:buNone/>
            </a:pPr>
            <a:endParaRPr lang="ar-IQ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264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Conditional Probability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7755" y="2448232"/>
            <a:ext cx="10628671" cy="3657600"/>
          </a:xfrm>
        </p:spPr>
        <p:txBody>
          <a:bodyPr>
            <a:normAutofit fontScale="850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P(A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&gt;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A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B be two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events,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Denote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P(B | A)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probability of B given that A has occurred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𝑃(𝐵|𝐴) = 𝑃(𝐴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∩B) 𝑃(𝐴) 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Then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𝑃(𝐴 ∩ B) = 𝑃(𝐵|𝐴). 𝑃(𝐴) </a:t>
            </a:r>
            <a:endParaRPr lang="en-US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𝑃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(𝐴|𝐵) = 𝑃(𝐴 ∩ B) 𝑃(𝐵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Then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𝑃(𝐴 ∩ B) = 𝑃(𝐴|𝐵). 𝑃(𝐵) </a:t>
            </a:r>
            <a:endParaRPr lang="en-US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𝑃(𝐴 ∩ B) =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If A and B are mutually exclusive events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hence both 𝑃(𝐴|𝐵) and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(𝐵|𝐴) are zero.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𝑃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(𝐴 ∩ B) = 𝑃(𝐴). 𝑃(B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A and B independent event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then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𝑃(𝐴|𝐵) = 𝑃(𝐴)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𝑃(𝐵|𝐴) = 𝑃(𝐵). </a:t>
            </a:r>
          </a:p>
        </p:txBody>
      </p:sp>
    </p:spTree>
    <p:extLst>
      <p:ext uri="{BB962C8B-B14F-4D97-AF65-F5344CB8AC3E}">
        <p14:creationId xmlns:p14="http://schemas.microsoft.com/office/powerpoint/2010/main" val="38772474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Outcomes as Elements of Events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7586" y="2526889"/>
            <a:ext cx="10245213" cy="3372465"/>
          </a:xfrm>
        </p:spPr>
        <p:txBody>
          <a:bodyPr/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Let X = { x1 , x2 , x3 , .. . . . . .</a:t>
            </a:r>
            <a:r>
              <a:rPr lang="en-US" dirty="0" err="1"/>
              <a:t>xN</a:t>
            </a:r>
            <a:r>
              <a:rPr lang="en-US" dirty="0"/>
              <a:t>} and Y= {y1 , y2 , y3 , .. . . . . .</a:t>
            </a:r>
            <a:r>
              <a:rPr lang="en-US" dirty="0" err="1"/>
              <a:t>yM</a:t>
            </a:r>
            <a:r>
              <a:rPr lang="en-US" dirty="0" smtClean="0"/>
              <a:t>}</a:t>
            </a:r>
            <a:endParaRPr lang="ar-IQ" dirty="0" smtClean="0"/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 </a:t>
            </a:r>
            <a:r>
              <a:rPr lang="en-US" dirty="0"/>
              <a:t>Then all the above relations and theorems will be applied to the outcomes xi and </a:t>
            </a:r>
            <a:r>
              <a:rPr lang="en-US" dirty="0" err="1"/>
              <a:t>yj</a:t>
            </a:r>
            <a:r>
              <a:rPr lang="en-US" dirty="0"/>
              <a:t> . </a:t>
            </a:r>
            <a:endParaRPr lang="en-US" dirty="0" smtClean="0"/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Example of this : </a:t>
            </a:r>
            <a:r>
              <a:rPr lang="en-US" b="1" dirty="0">
                <a:solidFill>
                  <a:srgbClr val="FF0000"/>
                </a:solidFill>
              </a:rPr>
              <a:t>Binary Symmetric </a:t>
            </a:r>
            <a:r>
              <a:rPr lang="en-US" b="1" dirty="0" smtClean="0">
                <a:solidFill>
                  <a:srgbClr val="FF0000"/>
                </a:solidFill>
              </a:rPr>
              <a:t>Channel.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8245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13460</TotalTime>
  <Words>398</Words>
  <Application>Microsoft Office PowerPoint</Application>
  <PresentationFormat>Widescreen</PresentationFormat>
  <Paragraphs>24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Garamond</vt:lpstr>
      <vt:lpstr>Times New Roman</vt:lpstr>
      <vt:lpstr>Organic</vt:lpstr>
      <vt:lpstr>PowerPoint Presentation</vt:lpstr>
      <vt:lpstr>Some Important Probability Theorems </vt:lpstr>
      <vt:lpstr> Independent Events</vt:lpstr>
      <vt:lpstr>Conditional Probability </vt:lpstr>
      <vt:lpstr>Outcomes as Elements of Events</vt:lpstr>
    </vt:vector>
  </TitlesOfParts>
  <Company>Ahmed-Under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Arrays</dc:title>
  <dc:creator>ALFA</dc:creator>
  <cp:lastModifiedBy>ALFA</cp:lastModifiedBy>
  <cp:revision>64</cp:revision>
  <dcterms:created xsi:type="dcterms:W3CDTF">2024-03-01T10:56:27Z</dcterms:created>
  <dcterms:modified xsi:type="dcterms:W3CDTF">2024-12-01T05:59:14Z</dcterms:modified>
</cp:coreProperties>
</file>