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60" r:id="rId2"/>
    <p:sldId id="263" r:id="rId3"/>
    <p:sldId id="269" r:id="rId4"/>
    <p:sldId id="273"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96FD5D2-6ADC-4824-BBB6-6EBF5A0F476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95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2757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06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46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46007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62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166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762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92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5296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7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76282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5B50F-D816-428C-B3AD-E1BEB8C7913B}"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FD5D2-6ADC-4824-BBB6-6EBF5A0F476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48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5B50F-D816-428C-B3AD-E1BEB8C7913B}"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B50F-D816-428C-B3AD-E1BEB8C7913B}"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303247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50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425510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15B50F-D816-428C-B3AD-E1BEB8C7913B}" type="datetimeFigureOut">
              <a:rPr lang="en-US" smtClean="0"/>
              <a:t>12/1/2024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6FD5D2-6ADC-4824-BBB6-6EBF5A0F476E}" type="slidenum">
              <a:rPr lang="en-US" smtClean="0"/>
              <a:t>‹#›</a:t>
            </a:fld>
            <a:endParaRPr lang="en-US"/>
          </a:p>
        </p:txBody>
      </p:sp>
    </p:spTree>
    <p:extLst>
      <p:ext uri="{BB962C8B-B14F-4D97-AF65-F5344CB8AC3E}">
        <p14:creationId xmlns:p14="http://schemas.microsoft.com/office/powerpoint/2010/main" val="86756262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4310" y="2477729"/>
            <a:ext cx="10668001" cy="4278094"/>
          </a:xfrm>
          <a:prstGeom prst="rect">
            <a:avLst/>
          </a:prstGeom>
          <a:noFill/>
        </p:spPr>
        <p:txBody>
          <a:bodyPr wrap="square" rtlCol="0">
            <a:spAutoFit/>
          </a:bodyPr>
          <a:lstStyle/>
          <a:p>
            <a:pPr algn="ctr"/>
            <a:r>
              <a:rPr lang="en-US" sz="4400" b="1" dirty="0" smtClean="0">
                <a:latin typeface="+mj-lt"/>
                <a:cs typeface="Arial" panose="020B0604020202020204" pitchFamily="34" charset="0"/>
              </a:rPr>
              <a:t>Information Theory and coding</a:t>
            </a:r>
          </a:p>
          <a:p>
            <a:pPr algn="ctr"/>
            <a:endParaRPr lang="en-US" sz="4000" b="1" dirty="0" smtClean="0">
              <a:latin typeface="+mj-lt"/>
              <a:cs typeface="Arial" panose="020B0604020202020204" pitchFamily="34" charset="0"/>
            </a:endParaRPr>
          </a:p>
          <a:p>
            <a:pPr lvl="0" algn="ctr"/>
            <a:r>
              <a:rPr lang="en-US" sz="4400" dirty="0" smtClean="0">
                <a:latin typeface="+mj-lt"/>
                <a:cs typeface="Arial" panose="020B0604020202020204" pitchFamily="34" charset="0"/>
              </a:rPr>
              <a:t>lecture 1 :-</a:t>
            </a:r>
            <a:r>
              <a:rPr lang="en-US" sz="4400" b="1" dirty="0" smtClean="0">
                <a:latin typeface="+mj-lt"/>
                <a:cs typeface="Arial" panose="020B0604020202020204" pitchFamily="34" charset="0"/>
              </a:rPr>
              <a:t/>
            </a:r>
            <a:br>
              <a:rPr lang="en-US" sz="4400" b="1" dirty="0" smtClean="0">
                <a:latin typeface="+mj-lt"/>
                <a:cs typeface="Arial" panose="020B0604020202020204" pitchFamily="34" charset="0"/>
              </a:rPr>
            </a:br>
            <a:r>
              <a:rPr lang="en-US" sz="4800" b="1" dirty="0">
                <a:latin typeface="+mj-lt"/>
              </a:rPr>
              <a:t>Modeling of Information Transmission System</a:t>
            </a:r>
          </a:p>
          <a:p>
            <a:r>
              <a:rPr lang="en-US" sz="4800" b="1" dirty="0"/>
              <a:t> </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5230" y="729552"/>
            <a:ext cx="1956374" cy="1661652"/>
          </a:xfrm>
          <a:prstGeom prst="rect">
            <a:avLst/>
          </a:prstGeom>
        </p:spPr>
      </p:pic>
      <p:pic>
        <p:nvPicPr>
          <p:cNvPr id="3" name="Picture 2"/>
          <p:cNvPicPr>
            <a:picLocks noChangeAspect="1"/>
          </p:cNvPicPr>
          <p:nvPr/>
        </p:nvPicPr>
        <p:blipFill>
          <a:blip r:embed="rId3"/>
          <a:stretch>
            <a:fillRect/>
          </a:stretch>
        </p:blipFill>
        <p:spPr>
          <a:xfrm>
            <a:off x="9699258" y="729552"/>
            <a:ext cx="1676664" cy="1942619"/>
          </a:xfrm>
          <a:prstGeom prst="rect">
            <a:avLst/>
          </a:prstGeom>
        </p:spPr>
      </p:pic>
    </p:spTree>
    <p:extLst>
      <p:ext uri="{BB962C8B-B14F-4D97-AF65-F5344CB8AC3E}">
        <p14:creationId xmlns:p14="http://schemas.microsoft.com/office/powerpoint/2010/main" val="407716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828" y="860212"/>
            <a:ext cx="9601196" cy="1303867"/>
          </a:xfrm>
        </p:spPr>
        <p:txBody>
          <a:bodyPr>
            <a:normAutofit fontScale="90000"/>
          </a:bodyPr>
          <a:lstStyle/>
          <a:p>
            <a:r>
              <a:rPr lang="en-US" sz="4000" b="1" dirty="0" smtClean="0">
                <a:solidFill>
                  <a:srgbClr val="C00000"/>
                </a:solidFill>
                <a:latin typeface="Times New Roman" panose="02020603050405020304" pitchFamily="18" charset="0"/>
                <a:cs typeface="Times New Roman" panose="02020603050405020304" pitchFamily="18" charset="0"/>
              </a:rPr>
              <a:t>What do you mean of Information </a:t>
            </a:r>
            <a:r>
              <a:rPr lang="en-US" sz="4000" b="1" dirty="0">
                <a:solidFill>
                  <a:srgbClr val="C00000"/>
                </a:solidFill>
                <a:latin typeface="Times New Roman" panose="02020603050405020304" pitchFamily="18" charset="0"/>
                <a:cs typeface="Times New Roman" panose="02020603050405020304" pitchFamily="18" charset="0"/>
              </a:rPr>
              <a:t>transmission system </a:t>
            </a:r>
            <a:endParaRPr lang="en-US" sz="42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3822" y="2374051"/>
            <a:ext cx="10868578" cy="3965789"/>
          </a:xfrm>
        </p:spPr>
        <p:txBody>
          <a:bodyPr>
            <a:noAutofit/>
          </a:bodyPr>
          <a:lstStyle/>
          <a:p>
            <a:pPr>
              <a:lnSpc>
                <a:spcPct val="150000"/>
              </a:lnSpc>
            </a:pPr>
            <a:r>
              <a:rPr lang="en-US" dirty="0">
                <a:latin typeface="Times New Roman" panose="02020603050405020304" pitchFamily="18" charset="0"/>
                <a:cs typeface="Times New Roman" panose="02020603050405020304" pitchFamily="18" charset="0"/>
              </a:rPr>
              <a:t>Information transmission system is a system that represents the main building blocks to convey information from one side (source) to another (destination). When this system represent point to point transmission it is called communication </a:t>
            </a:r>
            <a:r>
              <a:rPr lang="en-US" dirty="0" smtClean="0">
                <a:latin typeface="Times New Roman" panose="02020603050405020304" pitchFamily="18" charset="0"/>
                <a:cs typeface="Times New Roman" panose="02020603050405020304" pitchFamily="18" charset="0"/>
              </a:rPr>
              <a:t>system.</a:t>
            </a:r>
          </a:p>
          <a:p>
            <a:pPr>
              <a:lnSpc>
                <a:spcPct val="150000"/>
              </a:lnSpc>
            </a:pP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the other hand, the information transmission system may represent multipoint to multipoint transmission in the form of shared channel which represent a network connectivity such as Internet.</a:t>
            </a:r>
          </a:p>
        </p:txBody>
      </p:sp>
    </p:spTree>
    <p:extLst>
      <p:ext uri="{BB962C8B-B14F-4D97-AF65-F5344CB8AC3E}">
        <p14:creationId xmlns:p14="http://schemas.microsoft.com/office/powerpoint/2010/main" val="129153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2" y="829732"/>
            <a:ext cx="9601196" cy="1303867"/>
          </a:xfrm>
        </p:spPr>
        <p:txBody>
          <a:bodyPr>
            <a:normAutofit fontScale="90000"/>
          </a:bodyPr>
          <a:lstStyle/>
          <a:p>
            <a:r>
              <a:rPr lang="en-US" sz="4000" b="1" dirty="0">
                <a:solidFill>
                  <a:srgbClr val="C00000"/>
                </a:solidFill>
                <a:latin typeface="Times New Roman" panose="02020603050405020304" pitchFamily="18" charset="0"/>
                <a:cs typeface="Times New Roman" panose="02020603050405020304" pitchFamily="18" charset="0"/>
              </a:rPr>
              <a:t>What do you mean of Information transmission system </a:t>
            </a:r>
            <a:endParaRPr lang="en-US" sz="4200" b="1" dirty="0">
              <a:solidFill>
                <a:srgbClr val="C00000"/>
              </a:solidFill>
              <a:latin typeface="Arai"/>
            </a:endParaRPr>
          </a:p>
        </p:txBody>
      </p:sp>
      <p:sp>
        <p:nvSpPr>
          <p:cNvPr id="43" name="Content Placeholder 2"/>
          <p:cNvSpPr>
            <a:spLocks noGrp="1"/>
          </p:cNvSpPr>
          <p:nvPr>
            <p:ph idx="1"/>
          </p:nvPr>
        </p:nvSpPr>
        <p:spPr>
          <a:xfrm>
            <a:off x="670560" y="2438400"/>
            <a:ext cx="10896600" cy="3703320"/>
          </a:xfrm>
        </p:spPr>
        <p:txBody>
          <a:bodyPr>
            <a:noAutofit/>
          </a:bodyPr>
          <a:lstStyle/>
          <a:p>
            <a:pPr>
              <a:lnSpc>
                <a:spcPct val="120000"/>
              </a:lnSpc>
            </a:pPr>
            <a:r>
              <a:rPr lang="en-US" b="1" dirty="0">
                <a:solidFill>
                  <a:srgbClr val="FF0000"/>
                </a:solidFill>
                <a:latin typeface="Times New Roman" panose="02020603050405020304" pitchFamily="18" charset="0"/>
              </a:rPr>
              <a:t>Signal: </a:t>
            </a:r>
            <a:r>
              <a:rPr lang="en-US" dirty="0">
                <a:latin typeface="Times New Roman" panose="02020603050405020304" pitchFamily="18" charset="0"/>
              </a:rPr>
              <a:t>Signal is the actual entity that is transmitted from transmitter to receiver. It may be discrete (digital) or analog. Usually electrical or electromagnetic signal. (Example: AM, FM, PSK …..)</a:t>
            </a:r>
          </a:p>
          <a:p>
            <a:pPr>
              <a:lnSpc>
                <a:spcPct val="120000"/>
              </a:lnSpc>
            </a:pPr>
            <a:r>
              <a:rPr lang="en-US" b="1" dirty="0">
                <a:solidFill>
                  <a:srgbClr val="FF0000"/>
                </a:solidFill>
                <a:latin typeface="Times New Roman" panose="02020603050405020304" pitchFamily="18" charset="0"/>
              </a:rPr>
              <a:t>Data</a:t>
            </a:r>
            <a:r>
              <a:rPr lang="en-US" b="1" dirty="0">
                <a:latin typeface="Times New Roman" panose="02020603050405020304" pitchFamily="18" charset="0"/>
              </a:rPr>
              <a:t>: </a:t>
            </a:r>
            <a:r>
              <a:rPr lang="en-US" dirty="0">
                <a:latin typeface="Times New Roman" panose="02020603050405020304" pitchFamily="18" charset="0"/>
              </a:rPr>
              <a:t>Data denotes the information conveyed in the signal. Data is being carried by the signal. But data may also be stored. Usually binary data, letters, pixel value. Also called the message. (Examples: Text, Music sound, Image, movie, colors)</a:t>
            </a:r>
          </a:p>
          <a:p>
            <a:pPr>
              <a:lnSpc>
                <a:spcPct val="120000"/>
              </a:lnSpc>
            </a:pPr>
            <a:r>
              <a:rPr lang="en-US" b="1" dirty="0">
                <a:solidFill>
                  <a:srgbClr val="FF0000"/>
                </a:solidFill>
                <a:latin typeface="Times New Roman" panose="02020603050405020304" pitchFamily="18" charset="0"/>
              </a:rPr>
              <a:t>Information: </a:t>
            </a:r>
            <a:r>
              <a:rPr lang="en-US" dirty="0">
                <a:latin typeface="Times New Roman" panose="02020603050405020304" pitchFamily="18" charset="0"/>
              </a:rPr>
              <a:t>It is the knowledge that is communicated by the data. </a:t>
            </a:r>
          </a:p>
          <a:p>
            <a:pPr>
              <a:lnSpc>
                <a:spcPct val="170000"/>
              </a:lnSpc>
            </a:pPr>
            <a:r>
              <a:rPr lang="en-US" dirty="0" smtClean="0">
                <a:latin typeface="Times New Roman" panose="02020603050405020304" pitchFamily="18" charset="0"/>
              </a:rPr>
              <a:t>.</a:t>
            </a:r>
          </a:p>
          <a:p>
            <a:endParaRPr lang="ar-IQ" dirty="0" smtClean="0"/>
          </a:p>
          <a:p>
            <a:pPr marL="0" indent="0">
              <a:buNone/>
            </a:pPr>
            <a:endParaRPr lang="ar-IQ" dirty="0" smtClean="0"/>
          </a:p>
          <a:p>
            <a:endParaRPr lang="en-US" dirty="0"/>
          </a:p>
        </p:txBody>
      </p:sp>
    </p:spTree>
    <p:extLst>
      <p:ext uri="{BB962C8B-B14F-4D97-AF65-F5344CB8AC3E}">
        <p14:creationId xmlns:p14="http://schemas.microsoft.com/office/powerpoint/2010/main" val="1402264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C00000"/>
                </a:solidFill>
              </a:rPr>
              <a:t>Block diagram of information </a:t>
            </a:r>
            <a:r>
              <a:rPr lang="en-US" b="1" dirty="0">
                <a:solidFill>
                  <a:srgbClr val="C00000"/>
                </a:solidFill>
              </a:rPr>
              <a:t>transmission system</a:t>
            </a:r>
          </a:p>
        </p:txBody>
      </p:sp>
      <p:grpSp>
        <p:nvGrpSpPr>
          <p:cNvPr id="48" name="Group 47"/>
          <p:cNvGrpSpPr>
            <a:grpSpLocks/>
          </p:cNvGrpSpPr>
          <p:nvPr/>
        </p:nvGrpSpPr>
        <p:grpSpPr>
          <a:xfrm>
            <a:off x="1040114" y="3206197"/>
            <a:ext cx="10111772" cy="1179766"/>
            <a:chOff x="202202" y="50749"/>
            <a:chExt cx="5619859" cy="365041"/>
          </a:xfrm>
        </p:grpSpPr>
        <p:sp>
          <p:nvSpPr>
            <p:cNvPr id="50" name="Textbox 4"/>
            <p:cNvSpPr txBox="1"/>
            <p:nvPr/>
          </p:nvSpPr>
          <p:spPr>
            <a:xfrm>
              <a:off x="2320287" y="50749"/>
              <a:ext cx="1459918" cy="365041"/>
            </a:xfrm>
            <a:prstGeom prst="rect">
              <a:avLst/>
            </a:prstGeom>
            <a:ln w="6350">
              <a:solidFill>
                <a:srgbClr val="000000"/>
              </a:solidFill>
              <a:prstDash val="solid"/>
            </a:ln>
          </p:spPr>
          <p:txBody>
            <a:bodyPr wrap="square" lIns="0" tIns="0" rIns="0" bIns="0" rtlCol="0">
              <a:noAutofit/>
            </a:bodyPr>
            <a:lstStyle/>
            <a:p>
              <a:pPr marL="476250" marR="473710" algn="ctr">
                <a:lnSpc>
                  <a:spcPct val="150000"/>
                </a:lnSpc>
                <a:spcBef>
                  <a:spcPts val="370"/>
                </a:spcBef>
                <a:spcAft>
                  <a:spcPts val="0"/>
                </a:spcAft>
              </a:pPr>
              <a:r>
                <a:rPr lang="en-US" sz="2200" b="1" spc="-10" dirty="0">
                  <a:effectLst/>
                  <a:latin typeface="Times New Roman" panose="02020603050405020304" pitchFamily="18" charset="0"/>
                  <a:ea typeface="Times New Roman" panose="02020603050405020304" pitchFamily="18" charset="0"/>
                  <a:cs typeface="Times New Roman" panose="02020603050405020304" pitchFamily="18" charset="0"/>
                </a:rPr>
                <a:t>Channel </a:t>
              </a:r>
              <a:r>
                <a:rPr lang="en-US" sz="2200" b="1" spc="-30" dirty="0">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540" marR="0" algn="ctr">
                <a:lnSpc>
                  <a:spcPct val="150000"/>
                </a:lnSpc>
                <a:spcBef>
                  <a:spcPts val="0"/>
                </a:spcBef>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Transmission</a:t>
              </a:r>
              <a:r>
                <a:rPr lang="en-US" sz="2200" b="1"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spc="-20" dirty="0">
                  <a:effectLst/>
                  <a:latin typeface="Times New Roman" panose="02020603050405020304" pitchFamily="18" charset="0"/>
                  <a:ea typeface="Times New Roman" panose="02020603050405020304" pitchFamily="18" charset="0"/>
                  <a:cs typeface="Times New Roman" panose="02020603050405020304" pitchFamily="18" charset="0"/>
                </a:rPr>
                <a:t>Path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1" name="Textbox 5"/>
            <p:cNvSpPr txBox="1"/>
            <p:nvPr/>
          </p:nvSpPr>
          <p:spPr>
            <a:xfrm>
              <a:off x="202202" y="50749"/>
              <a:ext cx="1350982" cy="365041"/>
            </a:xfrm>
            <a:prstGeom prst="rect">
              <a:avLst/>
            </a:prstGeom>
            <a:ln w="6350">
              <a:solidFill>
                <a:srgbClr val="000000"/>
              </a:solidFill>
              <a:prstDash val="solid"/>
            </a:ln>
          </p:spPr>
          <p:txBody>
            <a:bodyPr wrap="square" lIns="0" tIns="0" rIns="0" bIns="0" rtlCol="0">
              <a:noAutofit/>
            </a:bodyPr>
            <a:lstStyle/>
            <a:p>
              <a:pPr marL="264160" marR="261620" algn="ctr">
                <a:lnSpc>
                  <a:spcPct val="150000"/>
                </a:lnSpc>
                <a:spcBef>
                  <a:spcPts val="370"/>
                </a:spcBef>
                <a:spcAft>
                  <a:spcPts val="0"/>
                </a:spcAft>
              </a:pPr>
              <a:r>
                <a:rPr lang="en-US" sz="2200" b="1" spc="-10" dirty="0">
                  <a:effectLst/>
                  <a:latin typeface="Times New Roman" panose="02020603050405020304" pitchFamily="18" charset="0"/>
                  <a:ea typeface="Times New Roman" panose="02020603050405020304" pitchFamily="18" charset="0"/>
                  <a:cs typeface="Times New Roman" panose="02020603050405020304" pitchFamily="18" charset="0"/>
                </a:rPr>
                <a:t>Source </a:t>
              </a:r>
              <a:r>
                <a:rPr lang="en-US" sz="2200" b="1" spc="-30" dirty="0">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35" algn="ctr">
                <a:lnSpc>
                  <a:spcPct val="150000"/>
                </a:lnSpc>
                <a:spcBef>
                  <a:spcPts val="0"/>
                </a:spcBef>
                <a:spcAft>
                  <a:spcPts val="0"/>
                </a:spcAft>
              </a:pPr>
              <a:r>
                <a:rPr lang="en-US" sz="2200" b="1" spc="-10" dirty="0">
                  <a:effectLst/>
                  <a:latin typeface="Times New Roman" panose="02020603050405020304" pitchFamily="18" charset="0"/>
                  <a:ea typeface="Times New Roman" panose="02020603050405020304" pitchFamily="18" charset="0"/>
                  <a:cs typeface="Times New Roman" panose="02020603050405020304" pitchFamily="18" charset="0"/>
                </a:rPr>
                <a:t>Transmitter</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2" name="Textbox 6"/>
            <p:cNvSpPr txBox="1"/>
            <p:nvPr/>
          </p:nvSpPr>
          <p:spPr>
            <a:xfrm>
              <a:off x="4526152" y="50749"/>
              <a:ext cx="1295909" cy="365041"/>
            </a:xfrm>
            <a:prstGeom prst="rect">
              <a:avLst/>
            </a:prstGeom>
            <a:ln w="6350">
              <a:solidFill>
                <a:srgbClr val="000000"/>
              </a:solidFill>
              <a:prstDash val="solid"/>
            </a:ln>
          </p:spPr>
          <p:txBody>
            <a:bodyPr wrap="square" lIns="0" tIns="0" rIns="0" bIns="0" rtlCol="0">
              <a:noAutofit/>
            </a:bodyPr>
            <a:lstStyle/>
            <a:p>
              <a:pPr marL="93980" marR="90805" algn="ctr">
                <a:lnSpc>
                  <a:spcPct val="150000"/>
                </a:lnSpc>
                <a:spcBef>
                  <a:spcPts val="360"/>
                </a:spcBef>
                <a:spcAft>
                  <a:spcPts val="0"/>
                </a:spcAft>
              </a:pPr>
              <a:r>
                <a:rPr lang="en-US" sz="2200" b="1" spc="-10" dirty="0">
                  <a:effectLst/>
                  <a:latin typeface="Times New Roman" panose="02020603050405020304" pitchFamily="18" charset="0"/>
                  <a:ea typeface="Times New Roman" panose="02020603050405020304" pitchFamily="18" charset="0"/>
                  <a:cs typeface="Times New Roman" panose="02020603050405020304" pitchFamily="18" charset="0"/>
                </a:rPr>
                <a:t>Destination </a:t>
              </a:r>
              <a:r>
                <a:rPr lang="en-US" sz="2200" b="1" spc="-30" dirty="0">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3980" marR="91440" algn="ctr">
                <a:lnSpc>
                  <a:spcPct val="150000"/>
                </a:lnSpc>
                <a:spcBef>
                  <a:spcPts val="0"/>
                </a:spcBef>
                <a:spcAft>
                  <a:spcPts val="0"/>
                </a:spcAft>
              </a:pPr>
              <a:r>
                <a:rPr lang="en-US" sz="2200" b="1" spc="-10" dirty="0">
                  <a:effectLst/>
                  <a:latin typeface="Times New Roman" panose="02020603050405020304" pitchFamily="18" charset="0"/>
                  <a:ea typeface="Times New Roman" panose="02020603050405020304" pitchFamily="18" charset="0"/>
                  <a:cs typeface="Times New Roman" panose="02020603050405020304" pitchFamily="18" charset="0"/>
                </a:rPr>
                <a:t>Receiver</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11" name="Right Arrow 10"/>
          <p:cNvSpPr/>
          <p:nvPr/>
        </p:nvSpPr>
        <p:spPr>
          <a:xfrm>
            <a:off x="3489959" y="3720539"/>
            <a:ext cx="1342177" cy="1510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3" name="Right Arrow 52"/>
          <p:cNvSpPr/>
          <p:nvPr/>
        </p:nvSpPr>
        <p:spPr>
          <a:xfrm>
            <a:off x="7477989" y="3781499"/>
            <a:ext cx="1342177" cy="1510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TextBox 12"/>
          <p:cNvSpPr txBox="1"/>
          <p:nvPr/>
        </p:nvSpPr>
        <p:spPr>
          <a:xfrm>
            <a:off x="777239" y="5090717"/>
            <a:ext cx="2438400" cy="984885"/>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Usually Low Frequency Message</a:t>
            </a:r>
          </a:p>
          <a:p>
            <a:endParaRPr lang="en-US" dirty="0"/>
          </a:p>
        </p:txBody>
      </p:sp>
      <p:sp>
        <p:nvSpPr>
          <p:cNvPr id="14" name="Up Arrow 13"/>
          <p:cNvSpPr/>
          <p:nvPr/>
        </p:nvSpPr>
        <p:spPr>
          <a:xfrm>
            <a:off x="1996439" y="4385964"/>
            <a:ext cx="115323" cy="70475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Up Arrow 53"/>
          <p:cNvSpPr/>
          <p:nvPr/>
        </p:nvSpPr>
        <p:spPr>
          <a:xfrm>
            <a:off x="6004559" y="4385963"/>
            <a:ext cx="76200" cy="7047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30584" y="5090717"/>
            <a:ext cx="3347951" cy="1015663"/>
          </a:xfrm>
          <a:prstGeom prst="rect">
            <a:avLst/>
          </a:prstGeom>
        </p:spPr>
        <p:txBody>
          <a:bodyPr wrap="square">
            <a:spAutoFit/>
          </a:bodyPr>
          <a:lstStyle/>
          <a:p>
            <a:r>
              <a:rPr lang="en-US" sz="2000" dirty="0">
                <a:solidFill>
                  <a:srgbClr val="FF0000"/>
                </a:solidFill>
                <a:latin typeface="Times New Roman" panose="02020603050405020304" pitchFamily="18" charset="0"/>
                <a:ea typeface="Times New Roman" panose="02020603050405020304" pitchFamily="18" charset="0"/>
              </a:rPr>
              <a:t>Defined</a:t>
            </a:r>
            <a:r>
              <a:rPr lang="en-US" sz="2000" spc="-30"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by</a:t>
            </a:r>
            <a:r>
              <a:rPr lang="en-US" sz="2000" spc="-40"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frequency</a:t>
            </a:r>
            <a:r>
              <a:rPr lang="en-US" sz="2000" spc="-30"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and</a:t>
            </a:r>
            <a:r>
              <a:rPr lang="en-US" sz="2000" spc="-45"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the</a:t>
            </a:r>
            <a:r>
              <a:rPr lang="en-US" sz="2000" spc="-30"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physical</a:t>
            </a:r>
            <a:r>
              <a:rPr lang="en-US" sz="2000" spc="-40"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media (contamination by noise and distortion)</a:t>
            </a:r>
            <a:endParaRPr lang="en-US" sz="2000" dirty="0">
              <a:solidFill>
                <a:srgbClr val="FF0000"/>
              </a:solidFill>
            </a:endParaRPr>
          </a:p>
        </p:txBody>
      </p:sp>
      <p:sp>
        <p:nvSpPr>
          <p:cNvPr id="55" name="Up Arrow 54"/>
          <p:cNvSpPr/>
          <p:nvPr/>
        </p:nvSpPr>
        <p:spPr>
          <a:xfrm>
            <a:off x="10011622" y="4385963"/>
            <a:ext cx="115323" cy="70475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820166" y="5114987"/>
            <a:ext cx="3002280" cy="707886"/>
          </a:xfrm>
          <a:prstGeom prst="rect">
            <a:avLst/>
          </a:prstGeom>
        </p:spPr>
        <p:txBody>
          <a:bodyPr wrap="square">
            <a:spAutoFit/>
          </a:bodyPr>
          <a:lstStyle/>
          <a:p>
            <a:pPr marL="120015" marR="387350">
              <a:spcBef>
                <a:spcPts val="460"/>
              </a:spcBef>
              <a:spcAft>
                <a:spcPts val="0"/>
              </a:spcAft>
            </a:pPr>
            <a:r>
              <a:rPr lang="en-US" sz="2000" dirty="0">
                <a:solidFill>
                  <a:srgbClr val="FF0000"/>
                </a:solidFill>
                <a:latin typeface="Times New Roman" panose="02020603050405020304" pitchFamily="18" charset="0"/>
                <a:ea typeface="Times New Roman" panose="02020603050405020304" pitchFamily="18" charset="0"/>
              </a:rPr>
              <a:t>Try</a:t>
            </a:r>
            <a:r>
              <a:rPr lang="en-US" sz="2000" spc="-35"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its</a:t>
            </a:r>
            <a:r>
              <a:rPr lang="en-US" sz="2000" spc="-35"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best</a:t>
            </a:r>
            <a:r>
              <a:rPr lang="en-US" sz="2000" spc="-30"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to</a:t>
            </a:r>
            <a:r>
              <a:rPr lang="en-US" sz="2000" spc="-45"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extract</a:t>
            </a:r>
            <a:r>
              <a:rPr lang="en-US" sz="2000" spc="-40"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rPr>
              <a:t>the Message signal</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7094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C00000"/>
                </a:solidFill>
              </a:rPr>
              <a:t>Block diagram of information transmission system</a:t>
            </a:r>
            <a:endParaRPr lang="en-US" sz="4000" b="1" dirty="0">
              <a:solidFill>
                <a:srgbClr val="C00000"/>
              </a:solidFill>
              <a:latin typeface="Arai"/>
              <a:cs typeface="Times New Roman" panose="02020603050405020304" pitchFamily="18" charset="0"/>
            </a:endParaRPr>
          </a:p>
        </p:txBody>
      </p:sp>
      <p:grpSp>
        <p:nvGrpSpPr>
          <p:cNvPr id="5" name="Group 4"/>
          <p:cNvGrpSpPr>
            <a:grpSpLocks/>
          </p:cNvGrpSpPr>
          <p:nvPr/>
        </p:nvGrpSpPr>
        <p:grpSpPr>
          <a:xfrm>
            <a:off x="1566211" y="3855720"/>
            <a:ext cx="9858156" cy="2106930"/>
            <a:chOff x="136525" y="12699"/>
            <a:chExt cx="5263222" cy="1552576"/>
          </a:xfrm>
        </p:grpSpPr>
        <p:sp>
          <p:nvSpPr>
            <p:cNvPr id="11" name="Textbox 13"/>
            <p:cNvSpPr txBox="1"/>
            <p:nvPr/>
          </p:nvSpPr>
          <p:spPr>
            <a:xfrm>
              <a:off x="4268765" y="527049"/>
              <a:ext cx="1130982" cy="466725"/>
            </a:xfrm>
            <a:prstGeom prst="rect">
              <a:avLst/>
            </a:prstGeom>
            <a:ln w="6350">
              <a:solidFill>
                <a:srgbClr val="000000"/>
              </a:solidFill>
              <a:prstDash val="solid"/>
            </a:ln>
          </p:spPr>
          <p:txBody>
            <a:bodyPr wrap="square" lIns="0" tIns="0" rIns="0" bIns="0" rtlCol="0">
              <a:noAutofit/>
            </a:bodyPr>
            <a:lstStyle/>
            <a:p>
              <a:pPr marL="92075" marR="165100" algn="ctr">
                <a:spcBef>
                  <a:spcPts val="365"/>
                </a:spcBef>
                <a:spcAft>
                  <a:spcPts val="0"/>
                </a:spcAft>
              </a:pPr>
              <a:r>
                <a:rPr lang="en-US" sz="2200" b="1" spc="-10" dirty="0">
                  <a:effectLst/>
                  <a:latin typeface="Times New Roman" panose="02020603050405020304" pitchFamily="18" charset="0"/>
                  <a:ea typeface="Times New Roman" panose="02020603050405020304" pitchFamily="18" charset="0"/>
                  <a:cs typeface="Times New Roman" panose="02020603050405020304" pitchFamily="18" charset="0"/>
                </a:rPr>
                <a:t>Channel Model</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4"/>
            <p:cNvSpPr txBox="1"/>
            <p:nvPr/>
          </p:nvSpPr>
          <p:spPr>
            <a:xfrm>
              <a:off x="2779370" y="1079500"/>
              <a:ext cx="1290981" cy="466725"/>
            </a:xfrm>
            <a:prstGeom prst="rect">
              <a:avLst/>
            </a:prstGeom>
            <a:ln w="6350">
              <a:solidFill>
                <a:srgbClr val="000000"/>
              </a:solidFill>
              <a:prstDash val="solid"/>
            </a:ln>
          </p:spPr>
          <p:txBody>
            <a:bodyPr wrap="square" lIns="0" tIns="0" rIns="0" bIns="0" rtlCol="0">
              <a:noAutofit/>
            </a:bodyPr>
            <a:lstStyle/>
            <a:p>
              <a:pPr marL="92710" marR="172720" algn="ctr">
                <a:spcBef>
                  <a:spcPts val="355"/>
                </a:spcBef>
                <a:spcAft>
                  <a:spcPts val="0"/>
                </a:spcAft>
              </a:pPr>
              <a:r>
                <a:rPr lang="en-US" sz="2200" b="1" spc="-10" dirty="0" smtClean="0">
                  <a:effectLst/>
                  <a:latin typeface="Times New Roman" panose="02020603050405020304" pitchFamily="18" charset="0"/>
                  <a:ea typeface="Times New Roman" panose="02020603050405020304" pitchFamily="18" charset="0"/>
                  <a:cs typeface="Times New Roman" panose="02020603050405020304" pitchFamily="18" charset="0"/>
                </a:rPr>
                <a:t>Channel Decoding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5"/>
            <p:cNvSpPr txBox="1"/>
            <p:nvPr/>
          </p:nvSpPr>
          <p:spPr>
            <a:xfrm>
              <a:off x="1222375" y="1079500"/>
              <a:ext cx="1169035" cy="485775"/>
            </a:xfrm>
            <a:prstGeom prst="rect">
              <a:avLst/>
            </a:prstGeom>
            <a:ln w="6350">
              <a:solidFill>
                <a:srgbClr val="000000"/>
              </a:solidFill>
              <a:prstDash val="solid"/>
            </a:ln>
          </p:spPr>
          <p:txBody>
            <a:bodyPr wrap="square" lIns="0" tIns="0" rIns="0" bIns="0" rtlCol="0">
              <a:noAutofit/>
            </a:bodyPr>
            <a:lstStyle/>
            <a:p>
              <a:pPr marL="91440" marR="231140" algn="ctr">
                <a:lnSpc>
                  <a:spcPct val="100000"/>
                </a:lnSpc>
                <a:spcBef>
                  <a:spcPts val="355"/>
                </a:spcBef>
                <a:spcAft>
                  <a:spcPts val="0"/>
                </a:spcAft>
              </a:pPr>
              <a:r>
                <a:rPr lang="en-US" sz="2200" b="1" spc="-10" dirty="0">
                  <a:effectLst/>
                  <a:latin typeface="Times New Roman" panose="02020603050405020304" pitchFamily="18" charset="0"/>
                  <a:ea typeface="Times New Roman" panose="02020603050405020304" pitchFamily="18" charset="0"/>
                  <a:cs typeface="Times New Roman" panose="02020603050405020304" pitchFamily="18" charset="0"/>
                </a:rPr>
                <a:t>Source Decoding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6"/>
            <p:cNvSpPr txBox="1"/>
            <p:nvPr/>
          </p:nvSpPr>
          <p:spPr>
            <a:xfrm>
              <a:off x="2779369" y="12699"/>
              <a:ext cx="1290981" cy="514350"/>
            </a:xfrm>
            <a:prstGeom prst="rect">
              <a:avLst/>
            </a:prstGeom>
            <a:ln w="6350">
              <a:solidFill>
                <a:srgbClr val="000000"/>
              </a:solidFill>
              <a:prstDash val="solid"/>
            </a:ln>
          </p:spPr>
          <p:txBody>
            <a:bodyPr wrap="square" lIns="0" tIns="0" rIns="0" bIns="0" rtlCol="0">
              <a:noAutofit/>
            </a:bodyPr>
            <a:lstStyle/>
            <a:p>
              <a:pPr marL="92075" marR="278765">
                <a:spcBef>
                  <a:spcPts val="355"/>
                </a:spcBef>
                <a:spcAft>
                  <a:spcPts val="0"/>
                </a:spcAft>
              </a:pPr>
              <a:r>
                <a:rPr lang="en-US" sz="2200" b="1" spc="-10" dirty="0" smtClean="0">
                  <a:effectLst/>
                  <a:latin typeface="Times New Roman" panose="02020603050405020304" pitchFamily="18" charset="0"/>
                  <a:ea typeface="Times New Roman" panose="02020603050405020304" pitchFamily="18" charset="0"/>
                  <a:cs typeface="Times New Roman" panose="02020603050405020304" pitchFamily="18" charset="0"/>
                </a:rPr>
                <a:t>Channel Coding</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7"/>
            <p:cNvSpPr txBox="1"/>
            <p:nvPr/>
          </p:nvSpPr>
          <p:spPr>
            <a:xfrm>
              <a:off x="136525" y="1079432"/>
              <a:ext cx="733425" cy="466725"/>
            </a:xfrm>
            <a:prstGeom prst="rect">
              <a:avLst/>
            </a:prstGeom>
            <a:ln w="6350">
              <a:solidFill>
                <a:srgbClr val="000000"/>
              </a:solidFill>
              <a:prstDash val="solid"/>
            </a:ln>
          </p:spPr>
          <p:txBody>
            <a:bodyPr wrap="square" lIns="0" tIns="0" rIns="0" bIns="0" rtlCol="0">
              <a:noAutofit/>
            </a:bodyPr>
            <a:lstStyle/>
            <a:p>
              <a:pPr marL="92075" marR="0" algn="ctr">
                <a:spcBef>
                  <a:spcPts val="355"/>
                </a:spcBef>
                <a:spcAft>
                  <a:spcPts val="0"/>
                </a:spcAft>
              </a:pPr>
              <a:r>
                <a:rPr lang="en-US" sz="2200" b="1" spc="-10" dirty="0">
                  <a:effectLst/>
                  <a:latin typeface="Times New Roman" panose="02020603050405020304" pitchFamily="18" charset="0"/>
                  <a:ea typeface="Times New Roman" panose="02020603050405020304" pitchFamily="18" charset="0"/>
                  <a:cs typeface="Times New Roman" panose="02020603050405020304" pitchFamily="18" charset="0"/>
                </a:rPr>
                <a:t>Receiver</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8"/>
            <p:cNvSpPr txBox="1"/>
            <p:nvPr/>
          </p:nvSpPr>
          <p:spPr>
            <a:xfrm>
              <a:off x="1222375" y="17818"/>
              <a:ext cx="1169035" cy="476250"/>
            </a:xfrm>
            <a:prstGeom prst="rect">
              <a:avLst/>
            </a:prstGeom>
            <a:ln w="6350">
              <a:solidFill>
                <a:srgbClr val="000000"/>
              </a:solidFill>
              <a:prstDash val="solid"/>
            </a:ln>
          </p:spPr>
          <p:txBody>
            <a:bodyPr wrap="square" lIns="0" tIns="0" rIns="0" bIns="0" rtlCol="0">
              <a:noAutofit/>
            </a:bodyPr>
            <a:lstStyle/>
            <a:p>
              <a:pPr marL="91440" marR="300990">
                <a:spcBef>
                  <a:spcPts val="360"/>
                </a:spcBef>
                <a:spcAft>
                  <a:spcPts val="0"/>
                </a:spcAft>
              </a:pPr>
              <a:r>
                <a:rPr lang="en-US" sz="2200" b="1" spc="-10" dirty="0" smtClean="0">
                  <a:effectLst/>
                  <a:latin typeface="Times New Roman" panose="02020603050405020304" pitchFamily="18" charset="0"/>
                  <a:ea typeface="Times New Roman" panose="02020603050405020304" pitchFamily="18" charset="0"/>
                  <a:cs typeface="Times New Roman" panose="02020603050405020304" pitchFamily="18" charset="0"/>
                </a:rPr>
                <a:t>Source Coding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9"/>
            <p:cNvSpPr txBox="1"/>
            <p:nvPr/>
          </p:nvSpPr>
          <p:spPr>
            <a:xfrm>
              <a:off x="136525" y="31750"/>
              <a:ext cx="733425" cy="476250"/>
            </a:xfrm>
            <a:prstGeom prst="rect">
              <a:avLst/>
            </a:prstGeom>
            <a:ln w="6350">
              <a:solidFill>
                <a:srgbClr val="000000"/>
              </a:solidFill>
              <a:prstDash val="solid"/>
            </a:ln>
          </p:spPr>
          <p:txBody>
            <a:bodyPr wrap="square" lIns="0" tIns="0" rIns="0" bIns="0" rtlCol="0">
              <a:noAutofit/>
            </a:bodyPr>
            <a:lstStyle/>
            <a:p>
              <a:pPr marL="91440" marR="0" algn="ctr">
                <a:spcBef>
                  <a:spcPts val="970"/>
                </a:spcBef>
                <a:spcAft>
                  <a:spcPts val="0"/>
                </a:spcAft>
              </a:pPr>
              <a:r>
                <a:rPr lang="en-US" sz="2400" b="1" spc="-10" dirty="0">
                  <a:effectLst/>
                  <a:latin typeface="Times New Roman" panose="02020603050405020304" pitchFamily="18" charset="0"/>
                  <a:ea typeface="Times New Roman" panose="02020603050405020304" pitchFamily="18" charset="0"/>
                  <a:cs typeface="Times New Roman" panose="02020603050405020304" pitchFamily="18" charset="0"/>
                </a:rPr>
                <a:t>Source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2" name="Right Arrow 21"/>
          <p:cNvSpPr/>
          <p:nvPr/>
        </p:nvSpPr>
        <p:spPr>
          <a:xfrm>
            <a:off x="2918896" y="4157168"/>
            <a:ext cx="660101" cy="153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5801910" y="4157167"/>
            <a:ext cx="693379" cy="153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Elbow Connector 24"/>
          <p:cNvCxnSpPr>
            <a:stCxn id="14" idx="3"/>
            <a:endCxn id="11" idx="0"/>
          </p:cNvCxnSpPr>
          <p:nvPr/>
        </p:nvCxnSpPr>
        <p:spPr>
          <a:xfrm>
            <a:off x="8934371" y="4204721"/>
            <a:ext cx="1430816" cy="349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2"/>
            <a:endCxn id="12" idx="3"/>
          </p:cNvCxnSpPr>
          <p:nvPr/>
        </p:nvCxnSpPr>
        <p:spPr>
          <a:xfrm rot="5400000">
            <a:off x="9433270" y="4688195"/>
            <a:ext cx="433021" cy="14308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Left Arrow 28"/>
          <p:cNvSpPr/>
          <p:nvPr/>
        </p:nvSpPr>
        <p:spPr>
          <a:xfrm>
            <a:off x="5788162" y="5568538"/>
            <a:ext cx="693379" cy="1559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a:off x="2939936" y="5568538"/>
            <a:ext cx="657079" cy="1294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295402" y="2651760"/>
            <a:ext cx="975359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following describe all information transmission system components that will be covered by the </a:t>
            </a:r>
            <a:r>
              <a:rPr lang="en-US" sz="2400" dirty="0" smtClean="0">
                <a:latin typeface="Times New Roman" panose="02020603050405020304" pitchFamily="18" charset="0"/>
                <a:cs typeface="Times New Roman" panose="02020603050405020304" pitchFamily="18" charset="0"/>
              </a:rPr>
              <a:t>subject:-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811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13193</TotalTime>
  <Words>277</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Arai</vt:lpstr>
      <vt:lpstr>Arial</vt:lpstr>
      <vt:lpstr>Garamond</vt:lpstr>
      <vt:lpstr>Times New Roman</vt:lpstr>
      <vt:lpstr>Organic</vt:lpstr>
      <vt:lpstr>PowerPoint Presentation</vt:lpstr>
      <vt:lpstr>What do you mean of Information transmission system </vt:lpstr>
      <vt:lpstr>What do you mean of Information transmission system </vt:lpstr>
      <vt:lpstr>Block diagram of information transmission system</vt:lpstr>
      <vt:lpstr>Block diagram of information transmission system</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Arrays</dc:title>
  <dc:creator>ALFA</dc:creator>
  <cp:lastModifiedBy>ALFA</cp:lastModifiedBy>
  <cp:revision>54</cp:revision>
  <dcterms:created xsi:type="dcterms:W3CDTF">2024-03-01T10:56:27Z</dcterms:created>
  <dcterms:modified xsi:type="dcterms:W3CDTF">2024-12-01T05:55:27Z</dcterms:modified>
</cp:coreProperties>
</file>