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290" r:id="rId3"/>
    <p:sldId id="291" r:id="rId4"/>
    <p:sldId id="292" r:id="rId5"/>
    <p:sldId id="29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12/3/2024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2800767"/>
          </a:xfrm>
          <a:prstGeom prst="rect">
            <a:avLst/>
          </a:prstGeom>
          <a:noFill/>
        </p:spPr>
        <p:txBody>
          <a:bodyPr wrap="square" rtlCol="0">
            <a:spAutoFit/>
          </a:bodyPr>
          <a:lstStyle/>
          <a:p>
            <a:pPr algn="ctr"/>
            <a:r>
              <a:rPr lang="en-US" sz="4400" b="1" dirty="0">
                <a:latin typeface="+mj-lt"/>
                <a:cs typeface="Arial" panose="020B0604020202020204" pitchFamily="34" charset="0"/>
              </a:rPr>
              <a:t>Information Theory and coding</a:t>
            </a:r>
          </a:p>
          <a:p>
            <a:pPr algn="ctr"/>
            <a:endParaRPr lang="en-US" sz="4000" b="1" dirty="0">
              <a:latin typeface="+mj-lt"/>
              <a:cs typeface="Arial" panose="020B0604020202020204" pitchFamily="34" charset="0"/>
            </a:endParaRPr>
          </a:p>
          <a:p>
            <a:pPr lvl="0" algn="ctr"/>
            <a:r>
              <a:rPr lang="en-US" sz="4400" dirty="0">
                <a:latin typeface="+mj-lt"/>
                <a:cs typeface="Arial" panose="020B0604020202020204" pitchFamily="34" charset="0"/>
              </a:rPr>
              <a:t>lecture 6 :-</a:t>
            </a:r>
            <a:br>
              <a:rPr lang="en-US" sz="4400" b="1" dirty="0">
                <a:latin typeface="+mj-lt"/>
                <a:cs typeface="Arial" panose="020B0604020202020204" pitchFamily="34" charset="0"/>
              </a:rPr>
            </a:br>
            <a:r>
              <a:rPr lang="en-US" sz="4400" b="1" dirty="0">
                <a:latin typeface="Times New Roman" panose="02020603050405020304" pitchFamily="18" charset="0"/>
                <a:cs typeface="Times New Roman" panose="02020603050405020304" pitchFamily="18" charset="0"/>
              </a:rPr>
              <a:t>Important Probability Distributions part2</a:t>
            </a:r>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34310" y="729552"/>
            <a:ext cx="1510727" cy="1572032"/>
          </a:xfrm>
          <a:prstGeom prst="rect">
            <a:avLst/>
          </a:prstGeom>
        </p:spPr>
      </p:pic>
      <p:pic>
        <p:nvPicPr>
          <p:cNvPr id="3" name="Picture 2"/>
          <p:cNvPicPr>
            <a:picLocks noChangeAspect="1"/>
          </p:cNvPicPr>
          <p:nvPr/>
        </p:nvPicPr>
        <p:blipFill>
          <a:blip r:embed="rId3"/>
          <a:stretch>
            <a:fillRect/>
          </a:stretch>
        </p:blipFill>
        <p:spPr>
          <a:xfrm>
            <a:off x="9714271" y="729552"/>
            <a:ext cx="1695889" cy="1572032"/>
          </a:xfrm>
          <a:prstGeom prst="rect">
            <a:avLst/>
          </a:prstGeom>
        </p:spPr>
      </p:pic>
    </p:spTree>
    <p:extLst>
      <p:ext uri="{BB962C8B-B14F-4D97-AF65-F5344CB8AC3E}">
        <p14:creationId xmlns:p14="http://schemas.microsoft.com/office/powerpoint/2010/main" val="40771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Normal or Gaussian Distribution</a:t>
            </a:r>
            <a:endParaRPr lang="en-US" dirty="0"/>
          </a:p>
        </p:txBody>
      </p:sp>
      <p:sp>
        <p:nvSpPr>
          <p:cNvPr id="3" name="Content Placeholder 2"/>
          <p:cNvSpPr>
            <a:spLocks noGrp="1"/>
          </p:cNvSpPr>
          <p:nvPr>
            <p:ph idx="1"/>
          </p:nvPr>
        </p:nvSpPr>
        <p:spPr>
          <a:xfrm>
            <a:off x="1295401" y="2556932"/>
            <a:ext cx="4495799" cy="3318936"/>
          </a:xfrm>
        </p:spPr>
        <p:txBody>
          <a:bodyPr/>
          <a:lstStyle/>
          <a:p>
            <a:pPr marL="0" indent="0">
              <a:buNone/>
            </a:pPr>
            <a:r>
              <a:rPr lang="en-US" dirty="0">
                <a:latin typeface="Times New Roman" panose="02020603050405020304" pitchFamily="18" charset="0"/>
                <a:cs typeface="Times New Roman" panose="02020603050405020304" pitchFamily="18" charset="0"/>
              </a:rPr>
              <a:t>The following is a plot of normal pdf f(x) with mean 𝑥 = 13.5 and standard deviation 𝜎 = 2.5 as an example:</a:t>
            </a:r>
          </a:p>
          <a:p>
            <a:pPr marL="0" indent="0">
              <a:buNone/>
            </a:pPr>
            <a:endParaRPr lang="en-US" dirty="0"/>
          </a:p>
        </p:txBody>
      </p:sp>
      <p:pic>
        <p:nvPicPr>
          <p:cNvPr id="4" name="Picture 3"/>
          <p:cNvPicPr>
            <a:picLocks noChangeAspect="1"/>
          </p:cNvPicPr>
          <p:nvPr/>
        </p:nvPicPr>
        <p:blipFill>
          <a:blip r:embed="rId2"/>
          <a:stretch>
            <a:fillRect/>
          </a:stretch>
        </p:blipFill>
        <p:spPr>
          <a:xfrm>
            <a:off x="6688392" y="2556932"/>
            <a:ext cx="4208206" cy="3116203"/>
          </a:xfrm>
          <a:prstGeom prst="rect">
            <a:avLst/>
          </a:prstGeom>
        </p:spPr>
      </p:pic>
    </p:spTree>
    <p:extLst>
      <p:ext uri="{BB962C8B-B14F-4D97-AF65-F5344CB8AC3E}">
        <p14:creationId xmlns:p14="http://schemas.microsoft.com/office/powerpoint/2010/main" val="297127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Normal or Gaussian Distribution</a:t>
            </a:r>
            <a:endParaRPr lang="en-US" dirty="0"/>
          </a:p>
        </p:txBody>
      </p:sp>
      <p:sp>
        <p:nvSpPr>
          <p:cNvPr id="3" name="Content Placeholder 2"/>
          <p:cNvSpPr>
            <a:spLocks noGrp="1"/>
          </p:cNvSpPr>
          <p:nvPr>
            <p:ph idx="1"/>
          </p:nvPr>
        </p:nvSpPr>
        <p:spPr>
          <a:xfrm>
            <a:off x="1295401" y="2556932"/>
            <a:ext cx="5075902" cy="3318936"/>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change in the mean affect the positioning of the mean (shift of the curve to the left or right). The peak value in f(x)-axis of the distribution is determined by 1 𝜎 √2𝜋 while the center of the peak in the x-axis is at the mean 𝑥 (𝑖. 𝑒 𝑎𝑡 𝑥 = 𝑥). The following Normal curves with different 𝜎 and the mean is fixed at 𝑥 = 0.</a:t>
            </a:r>
          </a:p>
          <a:p>
            <a:pPr marL="0" indent="0">
              <a:buNone/>
            </a:pPr>
            <a:endParaRPr lang="en-US" dirty="0"/>
          </a:p>
        </p:txBody>
      </p:sp>
      <p:pic>
        <p:nvPicPr>
          <p:cNvPr id="4" name="Picture 3"/>
          <p:cNvPicPr>
            <a:picLocks noChangeAspect="1"/>
          </p:cNvPicPr>
          <p:nvPr/>
        </p:nvPicPr>
        <p:blipFill>
          <a:blip r:embed="rId2"/>
          <a:stretch>
            <a:fillRect/>
          </a:stretch>
        </p:blipFill>
        <p:spPr>
          <a:xfrm>
            <a:off x="6479458" y="2556932"/>
            <a:ext cx="4935967" cy="3370008"/>
          </a:xfrm>
          <a:prstGeom prst="rect">
            <a:avLst/>
          </a:prstGeom>
        </p:spPr>
      </p:pic>
    </p:spTree>
    <p:extLst>
      <p:ext uri="{BB962C8B-B14F-4D97-AF65-F5344CB8AC3E}">
        <p14:creationId xmlns:p14="http://schemas.microsoft.com/office/powerpoint/2010/main" val="364585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The Poisson Distribution</a:t>
            </a:r>
            <a:endParaRPr lang="en-US" dirty="0"/>
          </a:p>
        </p:txBody>
      </p:sp>
      <p:sp>
        <p:nvSpPr>
          <p:cNvPr id="3" name="Content Placeholder 2"/>
          <p:cNvSpPr>
            <a:spLocks noGrp="1"/>
          </p:cNvSpPr>
          <p:nvPr>
            <p:ph idx="1"/>
          </p:nvPr>
        </p:nvSpPr>
        <p:spPr>
          <a:xfrm>
            <a:off x="1295401" y="2556932"/>
            <a:ext cx="3237270" cy="3318936"/>
          </a:xfrm>
        </p:spPr>
        <p:txBody>
          <a:bodyPr/>
          <a:lstStyle/>
          <a:p>
            <a:pPr marL="0" indent="0">
              <a:buNone/>
            </a:pPr>
            <a:r>
              <a:rPr lang="en-US" dirty="0">
                <a:latin typeface="Times New Roman" panose="02020603050405020304" pitchFamily="18" charset="0"/>
                <a:cs typeface="Times New Roman" panose="02020603050405020304" pitchFamily="18" charset="0"/>
              </a:rPr>
              <a:t>In any case (of the mean or the variance) the total area under normal curve is unity since it is a pdf, so</a:t>
            </a:r>
            <a:r>
              <a:rPr lang="en-US"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3125294" y="4532670"/>
            <a:ext cx="7493353" cy="1209367"/>
          </a:xfrm>
          <a:prstGeom prst="rect">
            <a:avLst/>
          </a:prstGeom>
        </p:spPr>
      </p:pic>
    </p:spTree>
    <p:extLst>
      <p:ext uri="{BB962C8B-B14F-4D97-AF65-F5344CB8AC3E}">
        <p14:creationId xmlns:p14="http://schemas.microsoft.com/office/powerpoint/2010/main" val="260779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The Exponential Distribution </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A discrete random variable taking unbounded positive values obeys a Poisson law with parameter A if its distribution is given by:</a:t>
            </a:r>
          </a:p>
          <a:p>
            <a:pPr marL="0" indent="0">
              <a:buNone/>
            </a:pPr>
            <a:endParaRPr lang="en-US" dirty="0"/>
          </a:p>
        </p:txBody>
      </p:sp>
      <p:pic>
        <p:nvPicPr>
          <p:cNvPr id="4" name="Picture 3"/>
          <p:cNvPicPr>
            <a:picLocks noChangeAspect="1"/>
          </p:cNvPicPr>
          <p:nvPr/>
        </p:nvPicPr>
        <p:blipFill>
          <a:blip r:embed="rId2"/>
          <a:stretch>
            <a:fillRect/>
          </a:stretch>
        </p:blipFill>
        <p:spPr>
          <a:xfrm>
            <a:off x="2694038" y="3390097"/>
            <a:ext cx="5043949" cy="1000277"/>
          </a:xfrm>
          <a:prstGeom prst="rect">
            <a:avLst/>
          </a:prstGeom>
        </p:spPr>
      </p:pic>
      <p:sp>
        <p:nvSpPr>
          <p:cNvPr id="5" name="Rectangle 4"/>
          <p:cNvSpPr/>
          <p:nvPr/>
        </p:nvSpPr>
        <p:spPr>
          <a:xfrm>
            <a:off x="1199535" y="4623374"/>
            <a:ext cx="10107561" cy="1288751"/>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The main application of Poisson distribution is related to queuing applications as in network access trials and cell phone calls (k is the number of users asking for the connection service. It is also an accurate approximation of binomial distribution for the case where 𝑃𝑆 𝑜𝑟 𝑃𝐹 become very small and 𝑛 very large.</a:t>
            </a:r>
          </a:p>
        </p:txBody>
      </p:sp>
    </p:spTree>
    <p:extLst>
      <p:ext uri="{BB962C8B-B14F-4D97-AF65-F5344CB8AC3E}">
        <p14:creationId xmlns:p14="http://schemas.microsoft.com/office/powerpoint/2010/main" val="6824437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13467</TotalTime>
  <Words>241</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Garamond</vt:lpstr>
      <vt:lpstr>Times New Roman</vt:lpstr>
      <vt:lpstr>Organic</vt:lpstr>
      <vt:lpstr>PowerPoint Presentation</vt:lpstr>
      <vt:lpstr>Normal or Gaussian Distribution</vt:lpstr>
      <vt:lpstr>Normal or Gaussian Distribution</vt:lpstr>
      <vt:lpstr>The Poisson Distribution</vt:lpstr>
      <vt:lpstr>The Exponential Distribution </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NMS-PC</cp:lastModifiedBy>
  <cp:revision>65</cp:revision>
  <dcterms:created xsi:type="dcterms:W3CDTF">2024-03-01T10:56:27Z</dcterms:created>
  <dcterms:modified xsi:type="dcterms:W3CDTF">2024-12-03T19:58:46Z</dcterms:modified>
</cp:coreProperties>
</file>