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60" r:id="rId2"/>
    <p:sldId id="275" r:id="rId3"/>
    <p:sldId id="276" r:id="rId4"/>
    <p:sldId id="277" r:id="rId5"/>
    <p:sldId id="278" r:id="rId6"/>
    <p:sldId id="2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95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8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063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46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6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622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166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76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92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7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2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48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7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50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0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4310" y="2477729"/>
            <a:ext cx="106680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  <a:cs typeface="Arial" panose="020B0604020202020204" pitchFamily="34" charset="0"/>
              </a:rPr>
              <a:t>Information Theory and coding</a:t>
            </a:r>
          </a:p>
          <a:p>
            <a:pPr algn="ctr"/>
            <a:endParaRPr lang="en-US" sz="4000" b="1" dirty="0" smtClean="0">
              <a:latin typeface="+mj-lt"/>
              <a:cs typeface="Arial" panose="020B0604020202020204" pitchFamily="34" charset="0"/>
            </a:endParaRPr>
          </a:p>
          <a:p>
            <a:pPr lvl="0" algn="ctr"/>
            <a:r>
              <a:rPr lang="en-US" sz="4400" dirty="0" smtClean="0">
                <a:latin typeface="+mj-lt"/>
                <a:cs typeface="Arial" panose="020B0604020202020204" pitchFamily="34" charset="0"/>
              </a:rPr>
              <a:t>lecture </a:t>
            </a:r>
            <a:r>
              <a:rPr lang="en-US" sz="4400" dirty="0" smtClean="0">
                <a:latin typeface="+mj-lt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+mj-lt"/>
                <a:cs typeface="Arial" panose="020B0604020202020204" pitchFamily="34" charset="0"/>
              </a:rPr>
              <a:t>:-</a:t>
            </a:r>
            <a:r>
              <a:rPr lang="en-US" sz="4400" b="1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en-US" sz="4400" b="1" dirty="0" smtClean="0">
                <a:latin typeface="+mj-lt"/>
                <a:cs typeface="Arial" panose="020B0604020202020204" pitchFamily="34" charset="0"/>
              </a:rPr>
            </a:br>
            <a:r>
              <a:rPr lang="en-US" sz="4800" b="1" dirty="0">
                <a:latin typeface="+mj-lt"/>
              </a:rPr>
              <a:t>Modeling of Information Transmission </a:t>
            </a:r>
            <a:r>
              <a:rPr lang="en-US" sz="4800" b="1" dirty="0" smtClean="0">
                <a:latin typeface="+mj-lt"/>
              </a:rPr>
              <a:t>System part2</a:t>
            </a:r>
            <a:endParaRPr lang="en-US" sz="4800" b="1" dirty="0">
              <a:latin typeface="+mj-lt"/>
            </a:endParaRPr>
          </a:p>
          <a:p>
            <a:r>
              <a:rPr lang="en-US" sz="4800" b="1" dirty="0"/>
              <a:t> </a:t>
            </a:r>
            <a:endParaRPr lang="en-US" sz="4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30" y="729552"/>
            <a:ext cx="1956374" cy="1661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258" y="729552"/>
            <a:ext cx="1676664" cy="194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Measuring of Information</a:t>
            </a: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>
          <a:xfrm>
            <a:off x="922020" y="3597772"/>
            <a:ext cx="10347960" cy="1031875"/>
            <a:chOff x="3175" y="3175"/>
            <a:chExt cx="5818505" cy="753110"/>
          </a:xfrm>
        </p:grpSpPr>
        <p:sp>
          <p:nvSpPr>
            <p:cNvPr id="4" name="Graphic 21"/>
            <p:cNvSpPr/>
            <p:nvPr/>
          </p:nvSpPr>
          <p:spPr>
            <a:xfrm>
              <a:off x="1165225" y="353821"/>
              <a:ext cx="3501390" cy="106045"/>
            </a:xfrm>
            <a:custGeom>
              <a:avLst/>
              <a:gdLst/>
              <a:ahLst/>
              <a:cxnLst/>
              <a:rect l="l" t="t" r="r" b="b"/>
              <a:pathLst>
                <a:path w="3501390" h="106045">
                  <a:moveTo>
                    <a:pt x="920115" y="48133"/>
                  </a:moveTo>
                  <a:lnTo>
                    <a:pt x="837692" y="0"/>
                  </a:lnTo>
                  <a:lnTo>
                    <a:pt x="835787" y="508"/>
                  </a:lnTo>
                  <a:lnTo>
                    <a:pt x="834009" y="3556"/>
                  </a:lnTo>
                  <a:lnTo>
                    <a:pt x="834517" y="5461"/>
                  </a:lnTo>
                  <a:lnTo>
                    <a:pt x="902208" y="44958"/>
                  </a:lnTo>
                  <a:lnTo>
                    <a:pt x="0" y="44323"/>
                  </a:lnTo>
                  <a:lnTo>
                    <a:pt x="0" y="50673"/>
                  </a:lnTo>
                  <a:lnTo>
                    <a:pt x="902004" y="51308"/>
                  </a:lnTo>
                  <a:lnTo>
                    <a:pt x="834517" y="90678"/>
                  </a:lnTo>
                  <a:lnTo>
                    <a:pt x="834009" y="92583"/>
                  </a:lnTo>
                  <a:lnTo>
                    <a:pt x="835787" y="95631"/>
                  </a:lnTo>
                  <a:lnTo>
                    <a:pt x="837692" y="96139"/>
                  </a:lnTo>
                  <a:lnTo>
                    <a:pt x="914654" y="51308"/>
                  </a:lnTo>
                  <a:lnTo>
                    <a:pt x="920115" y="48133"/>
                  </a:lnTo>
                  <a:close/>
                </a:path>
                <a:path w="3501390" h="106045">
                  <a:moveTo>
                    <a:pt x="3501390" y="57658"/>
                  </a:moveTo>
                  <a:lnTo>
                    <a:pt x="3418967" y="9525"/>
                  </a:lnTo>
                  <a:lnTo>
                    <a:pt x="3417062" y="10033"/>
                  </a:lnTo>
                  <a:lnTo>
                    <a:pt x="3415284" y="13081"/>
                  </a:lnTo>
                  <a:lnTo>
                    <a:pt x="3415792" y="14986"/>
                  </a:lnTo>
                  <a:lnTo>
                    <a:pt x="3483483" y="54483"/>
                  </a:lnTo>
                  <a:lnTo>
                    <a:pt x="2581275" y="53848"/>
                  </a:lnTo>
                  <a:lnTo>
                    <a:pt x="2581275" y="60198"/>
                  </a:lnTo>
                  <a:lnTo>
                    <a:pt x="3483279" y="60833"/>
                  </a:lnTo>
                  <a:lnTo>
                    <a:pt x="3415792" y="100203"/>
                  </a:lnTo>
                  <a:lnTo>
                    <a:pt x="3415284" y="102108"/>
                  </a:lnTo>
                  <a:lnTo>
                    <a:pt x="3417062" y="105156"/>
                  </a:lnTo>
                  <a:lnTo>
                    <a:pt x="3418967" y="105664"/>
                  </a:lnTo>
                  <a:lnTo>
                    <a:pt x="3495929" y="60833"/>
                  </a:lnTo>
                  <a:lnTo>
                    <a:pt x="3501390" y="5765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Textbox 22"/>
            <p:cNvSpPr txBox="1"/>
            <p:nvPr/>
          </p:nvSpPr>
          <p:spPr>
            <a:xfrm>
              <a:off x="2079625" y="54610"/>
              <a:ext cx="1673860" cy="694055"/>
            </a:xfrm>
            <a:prstGeom prst="rect">
              <a:avLst/>
            </a:prstGeom>
            <a:ln w="6350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75615" marR="473075" algn="ctr">
                <a:lnSpc>
                  <a:spcPct val="150000"/>
                </a:lnSpc>
                <a:spcBef>
                  <a:spcPts val="365"/>
                </a:spcBef>
                <a:spcAft>
                  <a:spcPts val="0"/>
                </a:spcAft>
              </a:pPr>
              <a:r>
                <a:rPr lang="en-US" sz="2000" b="1" spc="-1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Channel </a:t>
              </a:r>
              <a:r>
                <a:rPr lang="en-US" sz="2000" b="1" spc="-3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or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540" marR="0" algn="ctr">
                <a:lnSpc>
                  <a:spcPct val="150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Transmission</a:t>
              </a:r>
              <a:r>
                <a:rPr lang="en-US" sz="2000" b="1" spc="-45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spc="-2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Path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3175" y="54610"/>
              <a:ext cx="1151890" cy="694055"/>
            </a:xfrm>
            <a:prstGeom prst="rect">
              <a:avLst/>
            </a:prstGeom>
            <a:ln w="6350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321310" marR="318770" algn="ctr">
                <a:lnSpc>
                  <a:spcPct val="150000"/>
                </a:lnSpc>
                <a:spcBef>
                  <a:spcPts val="365"/>
                </a:spcBef>
                <a:spcAft>
                  <a:spcPts val="0"/>
                </a:spcAft>
              </a:pPr>
              <a:r>
                <a:rPr lang="en-US" sz="2000" b="1" spc="-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Source </a:t>
              </a:r>
              <a:r>
                <a:rPr lang="en-US" sz="2000" b="1" spc="-3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or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635" algn="ctr">
                <a:lnSpc>
                  <a:spcPct val="150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en-US" sz="2000" b="1" spc="-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Transmitter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24"/>
            <p:cNvSpPr txBox="1"/>
            <p:nvPr/>
          </p:nvSpPr>
          <p:spPr>
            <a:xfrm>
              <a:off x="4660900" y="3175"/>
              <a:ext cx="1160780" cy="753110"/>
            </a:xfrm>
            <a:prstGeom prst="rect">
              <a:avLst/>
            </a:prstGeom>
            <a:ln w="6350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93345" marR="90805" algn="ctr">
                <a:lnSpc>
                  <a:spcPct val="150000"/>
                </a:lnSpc>
                <a:spcBef>
                  <a:spcPts val="360"/>
                </a:spcBef>
                <a:spcAft>
                  <a:spcPts val="0"/>
                </a:spcAft>
              </a:pPr>
              <a:r>
                <a:rPr lang="en-US" sz="2000" b="1" spc="-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Destination </a:t>
              </a:r>
              <a:r>
                <a:rPr lang="en-US" sz="2000" b="1" spc="-3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or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3345" marR="90805" algn="ctr">
                <a:lnSpc>
                  <a:spcPct val="150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en-US" sz="2000" b="1" spc="-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Receiver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922020" y="2519523"/>
            <a:ext cx="10233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88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Consider</a:t>
            </a:r>
            <a:r>
              <a:rPr lang="en-US" sz="24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block</a:t>
            </a:r>
            <a:r>
              <a:rPr lang="en-US" sz="2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diagram</a:t>
            </a:r>
            <a:r>
              <a:rPr lang="en-US" sz="24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24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information</a:t>
            </a:r>
            <a:r>
              <a:rPr lang="en-US" sz="2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transmission</a:t>
            </a:r>
            <a:r>
              <a:rPr lang="en-US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system</a:t>
            </a:r>
            <a:r>
              <a:rPr lang="en-US" sz="24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model.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3955" y="5061565"/>
            <a:ext cx="3523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spc="-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400" spc="-1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400" spc="-2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transmitted</a:t>
            </a:r>
            <a:r>
              <a:rPr lang="en-US" sz="2400" spc="-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symbol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68269" y="5061565"/>
            <a:ext cx="3187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spc="-1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400" spc="-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400" spc="-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received</a:t>
            </a:r>
            <a:r>
              <a:rPr lang="en-US" sz="2400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symbol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55911" y="3641475"/>
            <a:ext cx="396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8194970" y="3607159"/>
            <a:ext cx="396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6931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Measuring of Information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3420" y="2395240"/>
                <a:ext cx="10805160" cy="4462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information carried by each symbol x</a:t>
                </a:r>
                <a:r>
                  <a:rPr lang="en-US" sz="28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called the self-information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denoted</a:t>
                </a:r>
                <a:r>
                  <a:rPr lang="en-US" sz="2800" spc="-5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  <a:r>
                  <a:rPr lang="en-US" sz="2800" spc="-5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800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𝑥𝑖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may say that the event with high probability has little information and vice versa. Thus, if p(xi) is the probability of the symbol xi then one can write:</a:t>
                </a:r>
              </a:p>
              <a:p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 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𝐼𝑥𝑖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	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𝑥𝑖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 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𝑓(.) is an inverse function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" y="2395240"/>
                <a:ext cx="10805160" cy="4462760"/>
              </a:xfrm>
              <a:prstGeom prst="rect">
                <a:avLst/>
              </a:prstGeom>
              <a:blipFill rotWithShape="0">
                <a:blip r:embed="rId2"/>
                <a:stretch>
                  <a:fillRect l="-1016" t="-1503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14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Measuring of Information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5800" y="2407920"/>
                <a:ext cx="10698480" cy="3570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87400" marR="297815" indent="-457200">
                  <a:spcBef>
                    <a:spcPts val="775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Consider next the occurrence of two independent events </a:t>
                </a:r>
                <a:r>
                  <a:rPr 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𝑥</a:t>
                </a:r>
                <a:r>
                  <a:rPr 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𝑖</a:t>
                </a:r>
                <a:r>
                  <a:rPr lang="en-US" sz="1600" spc="185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and 𝑥</a:t>
                </a:r>
                <a:r>
                  <a:rPr 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𝑛</a:t>
                </a:r>
                <a:r>
                  <a:rPr lang="en-US" sz="1600" spc="16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 the same time.</a:t>
                </a:r>
                <a:r>
                  <a:rPr lang="en-US" sz="2800" spc="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the self-information of both events will add together.</a:t>
                </a:r>
                <a:r>
                  <a:rPr lang="en-US" sz="2800" spc="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using: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87400" indent="-457200">
                  <a:spcBef>
                    <a:spcPts val="94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𝐼𝑥𝑛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𝑥𝑛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800" spc="-1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87400" marR="0" indent="-457200">
                  <a:spcBef>
                    <a:spcPts val="94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endPara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87400" marR="0" indent="-457200">
                  <a:spcBef>
                    <a:spcPts val="75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en-US" sz="2800" spc="-3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total</a:t>
                </a:r>
                <a:r>
                  <a:rPr lang="en-US" sz="2800" spc="-2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information</a:t>
                </a:r>
                <a:r>
                  <a:rPr lang="en-US" sz="2800" spc="-3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en-US" sz="2800" spc="-15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given</a:t>
                </a:r>
                <a:r>
                  <a:rPr lang="en-US" sz="2800" spc="-15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spc="-25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  <a:r>
                  <a:rPr lang="en-US" sz="3200" spc="-25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87400" marR="0" indent="-457200">
                  <a:spcBef>
                    <a:spcPts val="75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𝐼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𝑇</a:t>
                </a:r>
                <a:r>
                  <a:rPr lang="en-US" sz="2400" spc="315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spc="105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𝐼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𝑥</a:t>
                </a:r>
                <a:r>
                  <a:rPr lang="en-US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𝑖</a:t>
                </a:r>
                <a:r>
                  <a:rPr lang="en-US" sz="1600" spc="275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spc="375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𝐼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𝑥</a:t>
                </a:r>
                <a:r>
                  <a:rPr lang="en-US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𝑛</a:t>
                </a:r>
                <a:r>
                  <a:rPr lang="en-US" sz="1600" spc="365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𝑓</a:t>
                </a:r>
                <a:r>
                  <a:rPr lang="en-US" sz="3200" spc="75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(𝑝(𝑥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𝑖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))</a:t>
                </a:r>
                <a:r>
                  <a:rPr lang="en-US" sz="3200" spc="1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spc="375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𝑓</a:t>
                </a:r>
                <a:r>
                  <a:rPr lang="en-US" sz="3200" spc="65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1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(𝑝(𝑥</a:t>
                </a:r>
                <a:r>
                  <a:rPr lang="en-US" sz="2400" spc="-1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𝑛</a:t>
                </a:r>
                <a:r>
                  <a:rPr lang="en-US" sz="3200" spc="-1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))</a:t>
                </a:r>
                <a:endParaRPr lang="en-US" sz="20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407920"/>
                <a:ext cx="10698480" cy="3570208"/>
              </a:xfrm>
              <a:prstGeom prst="rect">
                <a:avLst/>
              </a:prstGeom>
              <a:blipFill rotWithShape="0">
                <a:blip r:embed="rId2"/>
                <a:stretch>
                  <a:fillRect t="-1877" b="-3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353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Measuring of Information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5320" y="2285999"/>
                <a:ext cx="10683240" cy="3670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30200" marR="0">
                  <a:lnSpc>
                    <a:spcPct val="150000"/>
                  </a:lnSpc>
                  <a:spcBef>
                    <a:spcPts val="730"/>
                  </a:spcBef>
                  <a:spcAft>
                    <a:spcPts val="0"/>
                  </a:spcAft>
                  <a:tabLst>
                    <a:tab pos="1744980" algn="l"/>
                    <a:tab pos="4672965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</a:t>
                </a:r>
                <a:r>
                  <a:rPr lang="en-US" sz="2400" spc="-15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𝑥𝑖</m:t>
                    </m:r>
                  </m:oMath>
                </a14:m>
                <a:r>
                  <a:rPr lang="en-US" sz="2400" spc="18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2400" spc="-2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pc="-25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𝑥𝑛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are</a:t>
                </a:r>
                <a:r>
                  <a:rPr lang="en-US" sz="2400" spc="15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independent</a:t>
                </a:r>
                <a:r>
                  <a:rPr lang="en-US" sz="2400" spc="35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then:</a:t>
                </a:r>
                <a:r>
                  <a:rPr lang="en-US" sz="2400" spc="3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spc="3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30200" marR="0">
                  <a:lnSpc>
                    <a:spcPct val="150000"/>
                  </a:lnSpc>
                  <a:spcBef>
                    <a:spcPts val="730"/>
                  </a:spcBef>
                  <a:spcAft>
                    <a:spcPts val="0"/>
                  </a:spcAft>
                  <a:tabLst>
                    <a:tab pos="1744980" algn="l"/>
                    <a:tab pos="46729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𝑥𝑖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𝑥𝑛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 =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	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𝑥𝑖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). </m:t>
                      </m:r>
                      <m:r>
                        <a:rPr lang="en-US" sz="2400" i="1" spc="-1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2400" i="1" spc="-1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 spc="-1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𝑥𝑛</m:t>
                      </m:r>
                      <m:r>
                        <a:rPr lang="en-US" sz="2400" i="1" spc="-1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75920" marR="0">
                  <a:lnSpc>
                    <a:spcPct val="150000"/>
                  </a:lnSpc>
                  <a:spcBef>
                    <a:spcPts val="920"/>
                  </a:spcBef>
                  <a:spcAft>
                    <a:spcPts val="0"/>
                  </a:spcAft>
                  <a:tabLst>
                    <a:tab pos="1186815" algn="l"/>
                  </a:tabLst>
                </a:pPr>
                <a:r>
                  <a:rPr lang="en-US" sz="2400" spc="-2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Also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𝐼𝑇</m:t>
                    </m:r>
                    <m:r>
                      <a:rPr lang="en-US" sz="2400" i="1" spc="335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 spc="125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 spc="85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𝑥𝑖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). (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𝑥𝑛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)) =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 spc="7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𝑥𝑖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)) +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 spc="9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spc="-1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spc="-1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 i="1" spc="-1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spc="-1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𝑥𝑛</m:t>
                    </m:r>
                    <m:r>
                      <a:rPr lang="en-US" sz="2400" i="1" spc="-1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endParaRPr lang="en-US" sz="2400" spc="-1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75920" marR="0">
                  <a:spcBef>
                    <a:spcPts val="920"/>
                  </a:spcBef>
                  <a:spcAft>
                    <a:spcPts val="0"/>
                  </a:spcAft>
                  <a:tabLst>
                    <a:tab pos="1186815" algn="l"/>
                  </a:tabLst>
                </a:pPr>
                <a:endParaRPr lang="en-US" spc="-10" dirty="0" smtClean="0">
                  <a:solidFill>
                    <a:srgbClr val="4471C4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have logarithmic and invers function then, the measure of self-information is given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𝐼𝑥𝑖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= − 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𝐿𝑜𝑔𝑏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𝑥𝑖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75920" marR="0">
                  <a:spcBef>
                    <a:spcPts val="920"/>
                  </a:spcBef>
                  <a:spcAft>
                    <a:spcPts val="0"/>
                  </a:spcAft>
                  <a:tabLst>
                    <a:tab pos="1186815" algn="l"/>
                  </a:tabLst>
                </a:pP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" y="2285999"/>
                <a:ext cx="10683240" cy="3670236"/>
              </a:xfrm>
              <a:prstGeom prst="rect">
                <a:avLst/>
              </a:prstGeom>
              <a:blipFill rotWithShape="0">
                <a:blip r:embed="rId2"/>
                <a:stretch>
                  <a:fillRect l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14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30200" marR="0">
              <a:spcBef>
                <a:spcPts val="355"/>
              </a:spcBef>
              <a:spcAft>
                <a:spcPts val="0"/>
              </a:spcAft>
            </a:pPr>
            <a:r>
              <a:rPr lang="en-US" b="1" spc="-1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Example-</a:t>
            </a:r>
            <a:r>
              <a:rPr lang="en-US" b="1" spc="-5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3200" dirty="0">
              <a:solidFill>
                <a:schemeClr val="accent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7761" y="2770136"/>
            <a:ext cx="9936478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3100" marR="297815" indent="-342900">
              <a:lnSpc>
                <a:spcPct val="150000"/>
              </a:lnSpc>
              <a:spcBef>
                <a:spcPts val="955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A</a:t>
            </a:r>
            <a:r>
              <a:rPr lang="en-US" sz="2800" spc="-6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bag</a:t>
            </a:r>
            <a:r>
              <a:rPr lang="en-US" sz="2800" spc="-7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lock</a:t>
            </a:r>
            <a:r>
              <a:rPr lang="en-US" sz="2800" spc="-7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consists</a:t>
            </a:r>
            <a:r>
              <a:rPr lang="en-US" sz="2800" spc="-7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2800" spc="-75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spc="-6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decimal</a:t>
            </a:r>
            <a:r>
              <a:rPr lang="en-US" sz="2800" spc="-55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digits,</a:t>
            </a:r>
            <a:r>
              <a:rPr lang="en-US" sz="2800" spc="-65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find</a:t>
            </a:r>
            <a:r>
              <a:rPr lang="en-US" sz="2800" spc="-7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800" spc="-75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information</a:t>
            </a:r>
            <a:r>
              <a:rPr lang="en-US" sz="2800" spc="-6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6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80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required</a:t>
            </a:r>
            <a:r>
              <a:rPr lang="en-US" sz="2800" spc="-7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800" spc="-7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open</a:t>
            </a:r>
            <a:r>
              <a:rPr lang="en-US" sz="2800" spc="-7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such lock in Hartley units and in Bits.</a:t>
            </a:r>
            <a:endParaRPr lang="en-US" sz="28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5520" y="4907280"/>
            <a:ext cx="768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00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13193</TotalTime>
  <Words>210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 Math</vt:lpstr>
      <vt:lpstr>Garamond</vt:lpstr>
      <vt:lpstr>Times New Roman</vt:lpstr>
      <vt:lpstr>Wingdings</vt:lpstr>
      <vt:lpstr>Organic</vt:lpstr>
      <vt:lpstr>PowerPoint Presentation</vt:lpstr>
      <vt:lpstr>Measuring of Information</vt:lpstr>
      <vt:lpstr>Measuring of Information</vt:lpstr>
      <vt:lpstr>Measuring of Information</vt:lpstr>
      <vt:lpstr>Measuring of Information</vt:lpstr>
      <vt:lpstr>Example-1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Arrays</dc:title>
  <dc:creator>ALFA</dc:creator>
  <cp:lastModifiedBy>ALFA</cp:lastModifiedBy>
  <cp:revision>54</cp:revision>
  <dcterms:created xsi:type="dcterms:W3CDTF">2024-03-01T10:56:27Z</dcterms:created>
  <dcterms:modified xsi:type="dcterms:W3CDTF">2024-12-01T05:56:17Z</dcterms:modified>
</cp:coreProperties>
</file>