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16"/>
  </p:notesMasterIdLst>
  <p:sldIdLst>
    <p:sldId id="323" r:id="rId2"/>
    <p:sldId id="257" r:id="rId3"/>
    <p:sldId id="324" r:id="rId4"/>
    <p:sldId id="325" r:id="rId5"/>
    <p:sldId id="259" r:id="rId6"/>
    <p:sldId id="326" r:id="rId7"/>
    <p:sldId id="330" r:id="rId8"/>
    <p:sldId id="329" r:id="rId9"/>
    <p:sldId id="327" r:id="rId10"/>
    <p:sldId id="328" r:id="rId11"/>
    <p:sldId id="331" r:id="rId12"/>
    <p:sldId id="333" r:id="rId13"/>
    <p:sldId id="332" r:id="rId14"/>
    <p:sldId id="29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449BE9-DA58-4CAF-B18F-A0E3D5EA8B9A}" type="datetimeFigureOut">
              <a:rPr lang="ar-IQ" smtClean="0"/>
              <a:t>17/07/1445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3AA07E-75A0-4B1D-B7E4-D4CFA5CC7D17}" type="slidenum">
              <a:rPr lang="ar-IQ" smtClean="0"/>
              <a:t>‹#›</a:t>
            </a:fld>
            <a:endParaRPr lang="ar-IQ"/>
          </a:p>
        </p:txBody>
      </p:sp>
    </p:spTree>
    <p:extLst>
      <p:ext uri="{BB962C8B-B14F-4D97-AF65-F5344CB8AC3E}">
        <p14:creationId xmlns:p14="http://schemas.microsoft.com/office/powerpoint/2010/main" val="1027250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7EBAE9D-01C7-4B28-9ED1-9177E8C4A2DC}" type="slidenum">
              <a:rPr lang="ar-IQ" smtClean="0">
                <a:solidFill>
                  <a:prstClr val="black"/>
                </a:solidFill>
              </a:rPr>
              <a:pPr/>
              <a:t>1</a:t>
            </a:fld>
            <a:endParaRPr lang="ar-IQ">
              <a:solidFill>
                <a:prstClr val="black"/>
              </a:solidFill>
            </a:endParaRPr>
          </a:p>
        </p:txBody>
      </p:sp>
    </p:spTree>
    <p:extLst>
      <p:ext uri="{BB962C8B-B14F-4D97-AF65-F5344CB8AC3E}">
        <p14:creationId xmlns:p14="http://schemas.microsoft.com/office/powerpoint/2010/main" val="324671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Drugs taken during pregnancy pose a risk throughout the pregnancy, but pose the highest risk during the first trimester, due to the formation of vital organs and functions of the fetus during this time</a:t>
            </a:r>
          </a:p>
          <a:p>
            <a:pPr algn="l" rtl="0"/>
            <a:r>
              <a:rPr lang="en-US" sz="1200" b="0" i="0" u="none" strike="noStrike" kern="1200" baseline="0" dirty="0">
                <a:solidFill>
                  <a:schemeClr val="tx1"/>
                </a:solidFill>
                <a:latin typeface="+mn-lt"/>
                <a:ea typeface="+mn-ea"/>
                <a:cs typeface="+mn-cs"/>
              </a:rPr>
              <a:t>Infants usually require small dosages because of their body size and the immaturity of their organs, especially the liver and kidneys.</a:t>
            </a:r>
          </a:p>
          <a:p>
            <a:pPr algn="l" rtl="0"/>
            <a:r>
              <a:rPr lang="en-US" sz="1200" b="0" i="0" u="none" strike="noStrike" kern="1200" baseline="0" dirty="0">
                <a:solidFill>
                  <a:schemeClr val="tx1"/>
                </a:solidFill>
                <a:latin typeface="+mn-lt"/>
                <a:ea typeface="+mn-ea"/>
                <a:cs typeface="+mn-cs"/>
              </a:rPr>
              <a:t>Differences in gastric acidity and liver enzymes required for drug metabolism may require different medication choices and dosages than adults.</a:t>
            </a:r>
          </a:p>
          <a:p>
            <a:pPr algn="l" rtl="0"/>
            <a:r>
              <a:rPr lang="en-US" sz="1200" b="0" i="0" u="none" strike="noStrike" kern="1200" baseline="0" dirty="0">
                <a:solidFill>
                  <a:schemeClr val="tx1"/>
                </a:solidFill>
                <a:latin typeface="+mn-lt"/>
                <a:ea typeface="+mn-ea"/>
                <a:cs typeface="+mn-cs"/>
              </a:rPr>
              <a:t>Older adults have different responses to medications due to</a:t>
            </a:r>
          </a:p>
          <a:p>
            <a:pPr algn="l" rtl="0"/>
            <a:r>
              <a:rPr lang="en-US" sz="1200" b="0" i="0" u="none" strike="noStrike" kern="1200" baseline="0" dirty="0">
                <a:solidFill>
                  <a:schemeClr val="tx1"/>
                </a:solidFill>
                <a:latin typeface="+mn-lt"/>
                <a:ea typeface="+mn-ea"/>
                <a:cs typeface="+mn-cs"/>
              </a:rPr>
              <a:t>physiological changes that accompany aging. These changes include decreased liver and kidney function, which can result in the accumulation of the drug in the body. In addition, the older person may be on</a:t>
            </a:r>
          </a:p>
          <a:p>
            <a:pPr algn="l" rtl="0"/>
            <a:r>
              <a:rPr lang="en-US" sz="1200" b="0" i="0" u="none" strike="noStrike" kern="1200" baseline="0" dirty="0">
                <a:solidFill>
                  <a:schemeClr val="tx1"/>
                </a:solidFill>
                <a:latin typeface="+mn-lt"/>
                <a:ea typeface="+mn-ea"/>
                <a:cs typeface="+mn-cs"/>
              </a:rPr>
              <a:t>multiple drugs and incompatibilities may occur.</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3</a:t>
            </a:fld>
            <a:endParaRPr lang="ar-IQ"/>
          </a:p>
        </p:txBody>
      </p:sp>
    </p:spTree>
    <p:extLst>
      <p:ext uri="{BB962C8B-B14F-4D97-AF65-F5344CB8AC3E}">
        <p14:creationId xmlns:p14="http://schemas.microsoft.com/office/powerpoint/2010/main" val="318864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8- Iron supplements are known to cause GI irritation. Administering the iron supplement after a meal can reduce GI irritation.</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4</a:t>
            </a:fld>
            <a:endParaRPr lang="ar-IQ"/>
          </a:p>
        </p:txBody>
      </p:sp>
    </p:spTree>
    <p:extLst>
      <p:ext uri="{BB962C8B-B14F-4D97-AF65-F5344CB8AC3E}">
        <p14:creationId xmlns:p14="http://schemas.microsoft.com/office/powerpoint/2010/main" val="118779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5641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666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887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0220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711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0442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5651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2018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9591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17/07/1445</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1826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6358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17/07/1445</a:t>
            </a:fld>
            <a:endParaRPr lang="ar-SA"/>
          </a:p>
        </p:txBody>
      </p:sp>
      <p:sp>
        <p:nvSpPr>
          <p:cNvPr id="8" name="Footer Placeholder 7"/>
          <p:cNvSpPr>
            <a:spLocks noGrp="1"/>
          </p:cNvSpPr>
          <p:nvPr>
            <p:ph type="ftr" sz="quarter" idx="11"/>
          </p:nvPr>
        </p:nvSpPr>
        <p:spPr/>
        <p:txBody>
          <a:bodyPr/>
          <a:lstStyle/>
          <a:p>
            <a:endParaRPr lang="ar-S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3673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17/07/1445</a:t>
            </a:fld>
            <a:endParaRPr lang="ar-SA"/>
          </a:p>
        </p:txBody>
      </p:sp>
      <p:sp>
        <p:nvSpPr>
          <p:cNvPr id="4" name="Footer Placeholder 3"/>
          <p:cNvSpPr>
            <a:spLocks noGrp="1"/>
          </p:cNvSpPr>
          <p:nvPr>
            <p:ph type="ftr" sz="quarter" idx="11"/>
          </p:nvPr>
        </p:nvSpPr>
        <p:spPr/>
        <p:txBody>
          <a:bodyPr/>
          <a:lstStyle/>
          <a:p>
            <a:endParaRPr lang="ar-S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972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17/07/1445</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820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9868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17/07/1445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5195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B8ABB09-4A1D-463E-8065-109CC2B7EFAA}" type="datetimeFigureOut">
              <a:rPr lang="ar-SA" smtClean="0"/>
              <a:t>17/07/1445</a:t>
            </a:fld>
            <a:endParaRPr lang="ar-S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7141055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425" y="0"/>
            <a:ext cx="4504710" cy="4752528"/>
          </a:xfrm>
        </p:spPr>
        <p:txBody>
          <a:bodyPr>
            <a:normAutofit/>
          </a:bodyPr>
          <a:lstStyle/>
          <a:p>
            <a:pPr algn="ctr"/>
            <a:r>
              <a:rPr lang="en-US" sz="3600" b="1" dirty="0">
                <a:latin typeface="Times New Roman" panose="02020603050405020304" pitchFamily="18" charset="0"/>
                <a:cs typeface="Times New Roman" panose="02020603050405020304" pitchFamily="18" charset="0"/>
              </a:rPr>
              <a:t>Lecture </a:t>
            </a:r>
            <a:r>
              <a:rPr lang="ar-BH" sz="3600" b="1" dirty="0">
                <a:latin typeface="Times New Roman" panose="02020603050405020304" pitchFamily="18" charset="0"/>
                <a:cs typeface="Times New Roman" panose="02020603050405020304" pitchFamily="18" charset="0"/>
              </a:rPr>
              <a:t>8</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Subject</a:t>
            </a:r>
            <a:br>
              <a:rPr lang="en-US" sz="32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Medication Administration</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Part 1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Theoretical</a:t>
            </a:r>
            <a:br>
              <a:rPr lang="en-US" sz="2800" b="1" dirty="0">
                <a:latin typeface="Times New Roman" panose="02020603050405020304" pitchFamily="18" charset="0"/>
                <a:cs typeface="Times New Roman" panose="02020603050405020304" pitchFamily="18" charset="0"/>
              </a:rPr>
            </a:br>
            <a:endParaRPr lang="ar-IQ" sz="11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831674" y="4941168"/>
            <a:ext cx="3760211" cy="1368152"/>
          </a:xfrm>
        </p:spPr>
        <p:txBody>
          <a:bodyPr>
            <a:normAutofit fontScale="92500" lnSpcReduction="20000"/>
          </a:bodyPr>
          <a:lstStyle/>
          <a:p>
            <a:pPr algn="ctr" rtl="0"/>
            <a:r>
              <a:rPr lang="en-US" b="1" dirty="0">
                <a:solidFill>
                  <a:schemeClr val="tx1"/>
                </a:solidFill>
                <a:latin typeface="Times New Roman" panose="02020603050405020304" pitchFamily="18" charset="0"/>
                <a:cs typeface="Times New Roman" panose="02020603050405020304" pitchFamily="18" charset="0"/>
              </a:rPr>
              <a:t>Prepared by</a:t>
            </a:r>
          </a:p>
          <a:p>
            <a:pPr algn="ctr" rtl="0"/>
            <a:r>
              <a:rPr lang="en-US" b="1" dirty="0">
                <a:solidFill>
                  <a:schemeClr val="tx1"/>
                </a:solidFill>
                <a:latin typeface="Times New Roman" panose="02020603050405020304" pitchFamily="18" charset="0"/>
                <a:cs typeface="Times New Roman" panose="02020603050405020304" pitchFamily="18" charset="0"/>
              </a:rPr>
              <a:t>Dr. Ali Ahmed</a:t>
            </a:r>
          </a:p>
          <a:p>
            <a:pPr algn="ctr"/>
            <a:r>
              <a:rPr lang="en-US" b="1" dirty="0">
                <a:solidFill>
                  <a:schemeClr val="tx1"/>
                </a:solidFill>
                <a:latin typeface="Times New Roman" panose="02020603050405020304" pitchFamily="18" charset="0"/>
                <a:cs typeface="Times New Roman" panose="02020603050405020304" pitchFamily="18" charset="0"/>
              </a:rPr>
              <a:t>Dr: </a:t>
            </a:r>
            <a:r>
              <a:rPr lang="en-US" b="1" dirty="0" err="1">
                <a:solidFill>
                  <a:schemeClr val="tx1"/>
                </a:solidFill>
                <a:latin typeface="Times New Roman" panose="02020603050405020304" pitchFamily="18" charset="0"/>
                <a:cs typeface="Times New Roman" panose="02020603050405020304" pitchFamily="18" charset="0"/>
              </a:rPr>
              <a:t>Hayder</a:t>
            </a:r>
            <a:r>
              <a:rPr lang="en-US" b="1" dirty="0">
                <a:solidFill>
                  <a:schemeClr val="tx1"/>
                </a:solidFill>
                <a:latin typeface="Times New Roman" panose="02020603050405020304" pitchFamily="18" charset="0"/>
                <a:cs typeface="Times New Roman" panose="02020603050405020304" pitchFamily="18" charset="0"/>
              </a:rPr>
              <a:t> Mohammed</a:t>
            </a:r>
          </a:p>
          <a:p>
            <a:pPr algn="ctr"/>
            <a:r>
              <a:rPr lang="en-US" b="1" dirty="0" err="1">
                <a:solidFill>
                  <a:schemeClr val="tx1"/>
                </a:solidFill>
                <a:latin typeface="Times New Roman" panose="02020603050405020304" pitchFamily="18" charset="0"/>
                <a:cs typeface="Times New Roman" panose="02020603050405020304" pitchFamily="18" charset="0"/>
              </a:rPr>
              <a:t>Dr.Rania</a:t>
            </a:r>
            <a:r>
              <a:rPr lang="en-US" b="1" dirty="0">
                <a:solidFill>
                  <a:schemeClr val="tx1"/>
                </a:solidFill>
                <a:latin typeface="Times New Roman" panose="02020603050405020304" pitchFamily="18" charset="0"/>
                <a:cs typeface="Times New Roman" panose="02020603050405020304" pitchFamily="18" charset="0"/>
              </a:rPr>
              <a:t> Abd </a:t>
            </a:r>
            <a:r>
              <a:rPr lang="en-US" b="1" dirty="0" err="1">
                <a:solidFill>
                  <a:schemeClr val="tx1"/>
                </a:solidFill>
                <a:latin typeface="Times New Roman" panose="02020603050405020304" pitchFamily="18" charset="0"/>
                <a:cs typeface="Times New Roman" panose="02020603050405020304" pitchFamily="18" charset="0"/>
              </a:rPr>
              <a:t>Elmohsen</a:t>
            </a:r>
            <a:r>
              <a:rPr lang="en-US" b="1" dirty="0">
                <a:solidFill>
                  <a:schemeClr val="tx1"/>
                </a:solidFill>
                <a:latin typeface="Times New Roman" panose="02020603050405020304" pitchFamily="18" charset="0"/>
                <a:cs typeface="Times New Roman" panose="02020603050405020304" pitchFamily="18" charset="0"/>
              </a:rPr>
              <a:t> Abo </a:t>
            </a:r>
            <a:r>
              <a:rPr lang="en-US" b="1" dirty="0" err="1">
                <a:solidFill>
                  <a:schemeClr val="tx1"/>
                </a:solidFill>
                <a:latin typeface="Times New Roman" panose="02020603050405020304" pitchFamily="18" charset="0"/>
                <a:cs typeface="Times New Roman" panose="02020603050405020304" pitchFamily="18" charset="0"/>
              </a:rPr>
              <a:t>Elnour</a:t>
            </a:r>
            <a:r>
              <a:rPr lang="en-US" b="1" dirty="0">
                <a:solidFill>
                  <a:schemeClr val="tx1"/>
                </a:solidFill>
                <a:latin typeface="Times New Roman" panose="02020603050405020304" pitchFamily="18" charset="0"/>
                <a:cs typeface="Times New Roman" panose="02020603050405020304" pitchFamily="18" charset="0"/>
              </a:rPr>
              <a:t> </a:t>
            </a:r>
          </a:p>
          <a:p>
            <a:pPr algn="ctr" rtl="0"/>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6FB0C1F9-AC4C-410C-8C69-6784FA604D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135" y="345387"/>
            <a:ext cx="1918355" cy="1569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العلاقات المحلية لكلية المستقبل الجامعة">
            <a:extLst>
              <a:ext uri="{FF2B5EF4-FFF2-40B4-BE49-F238E27FC236}">
                <a16:creationId xmlns:a16="http://schemas.microsoft.com/office/drawing/2014/main" id="{94529578-2FBC-40C7-ACDB-6FBF600B2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15" y="345387"/>
            <a:ext cx="1918355" cy="183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7D7F2-2300-4F24-A5AA-A44E2CCF3EE2}"/>
              </a:ext>
            </a:extLst>
          </p:cNvPr>
          <p:cNvSpPr>
            <a:spLocks noGrp="1"/>
          </p:cNvSpPr>
          <p:nvPr>
            <p:ph idx="1"/>
          </p:nvPr>
        </p:nvSpPr>
        <p:spPr>
          <a:xfrm>
            <a:off x="358551" y="0"/>
            <a:ext cx="8677945" cy="6624736"/>
          </a:xfrm>
        </p:spPr>
        <p:txBody>
          <a:bodyPr>
            <a:noAutofit/>
          </a:bodyPr>
          <a:lstStyle/>
          <a:p>
            <a:pPr marL="0" indent="0">
              <a:lnSpc>
                <a:spcPct val="150000"/>
              </a:lnSpc>
              <a:buNone/>
            </a:pPr>
            <a:r>
              <a:rPr lang="en-US" sz="3200" b="1" dirty="0">
                <a:solidFill>
                  <a:srgbClr val="FF0000"/>
                </a:solidFill>
                <a:latin typeface="Times New Roman" panose="02020603050405020304" pitchFamily="18" charset="0"/>
                <a:cs typeface="Times New Roman" panose="02020603050405020304" pitchFamily="18" charset="0"/>
              </a:rPr>
              <a:t>C. Topical</a:t>
            </a:r>
          </a:p>
          <a:p>
            <a:pPr marL="0" indent="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Topical applications are those applied to a circumscribed surface area of the body. They affect only the area to which they are applied.</a:t>
            </a:r>
          </a:p>
          <a:p>
            <a:pPr marL="0" indent="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Topical applications include the following:</a:t>
            </a:r>
          </a:p>
          <a:p>
            <a:pPr>
              <a:lnSpc>
                <a:spcPct val="150000"/>
              </a:lnSpc>
              <a:buFont typeface="+mj-lt"/>
              <a:buAutoNum type="arabicPeriod"/>
            </a:pPr>
            <a:r>
              <a:rPr lang="en-US" sz="2400" b="1" dirty="0">
                <a:solidFill>
                  <a:schemeClr val="tx1"/>
                </a:solidFill>
                <a:latin typeface="Times New Roman" panose="02020603050405020304" pitchFamily="18" charset="0"/>
                <a:cs typeface="Times New Roman" panose="02020603050405020304" pitchFamily="18" charset="0"/>
              </a:rPr>
              <a:t>Dermatologic preparations</a:t>
            </a:r>
            <a:r>
              <a:rPr lang="en-US" sz="2400" dirty="0">
                <a:solidFill>
                  <a:schemeClr val="tx1"/>
                </a:solidFill>
                <a:latin typeface="Times New Roman" panose="02020603050405020304" pitchFamily="18" charset="0"/>
                <a:cs typeface="Times New Roman" panose="02020603050405020304" pitchFamily="18" charset="0"/>
              </a:rPr>
              <a:t>—applied to the skin</a:t>
            </a:r>
          </a:p>
        </p:txBody>
      </p:sp>
      <p:pic>
        <p:nvPicPr>
          <p:cNvPr id="4" name="Picture 3">
            <a:extLst>
              <a:ext uri="{FF2B5EF4-FFF2-40B4-BE49-F238E27FC236}">
                <a16:creationId xmlns:a16="http://schemas.microsoft.com/office/drawing/2014/main" id="{9300B0E5-C041-4175-B84F-EF2483C4A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38" y="3429000"/>
            <a:ext cx="46044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3F69E70-7905-4F1B-AB8D-48B942CB294A}"/>
              </a:ext>
            </a:extLst>
          </p:cNvPr>
          <p:cNvPicPr>
            <a:picLocks noChangeAspect="1"/>
          </p:cNvPicPr>
          <p:nvPr/>
        </p:nvPicPr>
        <p:blipFill>
          <a:blip r:embed="rId3"/>
          <a:stretch>
            <a:fillRect/>
          </a:stretch>
        </p:blipFill>
        <p:spPr>
          <a:xfrm>
            <a:off x="0" y="3429000"/>
            <a:ext cx="4555938" cy="3429000"/>
          </a:xfrm>
          <a:prstGeom prst="rect">
            <a:avLst/>
          </a:prstGeom>
        </p:spPr>
      </p:pic>
    </p:spTree>
    <p:extLst>
      <p:ext uri="{BB962C8B-B14F-4D97-AF65-F5344CB8AC3E}">
        <p14:creationId xmlns:p14="http://schemas.microsoft.com/office/powerpoint/2010/main" val="355109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507EC-6AEB-432A-91AD-F29BD6DE1B84}"/>
              </a:ext>
            </a:extLst>
          </p:cNvPr>
          <p:cNvSpPr>
            <a:spLocks noGrp="1"/>
          </p:cNvSpPr>
          <p:nvPr>
            <p:ph idx="1"/>
          </p:nvPr>
        </p:nvSpPr>
        <p:spPr>
          <a:xfrm>
            <a:off x="179512" y="116632"/>
            <a:ext cx="8568952" cy="3777622"/>
          </a:xfrm>
        </p:spPr>
        <p:txBody>
          <a:bodyPr>
            <a:normAutofit/>
          </a:bodyPr>
          <a:lstStyle/>
          <a:p>
            <a:pPr marL="287338" indent="-287338">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2- </a:t>
            </a:r>
            <a:r>
              <a:rPr lang="en-US" sz="2400" b="1" dirty="0">
                <a:solidFill>
                  <a:schemeClr val="tx1"/>
                </a:solidFill>
                <a:latin typeface="Times New Roman" panose="02020603050405020304" pitchFamily="18" charset="0"/>
                <a:cs typeface="Times New Roman" panose="02020603050405020304" pitchFamily="18" charset="0"/>
              </a:rPr>
              <a:t>Instillations and irrigations</a:t>
            </a:r>
            <a:r>
              <a:rPr lang="en-US" sz="2400" dirty="0">
                <a:solidFill>
                  <a:schemeClr val="tx1"/>
                </a:solidFill>
                <a:latin typeface="Times New Roman" panose="02020603050405020304" pitchFamily="18" charset="0"/>
                <a:cs typeface="Times New Roman" panose="02020603050405020304" pitchFamily="18" charset="0"/>
              </a:rPr>
              <a:t>—applied into body cavities or orifices, such as the urinary bladder, eyes, ears, nose, rectum, or vagina.</a:t>
            </a:r>
          </a:p>
          <a:p>
            <a:endParaRPr lang="en-US" sz="2400" dirty="0"/>
          </a:p>
        </p:txBody>
      </p:sp>
      <p:pic>
        <p:nvPicPr>
          <p:cNvPr id="4" name="Picture 3">
            <a:extLst>
              <a:ext uri="{FF2B5EF4-FFF2-40B4-BE49-F238E27FC236}">
                <a16:creationId xmlns:a16="http://schemas.microsoft.com/office/drawing/2014/main" id="{59F3F546-EFC3-460D-BC94-72F2632E52C7}"/>
              </a:ext>
            </a:extLst>
          </p:cNvPr>
          <p:cNvPicPr>
            <a:picLocks noChangeAspect="1"/>
          </p:cNvPicPr>
          <p:nvPr/>
        </p:nvPicPr>
        <p:blipFill>
          <a:blip r:embed="rId2"/>
          <a:stretch>
            <a:fillRect/>
          </a:stretch>
        </p:blipFill>
        <p:spPr>
          <a:xfrm>
            <a:off x="0" y="1772816"/>
            <a:ext cx="4572000" cy="5085184"/>
          </a:xfrm>
          <a:prstGeom prst="rect">
            <a:avLst/>
          </a:prstGeom>
        </p:spPr>
      </p:pic>
      <p:pic>
        <p:nvPicPr>
          <p:cNvPr id="5" name="Picture 4">
            <a:extLst>
              <a:ext uri="{FF2B5EF4-FFF2-40B4-BE49-F238E27FC236}">
                <a16:creationId xmlns:a16="http://schemas.microsoft.com/office/drawing/2014/main" id="{BC011276-3DD5-4AF7-B9FD-55C3907C4447}"/>
              </a:ext>
            </a:extLst>
          </p:cNvPr>
          <p:cNvPicPr>
            <a:picLocks noChangeAspect="1"/>
          </p:cNvPicPr>
          <p:nvPr/>
        </p:nvPicPr>
        <p:blipFill>
          <a:blip r:embed="rId3"/>
          <a:stretch>
            <a:fillRect/>
          </a:stretch>
        </p:blipFill>
        <p:spPr>
          <a:xfrm>
            <a:off x="4572000" y="1772816"/>
            <a:ext cx="4572000" cy="5085184"/>
          </a:xfrm>
          <a:prstGeom prst="rect">
            <a:avLst/>
          </a:prstGeom>
        </p:spPr>
      </p:pic>
    </p:spTree>
    <p:extLst>
      <p:ext uri="{BB962C8B-B14F-4D97-AF65-F5344CB8AC3E}">
        <p14:creationId xmlns:p14="http://schemas.microsoft.com/office/powerpoint/2010/main" val="129542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A958-414E-4C09-81E1-5EB29FAA51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FBFD39-228E-4B8B-9275-715CDC50A4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CA4FFA-760F-4A15-B1E6-59C0805DD91D}"/>
              </a:ext>
            </a:extLst>
          </p:cNvPr>
          <p:cNvPicPr>
            <a:picLocks noChangeAspect="1"/>
          </p:cNvPicPr>
          <p:nvPr/>
        </p:nvPicPr>
        <p:blipFill>
          <a:blip r:embed="rId2"/>
          <a:stretch>
            <a:fillRect/>
          </a:stretch>
        </p:blipFill>
        <p:spPr>
          <a:xfrm>
            <a:off x="7325" y="0"/>
            <a:ext cx="4567599" cy="6858000"/>
          </a:xfrm>
          <a:prstGeom prst="rect">
            <a:avLst/>
          </a:prstGeom>
        </p:spPr>
      </p:pic>
      <p:pic>
        <p:nvPicPr>
          <p:cNvPr id="5" name="Picture 4">
            <a:extLst>
              <a:ext uri="{FF2B5EF4-FFF2-40B4-BE49-F238E27FC236}">
                <a16:creationId xmlns:a16="http://schemas.microsoft.com/office/drawing/2014/main" id="{7CE9F482-46B0-4F8A-B6DB-84C6C4371B93}"/>
              </a:ext>
            </a:extLst>
          </p:cNvPr>
          <p:cNvPicPr>
            <a:picLocks noChangeAspect="1"/>
          </p:cNvPicPr>
          <p:nvPr/>
        </p:nvPicPr>
        <p:blipFill>
          <a:blip r:embed="rId3"/>
          <a:stretch>
            <a:fillRect/>
          </a:stretch>
        </p:blipFill>
        <p:spPr>
          <a:xfrm>
            <a:off x="4560274" y="1504"/>
            <a:ext cx="4567599" cy="6856495"/>
          </a:xfrm>
          <a:prstGeom prst="rect">
            <a:avLst/>
          </a:prstGeom>
        </p:spPr>
      </p:pic>
    </p:spTree>
    <p:extLst>
      <p:ext uri="{BB962C8B-B14F-4D97-AF65-F5344CB8AC3E}">
        <p14:creationId xmlns:p14="http://schemas.microsoft.com/office/powerpoint/2010/main" val="117192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C3C3A-50F7-4533-951A-4FAE19CD1874}"/>
              </a:ext>
            </a:extLst>
          </p:cNvPr>
          <p:cNvSpPr>
            <a:spLocks noGrp="1"/>
          </p:cNvSpPr>
          <p:nvPr>
            <p:ph idx="1"/>
          </p:nvPr>
        </p:nvSpPr>
        <p:spPr>
          <a:xfrm>
            <a:off x="179512" y="260648"/>
            <a:ext cx="8784976" cy="3777622"/>
          </a:xfrm>
        </p:spPr>
        <p:txBody>
          <a:bodyPr>
            <a:normAutofit/>
          </a:bodyPr>
          <a:lstStyle/>
          <a:p>
            <a:pPr marL="2062163" indent="-2062163" algn="l">
              <a:buNone/>
            </a:pPr>
            <a:r>
              <a:rPr lang="ar-BH" sz="2400" b="1" dirty="0">
                <a:solidFill>
                  <a:schemeClr val="tx1"/>
                </a:solidFill>
                <a:latin typeface="Times New Roman" panose="02020603050405020304" pitchFamily="18" charset="0"/>
                <a:cs typeface="Times New Roman" panose="02020603050405020304" pitchFamily="18" charset="0"/>
              </a:rPr>
              <a:t>3</a:t>
            </a:r>
            <a:r>
              <a:rPr lang="en-US" sz="2400" b="1" dirty="0">
                <a:solidFill>
                  <a:schemeClr val="tx1"/>
                </a:solidFill>
                <a:latin typeface="Times New Roman" panose="02020603050405020304" pitchFamily="18" charset="0"/>
                <a:cs typeface="Times New Roman" panose="02020603050405020304" pitchFamily="18" charset="0"/>
              </a:rPr>
              <a:t>- Inhalations</a:t>
            </a:r>
            <a:r>
              <a:rPr lang="en-US" sz="2400" dirty="0">
                <a:solidFill>
                  <a:schemeClr val="tx1"/>
                </a:solidFill>
                <a:latin typeface="Times New Roman" panose="02020603050405020304" pitchFamily="18" charset="0"/>
                <a:cs typeface="Times New Roman" panose="02020603050405020304" pitchFamily="18" charset="0"/>
              </a:rPr>
              <a:t>—administered into the respiratory tract by a nebulizer (Air, oxygen, and vapor).</a:t>
            </a:r>
          </a:p>
          <a:p>
            <a:endParaRPr lang="en-US" sz="2400" dirty="0"/>
          </a:p>
        </p:txBody>
      </p:sp>
      <p:pic>
        <p:nvPicPr>
          <p:cNvPr id="4" name="Picture 3">
            <a:extLst>
              <a:ext uri="{FF2B5EF4-FFF2-40B4-BE49-F238E27FC236}">
                <a16:creationId xmlns:a16="http://schemas.microsoft.com/office/drawing/2014/main" id="{2AA676E8-2F9F-4AC9-AB93-39F8A7A1D14B}"/>
              </a:ext>
            </a:extLst>
          </p:cNvPr>
          <p:cNvPicPr>
            <a:picLocks noChangeAspect="1"/>
          </p:cNvPicPr>
          <p:nvPr/>
        </p:nvPicPr>
        <p:blipFill>
          <a:blip r:embed="rId2"/>
          <a:stretch>
            <a:fillRect/>
          </a:stretch>
        </p:blipFill>
        <p:spPr>
          <a:xfrm>
            <a:off x="1" y="1484784"/>
            <a:ext cx="4572000" cy="5413644"/>
          </a:xfrm>
          <a:prstGeom prst="rect">
            <a:avLst/>
          </a:prstGeom>
        </p:spPr>
      </p:pic>
      <p:pic>
        <p:nvPicPr>
          <p:cNvPr id="5" name="Picture 4">
            <a:extLst>
              <a:ext uri="{FF2B5EF4-FFF2-40B4-BE49-F238E27FC236}">
                <a16:creationId xmlns:a16="http://schemas.microsoft.com/office/drawing/2014/main" id="{C5018FFC-2F3D-4948-8206-C13F7568A77E}"/>
              </a:ext>
            </a:extLst>
          </p:cNvPr>
          <p:cNvPicPr>
            <a:picLocks noChangeAspect="1"/>
          </p:cNvPicPr>
          <p:nvPr/>
        </p:nvPicPr>
        <p:blipFill>
          <a:blip r:embed="rId3"/>
          <a:stretch>
            <a:fillRect/>
          </a:stretch>
        </p:blipFill>
        <p:spPr>
          <a:xfrm>
            <a:off x="4498813" y="1124744"/>
            <a:ext cx="4613288" cy="5797052"/>
          </a:xfrm>
          <a:prstGeom prst="rect">
            <a:avLst/>
          </a:prstGeom>
        </p:spPr>
      </p:pic>
    </p:spTree>
    <p:extLst>
      <p:ext uri="{BB962C8B-B14F-4D97-AF65-F5344CB8AC3E}">
        <p14:creationId xmlns:p14="http://schemas.microsoft.com/office/powerpoint/2010/main" val="218500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414531-C99F-4F51-8857-DE0686C488FC}"/>
              </a:ext>
            </a:extLst>
          </p:cNvPr>
          <p:cNvSpPr/>
          <p:nvPr/>
        </p:nvSpPr>
        <p:spPr>
          <a:xfrm>
            <a:off x="1219200" y="990600"/>
            <a:ext cx="7239000" cy="3119124"/>
          </a:xfrm>
          <a:prstGeom prst="rect">
            <a:avLst/>
          </a:prstGeom>
        </p:spPr>
        <p:txBody>
          <a:bodyPr wrap="square">
            <a:spAutoFit/>
          </a:bodyPr>
          <a:lstStyle/>
          <a:p>
            <a:r>
              <a:rPr lang="en-US" sz="3600" dirty="0">
                <a:solidFill>
                  <a:srgbClr val="222222"/>
                </a:solidFill>
                <a:latin typeface="Times New Roman" panose="02020603050405020304" pitchFamily="18" charset="0"/>
                <a:cs typeface="Times New Roman" panose="02020603050405020304" pitchFamily="18" charset="0"/>
              </a:rPr>
              <a:t>Reference</a:t>
            </a:r>
          </a:p>
          <a:p>
            <a:endParaRPr lang="en-US" sz="2400" dirty="0">
              <a:solidFill>
                <a:srgbClr val="222222"/>
              </a:solidFill>
              <a:latin typeface="Times New Roman" panose="02020603050405020304" pitchFamily="18" charset="0"/>
              <a:cs typeface="Times New Roman" panose="02020603050405020304" pitchFamily="18" charset="0"/>
            </a:endParaRPr>
          </a:p>
          <a:p>
            <a:pPr>
              <a:lnSpc>
                <a:spcPct val="200000"/>
              </a:lnSpc>
            </a:pPr>
            <a:r>
              <a:rPr lang="en-US" sz="2400" dirty="0">
                <a:solidFill>
                  <a:srgbClr val="222222"/>
                </a:solidFill>
                <a:latin typeface="Times New Roman" panose="02020603050405020304" pitchFamily="18" charset="0"/>
                <a:cs typeface="Times New Roman" panose="02020603050405020304" pitchFamily="18" charset="0"/>
              </a:rPr>
              <a:t>Berman, A. T., Snyder, S., &amp; Frandsen, G. (2016). </a:t>
            </a:r>
            <a:r>
              <a:rPr lang="en-US" sz="2400" i="1" dirty="0">
                <a:solidFill>
                  <a:srgbClr val="222222"/>
                </a:solidFill>
                <a:latin typeface="Times New Roman" panose="02020603050405020304" pitchFamily="18" charset="0"/>
                <a:cs typeface="Times New Roman" panose="02020603050405020304" pitchFamily="18" charset="0"/>
              </a:rPr>
              <a:t>Kozier &amp; </a:t>
            </a:r>
            <a:r>
              <a:rPr lang="en-US" sz="2400" i="1" dirty="0" err="1">
                <a:solidFill>
                  <a:srgbClr val="222222"/>
                </a:solidFill>
                <a:latin typeface="Times New Roman" panose="02020603050405020304" pitchFamily="18" charset="0"/>
                <a:cs typeface="Times New Roman" panose="02020603050405020304" pitchFamily="18" charset="0"/>
              </a:rPr>
              <a:t>Erb’s</a:t>
            </a:r>
            <a:r>
              <a:rPr lang="en-US" sz="2400" i="1" dirty="0">
                <a:solidFill>
                  <a:srgbClr val="222222"/>
                </a:solidFill>
                <a:latin typeface="Times New Roman" panose="02020603050405020304" pitchFamily="18" charset="0"/>
                <a:cs typeface="Times New Roman" panose="02020603050405020304" pitchFamily="18" charset="0"/>
              </a:rPr>
              <a:t>. Fundamentals of Nursing: Concepts, Process, and Practice (9 </a:t>
            </a:r>
            <a:r>
              <a:rPr lang="en-US" sz="2400" i="1" dirty="0" err="1">
                <a:solidFill>
                  <a:srgbClr val="222222"/>
                </a:solidFill>
                <a:latin typeface="Times New Roman" panose="02020603050405020304" pitchFamily="18" charset="0"/>
                <a:cs typeface="Times New Roman" panose="02020603050405020304" pitchFamily="18" charset="0"/>
              </a:rPr>
              <a:t>th</a:t>
            </a:r>
            <a:r>
              <a:rPr lang="en-US" sz="2400" i="1" dirty="0">
                <a:solidFill>
                  <a:srgbClr val="222222"/>
                </a:solidFill>
                <a:latin typeface="Times New Roman" panose="02020603050405020304" pitchFamily="18" charset="0"/>
                <a:cs typeface="Times New Roman" panose="02020603050405020304" pitchFamily="18" charset="0"/>
              </a:rPr>
              <a:t>) Edition</a:t>
            </a:r>
            <a:r>
              <a:rPr lang="en-US" sz="2400" dirty="0">
                <a:solidFill>
                  <a:srgbClr val="222222"/>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0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marL="0" indent="0" algn="l" rtl="0">
              <a:lnSpc>
                <a:spcPct val="150000"/>
              </a:lnSpc>
              <a:buNone/>
            </a:pPr>
            <a:r>
              <a:rPr lang="en-US" sz="3200" dirty="0">
                <a:solidFill>
                  <a:schemeClr val="tx1"/>
                </a:solidFill>
                <a:latin typeface="Times New Roman" panose="02020603050405020304" pitchFamily="18" charset="0"/>
                <a:cs typeface="Times New Roman" panose="02020603050405020304" pitchFamily="18" charset="0"/>
              </a:rPr>
              <a:t>A </a:t>
            </a:r>
            <a:r>
              <a:rPr lang="en-US" sz="3200" b="1" dirty="0">
                <a:solidFill>
                  <a:schemeClr val="tx1"/>
                </a:solidFill>
                <a:latin typeface="Times New Roman" panose="02020603050405020304" pitchFamily="18" charset="0"/>
                <a:cs typeface="Times New Roman" panose="02020603050405020304" pitchFamily="18" charset="0"/>
              </a:rPr>
              <a:t>medication </a:t>
            </a:r>
            <a:r>
              <a:rPr lang="en-US" sz="3200" dirty="0">
                <a:solidFill>
                  <a:schemeClr val="tx1"/>
                </a:solidFill>
                <a:latin typeface="Times New Roman" panose="02020603050405020304" pitchFamily="18" charset="0"/>
                <a:cs typeface="Times New Roman" panose="02020603050405020304" pitchFamily="18" charset="0"/>
              </a:rPr>
              <a:t>is a substance administered for the diagnosis,</a:t>
            </a:r>
            <a:r>
              <a:rPr lang="ar-BH"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cure, treatment, or relief of a symptom or for prevention of disease.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9133292"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46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9830-8598-4386-A38A-569B21BD94FB}"/>
              </a:ext>
            </a:extLst>
          </p:cNvPr>
          <p:cNvSpPr>
            <a:spLocks noGrp="1"/>
          </p:cNvSpPr>
          <p:nvPr>
            <p:ph type="title"/>
          </p:nvPr>
        </p:nvSpPr>
        <p:spPr>
          <a:xfrm>
            <a:off x="0" y="0"/>
            <a:ext cx="8964488" cy="836712"/>
          </a:xfrm>
        </p:spPr>
        <p:txBody>
          <a:bodyPr>
            <a:noAutofit/>
          </a:bodyPr>
          <a:lstStyle/>
          <a:p>
            <a:r>
              <a:rPr lang="en-US" dirty="0">
                <a:latin typeface="Times New Roman" panose="02020603050405020304" pitchFamily="18" charset="0"/>
                <a:cs typeface="Times New Roman" panose="02020603050405020304" pitchFamily="18" charset="0"/>
              </a:rPr>
              <a:t>Factors affecting medication action </a:t>
            </a:r>
          </a:p>
        </p:txBody>
      </p:sp>
      <p:sp>
        <p:nvSpPr>
          <p:cNvPr id="3" name="Content Placeholder 2">
            <a:extLst>
              <a:ext uri="{FF2B5EF4-FFF2-40B4-BE49-F238E27FC236}">
                <a16:creationId xmlns:a16="http://schemas.microsoft.com/office/drawing/2014/main" id="{75C2D114-4EAB-4EA4-A25E-58AF348250C9}"/>
              </a:ext>
            </a:extLst>
          </p:cNvPr>
          <p:cNvSpPr>
            <a:spLocks noGrp="1"/>
          </p:cNvSpPr>
          <p:nvPr>
            <p:ph idx="1"/>
          </p:nvPr>
        </p:nvSpPr>
        <p:spPr>
          <a:xfrm>
            <a:off x="0" y="620688"/>
            <a:ext cx="8892480" cy="6237311"/>
          </a:xfrm>
        </p:spPr>
        <p:txBody>
          <a:bodyPr>
            <a:normAutofit/>
          </a:bodyPr>
          <a:lstStyle/>
          <a:p>
            <a:pPr algn="justLow">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Developmental Factors. (During pregnancy women, Infants, Older adults)</a:t>
            </a:r>
          </a:p>
          <a:p>
            <a:pPr algn="justLow">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Gender.</a:t>
            </a:r>
          </a:p>
          <a:p>
            <a:pPr algn="justLow">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Diet. (For example, vitamin K, found in green leafy vegetables, can counteract the effect of an anticoagulant such as warfarin).</a:t>
            </a:r>
          </a:p>
          <a:p>
            <a:pPr algn="justLow">
              <a:lnSpc>
                <a:spcPct val="15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Environment. (For example, A client who takes a sedative or analgesic in a busy, noisy environment may not benefit as fully as if the environment were quiet and peaceful).</a:t>
            </a:r>
          </a:p>
        </p:txBody>
      </p:sp>
    </p:spTree>
    <p:extLst>
      <p:ext uri="{BB962C8B-B14F-4D97-AF65-F5344CB8AC3E}">
        <p14:creationId xmlns:p14="http://schemas.microsoft.com/office/powerpoint/2010/main" val="385940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36504-AAB7-476D-A1D2-C8E33DB604D0}"/>
              </a:ext>
            </a:extLst>
          </p:cNvPr>
          <p:cNvSpPr>
            <a:spLocks noGrp="1"/>
          </p:cNvSpPr>
          <p:nvPr>
            <p:ph idx="1"/>
          </p:nvPr>
        </p:nvSpPr>
        <p:spPr>
          <a:xfrm>
            <a:off x="107504" y="260648"/>
            <a:ext cx="8712968" cy="6601276"/>
          </a:xfrm>
        </p:spPr>
        <p:txBody>
          <a:bodyPr>
            <a:normAutofit lnSpcReduction="10000"/>
          </a:bodyPr>
          <a:lstStyle/>
          <a:p>
            <a:pPr marL="514350" indent="-514350" algn="justLow">
              <a:lnSpc>
                <a:spcPct val="150000"/>
              </a:lnSpc>
              <a:buFont typeface="+mj-lt"/>
              <a:buAutoNum type="arabicPeriod" startAt="5"/>
            </a:pPr>
            <a:r>
              <a:rPr lang="en-US" sz="2800" dirty="0">
                <a:solidFill>
                  <a:schemeClr val="tx1"/>
                </a:solidFill>
                <a:latin typeface="Times New Roman" panose="02020603050405020304" pitchFamily="18" charset="0"/>
                <a:cs typeface="Times New Roman" panose="02020603050405020304" pitchFamily="18" charset="0"/>
              </a:rPr>
              <a:t>Psychological Factors. (For example, client who believes that codeine is ineffective as an analgesic may experience no relief from pain after it is given.)</a:t>
            </a:r>
          </a:p>
          <a:p>
            <a:pPr algn="justLow">
              <a:lnSpc>
                <a:spcPct val="150000"/>
              </a:lnSpc>
              <a:buFont typeface="+mj-lt"/>
              <a:buAutoNum type="arabicPeriod" startAt="5"/>
            </a:pPr>
            <a:r>
              <a:rPr lang="en-US" sz="2800" dirty="0">
                <a:solidFill>
                  <a:schemeClr val="tx1"/>
                </a:solidFill>
                <a:latin typeface="Times New Roman" panose="02020603050405020304" pitchFamily="18" charset="0"/>
                <a:cs typeface="Times New Roman" panose="02020603050405020304" pitchFamily="18" charset="0"/>
              </a:rPr>
              <a:t>Disease and illness. (For example, aspirin can reduce the body temperature of a feverish client but has no effect on the body temperature of a client without fever).</a:t>
            </a:r>
          </a:p>
          <a:p>
            <a:pPr algn="justLow">
              <a:lnSpc>
                <a:spcPct val="150000"/>
              </a:lnSpc>
              <a:buFont typeface="+mj-lt"/>
              <a:buAutoNum type="arabicPeriod" startAt="5"/>
            </a:pPr>
            <a:r>
              <a:rPr lang="en-US" sz="2800" dirty="0">
                <a:solidFill>
                  <a:schemeClr val="tx1"/>
                </a:solidFill>
                <a:latin typeface="Times New Roman" panose="02020603050405020304" pitchFamily="18" charset="0"/>
                <a:cs typeface="Times New Roman" panose="02020603050405020304" pitchFamily="18" charset="0"/>
              </a:rPr>
              <a:t>Time of Administration. (For example, the anti-infective agent ampicillin absorbs more rapidly on an empty stomach, but the antidepressant trazodone hydrochloride is absorbed more rapidly with food).</a:t>
            </a:r>
          </a:p>
        </p:txBody>
      </p:sp>
    </p:spTree>
    <p:extLst>
      <p:ext uri="{BB962C8B-B14F-4D97-AF65-F5344CB8AC3E}">
        <p14:creationId xmlns:p14="http://schemas.microsoft.com/office/powerpoint/2010/main" val="201740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163" y="627"/>
            <a:ext cx="9083352" cy="1417638"/>
          </a:xfrm>
        </p:spPr>
        <p:txBody>
          <a:bodyPr>
            <a:normAutofit/>
          </a:bodyPr>
          <a:lstStyle/>
          <a:p>
            <a:r>
              <a:rPr lang="en-US" sz="4000" dirty="0">
                <a:latin typeface="Times New Roman" panose="02020603050405020304" pitchFamily="18" charset="0"/>
                <a:cs typeface="Times New Roman" panose="02020603050405020304" pitchFamily="18" charset="0"/>
              </a:rPr>
              <a:t>Ten “Rights” of Medication Administration</a:t>
            </a:r>
            <a:endParaRPr lang="ar-IQ" sz="40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764704"/>
            <a:ext cx="6635080" cy="6093296"/>
          </a:xfrm>
        </p:spPr>
        <p:txBody>
          <a:bodyPr>
            <a:normAutofit/>
          </a:bodyPr>
          <a:lstStyle/>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Medication.</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Dose. </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Time.</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Route.</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Client.</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Client Education.</a:t>
            </a:r>
          </a:p>
          <a:p>
            <a:pPr>
              <a:lnSpc>
                <a:spcPct val="110000"/>
              </a:lnSpc>
              <a:buFont typeface="Wingdings 3" charset="2"/>
              <a:buAutoNum type="arabicPeriod"/>
            </a:pPr>
            <a:r>
              <a:rPr lang="en-US" sz="2800" dirty="0">
                <a:solidFill>
                  <a:schemeClr val="tx1"/>
                </a:solidFill>
                <a:latin typeface="Times New Roman" panose="02020603050405020304" pitchFamily="18" charset="0"/>
                <a:cs typeface="Times New Roman" panose="02020603050405020304" pitchFamily="18" charset="0"/>
              </a:rPr>
              <a:t>Right Client Refuse </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Documentation</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Assessment.</a:t>
            </a:r>
          </a:p>
          <a:p>
            <a:pPr>
              <a:lnSpc>
                <a:spcPct val="110000"/>
              </a:lnSpc>
              <a:buAutoNum type="arabicPeriod"/>
            </a:pPr>
            <a:r>
              <a:rPr lang="en-US" sz="2800" dirty="0">
                <a:solidFill>
                  <a:schemeClr val="tx1"/>
                </a:solidFill>
                <a:latin typeface="Times New Roman" panose="02020603050405020304" pitchFamily="18" charset="0"/>
                <a:cs typeface="Times New Roman" panose="02020603050405020304" pitchFamily="18" charset="0"/>
              </a:rPr>
              <a:t>Right Evaluation</a:t>
            </a:r>
          </a:p>
        </p:txBody>
      </p:sp>
    </p:spTree>
    <p:extLst>
      <p:ext uri="{BB962C8B-B14F-4D97-AF65-F5344CB8AC3E}">
        <p14:creationId xmlns:p14="http://schemas.microsoft.com/office/powerpoint/2010/main" val="249133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7A7-0AD8-4CB8-BDA4-8B9C4A683DC2}"/>
              </a:ext>
            </a:extLst>
          </p:cNvPr>
          <p:cNvSpPr>
            <a:spLocks noGrp="1"/>
          </p:cNvSpPr>
          <p:nvPr>
            <p:ph type="title"/>
          </p:nvPr>
        </p:nvSpPr>
        <p:spPr>
          <a:xfrm>
            <a:off x="107504" y="188640"/>
            <a:ext cx="8496944" cy="1280890"/>
          </a:xfrm>
        </p:spPr>
        <p:txBody>
          <a:bodyPr/>
          <a:lstStyle/>
          <a:p>
            <a:r>
              <a:rPr lang="en-US" dirty="0">
                <a:latin typeface="Times New Roman" panose="02020603050405020304" pitchFamily="18" charset="0"/>
                <a:cs typeface="Times New Roman" panose="02020603050405020304" pitchFamily="18" charset="0"/>
              </a:rPr>
              <a:t>ROUTES OF ADMINISTRATION</a:t>
            </a:r>
          </a:p>
        </p:txBody>
      </p:sp>
      <p:sp>
        <p:nvSpPr>
          <p:cNvPr id="3" name="Content Placeholder 2">
            <a:extLst>
              <a:ext uri="{FF2B5EF4-FFF2-40B4-BE49-F238E27FC236}">
                <a16:creationId xmlns:a16="http://schemas.microsoft.com/office/drawing/2014/main" id="{7A630D2F-6306-42BA-9D11-AB85C47779EF}"/>
              </a:ext>
            </a:extLst>
          </p:cNvPr>
          <p:cNvSpPr>
            <a:spLocks noGrp="1"/>
          </p:cNvSpPr>
          <p:nvPr>
            <p:ph idx="1"/>
          </p:nvPr>
        </p:nvSpPr>
        <p:spPr>
          <a:xfrm>
            <a:off x="107504" y="816144"/>
            <a:ext cx="8426896" cy="6041855"/>
          </a:xfrm>
        </p:spPr>
        <p:txBody>
          <a:bodyPr>
            <a:normAutofit fontScale="85000" lnSpcReduction="20000"/>
          </a:bodyPr>
          <a:lstStyle/>
          <a:p>
            <a:pPr marL="0" indent="0">
              <a:lnSpc>
                <a:spcPct val="120000"/>
              </a:lnSpc>
              <a:buNone/>
            </a:pPr>
            <a:r>
              <a:rPr lang="en-US" sz="3800" b="1" dirty="0">
                <a:solidFill>
                  <a:srgbClr val="FF0000"/>
                </a:solidFill>
                <a:latin typeface="Times New Roman" panose="02020603050405020304" pitchFamily="18" charset="0"/>
                <a:cs typeface="Times New Roman" panose="02020603050405020304" pitchFamily="18" charset="0"/>
              </a:rPr>
              <a:t>A. Oral</a:t>
            </a:r>
          </a:p>
          <a:p>
            <a:pPr marL="0" indent="0">
              <a:lnSpc>
                <a:spcPct val="120000"/>
              </a:lnSpc>
              <a:buNone/>
            </a:pPr>
            <a:r>
              <a:rPr lang="en-US" sz="2800" b="1" dirty="0">
                <a:solidFill>
                  <a:schemeClr val="tx1"/>
                </a:solidFill>
                <a:latin typeface="Times New Roman" panose="02020603050405020304" pitchFamily="18" charset="0"/>
                <a:cs typeface="Times New Roman" panose="02020603050405020304" pitchFamily="18" charset="0"/>
              </a:rPr>
              <a:t>Advantage </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Most common</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Least expensive, </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Most convenient route for most clients.</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Not cause stress.</a:t>
            </a:r>
          </a:p>
          <a:p>
            <a:pPr marL="0" indent="0">
              <a:lnSpc>
                <a:spcPct val="120000"/>
              </a:lnSpc>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2800" b="1" dirty="0">
                <a:solidFill>
                  <a:schemeClr val="tx1"/>
                </a:solidFill>
                <a:latin typeface="Times New Roman" panose="02020603050405020304" pitchFamily="18" charset="0"/>
                <a:cs typeface="Times New Roman" panose="02020603050405020304" pitchFamily="18" charset="0"/>
              </a:rPr>
              <a:t>Disadvantage</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Unpleasant taste of the drugs, </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Irritation of the gastric mucosa, </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Slow or irregular absorption from the GI tract, </a:t>
            </a:r>
          </a:p>
          <a:p>
            <a:pPr>
              <a:lnSpc>
                <a:spcPct val="12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Harm to the client’s teeth.</a:t>
            </a:r>
          </a:p>
        </p:txBody>
      </p:sp>
      <p:pic>
        <p:nvPicPr>
          <p:cNvPr id="4" name="Picture 3">
            <a:extLst>
              <a:ext uri="{FF2B5EF4-FFF2-40B4-BE49-F238E27FC236}">
                <a16:creationId xmlns:a16="http://schemas.microsoft.com/office/drawing/2014/main" id="{29FBD908-41C9-4C81-BC41-9121B05BDA00}"/>
              </a:ext>
            </a:extLst>
          </p:cNvPr>
          <p:cNvPicPr>
            <a:picLocks noChangeAspect="1"/>
          </p:cNvPicPr>
          <p:nvPr/>
        </p:nvPicPr>
        <p:blipFill>
          <a:blip r:embed="rId2"/>
          <a:stretch>
            <a:fillRect/>
          </a:stretch>
        </p:blipFill>
        <p:spPr>
          <a:xfrm>
            <a:off x="5414104" y="692696"/>
            <a:ext cx="3700782" cy="4680520"/>
          </a:xfrm>
          <a:prstGeom prst="rect">
            <a:avLst/>
          </a:prstGeom>
        </p:spPr>
      </p:pic>
    </p:spTree>
    <p:extLst>
      <p:ext uri="{BB962C8B-B14F-4D97-AF65-F5344CB8AC3E}">
        <p14:creationId xmlns:p14="http://schemas.microsoft.com/office/powerpoint/2010/main" val="183188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B003-FBE3-45F6-954F-257014C5DE8F}"/>
              </a:ext>
            </a:extLst>
          </p:cNvPr>
          <p:cNvSpPr>
            <a:spLocks noGrp="1"/>
          </p:cNvSpPr>
          <p:nvPr>
            <p:ph type="title"/>
          </p:nvPr>
        </p:nvSpPr>
        <p:spPr>
          <a:xfrm>
            <a:off x="28086" y="25265"/>
            <a:ext cx="9008410" cy="1280890"/>
          </a:xfrm>
        </p:spPr>
        <p:txBody>
          <a:bodyPr/>
          <a:lstStyle/>
          <a:p>
            <a:r>
              <a:rPr lang="en-US" dirty="0">
                <a:latin typeface="Times New Roman" panose="02020603050405020304" pitchFamily="18" charset="0"/>
                <a:cs typeface="Times New Roman" panose="02020603050405020304" pitchFamily="18" charset="0"/>
              </a:rPr>
              <a:t>Administration oral medication </a:t>
            </a:r>
          </a:p>
        </p:txBody>
      </p:sp>
      <p:sp>
        <p:nvSpPr>
          <p:cNvPr id="3" name="Content Placeholder 2">
            <a:extLst>
              <a:ext uri="{FF2B5EF4-FFF2-40B4-BE49-F238E27FC236}">
                <a16:creationId xmlns:a16="http://schemas.microsoft.com/office/drawing/2014/main" id="{0DE6518A-01A6-4144-9C8A-FE1A95C94F41}"/>
              </a:ext>
            </a:extLst>
          </p:cNvPr>
          <p:cNvSpPr>
            <a:spLocks noGrp="1"/>
          </p:cNvSpPr>
          <p:nvPr>
            <p:ph idx="1"/>
          </p:nvPr>
        </p:nvSpPr>
        <p:spPr>
          <a:xfrm>
            <a:off x="111980" y="836713"/>
            <a:ext cx="9003934" cy="5996022"/>
          </a:xfrm>
        </p:spPr>
        <p:txBody>
          <a:bodyPr>
            <a:normAutofit/>
          </a:bodyPr>
          <a:lstStyle/>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Perform hand hygiene.</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Assess allergies to medication (s).</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Assess client’s ability to swallow the medication.</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Assess presence of vomiting or diarrhea.</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Obtain the appropriate medication.</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Check the expiration date of the medication.</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Calculate the medication dosage accurately.</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Provide for client privacy.</a:t>
            </a:r>
          </a:p>
          <a:p>
            <a:pPr>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Introduce your self.</a:t>
            </a:r>
          </a:p>
        </p:txBody>
      </p:sp>
      <p:pic>
        <p:nvPicPr>
          <p:cNvPr id="4" name="Picture 3">
            <a:extLst>
              <a:ext uri="{FF2B5EF4-FFF2-40B4-BE49-F238E27FC236}">
                <a16:creationId xmlns:a16="http://schemas.microsoft.com/office/drawing/2014/main" id="{DD8C9338-AC6D-4F2D-8A74-227A37C11B59}"/>
              </a:ext>
            </a:extLst>
          </p:cNvPr>
          <p:cNvPicPr>
            <a:picLocks noChangeAspect="1"/>
          </p:cNvPicPr>
          <p:nvPr/>
        </p:nvPicPr>
        <p:blipFill>
          <a:blip r:embed="rId2"/>
          <a:stretch>
            <a:fillRect/>
          </a:stretch>
        </p:blipFill>
        <p:spPr>
          <a:xfrm>
            <a:off x="5940152" y="2996952"/>
            <a:ext cx="3259656" cy="3826580"/>
          </a:xfrm>
          <a:prstGeom prst="rect">
            <a:avLst/>
          </a:prstGeom>
        </p:spPr>
      </p:pic>
    </p:spTree>
    <p:extLst>
      <p:ext uri="{BB962C8B-B14F-4D97-AF65-F5344CB8AC3E}">
        <p14:creationId xmlns:p14="http://schemas.microsoft.com/office/powerpoint/2010/main" val="109296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CEDC0-8A27-4530-9048-22C6D6EF7006}"/>
              </a:ext>
            </a:extLst>
          </p:cNvPr>
          <p:cNvSpPr>
            <a:spLocks noGrp="1"/>
          </p:cNvSpPr>
          <p:nvPr>
            <p:ph idx="1"/>
          </p:nvPr>
        </p:nvSpPr>
        <p:spPr>
          <a:xfrm>
            <a:off x="179512" y="188640"/>
            <a:ext cx="8964488" cy="6669360"/>
          </a:xfrm>
        </p:spPr>
        <p:txBody>
          <a:bodyPr>
            <a:normAutofit/>
          </a:bodyPr>
          <a:lstStyle/>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Assist the client to a sitting position or to a side-lying position.</a:t>
            </a:r>
          </a:p>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Explain the purpose of the medication.</a:t>
            </a:r>
          </a:p>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Administer the medication at the correct time.</a:t>
            </a:r>
          </a:p>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Give the client sufficient water or preferred juice to swallow the medication.</a:t>
            </a:r>
          </a:p>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Stay with the client until all medications have been swallowed.</a:t>
            </a:r>
          </a:p>
          <a:p>
            <a:pPr marL="457200" indent="-457200">
              <a:lnSpc>
                <a:spcPct val="150000"/>
              </a:lnSpc>
              <a:buFont typeface="+mj-lt"/>
              <a:buAutoNum type="arabicPeriod" startAt="10"/>
            </a:pPr>
            <a:r>
              <a:rPr lang="en-US" sz="2400" dirty="0">
                <a:solidFill>
                  <a:schemeClr val="tx1"/>
                </a:solidFill>
                <a:latin typeface="Times New Roman" panose="02020603050405020304" pitchFamily="18" charset="0"/>
                <a:cs typeface="Times New Roman" panose="02020603050405020304" pitchFamily="18" charset="0"/>
              </a:rPr>
              <a:t>Document each medication given.</a:t>
            </a:r>
          </a:p>
        </p:txBody>
      </p:sp>
    </p:spTree>
    <p:extLst>
      <p:ext uri="{BB962C8B-B14F-4D97-AF65-F5344CB8AC3E}">
        <p14:creationId xmlns:p14="http://schemas.microsoft.com/office/powerpoint/2010/main" val="70613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8339E-4FAA-4F7B-BD08-80486F7D5020}"/>
              </a:ext>
            </a:extLst>
          </p:cNvPr>
          <p:cNvSpPr>
            <a:spLocks noGrp="1"/>
          </p:cNvSpPr>
          <p:nvPr>
            <p:ph idx="1"/>
          </p:nvPr>
        </p:nvSpPr>
        <p:spPr>
          <a:xfrm>
            <a:off x="304800" y="404664"/>
            <a:ext cx="8155632" cy="5578566"/>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B. Sublingual</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In sublingual administration a drug is placed under the tongue, where it dissolves ( for example: Nitroglycerin)</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Advantage </a:t>
            </a:r>
          </a:p>
          <a:p>
            <a:pPr>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Short time to action.</a:t>
            </a:r>
          </a:p>
          <a:p>
            <a:pPr>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Largely absorbed into the blood vessels.</a:t>
            </a:r>
          </a:p>
          <a:p>
            <a:pPr>
              <a:buFont typeface="+mj-lt"/>
              <a:buAutoNum type="arabicPeriod"/>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Disadvantage</a:t>
            </a:r>
            <a:r>
              <a:rPr lang="en-US" sz="28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The medication should not be swallowed.</a:t>
            </a:r>
          </a:p>
        </p:txBody>
      </p:sp>
      <p:pic>
        <p:nvPicPr>
          <p:cNvPr id="4" name="Picture 2">
            <a:extLst>
              <a:ext uri="{FF2B5EF4-FFF2-40B4-BE49-F238E27FC236}">
                <a16:creationId xmlns:a16="http://schemas.microsoft.com/office/drawing/2014/main" id="{11DADB45-0A32-4DF2-AC6E-786C34672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412638"/>
            <a:ext cx="27718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79819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8300</TotalTime>
  <Words>760</Words>
  <Application>Microsoft Office PowerPoint</Application>
  <PresentationFormat>On-screen Show (4:3)</PresentationFormat>
  <Paragraphs>82</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Wisp</vt:lpstr>
      <vt:lpstr>Lecture 8   Subject Medication Administration Part 1  Theoretical </vt:lpstr>
      <vt:lpstr>PowerPoint Presentation</vt:lpstr>
      <vt:lpstr>Factors affecting medication action </vt:lpstr>
      <vt:lpstr>PowerPoint Presentation</vt:lpstr>
      <vt:lpstr>Ten “Rights” of Medication Administration</vt:lpstr>
      <vt:lpstr>ROUTES OF ADMINISTRATION</vt:lpstr>
      <vt:lpstr>Administration oral medication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ah</dc:creator>
  <cp:lastModifiedBy>Mohamed Mohsen</cp:lastModifiedBy>
  <cp:revision>240</cp:revision>
  <dcterms:modified xsi:type="dcterms:W3CDTF">2024-01-27T21:49:12Z</dcterms:modified>
</cp:coreProperties>
</file>