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3" r:id="rId5"/>
    <p:sldId id="258" r:id="rId6"/>
    <p:sldId id="264" r:id="rId7"/>
    <p:sldId id="266" r:id="rId8"/>
    <p:sldId id="267" r:id="rId9"/>
  </p:sldIdLst>
  <p:sldSz cx="24688800" cy="13716000"/>
  <p:notesSz cx="6858000" cy="9144000"/>
  <p:defaultTextStyle>
    <a:defPPr>
      <a:defRPr lang="en-US"/>
    </a:defPPr>
    <a:lvl1pPr marL="0" algn="l" defTabSz="2403500" rtl="0" eaLnBrk="1" latinLnBrk="0" hangingPunct="1">
      <a:defRPr sz="4700" kern="1200">
        <a:solidFill>
          <a:schemeClr val="tx1"/>
        </a:solidFill>
        <a:latin typeface="+mn-lt"/>
        <a:ea typeface="+mn-ea"/>
        <a:cs typeface="+mn-cs"/>
      </a:defRPr>
    </a:lvl1pPr>
    <a:lvl2pPr marL="1201750" algn="l" defTabSz="2403500" rtl="0" eaLnBrk="1" latinLnBrk="0" hangingPunct="1">
      <a:defRPr sz="4700" kern="1200">
        <a:solidFill>
          <a:schemeClr val="tx1"/>
        </a:solidFill>
        <a:latin typeface="+mn-lt"/>
        <a:ea typeface="+mn-ea"/>
        <a:cs typeface="+mn-cs"/>
      </a:defRPr>
    </a:lvl2pPr>
    <a:lvl3pPr marL="2403500" algn="l" defTabSz="2403500" rtl="0" eaLnBrk="1" latinLnBrk="0" hangingPunct="1">
      <a:defRPr sz="4700" kern="1200">
        <a:solidFill>
          <a:schemeClr val="tx1"/>
        </a:solidFill>
        <a:latin typeface="+mn-lt"/>
        <a:ea typeface="+mn-ea"/>
        <a:cs typeface="+mn-cs"/>
      </a:defRPr>
    </a:lvl3pPr>
    <a:lvl4pPr marL="3605251" algn="l" defTabSz="2403500" rtl="0" eaLnBrk="1" latinLnBrk="0" hangingPunct="1">
      <a:defRPr sz="4700" kern="1200">
        <a:solidFill>
          <a:schemeClr val="tx1"/>
        </a:solidFill>
        <a:latin typeface="+mn-lt"/>
        <a:ea typeface="+mn-ea"/>
        <a:cs typeface="+mn-cs"/>
      </a:defRPr>
    </a:lvl4pPr>
    <a:lvl5pPr marL="4807001" algn="l" defTabSz="2403500" rtl="0" eaLnBrk="1" latinLnBrk="0" hangingPunct="1">
      <a:defRPr sz="4700" kern="1200">
        <a:solidFill>
          <a:schemeClr val="tx1"/>
        </a:solidFill>
        <a:latin typeface="+mn-lt"/>
        <a:ea typeface="+mn-ea"/>
        <a:cs typeface="+mn-cs"/>
      </a:defRPr>
    </a:lvl5pPr>
    <a:lvl6pPr marL="6008751" algn="l" defTabSz="2403500" rtl="0" eaLnBrk="1" latinLnBrk="0" hangingPunct="1">
      <a:defRPr sz="4700" kern="1200">
        <a:solidFill>
          <a:schemeClr val="tx1"/>
        </a:solidFill>
        <a:latin typeface="+mn-lt"/>
        <a:ea typeface="+mn-ea"/>
        <a:cs typeface="+mn-cs"/>
      </a:defRPr>
    </a:lvl6pPr>
    <a:lvl7pPr marL="7210501" algn="l" defTabSz="2403500" rtl="0" eaLnBrk="1" latinLnBrk="0" hangingPunct="1">
      <a:defRPr sz="4700" kern="1200">
        <a:solidFill>
          <a:schemeClr val="tx1"/>
        </a:solidFill>
        <a:latin typeface="+mn-lt"/>
        <a:ea typeface="+mn-ea"/>
        <a:cs typeface="+mn-cs"/>
      </a:defRPr>
    </a:lvl7pPr>
    <a:lvl8pPr marL="8412251" algn="l" defTabSz="2403500" rtl="0" eaLnBrk="1" latinLnBrk="0" hangingPunct="1">
      <a:defRPr sz="4700" kern="1200">
        <a:solidFill>
          <a:schemeClr val="tx1"/>
        </a:solidFill>
        <a:latin typeface="+mn-lt"/>
        <a:ea typeface="+mn-ea"/>
        <a:cs typeface="+mn-cs"/>
      </a:defRPr>
    </a:lvl8pPr>
    <a:lvl9pPr marL="9614002" algn="l" defTabSz="240350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804" y="60"/>
      </p:cViewPr>
      <p:guideLst>
        <p:guide orient="horz" pos="4320"/>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0" name="Rounded Rectangle 9"/>
          <p:cNvSpPr/>
          <p:nvPr/>
        </p:nvSpPr>
        <p:spPr>
          <a:xfrm>
            <a:off x="1130211" y="868324"/>
            <a:ext cx="22428384" cy="62179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5" name="Title 4"/>
          <p:cNvSpPr>
            <a:spLocks noGrp="1"/>
          </p:cNvSpPr>
          <p:nvPr>
            <p:ph type="ctrTitle"/>
          </p:nvPr>
        </p:nvSpPr>
        <p:spPr>
          <a:xfrm>
            <a:off x="1950415" y="3640412"/>
            <a:ext cx="20985480" cy="3657600"/>
          </a:xfrm>
        </p:spPr>
        <p:txBody>
          <a:bodyPr lIns="109728" rIns="109728" bIns="109728"/>
          <a:lstStyle>
            <a:lvl1pPr algn="r">
              <a:defRPr sz="108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1950415" y="7370064"/>
            <a:ext cx="20985480" cy="1828800"/>
          </a:xfrm>
        </p:spPr>
        <p:txBody>
          <a:bodyPr lIns="438912" tIns="0"/>
          <a:lstStyle>
            <a:lvl1pPr marL="87782" indent="0" algn="r">
              <a:spcBef>
                <a:spcPts val="0"/>
              </a:spcBef>
              <a:buNone/>
              <a:defRPr sz="4800">
                <a:solidFill>
                  <a:schemeClr val="bg2">
                    <a:shade val="25000"/>
                  </a:schemeClr>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8CF8C9A6-5A6A-4A25-A6D2-E452ADECACCC}"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1357884" y="1060704"/>
            <a:ext cx="22096476" cy="837590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066809"/>
            <a:ext cx="5349240" cy="1051559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40180" y="1066805"/>
            <a:ext cx="16047720" cy="1051560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Content Placeholder 2"/>
          <p:cNvSpPr>
            <a:spLocks noGrp="1"/>
          </p:cNvSpPr>
          <p:nvPr>
            <p:ph idx="1"/>
          </p:nvPr>
        </p:nvSpPr>
        <p:spPr>
          <a:xfrm>
            <a:off x="1357884" y="1060704"/>
            <a:ext cx="22096476" cy="83759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ed Rectangle 10"/>
          <p:cNvSpPr/>
          <p:nvPr/>
        </p:nvSpPr>
        <p:spPr>
          <a:xfrm>
            <a:off x="1130211" y="868325"/>
            <a:ext cx="22428384" cy="868265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64529" y="9857232"/>
            <a:ext cx="22096476" cy="1353312"/>
          </a:xfrm>
        </p:spPr>
        <p:txBody>
          <a:bodyPr lIns="219456" bIns="0" anchor="b"/>
          <a:lstStyle>
            <a:lvl1pPr algn="l">
              <a:buNone/>
              <a:defRPr sz="8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1264529" y="11248968"/>
            <a:ext cx="22096476" cy="841248"/>
          </a:xfrm>
        </p:spPr>
        <p:txBody>
          <a:bodyPr lIns="285293" tIns="0" anchor="t"/>
          <a:lstStyle>
            <a:lvl1pPr marL="0" marR="87782" indent="0" algn="l">
              <a:spcBef>
                <a:spcPts val="0"/>
              </a:spcBef>
              <a:spcAft>
                <a:spcPts val="0"/>
              </a:spcAft>
              <a:buNone/>
              <a:defRPr sz="4300" b="0">
                <a:solidFill>
                  <a:schemeClr val="accent1">
                    <a:shade val="50000"/>
                    <a:satMod val="110000"/>
                  </a:schemeClr>
                </a:solidFill>
                <a:effectLst/>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8C9A6-5A6A-4A25-A6D2-E452ADECACCC}"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1388750"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839472"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1639505" y="1158876"/>
            <a:ext cx="10616184" cy="1584324"/>
          </a:xfrm>
        </p:spPr>
        <p:txBody>
          <a:bodyPr lIns="351130"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560856" y="1158876"/>
            <a:ext cx="10616184" cy="1584324"/>
          </a:xfrm>
        </p:spPr>
        <p:txBody>
          <a:bodyPr lIns="329184"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9505"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560856"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8C9A6-5A6A-4A25-A6D2-E452ADECACCC}"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8C9A6-5A6A-4A25-A6D2-E452ADECACCC}"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CF8C9A6-5A6A-4A25-A6D2-E452ADECACCC}"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54717" y="1066800"/>
            <a:ext cx="8023860" cy="1828800"/>
          </a:xfrm>
        </p:spPr>
        <p:txBody>
          <a:bodyPr anchor="b"/>
          <a:lstStyle>
            <a:lvl1pPr algn="l">
              <a:buNone/>
              <a:defRPr sz="53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14954887" y="2895604"/>
            <a:ext cx="8023860" cy="8412224"/>
          </a:xfrm>
        </p:spPr>
        <p:txBody>
          <a:bodyPr lIns="219456"/>
          <a:lstStyle>
            <a:lvl1pPr marL="43891" marR="43891" indent="0">
              <a:spcBef>
                <a:spcPts val="0"/>
              </a:spcBef>
              <a:buNone/>
              <a:defRPr sz="3400">
                <a:solidFill>
                  <a:schemeClr val="tx1"/>
                </a:solidFill>
              </a:defRPr>
            </a:lvl1pPr>
            <a:lvl2pPr>
              <a:buNone/>
              <a:defRPr sz="2900">
                <a:solidFill>
                  <a:schemeClr val="tx1"/>
                </a:solidFill>
              </a:defRPr>
            </a:lvl2pPr>
            <a:lvl3pPr>
              <a:buNone/>
              <a:defRPr sz="2400">
                <a:solidFill>
                  <a:schemeClr val="tx1"/>
                </a:solidFill>
              </a:defRPr>
            </a:lvl3pPr>
            <a:lvl4pPr>
              <a:buNone/>
              <a:defRPr sz="2200">
                <a:solidFill>
                  <a:schemeClr val="tx1"/>
                </a:solidFill>
              </a:defRPr>
            </a:lvl4pPr>
            <a:lvl5pPr>
              <a:buNone/>
              <a:defRPr sz="22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2055706" y="1860288"/>
            <a:ext cx="12490629" cy="9448804"/>
          </a:xfrm>
        </p:spPr>
        <p:txBody>
          <a:bodyPr/>
          <a:lstStyle>
            <a:lvl1pPr>
              <a:defRPr sz="6700">
                <a:solidFill>
                  <a:schemeClr val="tx1"/>
                </a:solidFill>
              </a:defRPr>
            </a:lvl1pPr>
            <a:lvl2pPr>
              <a:defRPr sz="6200">
                <a:solidFill>
                  <a:schemeClr val="tx1"/>
                </a:solidFill>
              </a:defRPr>
            </a:lvl2pPr>
            <a:lvl3pPr>
              <a:defRPr sz="5800">
                <a:solidFill>
                  <a:schemeClr val="tx1"/>
                </a:solidFill>
              </a:defRPr>
            </a:lvl3pPr>
            <a:lvl4pPr>
              <a:defRPr sz="4800">
                <a:solidFill>
                  <a:schemeClr val="tx1"/>
                </a:solidFill>
              </a:defRPr>
            </a:lvl4pPr>
            <a:lvl5pPr>
              <a:defRPr sz="48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 Single Corner Rectangle 10"/>
          <p:cNvSpPr/>
          <p:nvPr/>
        </p:nvSpPr>
        <p:spPr>
          <a:xfrm>
            <a:off x="17282161" y="868324"/>
            <a:ext cx="6276434" cy="86868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34440" y="10024112"/>
            <a:ext cx="22219920" cy="2103120"/>
          </a:xfrm>
        </p:spPr>
        <p:txBody>
          <a:bodyPr anchor="t"/>
          <a:lstStyle>
            <a:lvl1pPr algn="l">
              <a:buNone/>
              <a:defRPr sz="8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17449322" y="1066800"/>
            <a:ext cx="6048756" cy="8422960"/>
          </a:xfrm>
        </p:spPr>
        <p:txBody>
          <a:bodyPr lIns="219456"/>
          <a:lstStyle>
            <a:lvl1pPr marL="109728" indent="0" algn="l">
              <a:spcBef>
                <a:spcPts val="0"/>
              </a:spcBef>
              <a:buNone/>
              <a:defRPr sz="3400">
                <a:solidFill>
                  <a:srgbClr val="FFFFFF"/>
                </a:solidFill>
              </a:defRPr>
            </a:lvl1pPr>
            <a:lvl2pPr>
              <a:defRPr sz="2900">
                <a:solidFill>
                  <a:srgbClr val="FFFFFF"/>
                </a:solidFill>
              </a:defRPr>
            </a:lvl2pPr>
            <a:lvl3pPr>
              <a:defRPr sz="2400">
                <a:solidFill>
                  <a:srgbClr val="FFFFFF"/>
                </a:solidFill>
              </a:defRPr>
            </a:lvl3pPr>
            <a:lvl4pPr>
              <a:defRPr sz="2200">
                <a:solidFill>
                  <a:srgbClr val="FFFFFF"/>
                </a:solidFill>
              </a:defRPr>
            </a:lvl4pPr>
            <a:lvl5pPr>
              <a:defRPr sz="22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
        <p:nvSpPr>
          <p:cNvPr id="3" name="Picture Placeholder 2"/>
          <p:cNvSpPr>
            <a:spLocks noGrp="1"/>
          </p:cNvSpPr>
          <p:nvPr>
            <p:ph type="pic" idx="1"/>
          </p:nvPr>
        </p:nvSpPr>
        <p:spPr>
          <a:xfrm>
            <a:off x="1137996" y="871536"/>
            <a:ext cx="15998342" cy="8686800"/>
          </a:xfrm>
          <a:prstGeom prst="snipRoundRect">
            <a:avLst>
              <a:gd name="adj1" fmla="val 1040"/>
              <a:gd name="adj2" fmla="val 0"/>
            </a:avLst>
          </a:prstGeom>
          <a:solidFill>
            <a:schemeClr val="bg2">
              <a:shade val="10000"/>
            </a:schemeClr>
          </a:solidFill>
        </p:spPr>
        <p:txBody>
          <a:bodyPr/>
          <a:lstStyle>
            <a:lvl1pPr marL="0" indent="0">
              <a:buNone/>
              <a:defRPr sz="77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9" name="Rounded Rectangle 8"/>
          <p:cNvSpPr/>
          <p:nvPr/>
        </p:nvSpPr>
        <p:spPr>
          <a:xfrm>
            <a:off x="1130211" y="868324"/>
            <a:ext cx="22428384" cy="10972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3" name="Title Placeholder 12"/>
          <p:cNvSpPr>
            <a:spLocks noGrp="1"/>
          </p:cNvSpPr>
          <p:nvPr>
            <p:ph type="title"/>
          </p:nvPr>
        </p:nvSpPr>
        <p:spPr>
          <a:xfrm>
            <a:off x="1357884" y="9971180"/>
            <a:ext cx="22096476" cy="2103120"/>
          </a:xfrm>
          <a:prstGeom prst="rect">
            <a:avLst/>
          </a:prstGeom>
        </p:spPr>
        <p:txBody>
          <a:bodyPr vert="horz" lIns="219456" tIns="109728" rIns="219456" bIns="109728" anchor="b">
            <a:normAutofit/>
          </a:bodyPr>
          <a:lstStyle/>
          <a:p>
            <a:r>
              <a:rPr kumimoji="0" lang="en-US"/>
              <a:t>Click to edit Master title style</a:t>
            </a:r>
          </a:p>
        </p:txBody>
      </p:sp>
      <p:sp>
        <p:nvSpPr>
          <p:cNvPr id="4" name="Text Placeholder 3"/>
          <p:cNvSpPr>
            <a:spLocks noGrp="1"/>
          </p:cNvSpPr>
          <p:nvPr>
            <p:ph type="body" idx="1"/>
          </p:nvPr>
        </p:nvSpPr>
        <p:spPr>
          <a:xfrm>
            <a:off x="1357884" y="1060704"/>
            <a:ext cx="22096476" cy="8375904"/>
          </a:xfrm>
          <a:prstGeom prst="rect">
            <a:avLst/>
          </a:prstGeom>
        </p:spPr>
        <p:txBody>
          <a:bodyPr vert="horz" lIns="438912" tIns="219456" rIns="219456" bIns="10972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10196086" y="12223751"/>
            <a:ext cx="617220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F8C9A6-5A6A-4A25-A6D2-E452ADECACCC}" type="datetimeFigureOut">
              <a:rPr lang="en-US" smtClean="0"/>
              <a:t>1/31/2024</a:t>
            </a:fld>
            <a:endParaRPr lang="en-US"/>
          </a:p>
        </p:txBody>
      </p:sp>
      <p:sp>
        <p:nvSpPr>
          <p:cNvPr id="18" name="Footer Placeholder 17"/>
          <p:cNvSpPr>
            <a:spLocks noGrp="1"/>
          </p:cNvSpPr>
          <p:nvPr>
            <p:ph type="ftr" sz="quarter" idx="3"/>
          </p:nvPr>
        </p:nvSpPr>
        <p:spPr>
          <a:xfrm>
            <a:off x="16368286" y="12223751"/>
            <a:ext cx="6172200" cy="730250"/>
          </a:xfrm>
          <a:prstGeom prst="rect">
            <a:avLst/>
          </a:prstGeom>
        </p:spPr>
        <p:txBody>
          <a:bodyPr vert="horz" lIns="219456" tIns="109728" rIns="219456" bIns="109728" anchor="b"/>
          <a:lstStyle>
            <a:lvl1pPr algn="l" eaLnBrk="1" latinLnBrk="0" hangingPunct="1">
              <a:defRPr kumimoji="0" sz="24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22540486" y="12223751"/>
            <a:ext cx="123444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73545A-2120-4F3A-B2B7-E8112C85F7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8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636422" indent="-636422" algn="l" rtl="0" eaLnBrk="1" latinLnBrk="0" hangingPunct="1">
        <a:spcBef>
          <a:spcPts val="600"/>
        </a:spcBef>
        <a:buClr>
          <a:schemeClr val="accent1"/>
        </a:buClr>
        <a:buSzPct val="80000"/>
        <a:buFont typeface="Wingdings 2"/>
        <a:buChar char=""/>
        <a:defRPr kumimoji="0" sz="6700" kern="1200">
          <a:solidFill>
            <a:schemeClr val="tx1"/>
          </a:solidFill>
          <a:effectLst/>
          <a:latin typeface="+mn-lt"/>
          <a:ea typeface="+mn-ea"/>
          <a:cs typeface="+mn-cs"/>
        </a:defRPr>
      </a:lvl1pPr>
      <a:lvl2pPr marL="1316736" indent="-482803" algn="l" rtl="0" eaLnBrk="1" latinLnBrk="0" hangingPunct="1">
        <a:spcBef>
          <a:spcPts val="600"/>
        </a:spcBef>
        <a:buClr>
          <a:schemeClr val="accent1"/>
        </a:buClr>
        <a:buSzPct val="100000"/>
        <a:buFont typeface="Verdana"/>
        <a:buChar char="◦"/>
        <a:defRPr kumimoji="0" sz="5800" kern="1200">
          <a:solidFill>
            <a:schemeClr val="tx1"/>
          </a:solidFill>
          <a:latin typeface="+mn-lt"/>
          <a:ea typeface="+mn-ea"/>
          <a:cs typeface="+mn-cs"/>
        </a:defRPr>
      </a:lvl2pPr>
      <a:lvl3pPr marL="1887322" indent="-438912" algn="l" rtl="0" eaLnBrk="1" latinLnBrk="0" hangingPunct="1">
        <a:spcBef>
          <a:spcPts val="600"/>
        </a:spcBef>
        <a:buClr>
          <a:schemeClr val="accent2">
            <a:tint val="85000"/>
            <a:satMod val="285000"/>
          </a:schemeClr>
        </a:buClr>
        <a:buSzPct val="100000"/>
        <a:buFont typeface="Wingdings 2"/>
        <a:buChar char=""/>
        <a:defRPr kumimoji="0" sz="5300" kern="1200">
          <a:solidFill>
            <a:schemeClr val="tx1"/>
          </a:solidFill>
          <a:latin typeface="+mn-lt"/>
          <a:ea typeface="+mn-ea"/>
          <a:cs typeface="+mn-cs"/>
        </a:defRPr>
      </a:lvl3pPr>
      <a:lvl4pPr marL="2457907" indent="-438912" algn="l" rtl="0" eaLnBrk="1" latinLnBrk="0" hangingPunct="1">
        <a:spcBef>
          <a:spcPts val="552"/>
        </a:spcBef>
        <a:buClr>
          <a:schemeClr val="accent2">
            <a:tint val="85000"/>
            <a:satMod val="285000"/>
          </a:schemeClr>
        </a:buClr>
        <a:buSzPct val="112000"/>
        <a:buFont typeface="Verdana"/>
        <a:buChar char="◦"/>
        <a:defRPr kumimoji="0" sz="4600" kern="1200">
          <a:solidFill>
            <a:schemeClr val="tx1"/>
          </a:solidFill>
          <a:latin typeface="+mn-lt"/>
          <a:ea typeface="+mn-ea"/>
          <a:cs typeface="+mn-cs"/>
        </a:defRPr>
      </a:lvl4pPr>
      <a:lvl5pPr marL="3072384" indent="-438912" algn="l" rtl="0" eaLnBrk="1" latinLnBrk="0" hangingPunct="1">
        <a:spcBef>
          <a:spcPts val="600"/>
        </a:spcBef>
        <a:buClr>
          <a:schemeClr val="accent3">
            <a:tint val="85000"/>
            <a:satMod val="275000"/>
          </a:schemeClr>
        </a:buClr>
        <a:buSzPct val="100000"/>
        <a:buFont typeface="Wingdings 2"/>
        <a:buChar char=""/>
        <a:defRPr kumimoji="0" sz="4300" kern="1200">
          <a:solidFill>
            <a:schemeClr val="tx1"/>
          </a:solidFill>
          <a:latin typeface="+mn-lt"/>
          <a:ea typeface="+mn-ea"/>
          <a:cs typeface="+mn-cs"/>
        </a:defRPr>
      </a:lvl5pPr>
      <a:lvl6pPr marL="3577133" indent="-438912" algn="l" rtl="0" eaLnBrk="1" latinLnBrk="0" hangingPunct="1">
        <a:spcBef>
          <a:spcPts val="600"/>
        </a:spcBef>
        <a:buClr>
          <a:schemeClr val="accent3">
            <a:tint val="85000"/>
            <a:satMod val="275000"/>
          </a:schemeClr>
        </a:buClr>
        <a:buSzPct val="100000"/>
        <a:buFont typeface="Verdana"/>
        <a:buChar char="◦"/>
        <a:defRPr kumimoji="0" sz="4100" kern="1200" baseline="0">
          <a:solidFill>
            <a:schemeClr val="tx1"/>
          </a:solidFill>
          <a:latin typeface="+mn-lt"/>
          <a:ea typeface="+mn-ea"/>
          <a:cs typeface="+mn-cs"/>
        </a:defRPr>
      </a:lvl6pPr>
      <a:lvl7pPr marL="4081882"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7pPr>
      <a:lvl8pPr marL="4608576" indent="-438912" algn="l" rtl="0" eaLnBrk="1" latinLnBrk="0" hangingPunct="1">
        <a:spcBef>
          <a:spcPts val="617"/>
        </a:spcBef>
        <a:buClr>
          <a:schemeClr val="accent3">
            <a:tint val="85000"/>
            <a:satMod val="275000"/>
          </a:schemeClr>
        </a:buClr>
        <a:buSzPct val="100000"/>
        <a:buFont typeface="Verdana"/>
        <a:buChar char="◦"/>
        <a:defRPr kumimoji="0" sz="3600" kern="1200" baseline="0">
          <a:solidFill>
            <a:schemeClr val="tx1"/>
          </a:solidFill>
          <a:latin typeface="+mn-lt"/>
          <a:ea typeface="+mn-ea"/>
          <a:cs typeface="+mn-cs"/>
        </a:defRPr>
      </a:lvl8pPr>
      <a:lvl9pPr marL="5157216"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495800"/>
            <a:ext cx="13182600" cy="7391400"/>
          </a:xfrm>
        </p:spPr>
        <p:txBody>
          <a:bodyPr>
            <a:normAutofit fontScale="90000"/>
          </a:bodyPr>
          <a:lstStyle/>
          <a:p>
            <a:pPr algn="ctr" rtl="1">
              <a:lnSpc>
                <a:spcPct val="115000"/>
              </a:lnSpc>
              <a:spcAft>
                <a:spcPts val="0"/>
              </a:spcAft>
            </a:pPr>
            <a: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The forms of Elemental Relationships</a:t>
            </a:r>
            <a:b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b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أشكال علاقات العناصر</a:t>
            </a:r>
            <a:br>
              <a:rPr lang="ar-IQ" sz="8800" dirty="0">
                <a:latin typeface="Simplified Arabic" pitchFamily="18" charset="-78"/>
                <a:cs typeface="Simplified Arabic" pitchFamily="18" charset="-78"/>
              </a:rPr>
            </a:br>
            <a:br>
              <a:rPr lang="ar-IQ" sz="8800" dirty="0">
                <a:latin typeface="Simplified Arabic" pitchFamily="18" charset="-78"/>
                <a:cs typeface="Simplified Arabic" pitchFamily="18" charset="-78"/>
              </a:rPr>
            </a:br>
            <a:r>
              <a:rPr lang="ar-IQ" sz="5400" dirty="0" err="1">
                <a:solidFill>
                  <a:schemeClr val="tx1"/>
                </a:solidFill>
                <a:latin typeface="Simplified Arabic" pitchFamily="18" charset="-78"/>
                <a:cs typeface="Simplified Arabic" pitchFamily="18" charset="-78"/>
              </a:rPr>
              <a:t>م.م</a:t>
            </a:r>
            <a:r>
              <a:rPr lang="ar-IQ" sz="5400" dirty="0">
                <a:solidFill>
                  <a:schemeClr val="tx1"/>
                </a:solidFill>
                <a:latin typeface="Simplified Arabic" pitchFamily="18" charset="-78"/>
                <a:cs typeface="Simplified Arabic" pitchFamily="18" charset="-78"/>
              </a:rPr>
              <a:t> ضحى ياسر</a:t>
            </a:r>
            <a:r>
              <a:rPr lang="ar-IQ" sz="5400" dirty="0">
                <a:solidFill>
                  <a:schemeClr val="tx1"/>
                </a:solidFill>
              </a:rPr>
              <a:t> </a:t>
            </a:r>
            <a:br>
              <a:rPr lang="ar-IQ" sz="6300" dirty="0">
                <a:solidFill>
                  <a:schemeClr val="tx1"/>
                </a:solidFill>
              </a:rPr>
            </a:br>
            <a:r>
              <a:rPr lang="ar-IQ" sz="6000" dirty="0">
                <a:ln w="9525" cap="flat" cmpd="sng" algn="ctr">
                  <a:solidFill>
                    <a:srgbClr val="000000"/>
                  </a:solidFill>
                  <a:prstDash val="solid"/>
                  <a:round/>
                </a:ln>
                <a:solidFill>
                  <a:schemeClr val="tx1"/>
                </a:solidFill>
                <a:latin typeface="Simplified Arabic" pitchFamily="18" charset="-78"/>
                <a:ea typeface="Calibri"/>
                <a:cs typeface="Simplified Arabic" pitchFamily="18" charset="-78"/>
              </a:rPr>
              <a:t>العام الدراسي </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2023</a:t>
            </a:r>
            <a:r>
              <a:rPr lang="ar-IQ" sz="6000"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2024</a:t>
            </a:r>
            <a:endParaRPr lang="en-US" sz="9600" dirty="0">
              <a:solidFill>
                <a:schemeClr val="tx1"/>
              </a:solidFill>
              <a:latin typeface="Simplified Arabic" pitchFamily="18" charset="-78"/>
              <a:cs typeface="Simplified Arabic" pitchFamily="18" charset="-78"/>
            </a:endParaRPr>
          </a:p>
        </p:txBody>
      </p:sp>
      <p:sp>
        <p:nvSpPr>
          <p:cNvPr id="4" name="TextBox 3"/>
          <p:cNvSpPr txBox="1"/>
          <p:nvPr/>
        </p:nvSpPr>
        <p:spPr>
          <a:xfrm>
            <a:off x="18059400" y="914400"/>
            <a:ext cx="5181600" cy="3428185"/>
          </a:xfrm>
          <a:prstGeom prst="rect">
            <a:avLst/>
          </a:prstGeom>
          <a:noFill/>
        </p:spPr>
        <p:txBody>
          <a:bodyPr wrap="square" lIns="240350" tIns="120175" rIns="240350" bIns="120175" rtlCol="0">
            <a:spAutoFit/>
          </a:bodyPr>
          <a:lstStyle/>
          <a:p>
            <a:pPr algn="ctr" rtl="1">
              <a:lnSpc>
                <a:spcPct val="115000"/>
              </a:lnSpc>
              <a:spcAft>
                <a:spcPts val="0"/>
              </a:spcAft>
            </a:pPr>
            <a:r>
              <a:rPr lang="ar-IQ" sz="3600" b="1" dirty="0">
                <a:effectLst/>
                <a:latin typeface="Calibri"/>
                <a:ea typeface="Calibri"/>
                <a:cs typeface="Sakkal Majalla"/>
              </a:rPr>
              <a:t>جمهورية العراق</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وزارة التعليم العالي والبحث العلمي</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جامعة المستقبل</a:t>
            </a:r>
            <a:endParaRPr lang="en-US" sz="2000" dirty="0">
              <a:effectLst/>
              <a:latin typeface="Calibri"/>
              <a:ea typeface="Calibri"/>
              <a:cs typeface="Arial"/>
            </a:endParaRPr>
          </a:p>
          <a:p>
            <a:pPr algn="ctr" rtl="1">
              <a:lnSpc>
                <a:spcPct val="115000"/>
              </a:lnSpc>
            </a:pPr>
            <a:r>
              <a:rPr lang="ar-IQ" sz="3600" b="1" dirty="0">
                <a:latin typeface="Calibri"/>
                <a:ea typeface="Calibri"/>
                <a:cs typeface="Sakkal Majalla"/>
              </a:rPr>
              <a:t>كلية الفنون الجميلة</a:t>
            </a:r>
            <a:endParaRPr lang="en-US" sz="3600" b="1" dirty="0">
              <a:latin typeface="Calibri"/>
              <a:ea typeface="Calibri"/>
              <a:cs typeface="Sakkal Majalla"/>
            </a:endParaRPr>
          </a:p>
          <a:p>
            <a:pPr algn="ctr" rtl="1">
              <a:lnSpc>
                <a:spcPct val="115000"/>
              </a:lnSpc>
            </a:pPr>
            <a:r>
              <a:rPr lang="ar-IQ" sz="3600" b="1" dirty="0">
                <a:latin typeface="Calibri"/>
                <a:ea typeface="Calibri"/>
                <a:cs typeface="Sakkal Majalla"/>
              </a:rPr>
              <a:t>قسم التصميم</a:t>
            </a:r>
            <a:endParaRPr lang="en-US" sz="3600" b="1" dirty="0">
              <a:latin typeface="Calibri"/>
              <a:ea typeface="Calibri"/>
              <a:cs typeface="Sakkal Majalla"/>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19200" y="1064546"/>
            <a:ext cx="2743200" cy="252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70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676400"/>
            <a:ext cx="22021800" cy="4524315"/>
          </a:xfrm>
          <a:prstGeom prst="rect">
            <a:avLst/>
          </a:prstGeom>
        </p:spPr>
        <p:txBody>
          <a:bodyPr wrap="square">
            <a:spAutoFit/>
          </a:bodyPr>
          <a:lstStyle/>
          <a:p>
            <a:pPr algn="just"/>
            <a:r>
              <a:rPr lang="en-US" sz="4800" dirty="0">
                <a:latin typeface="Times New Roman" pitchFamily="18" charset="0"/>
                <a:cs typeface="Times New Roman" pitchFamily="18" charset="0"/>
              </a:rPr>
              <a:t>IN the visual arts the forms resulting form certain relationships of the elements , such as repetition , harmony , contrast , and unity , are essentially identical with the forms in the arts of music , poetry , literature , and ballet produced by similar combinations </a:t>
            </a:r>
            <a:r>
              <a:rPr lang="ar-IQ"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a:p>
            <a:pPr algn="just" rtl="1"/>
            <a:r>
              <a:rPr lang="ar-IQ" sz="4800" dirty="0">
                <a:latin typeface="Times New Roman" pitchFamily="18" charset="0"/>
                <a:cs typeface="Times New Roman" pitchFamily="18" charset="0"/>
              </a:rPr>
              <a:t>في الفنون المرئية، تكون الأشكال الناتجة من علاقات معينة بين العناصر، مثل التكرار والتناغم والتباين والوحدة، متطابقة بشكل أساسي مع الأشكال الموجودة في الموسيقى والشعر والأدب.  والباليه الذي تنتجه مجموعات مماثلة.</a:t>
            </a:r>
          </a:p>
          <a:p>
            <a:pPr algn="just"/>
            <a:endParaRPr lang="en-US" sz="4800" dirty="0">
              <a:latin typeface="Times New Roman" pitchFamily="18" charset="0"/>
              <a:cs typeface="Times New Roman" pitchFamily="18" charset="0"/>
            </a:endParaRPr>
          </a:p>
        </p:txBody>
      </p:sp>
      <p:sp>
        <p:nvSpPr>
          <p:cNvPr id="6" name="Rectangle 5"/>
          <p:cNvSpPr/>
          <p:nvPr/>
        </p:nvSpPr>
        <p:spPr>
          <a:xfrm>
            <a:off x="1380226" y="5638800"/>
            <a:ext cx="22021800" cy="3785652"/>
          </a:xfrm>
          <a:prstGeom prst="rect">
            <a:avLst/>
          </a:prstGeom>
        </p:spPr>
        <p:txBody>
          <a:bodyPr wrap="square">
            <a:spAutoFit/>
          </a:bodyPr>
          <a:lstStyle/>
          <a:p>
            <a:pPr algn="just"/>
            <a:r>
              <a:rPr lang="en-US" sz="4800" dirty="0">
                <a:latin typeface="Times New Roman" pitchFamily="18" charset="0"/>
                <a:cs typeface="Times New Roman" pitchFamily="18" charset="0"/>
              </a:rPr>
              <a:t>These forms have the same basic character and significance and accomplish similar effects . The difference lies the medium in which they are materialized and in the time element . In art , the form is visual and is perceived instantaneously in music the form is aural and the time element prolonged . The essential difference , therefore , lies in the nature of the intervals</a:t>
            </a:r>
          </a:p>
        </p:txBody>
      </p:sp>
      <p:sp>
        <p:nvSpPr>
          <p:cNvPr id="7" name="Rectangle 6"/>
          <p:cNvSpPr/>
          <p:nvPr/>
        </p:nvSpPr>
        <p:spPr>
          <a:xfrm>
            <a:off x="1219200" y="9428859"/>
            <a:ext cx="220218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IQ" sz="4800" dirty="0">
                <a:latin typeface="Times New Roman" pitchFamily="18" charset="0"/>
                <a:cs typeface="Times New Roman" pitchFamily="18" charset="0"/>
              </a:rPr>
              <a:t>هذه الأشكال لها نفس الطابع الأساسي والأهمية وتحقق تأثيرات مماثلة.  ويكمن الفرق في الوسيلة التي تتحقق فيها وفي عنصر الوقت.  في الفن، يكون الشكل مرئيًا ويُدرك لحظيًا، وفي الموسيقى يكون الشكل سمعيًا وعنصر الزمن ممتدًا.  ولذلك فإن الاختلاف الأساسي يكمن في طبيعة الفترات. </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413762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22402800" cy="2985433"/>
          </a:xfrm>
          <a:prstGeom prst="rect">
            <a:avLst/>
          </a:prstGeom>
        </p:spPr>
        <p:txBody>
          <a:bodyPr wrap="square">
            <a:spAutoFit/>
          </a:bodyPr>
          <a:lstStyle/>
          <a:p>
            <a:r>
              <a:rPr lang="en-US" dirty="0">
                <a:latin typeface="Times New Roman" pitchFamily="18" charset="0"/>
                <a:cs typeface="Times New Roman" pitchFamily="18" charset="0"/>
              </a:rPr>
              <a:t>In music they are time and pi </a:t>
            </a:r>
            <a:r>
              <a:rPr lang="en-US" dirty="0" err="1">
                <a:latin typeface="Times New Roman" pitchFamily="18" charset="0"/>
                <a:cs typeface="Times New Roman" pitchFamily="18" charset="0"/>
              </a:rPr>
              <a:t>tch</a:t>
            </a:r>
            <a:r>
              <a:rPr lang="en-US" dirty="0">
                <a:latin typeface="Times New Roman" pitchFamily="18" charset="0"/>
                <a:cs typeface="Times New Roman" pitchFamily="18" charset="0"/>
              </a:rPr>
              <a:t> , intervals : in the visual arts they are space , shape , and color intervals . </a:t>
            </a:r>
          </a:p>
          <a:p>
            <a:r>
              <a:rPr lang="en-US" b="1" u="sng" dirty="0">
                <a:latin typeface="Times New Roman" pitchFamily="18" charset="0"/>
                <a:cs typeface="Times New Roman" pitchFamily="18" charset="0"/>
              </a:rPr>
              <a:t>a musical chord </a:t>
            </a:r>
            <a:r>
              <a:rPr lang="en-US" dirty="0">
                <a:latin typeface="Times New Roman" pitchFamily="18" charset="0"/>
                <a:cs typeface="Times New Roman" pitchFamily="18" charset="0"/>
              </a:rPr>
              <a:t>is the aural equivalent of visual intervals of shape , and color , for in both the stimuli occur simultaneously . The ballet combines the two arts </a:t>
            </a:r>
            <a:r>
              <a:rPr lang="en-US" u="sng" dirty="0">
                <a:solidFill>
                  <a:srgbClr val="FF0000"/>
                </a:solidFill>
                <a:latin typeface="Times New Roman" pitchFamily="18" charset="0"/>
                <a:cs typeface="Times New Roman" pitchFamily="18" charset="0"/>
              </a:rPr>
              <a:t>; it is visual music</a:t>
            </a:r>
          </a:p>
        </p:txBody>
      </p:sp>
      <p:sp>
        <p:nvSpPr>
          <p:cNvPr id="5" name="Rectangle 4"/>
          <p:cNvSpPr/>
          <p:nvPr/>
        </p:nvSpPr>
        <p:spPr>
          <a:xfrm>
            <a:off x="1436298" y="4122242"/>
            <a:ext cx="22109502" cy="2262158"/>
          </a:xfrm>
          <a:prstGeom prst="rect">
            <a:avLst/>
          </a:prstGeom>
        </p:spPr>
        <p:txBody>
          <a:bodyPr wrap="square">
            <a:spAutoFit/>
          </a:bodyPr>
          <a:lstStyle/>
          <a:p>
            <a:pPr algn="r" rtl="1"/>
            <a:r>
              <a:rPr lang="ar-IQ" dirty="0">
                <a:solidFill>
                  <a:srgbClr val="FF0000"/>
                </a:solidFill>
                <a:latin typeface="Simplified Arabic" pitchFamily="18" charset="-78"/>
                <a:cs typeface="Simplified Arabic" pitchFamily="18" charset="-78"/>
              </a:rPr>
              <a:t> في الموسيقى هي فترات زمنية ودرجة صوت، وفي الفنون البصرية هي فترات زمنية وشكل ولون.</a:t>
            </a:r>
            <a:endParaRPr lang="en-US" dirty="0">
              <a:solidFill>
                <a:srgbClr val="FF0000"/>
              </a:solidFill>
              <a:latin typeface="Simplified Arabic" pitchFamily="18" charset="-78"/>
              <a:cs typeface="Simplified Arabic" pitchFamily="18" charset="-78"/>
            </a:endParaRPr>
          </a:p>
          <a:p>
            <a:pPr algn="r" rtl="1"/>
            <a:r>
              <a:rPr lang="ar-IQ" dirty="0">
                <a:latin typeface="Simplified Arabic" pitchFamily="18" charset="-78"/>
                <a:cs typeface="Simplified Arabic" pitchFamily="18" charset="-78"/>
              </a:rPr>
              <a:t> الوتر الموسيقي هو المعادل السمعي للفترات البصرية من حيث الشكل واللون، حيث يحدث المنبه في كليهما في وقت واحد.  ويجمع الباليه بين الفنين؛  إنها موسيقى بصرية.</a:t>
            </a:r>
            <a:endParaRPr lang="en-US" dirty="0">
              <a:latin typeface="Simplified Arabic" pitchFamily="18" charset="-78"/>
              <a:cs typeface="Simplified Arabic" pitchFamily="18" charset="-78"/>
            </a:endParaRPr>
          </a:p>
        </p:txBody>
      </p:sp>
      <p:sp>
        <p:nvSpPr>
          <p:cNvPr id="6" name="Rectangle 5"/>
          <p:cNvSpPr/>
          <p:nvPr/>
        </p:nvSpPr>
        <p:spPr>
          <a:xfrm>
            <a:off x="1148751" y="6629400"/>
            <a:ext cx="22402800" cy="2985433"/>
          </a:xfrm>
          <a:prstGeom prst="rect">
            <a:avLst/>
          </a:prstGeom>
        </p:spPr>
        <p:txBody>
          <a:bodyPr wrap="square">
            <a:spAutoFit/>
          </a:bodyPr>
          <a:lstStyle/>
          <a:p>
            <a:r>
              <a:rPr lang="en-US" dirty="0">
                <a:latin typeface="Times New Roman" pitchFamily="18" charset="0"/>
                <a:cs typeface="Times New Roman" pitchFamily="18" charset="0"/>
              </a:rPr>
              <a:t>A principle of design , therefore , is a law of relationship or a plan of organization that determines the way in which the elements must be combined to accomplish a particular effect . Now , there are only three possible ways in which things may be combined : they may be identical ( repetition ) , or similar ( harmony ) , or totally different ( discord ).</a:t>
            </a:r>
          </a:p>
        </p:txBody>
      </p:sp>
      <p:sp>
        <p:nvSpPr>
          <p:cNvPr id="7" name="Rectangle 6"/>
          <p:cNvSpPr/>
          <p:nvPr/>
        </p:nvSpPr>
        <p:spPr>
          <a:xfrm>
            <a:off x="1289649" y="9829800"/>
            <a:ext cx="22109502" cy="2262158"/>
          </a:xfrm>
          <a:prstGeom prst="rect">
            <a:avLst/>
          </a:prstGeom>
        </p:spPr>
        <p:txBody>
          <a:bodyPr wrap="square">
            <a:spAutoFit/>
          </a:bodyPr>
          <a:lstStyle/>
          <a:p>
            <a:pPr algn="r" rtl="1"/>
            <a:r>
              <a:rPr lang="ar-IQ" dirty="0">
                <a:solidFill>
                  <a:srgbClr val="FF0000"/>
                </a:solidFill>
                <a:latin typeface="Simplified Arabic" pitchFamily="18" charset="-78"/>
                <a:cs typeface="Simplified Arabic" pitchFamily="18" charset="-78"/>
              </a:rPr>
              <a:t>وبالتالي فإن مبدأ التصميم هو قانون العلاقة أو خطة التنظيم التي تحدد الطريقة التي يجب بها دمج العناصر لتحقيق تأثير معين، هناك ثلاث طرق محتملة فقط يمكن من خلالها دمج الأشياء: قد تكون متطابقة (التكرار)، أو متشابهة (الانسجام)، أو مختلفة تمامًا (تنافر)</a:t>
            </a:r>
            <a:endParaRPr lang="en-US" dirty="0">
              <a:latin typeface="Simplified Arabic" pitchFamily="18" charset="-78"/>
              <a:cs typeface="Simplified Arabic" pitchFamily="18" charset="-78"/>
            </a:endParaRPr>
          </a:p>
        </p:txBody>
      </p:sp>
    </p:spTree>
    <p:extLst>
      <p:ext uri="{BB962C8B-B14F-4D97-AF65-F5344CB8AC3E}">
        <p14:creationId xmlns:p14="http://schemas.microsoft.com/office/powerpoint/2010/main" val="109758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2525" y="8635042"/>
            <a:ext cx="10594676" cy="3046988"/>
          </a:xfrm>
          <a:prstGeom prst="rect">
            <a:avLst/>
          </a:prstGeom>
        </p:spPr>
        <p:txBody>
          <a:bodyPr wrap="square">
            <a:spAutoFit/>
          </a:bodyPr>
          <a:lstStyle/>
          <a:p>
            <a:r>
              <a:rPr lang="en-US" sz="4800" dirty="0">
                <a:solidFill>
                  <a:prstClr val="black"/>
                </a:solidFill>
                <a:latin typeface="Times New Roman" pitchFamily="18" charset="0"/>
                <a:cs typeface="Times New Roman" pitchFamily="18" charset="0"/>
              </a:rPr>
              <a:t> The difference among these three fundamental forms of relationship is </a:t>
            </a:r>
            <a:r>
              <a:rPr lang="en-US" sz="4800" u="sng" dirty="0">
                <a:solidFill>
                  <a:srgbClr val="FF0000"/>
                </a:solidFill>
                <a:latin typeface="Times New Roman" pitchFamily="18" charset="0"/>
                <a:cs typeface="Times New Roman" pitchFamily="18" charset="0"/>
              </a:rPr>
              <a:t>one of degree of interval and the kind and number of intervals involved</a:t>
            </a:r>
            <a:r>
              <a:rPr lang="en-US" sz="4800" dirty="0">
                <a:solidFill>
                  <a:prstClr val="black"/>
                </a:solidFill>
                <a:latin typeface="Times New Roman" pitchFamily="18" charset="0"/>
                <a:cs typeface="Times New Roman" pitchFamily="18" charset="0"/>
              </a:rPr>
              <a:t> .</a:t>
            </a:r>
            <a:endParaRPr lang="en-US" dirty="0"/>
          </a:p>
        </p:txBody>
      </p:sp>
      <p:sp>
        <p:nvSpPr>
          <p:cNvPr id="6" name="Rectangle 5"/>
          <p:cNvSpPr/>
          <p:nvPr/>
        </p:nvSpPr>
        <p:spPr>
          <a:xfrm>
            <a:off x="12601754" y="8610600"/>
            <a:ext cx="10594676" cy="1569660"/>
          </a:xfrm>
          <a:prstGeom prst="rect">
            <a:avLst/>
          </a:prstGeom>
        </p:spPr>
        <p:txBody>
          <a:bodyPr wrap="square">
            <a:spAutoFit/>
          </a:bodyPr>
          <a:lstStyle/>
          <a:p>
            <a:pPr algn="r" rtl="1"/>
            <a:r>
              <a:rPr lang="ar-IQ" sz="4800" dirty="0">
                <a:solidFill>
                  <a:prstClr val="black"/>
                </a:solidFill>
                <a:latin typeface="Times New Roman" pitchFamily="18" charset="0"/>
                <a:cs typeface="Times New Roman" pitchFamily="18" charset="0"/>
              </a:rPr>
              <a:t>الفرق بين هذه الأشكال الثلاثة الأساسية للعلاقة </a:t>
            </a:r>
            <a:r>
              <a:rPr lang="ar-IQ" sz="4800" dirty="0">
                <a:solidFill>
                  <a:srgbClr val="FF0000"/>
                </a:solidFill>
                <a:latin typeface="Times New Roman" pitchFamily="18" charset="0"/>
                <a:cs typeface="Times New Roman" pitchFamily="18" charset="0"/>
              </a:rPr>
              <a:t>هو درجة الفاصل الزمني ونوع وعدد الفترات المعنية. </a:t>
            </a: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6781800" cy="6781800"/>
          </a:xfrm>
          <a:prstGeom prst="rect">
            <a:avLst/>
          </a:prstGeom>
        </p:spPr>
      </p:pic>
      <p:sp>
        <p:nvSpPr>
          <p:cNvPr id="5" name="Rectangle 4"/>
          <p:cNvSpPr/>
          <p:nvPr/>
        </p:nvSpPr>
        <p:spPr>
          <a:xfrm>
            <a:off x="3593865" y="7924800"/>
            <a:ext cx="1871025" cy="523220"/>
          </a:xfrm>
          <a:prstGeom prst="rect">
            <a:avLst/>
          </a:prstGeom>
        </p:spPr>
        <p:txBody>
          <a:bodyPr wrap="none">
            <a:spAutoFit/>
          </a:bodyPr>
          <a:lstStyle/>
          <a:p>
            <a:r>
              <a:rPr lang="en-US" sz="2800" b="1" dirty="0">
                <a:latin typeface="Times New Roman" pitchFamily="18" charset="0"/>
                <a:cs typeface="Times New Roman" pitchFamily="18" charset="0"/>
              </a:rPr>
              <a:t>Repetition </a:t>
            </a:r>
            <a:endParaRPr lang="en-US" sz="28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143000"/>
            <a:ext cx="4762500" cy="6705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6206" y="1140125"/>
            <a:ext cx="3954492" cy="6705600"/>
          </a:xfrm>
          <a:prstGeom prst="rect">
            <a:avLst/>
          </a:prstGeom>
        </p:spPr>
      </p:pic>
      <p:sp>
        <p:nvSpPr>
          <p:cNvPr id="13" name="Rectangle 12"/>
          <p:cNvSpPr/>
          <p:nvPr/>
        </p:nvSpPr>
        <p:spPr>
          <a:xfrm>
            <a:off x="13237687" y="7924800"/>
            <a:ext cx="1672253" cy="523220"/>
          </a:xfrm>
          <a:prstGeom prst="rect">
            <a:avLst/>
          </a:prstGeom>
        </p:spPr>
        <p:txBody>
          <a:bodyPr wrap="none">
            <a:spAutoFit/>
          </a:bodyPr>
          <a:lstStyle/>
          <a:p>
            <a:r>
              <a:rPr lang="en-US" sz="2800" b="1" dirty="0">
                <a:latin typeface="Times New Roman" pitchFamily="18" charset="0"/>
                <a:cs typeface="Times New Roman" pitchFamily="18" charset="0"/>
              </a:rPr>
              <a:t>harmony </a:t>
            </a:r>
            <a:endParaRPr lang="en-US" sz="2800" b="1" dirty="0"/>
          </a:p>
        </p:txBody>
      </p:sp>
      <p:sp>
        <p:nvSpPr>
          <p:cNvPr id="11" name="AutoShape 2" descr="C:\Users\x67\Desktop\%D8%AC%D8%A7%D9%85%D8%B9%D8%A9 %D8%A7%D9%84%D9%85%D8%B3%D8%AA%D9%82%D8%A8%D9%84\%D9%85%D8%AD%D8%A7%D8%B6%D8%B1%D8%A7%D8%AA %D8%A7%D8%B3%D8%B3 %D8%A7%D9%84%D8%AA%D8%B5%D9%85%D9%8A%D9%85\elements_of_art_quiz-obelisk-art-history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096" y="1143000"/>
            <a:ext cx="5411898"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9431000" y="7924800"/>
            <a:ext cx="1410964" cy="523220"/>
          </a:xfrm>
          <a:prstGeom prst="rect">
            <a:avLst/>
          </a:prstGeom>
        </p:spPr>
        <p:txBody>
          <a:bodyPr wrap="none">
            <a:spAutoFit/>
          </a:bodyPr>
          <a:lstStyle/>
          <a:p>
            <a:r>
              <a:rPr lang="en-US" sz="2800" b="1" dirty="0">
                <a:latin typeface="Times New Roman" pitchFamily="18" charset="0"/>
                <a:cs typeface="Times New Roman" pitchFamily="18" charset="0"/>
              </a:rPr>
              <a:t>discord </a:t>
            </a:r>
            <a:endParaRPr lang="en-US" sz="2800" b="1" dirty="0"/>
          </a:p>
        </p:txBody>
      </p:sp>
    </p:spTree>
    <p:extLst>
      <p:ext uri="{BB962C8B-B14F-4D97-AF65-F5344CB8AC3E}">
        <p14:creationId xmlns:p14="http://schemas.microsoft.com/office/powerpoint/2010/main" val="328781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5721" y="914400"/>
            <a:ext cx="22174200" cy="3785652"/>
          </a:xfrm>
          <a:prstGeom prst="rect">
            <a:avLst/>
          </a:prstGeom>
        </p:spPr>
        <p:txBody>
          <a:bodyPr wrap="square">
            <a:spAutoFit/>
          </a:bodyPr>
          <a:lstStyle/>
          <a:p>
            <a:pPr lvl="0"/>
            <a:r>
              <a:rPr lang="en-US" sz="4800" b="1" u="sng" dirty="0">
                <a:solidFill>
                  <a:prstClr val="black"/>
                </a:solidFill>
                <a:latin typeface="Times New Roman" pitchFamily="18" charset="0"/>
                <a:cs typeface="Times New Roman" pitchFamily="18" charset="0"/>
              </a:rPr>
              <a:t>Repetition </a:t>
            </a:r>
            <a:r>
              <a:rPr lang="ar-IQ" sz="4800" b="1" u="sng" dirty="0">
                <a:solidFill>
                  <a:prstClr val="black"/>
                </a:solidFill>
                <a:latin typeface="Times New Roman" pitchFamily="18" charset="0"/>
                <a:cs typeface="Times New Roman" pitchFamily="18" charset="0"/>
              </a:rPr>
              <a:t>التكرار  </a:t>
            </a:r>
            <a:endParaRPr lang="en-US" sz="4800" b="1" u="sng" dirty="0">
              <a:solidFill>
                <a:prstClr val="black"/>
              </a:solidFill>
              <a:latin typeface="Times New Roman" pitchFamily="18" charset="0"/>
              <a:cs typeface="Times New Roman" pitchFamily="18" charset="0"/>
            </a:endParaRPr>
          </a:p>
          <a:p>
            <a:pPr lvl="0"/>
            <a:r>
              <a:rPr lang="en-US" sz="4800" dirty="0">
                <a:solidFill>
                  <a:prstClr val="black"/>
                </a:solidFill>
                <a:latin typeface="Times New Roman" pitchFamily="18" charset="0"/>
                <a:cs typeface="Times New Roman" pitchFamily="18" charset="0"/>
              </a:rPr>
              <a:t> in the visual arts concerns but one dimension , which is space . That is , the only difference between identical units is </a:t>
            </a:r>
            <a:r>
              <a:rPr lang="en-US" sz="4800" u="sng" dirty="0">
                <a:solidFill>
                  <a:srgbClr val="FF0000"/>
                </a:solidFill>
                <a:latin typeface="Times New Roman" pitchFamily="18" charset="0"/>
                <a:cs typeface="Times New Roman" pitchFamily="18" charset="0"/>
              </a:rPr>
              <a:t>their position in space </a:t>
            </a:r>
            <a:r>
              <a:rPr lang="en-US" sz="4800" dirty="0">
                <a:solidFill>
                  <a:prstClr val="black"/>
                </a:solidFill>
                <a:latin typeface="Times New Roman" pitchFamily="18" charset="0"/>
                <a:cs typeface="Times New Roman" pitchFamily="18" charset="0"/>
              </a:rPr>
              <a:t>. The relationship , therefore , is one dimensional and is measured in terms of space interval that corresponds to the time interval between two successive , identical musical tones.</a:t>
            </a:r>
          </a:p>
        </p:txBody>
      </p:sp>
      <p:sp>
        <p:nvSpPr>
          <p:cNvPr id="5" name="Rectangle 4"/>
          <p:cNvSpPr/>
          <p:nvPr/>
        </p:nvSpPr>
        <p:spPr>
          <a:xfrm>
            <a:off x="1201947" y="4746060"/>
            <a:ext cx="22453121" cy="2308324"/>
          </a:xfrm>
          <a:prstGeom prst="rect">
            <a:avLst/>
          </a:prstGeom>
        </p:spPr>
        <p:txBody>
          <a:bodyPr wrap="square">
            <a:spAutoFit/>
          </a:bodyPr>
          <a:lstStyle/>
          <a:p>
            <a:pPr lvl="0" algn="r" rtl="1"/>
            <a:r>
              <a:rPr lang="ar-IQ" sz="4800" dirty="0">
                <a:solidFill>
                  <a:prstClr val="black"/>
                </a:solidFill>
                <a:latin typeface="Times New Roman" pitchFamily="18" charset="0"/>
                <a:cs typeface="Times New Roman" pitchFamily="18" charset="0"/>
              </a:rPr>
              <a:t>إن التكرار في الفنون البصرية لا يتعلق إلا بأبعاد واحدة، وهي الفضاء.  أي أن الفرق الوحيد بين الوحدات المتماثلة هو موقعها في الفضاء. لذلك فان العلاقة أحادية البعد ويتم قياسها من حيث الفاصل المكاني الذي يتوافق مع الفاصل الزمني بين نغمتين موسيقيتين متتاليتين ومتطابقتين</a:t>
            </a:r>
            <a:endParaRPr lang="en-US" sz="4800" dirty="0">
              <a:solidFill>
                <a:prstClr val="black"/>
              </a:solidFill>
              <a:latin typeface="Times New Roman" pitchFamily="18" charset="0"/>
              <a:cs typeface="Times New Roman" pitchFamily="18" charset="0"/>
            </a:endParaRPr>
          </a:p>
        </p:txBody>
      </p:sp>
      <p:sp>
        <p:nvSpPr>
          <p:cNvPr id="6" name="Rectangle 5"/>
          <p:cNvSpPr/>
          <p:nvPr/>
        </p:nvSpPr>
        <p:spPr>
          <a:xfrm>
            <a:off x="1345721" y="7054384"/>
            <a:ext cx="22174200" cy="3046988"/>
          </a:xfrm>
          <a:prstGeom prst="rect">
            <a:avLst/>
          </a:prstGeom>
        </p:spPr>
        <p:txBody>
          <a:bodyPr wrap="square">
            <a:spAutoFit/>
          </a:bodyPr>
          <a:lstStyle/>
          <a:p>
            <a:pPr lvl="0"/>
            <a:r>
              <a:rPr lang="en-US" sz="4800" dirty="0">
                <a:solidFill>
                  <a:prstClr val="black"/>
                </a:solidFill>
                <a:latin typeface="Times New Roman" pitchFamily="18" charset="0"/>
                <a:cs typeface="Times New Roman" pitchFamily="18" charset="0"/>
              </a:rPr>
              <a:t>Intervals of space , or the voids between objects , are as much a part of visual design as intervals of time , or the silences between sounds , are part of poetic , and musical design . the diagram illustrates complete repetition </a:t>
            </a:r>
            <a:r>
              <a:rPr lang="en-US" sz="4800" u="sng" dirty="0">
                <a:solidFill>
                  <a:srgbClr val="FF0000"/>
                </a:solidFill>
                <a:latin typeface="Times New Roman" pitchFamily="18" charset="0"/>
                <a:cs typeface="Times New Roman" pitchFamily="18" charset="0"/>
              </a:rPr>
              <a:t>. All six dimensions . shape , size , value , hue , </a:t>
            </a:r>
            <a:r>
              <a:rPr lang="en-US" sz="4800" u="sng" dirty="0" err="1">
                <a:solidFill>
                  <a:srgbClr val="FF0000"/>
                </a:solidFill>
                <a:latin typeface="Times New Roman" pitchFamily="18" charset="0"/>
                <a:cs typeface="Times New Roman" pitchFamily="18" charset="0"/>
              </a:rPr>
              <a:t>chroma</a:t>
            </a:r>
            <a:r>
              <a:rPr lang="en-US" sz="4800" u="sng" dirty="0">
                <a:solidFill>
                  <a:srgbClr val="FF0000"/>
                </a:solidFill>
                <a:latin typeface="Times New Roman" pitchFamily="18" charset="0"/>
                <a:cs typeface="Times New Roman" pitchFamily="18" charset="0"/>
              </a:rPr>
              <a:t> , and texture are repeated </a:t>
            </a:r>
          </a:p>
        </p:txBody>
      </p:sp>
      <p:sp>
        <p:nvSpPr>
          <p:cNvPr id="8" name="Rectangle 7"/>
          <p:cNvSpPr/>
          <p:nvPr/>
        </p:nvSpPr>
        <p:spPr>
          <a:xfrm>
            <a:off x="1066800" y="10099348"/>
            <a:ext cx="22453121" cy="2308324"/>
          </a:xfrm>
          <a:prstGeom prst="rect">
            <a:avLst/>
          </a:prstGeom>
        </p:spPr>
        <p:txBody>
          <a:bodyPr wrap="square">
            <a:spAutoFit/>
          </a:bodyPr>
          <a:lstStyle/>
          <a:p>
            <a:pPr lvl="0" algn="r" rtl="1"/>
            <a:r>
              <a:rPr lang="ar-IQ" sz="4800" dirty="0">
                <a:solidFill>
                  <a:prstClr val="black"/>
                </a:solidFill>
                <a:latin typeface="Times New Roman" pitchFamily="18" charset="0"/>
                <a:cs typeface="Times New Roman" pitchFamily="18" charset="0"/>
              </a:rPr>
              <a:t>إن الفواصل الزمنية، أو الفراغات بين الأشياء، هي جزء من التصميم البصري بقدر ما تشكل الفواصل الزمنية، أو فترات الصمت بين الأصوات</a:t>
            </a:r>
            <a:r>
              <a:rPr lang="ar-IQ" sz="4800" dirty="0">
                <a:solidFill>
                  <a:srgbClr val="FF0000"/>
                </a:solidFill>
                <a:latin typeface="Times New Roman" pitchFamily="18" charset="0"/>
                <a:cs typeface="Times New Roman" pitchFamily="18" charset="0"/>
              </a:rPr>
              <a:t>،.  جميع الأبعاد الستة للتكرار تتمثل من خلال: تكرار الشكل والحجم والقيمة والصبغة والصفاء والملمس.  الوئام هو مزيج من الوحدات المتشابهة في واحد أو أكثر . </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645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11049001"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0" y="1905000"/>
            <a:ext cx="1114425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01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22479000" cy="2262158"/>
          </a:xfrm>
          <a:prstGeom prst="rect">
            <a:avLst/>
          </a:prstGeom>
        </p:spPr>
        <p:txBody>
          <a:bodyPr wrap="square">
            <a:spAutoFit/>
          </a:bodyPr>
          <a:lstStyle/>
          <a:p>
            <a:r>
              <a:rPr lang="en-US" b="1" u="sng" dirty="0">
                <a:solidFill>
                  <a:srgbClr val="FF0000"/>
                </a:solidFill>
                <a:latin typeface="Times New Roman" pitchFamily="18" charset="0"/>
                <a:cs typeface="Times New Roman" pitchFamily="18" charset="0"/>
              </a:rPr>
              <a:t>Harmony </a:t>
            </a:r>
            <a:r>
              <a:rPr lang="en-US" dirty="0">
                <a:latin typeface="Times New Roman" pitchFamily="18" charset="0"/>
                <a:cs typeface="Times New Roman" pitchFamily="18" charset="0"/>
              </a:rPr>
              <a:t>is a combination of units which are similar in one or more respects . Harmony is a medium interval or difference in one or more dimensions . Units are harmonious when one or more of their elements or qualities </a:t>
            </a:r>
            <a:r>
              <a:rPr lang="en-US" u="sng" dirty="0">
                <a:solidFill>
                  <a:srgbClr val="FF0000"/>
                </a:solidFill>
                <a:latin typeface="Times New Roman" pitchFamily="18" charset="0"/>
                <a:cs typeface="Times New Roman" pitchFamily="18" charset="0"/>
              </a:rPr>
              <a:t>, such as shape , size , or color</a:t>
            </a:r>
            <a:r>
              <a:rPr lang="en-US" dirty="0">
                <a:latin typeface="Times New Roman" pitchFamily="18" charset="0"/>
                <a:cs typeface="Times New Roman" pitchFamily="18" charset="0"/>
              </a:rPr>
              <a:t> </a:t>
            </a:r>
          </a:p>
        </p:txBody>
      </p:sp>
      <p:sp>
        <p:nvSpPr>
          <p:cNvPr id="5" name="Rectangle 4"/>
          <p:cNvSpPr/>
          <p:nvPr/>
        </p:nvSpPr>
        <p:spPr>
          <a:xfrm>
            <a:off x="1143000" y="3364461"/>
            <a:ext cx="22326600" cy="1538883"/>
          </a:xfrm>
          <a:prstGeom prst="rect">
            <a:avLst/>
          </a:prstGeom>
        </p:spPr>
        <p:txBody>
          <a:bodyPr wrap="square">
            <a:spAutoFit/>
          </a:bodyPr>
          <a:lstStyle/>
          <a:p>
            <a:pPr algn="r" rtl="1"/>
            <a:r>
              <a:rPr lang="ar-IQ" u="sng" dirty="0">
                <a:solidFill>
                  <a:srgbClr val="FF0000"/>
                </a:solidFill>
                <a:latin typeface="Simplified Arabic" pitchFamily="18" charset="-78"/>
                <a:cs typeface="Simplified Arabic" pitchFamily="18" charset="-78"/>
              </a:rPr>
              <a:t>التناغم هو فترة متوسطة أو اختلاف في بعد واحد أو أكثر</a:t>
            </a:r>
            <a:r>
              <a:rPr lang="ar-IQ" dirty="0">
                <a:latin typeface="Simplified Arabic" pitchFamily="18" charset="-78"/>
                <a:cs typeface="Simplified Arabic" pitchFamily="18" charset="-78"/>
              </a:rPr>
              <a:t>.  تكون الوحدات متناغمة عندما يتشابه واحد أو أكثر من عناصرها أو صفاتها، مثل الشكل أو الحجم أو اللون.  </a:t>
            </a:r>
            <a:endParaRPr lang="en-US" dirty="0">
              <a:latin typeface="Simplified Arabic" pitchFamily="18" charset="-78"/>
              <a:cs typeface="Simplified Arabic" pitchFamily="18" charset="-78"/>
            </a:endParaRPr>
          </a:p>
        </p:txBody>
      </p:sp>
      <p:sp>
        <p:nvSpPr>
          <p:cNvPr id="6" name="Rectangle 5"/>
          <p:cNvSpPr/>
          <p:nvPr/>
        </p:nvSpPr>
        <p:spPr>
          <a:xfrm>
            <a:off x="1219200" y="4903344"/>
            <a:ext cx="22326600" cy="3708708"/>
          </a:xfrm>
          <a:prstGeom prst="rect">
            <a:avLst/>
          </a:prstGeom>
        </p:spPr>
        <p:txBody>
          <a:bodyPr wrap="square">
            <a:spAutoFit/>
          </a:bodyPr>
          <a:lstStyle/>
          <a:p>
            <a:r>
              <a:rPr lang="en-US" dirty="0">
                <a:latin typeface="Times New Roman" pitchFamily="18" charset="0"/>
                <a:cs typeface="Times New Roman" pitchFamily="18" charset="0"/>
              </a:rPr>
              <a:t>Complete repetition is </a:t>
            </a:r>
            <a:r>
              <a:rPr lang="en-US" u="sng" dirty="0">
                <a:solidFill>
                  <a:srgbClr val="FF0000"/>
                </a:solidFill>
                <a:latin typeface="Times New Roman" pitchFamily="18" charset="0"/>
                <a:cs typeface="Times New Roman" pitchFamily="18" charset="0"/>
              </a:rPr>
              <a:t>one extreme </a:t>
            </a:r>
            <a:r>
              <a:rPr lang="en-US" dirty="0">
                <a:latin typeface="Times New Roman" pitchFamily="18" charset="0"/>
                <a:cs typeface="Times New Roman" pitchFamily="18" charset="0"/>
              </a:rPr>
              <a:t>. </a:t>
            </a:r>
            <a:r>
              <a:rPr lang="en-US" u="sng" dirty="0">
                <a:solidFill>
                  <a:srgbClr val="FF0000"/>
                </a:solidFill>
                <a:latin typeface="Times New Roman" pitchFamily="18" charset="0"/>
                <a:cs typeface="Times New Roman" pitchFamily="18" charset="0"/>
              </a:rPr>
              <a:t>Discord is the opposite extreme </a:t>
            </a:r>
            <a:r>
              <a:rPr lang="en-US" dirty="0">
                <a:latin typeface="Times New Roman" pitchFamily="18" charset="0"/>
                <a:cs typeface="Times New Roman" pitchFamily="18" charset="0"/>
              </a:rPr>
              <a:t>, Harmony is between and combines the character of both . In repetition only one kind of difference or dimension is involved . That is space interval Discord concerns all dimensions./Discord) </a:t>
            </a:r>
            <a:r>
              <a:rPr lang="en-US" dirty="0">
                <a:solidFill>
                  <a:srgbClr val="FF0000"/>
                </a:solidFill>
                <a:latin typeface="Times New Roman" pitchFamily="18" charset="0"/>
                <a:cs typeface="Times New Roman" pitchFamily="18" charset="0"/>
              </a:rPr>
              <a:t>is a maximum interval of shape , size , value , and color . It is extreme </a:t>
            </a:r>
            <a:r>
              <a:rPr lang="en-US" dirty="0" err="1">
                <a:solidFill>
                  <a:srgbClr val="FF0000"/>
                </a:solidFill>
                <a:latin typeface="Times New Roman" pitchFamily="18" charset="0"/>
                <a:cs typeface="Times New Roman" pitchFamily="18" charset="0"/>
              </a:rPr>
              <a:t>ontrast</a:t>
            </a:r>
            <a:r>
              <a:rPr lang="en-US" dirty="0">
                <a:solidFill>
                  <a:srgbClr val="FF0000"/>
                </a:solidFill>
                <a:latin typeface="Times New Roman" pitchFamily="18" charset="0"/>
                <a:cs typeface="Times New Roman" pitchFamily="18" charset="0"/>
              </a:rPr>
              <a:t> or difference . Discord is a combination of tot ally unrelated units </a:t>
            </a:r>
          </a:p>
        </p:txBody>
      </p:sp>
      <p:sp>
        <p:nvSpPr>
          <p:cNvPr id="7" name="Rectangle 6"/>
          <p:cNvSpPr/>
          <p:nvPr/>
        </p:nvSpPr>
        <p:spPr>
          <a:xfrm>
            <a:off x="1181100" y="8579237"/>
            <a:ext cx="22250400" cy="2985433"/>
          </a:xfrm>
          <a:prstGeom prst="rect">
            <a:avLst/>
          </a:prstGeom>
        </p:spPr>
        <p:txBody>
          <a:bodyPr wrap="square">
            <a:spAutoFit/>
          </a:bodyPr>
          <a:lstStyle/>
          <a:p>
            <a:pPr algn="r" rtl="1"/>
            <a:r>
              <a:rPr lang="ar-IQ" dirty="0">
                <a:latin typeface="Simplified Arabic" pitchFamily="18" charset="-78"/>
                <a:cs typeface="Simplified Arabic" pitchFamily="18" charset="-78"/>
              </a:rPr>
              <a:t>التكرار الكامل هو أحد الحدود القصوى .  الخلاف هو النقيض المعاكس، والانسجام يجمع بين طابع كليهما. </a:t>
            </a:r>
          </a:p>
          <a:p>
            <a:pPr algn="r" rtl="1"/>
            <a:r>
              <a:rPr lang="ar-IQ" dirty="0">
                <a:latin typeface="Simplified Arabic" pitchFamily="18" charset="-78"/>
                <a:cs typeface="Simplified Arabic" pitchFamily="18" charset="-78"/>
              </a:rPr>
              <a:t> في التكرار هناك نوع واحد فقط من الاختلاف أو البعد.  هذا هو الفاصل الزمني للاختلاف الذي يتعلق بجميع الأبعاد. </a:t>
            </a:r>
            <a:r>
              <a:rPr lang="ar-IQ" dirty="0">
                <a:solidFill>
                  <a:srgbClr val="FF0000"/>
                </a:solidFill>
                <a:latin typeface="Simplified Arabic" pitchFamily="18" charset="-78"/>
                <a:cs typeface="Simplified Arabic" pitchFamily="18" charset="-78"/>
              </a:rPr>
              <a:t>الخلاف هو الحد الأقصى للفاصل الزمني للشكل والحجم والقيمة واللون.  إنه تباين شديد أو اختلاف.  وهو عبارة عن مزيج من الوحدات غير ذات الصلة</a:t>
            </a:r>
            <a:endParaRPr lang="en-US"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01382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43000"/>
            <a:ext cx="22402800" cy="2985433"/>
          </a:xfrm>
          <a:prstGeom prst="rect">
            <a:avLst/>
          </a:prstGeom>
        </p:spPr>
        <p:txBody>
          <a:bodyPr wrap="square">
            <a:spAutoFit/>
          </a:bodyPr>
          <a:lstStyle/>
          <a:p>
            <a:r>
              <a:rPr lang="en-US" u="sng" dirty="0">
                <a:solidFill>
                  <a:srgbClr val="FF0000"/>
                </a:solidFill>
                <a:latin typeface="Times New Roman" pitchFamily="18" charset="0"/>
                <a:cs typeface="Times New Roman" pitchFamily="18" charset="0"/>
              </a:rPr>
              <a:t>Repetition , harmony , or discord , therefore , is simply a matter of degree of interval or difference between units</a:t>
            </a:r>
            <a:r>
              <a:rPr lang="en-US" dirty="0">
                <a:latin typeface="Times New Roman" pitchFamily="18" charset="0"/>
                <a:cs typeface="Times New Roman" pitchFamily="18" charset="0"/>
              </a:rPr>
              <a:t> . If two units have no dimension or quality that they share in common , they are totally unrelated and represent If one of their maximum opposition or contrast . dimensions Is similar or identical , the units are harmonious </a:t>
            </a:r>
          </a:p>
        </p:txBody>
      </p:sp>
      <p:sp>
        <p:nvSpPr>
          <p:cNvPr id="5" name="Rectangle 4"/>
          <p:cNvSpPr/>
          <p:nvPr/>
        </p:nvSpPr>
        <p:spPr>
          <a:xfrm>
            <a:off x="1219200" y="4280372"/>
            <a:ext cx="22250400" cy="2262158"/>
          </a:xfrm>
          <a:prstGeom prst="rect">
            <a:avLst/>
          </a:prstGeom>
        </p:spPr>
        <p:txBody>
          <a:bodyPr wrap="square">
            <a:spAutoFit/>
          </a:bodyPr>
          <a:lstStyle/>
          <a:p>
            <a:pPr algn="r" rtl="1"/>
            <a:r>
              <a:rPr lang="ar-IQ" dirty="0">
                <a:solidFill>
                  <a:srgbClr val="FF0000"/>
                </a:solidFill>
                <a:latin typeface="Simplified Arabic" pitchFamily="18" charset="-78"/>
                <a:cs typeface="Simplified Arabic" pitchFamily="18" charset="-78"/>
              </a:rPr>
              <a:t> إن التكرار أو الانسجام أو الخلاف هو ببساطة مسألة درجة الفاصل الزمني أو الاختلاف بين الوحدات</a:t>
            </a:r>
            <a:r>
              <a:rPr lang="ar-IQ" dirty="0">
                <a:latin typeface="Simplified Arabic" pitchFamily="18" charset="-78"/>
                <a:cs typeface="Simplified Arabic" pitchFamily="18" charset="-78"/>
              </a:rPr>
              <a:t>.  إذا لم يكن لوحدتين أي بعد أو نوعية مشتركة بينهما، فإنهما غير مرتبطتين على الإطلاق وتمثلان أقصى قدر من التعارض أو التباين بينهما.  الأبعاد متشابهة أو متطابقة، والوحدات متناغمة.  إذا كان كل ما بهم متناغم. </a:t>
            </a:r>
            <a:endParaRPr lang="en-US" dirty="0">
              <a:latin typeface="Simplified Arabic" pitchFamily="18" charset="-78"/>
              <a:cs typeface="Simplified Arabic" pitchFamily="18" charset="-78"/>
            </a:endParaRPr>
          </a:p>
        </p:txBody>
      </p:sp>
      <p:sp>
        <p:nvSpPr>
          <p:cNvPr id="6" name="Rectangle 5"/>
          <p:cNvSpPr/>
          <p:nvPr/>
        </p:nvSpPr>
        <p:spPr>
          <a:xfrm>
            <a:off x="1210574" y="6542530"/>
            <a:ext cx="22250400" cy="3708708"/>
          </a:xfrm>
          <a:prstGeom prst="rect">
            <a:avLst/>
          </a:prstGeom>
        </p:spPr>
        <p:txBody>
          <a:bodyPr wrap="square">
            <a:spAutoFit/>
          </a:bodyPr>
          <a:lstStyle/>
          <a:p>
            <a:r>
              <a:rPr lang="en-US" dirty="0">
                <a:latin typeface="Times New Roman" pitchFamily="18" charset="0"/>
                <a:cs typeface="Times New Roman" pitchFamily="18" charset="0"/>
              </a:rPr>
              <a:t>If two units have no dimension or quality that they share in common , they are totally unrelated and represent If one of their maximum opposition or contrast . dimensions Is similar or identical , the units are harmonious . if all their harmonious . If two , more dimensions are the same , the units are identical . </a:t>
            </a:r>
            <a:r>
              <a:rPr lang="en-US" dirty="0">
                <a:solidFill>
                  <a:srgbClr val="FF0000"/>
                </a:solidFill>
                <a:latin typeface="Times New Roman" pitchFamily="18" charset="0"/>
                <a:cs typeface="Times New Roman" pitchFamily="18" charset="0"/>
              </a:rPr>
              <a:t>These three fundamental forms , repetition , harmony , and discord , and their combinations are the basis of all art structure</a:t>
            </a:r>
          </a:p>
        </p:txBody>
      </p:sp>
      <p:sp>
        <p:nvSpPr>
          <p:cNvPr id="7" name="Rectangle 6"/>
          <p:cNvSpPr/>
          <p:nvPr/>
        </p:nvSpPr>
        <p:spPr>
          <a:xfrm>
            <a:off x="1247955" y="10220634"/>
            <a:ext cx="22250400" cy="2123658"/>
          </a:xfrm>
          <a:prstGeom prst="rect">
            <a:avLst/>
          </a:prstGeom>
        </p:spPr>
        <p:txBody>
          <a:bodyPr wrap="square">
            <a:spAutoFit/>
          </a:bodyPr>
          <a:lstStyle/>
          <a:p>
            <a:r>
              <a:rPr lang="ar-IQ" sz="4400" dirty="0">
                <a:latin typeface="Simplified Arabic" pitchFamily="18" charset="-78"/>
                <a:cs typeface="Simplified Arabic" pitchFamily="18" charset="-78"/>
              </a:rPr>
              <a:t> إذا لم يكن لوحدتين أي بعد أو نوعية مشتركة بينهما، فإنهما غير مرتبطتين على الإطلاق وتمثلان أقصى قدر من التعارض أو التباين بينهما.  الأبعاد متشابهة أو متطابقة، والوحدات متناغمة.  إذا كان كل ما بهم متناغم.  إذا كان هناك بعدين متماثلين، فإن الوحدات متطابقة.  </a:t>
            </a:r>
            <a:r>
              <a:rPr lang="ar-IQ" sz="4400" b="1" dirty="0">
                <a:solidFill>
                  <a:srgbClr val="FF0000"/>
                </a:solidFill>
                <a:latin typeface="Simplified Arabic" pitchFamily="18" charset="-78"/>
                <a:cs typeface="Simplified Arabic" pitchFamily="18" charset="-78"/>
              </a:rPr>
              <a:t>هذه الأشكال الأساسية الثلاثة، التكرار، والانسجام، والخلاف، ومجموعاتها هي أساس كل بنية فنية</a:t>
            </a:r>
            <a:r>
              <a:rPr lang="ar-IQ" sz="4400" dirty="0">
                <a:latin typeface="Simplified Arabic" pitchFamily="18" charset="-78"/>
                <a:cs typeface="Simplified Arabic" pitchFamily="18" charset="-78"/>
              </a:rPr>
              <a:t>.</a:t>
            </a:r>
            <a:endParaRPr lang="en-US" sz="4400" dirty="0">
              <a:latin typeface="Simplified Arabic" pitchFamily="18" charset="-78"/>
              <a:cs typeface="Simplified Arabic" pitchFamily="18" charset="-78"/>
            </a:endParaRPr>
          </a:p>
        </p:txBody>
      </p:sp>
    </p:spTree>
    <p:extLst>
      <p:ext uri="{BB962C8B-B14F-4D97-AF65-F5344CB8AC3E}">
        <p14:creationId xmlns:p14="http://schemas.microsoft.com/office/powerpoint/2010/main" val="1540548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450</TotalTime>
  <Words>1221</Words>
  <Application>Microsoft Office PowerPoint</Application>
  <PresentationFormat>Custom</PresentationFormat>
  <Paragraphs>35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Bodoni MT Black</vt:lpstr>
      <vt:lpstr>Calibri</vt:lpstr>
      <vt:lpstr>Simplified Arabic</vt:lpstr>
      <vt:lpstr>Times New Roman</vt:lpstr>
      <vt:lpstr>Verdana</vt:lpstr>
      <vt:lpstr>Wingdings 2</vt:lpstr>
      <vt:lpstr>Aspect</vt:lpstr>
      <vt:lpstr>The forms of Elemental Relationships أشكال علاقات العناصر  م.م ضحى ياسر  العام الدراسي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الفنون م.م ضحى ياس</dc:title>
  <dc:creator>x67</dc:creator>
  <cp:lastModifiedBy>pc</cp:lastModifiedBy>
  <cp:revision>21</cp:revision>
  <dcterms:created xsi:type="dcterms:W3CDTF">2023-12-05T17:56:48Z</dcterms:created>
  <dcterms:modified xsi:type="dcterms:W3CDTF">2024-01-31T07:21:39Z</dcterms:modified>
</cp:coreProperties>
</file>