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7" r:id="rId3"/>
    <p:sldId id="288" r:id="rId4"/>
    <p:sldId id="292" r:id="rId5"/>
    <p:sldId id="293" r:id="rId6"/>
    <p:sldId id="291" r:id="rId7"/>
    <p:sldId id="276" r:id="rId8"/>
    <p:sldId id="282" r:id="rId9"/>
    <p:sldId id="296" r:id="rId10"/>
    <p:sldId id="298" r:id="rId11"/>
    <p:sldId id="305" r:id="rId12"/>
    <p:sldId id="301" r:id="rId13"/>
    <p:sldId id="302" r:id="rId14"/>
    <p:sldId id="304" r:id="rId15"/>
    <p:sldId id="320" r:id="rId16"/>
    <p:sldId id="261" r:id="rId17"/>
    <p:sldId id="263" r:id="rId18"/>
    <p:sldId id="265" r:id="rId19"/>
    <p:sldId id="266" r:id="rId20"/>
    <p:sldId id="306" r:id="rId21"/>
    <p:sldId id="322" r:id="rId22"/>
    <p:sldId id="354" r:id="rId23"/>
    <p:sldId id="355" r:id="rId24"/>
    <p:sldId id="357" r:id="rId25"/>
    <p:sldId id="336" r:id="rId26"/>
    <p:sldId id="335" r:id="rId27"/>
    <p:sldId id="358" r:id="rId28"/>
    <p:sldId id="338" r:id="rId29"/>
    <p:sldId id="342" r:id="rId30"/>
    <p:sldId id="343" r:id="rId31"/>
    <p:sldId id="348" r:id="rId32"/>
    <p:sldId id="370" r:id="rId33"/>
    <p:sldId id="349" r:id="rId34"/>
    <p:sldId id="345" r:id="rId35"/>
    <p:sldId id="347" r:id="rId36"/>
    <p:sldId id="350" r:id="rId37"/>
    <p:sldId id="352" r:id="rId38"/>
    <p:sldId id="353" r:id="rId39"/>
    <p:sldId id="351" r:id="rId40"/>
    <p:sldId id="344" r:id="rId41"/>
  </p:sldIdLst>
  <p:sldSz cx="9144000" cy="6858000" type="screen4x3"/>
  <p:notesSz cx="6735763" cy="986948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39" autoAdjust="0"/>
    <p:restoredTop sz="89242" autoAdjust="0"/>
  </p:normalViewPr>
  <p:slideViewPr>
    <p:cSldViewPr>
      <p:cViewPr varScale="1">
        <p:scale>
          <a:sx n="68" d="100"/>
          <a:sy n="68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35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2A3B0A-EFF7-4DFD-8398-1E1921CC3DE5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35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0DE9025-E418-42F4-8EE5-5B8DEC9B8F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BDD5F4-6798-4E23-80DF-6B703E394CFA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FDEC3A-C3C6-4441-84F7-659F7C35561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denosine_triphosphat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ABABF2-9729-4AD7-B7AE-3F0ECBC5A2D8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10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1B1278-3D96-431A-B0E6-C94D4A116D33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0B54C-C8A6-4DF0-9DF5-99F75D1A04CB}" type="slidenum">
              <a:rPr lang="en-US" smtClean="0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ED2711-5CD7-45A8-A06D-15719A8C6E98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CE379-C2EF-46D1-AA4D-3B202EEFBC55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0F4DA98-2E42-491D-830B-16EA9C51FFBA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7902-7128-4294-A80D-B13DC3159ED6}" type="slidenum">
              <a:rPr lang="en-US" smtClean="0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B64FF1-6995-4C3E-A4A3-092CE0BF444A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28CF9-25AC-44D4-A313-9BB8C87AFD56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012F9F-2BFB-495C-818E-C370B0F6A748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110F6-B7BE-44D8-978B-A9B2625AA7D9}" type="slidenum">
              <a:rPr lang="ar-SA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F73B993-4481-4418-BB69-C5D02ABACCCA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00513-3A58-4230-BF32-79BADF671CC8}" type="slidenum">
              <a:rPr lang="en-US" smtClean="0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01E35A-ED4C-4676-9DB5-B95549A994B5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DB84A-336C-4A33-972A-6B9A6AB64677}" type="slidenum">
              <a:rPr lang="en-US" smtClean="0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ar-IQ" dirty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7B142E-B39B-4621-AF89-92F46AB72932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B530E-AFC0-4F14-9468-C0A0B08D7981}" type="slidenum">
              <a:rPr lang="en-US" smtClean="0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55621A-3497-436D-AAFA-6A346B5C289A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DA216-411F-467A-93F6-10B57CF57525}" type="slidenum">
              <a:rPr lang="en-US" smtClean="0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dirty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A9CF1E-B9B4-4D6B-8B27-C75430577259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7C77-97EC-405D-8518-17169DCAB120}" type="slidenum">
              <a:rPr lang="ar-SA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D5C2A1-43BA-4C85-B023-66DAABEC7FA8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/>
              <a:t>When you </a:t>
            </a:r>
            <a:r>
              <a:rPr lang="en-US" sz="1200" i="1" dirty="0"/>
              <a:t>take hydrogen ions or electrons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1200" i="1" dirty="0"/>
              <a:t>away from a molecule</a:t>
            </a:r>
            <a:r>
              <a:rPr lang="en-US" sz="1200" dirty="0"/>
              <a:t>, you </a:t>
            </a:r>
            <a:r>
              <a:rPr lang="en-US" sz="1200" b="1" dirty="0"/>
              <a:t>“oxidize”</a:t>
            </a:r>
            <a:r>
              <a:rPr lang="en-US" sz="1200" dirty="0"/>
              <a:t> that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/>
              <a:t>molecule.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/>
              <a:t>When you </a:t>
            </a:r>
            <a:r>
              <a:rPr lang="en-US" sz="1200" i="1" dirty="0"/>
              <a:t>give hydrogen ions or electrons to a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1200" i="1" dirty="0"/>
              <a:t>molecule</a:t>
            </a:r>
            <a:r>
              <a:rPr lang="en-US" sz="1200" dirty="0"/>
              <a:t>, you </a:t>
            </a:r>
            <a:r>
              <a:rPr lang="en-US" sz="1200" b="1" dirty="0"/>
              <a:t>“reduce” </a:t>
            </a:r>
            <a:r>
              <a:rPr lang="en-US" sz="1200" dirty="0"/>
              <a:t>that molecule.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/>
              <a:t>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/>
              <a:t>When you </a:t>
            </a:r>
            <a:r>
              <a:rPr lang="en-US" sz="1200" i="1" dirty="0"/>
              <a:t>give phosphate molecules to a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1200" i="1" dirty="0"/>
              <a:t>molecule</a:t>
            </a:r>
            <a:r>
              <a:rPr lang="en-US" sz="1200" dirty="0"/>
              <a:t>, you </a:t>
            </a:r>
            <a:r>
              <a:rPr lang="en-US" sz="1200" b="1" dirty="0"/>
              <a:t>“</a:t>
            </a:r>
            <a:r>
              <a:rPr lang="en-US" sz="1200" b="1" dirty="0" err="1"/>
              <a:t>phosphorylate</a:t>
            </a:r>
            <a:r>
              <a:rPr lang="en-US" sz="1200" b="1" dirty="0"/>
              <a:t>”</a:t>
            </a:r>
            <a:r>
              <a:rPr lang="en-US" sz="1200" dirty="0"/>
              <a:t> that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/>
              <a:t>molecule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20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A3A11E-20D4-4396-A7A2-BF1DEBCC7AF4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261F8-BAE0-44B2-81CC-83F3DF462A56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9467438-C493-4EAC-B4E7-3B497418D43B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259E8-FEDF-4CB8-AB2D-11D9B809BB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8E14D-62CA-4FC2-A565-A25961F4F0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1/27/2024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Low" rtl="0">
              <a:lnSpc>
                <a:spcPct val="80000"/>
              </a:lnSpc>
              <a:buFontTx/>
              <a:buAutoNum type="arabicPeriod"/>
            </a:pPr>
            <a:r>
              <a:rPr lang="ar-IQ" sz="1200" b="1" dirty="0" err="1"/>
              <a:t>Electron</a:t>
            </a:r>
            <a:r>
              <a:rPr lang="ar-IQ" sz="1200" b="1" dirty="0"/>
              <a:t> transport chains</a:t>
            </a:r>
            <a:r>
              <a:rPr lang="en-GB" sz="1200" b="1" dirty="0"/>
              <a:t> </a:t>
            </a:r>
            <a:r>
              <a:rPr lang="ar-IQ" sz="1200" dirty="0"/>
              <a:t> </a:t>
            </a:r>
            <a:r>
              <a:rPr lang="ar-IQ" sz="1200" dirty="0" err="1"/>
              <a:t>are</a:t>
            </a:r>
            <a:r>
              <a:rPr lang="ar-IQ" sz="1200" dirty="0"/>
              <a:t> </a:t>
            </a:r>
            <a:r>
              <a:rPr lang="ar-IQ" sz="1200" dirty="0" err="1"/>
              <a:t>biochemical</a:t>
            </a:r>
            <a:r>
              <a:rPr lang="ar-IQ" sz="1200" dirty="0"/>
              <a:t> </a:t>
            </a:r>
            <a:r>
              <a:rPr lang="ar-IQ" sz="1200" dirty="0" err="1"/>
              <a:t>reactions</a:t>
            </a:r>
            <a:r>
              <a:rPr lang="ar-IQ" sz="1200" dirty="0"/>
              <a:t> </a:t>
            </a:r>
            <a:r>
              <a:rPr lang="ar-IQ" sz="1200" dirty="0" err="1"/>
              <a:t>that</a:t>
            </a:r>
            <a:r>
              <a:rPr lang="ar-IQ" sz="1200" dirty="0"/>
              <a:t> </a:t>
            </a:r>
            <a:r>
              <a:rPr lang="ar-IQ" sz="1200" dirty="0" err="1"/>
              <a:t>produce</a:t>
            </a:r>
            <a:r>
              <a:rPr lang="ar-IQ" sz="1200" dirty="0"/>
              <a:t> </a:t>
            </a:r>
            <a:r>
              <a:rPr lang="ar-IQ" sz="1200" dirty="0">
                <a:hlinkClick r:id="rId3" tooltip="Adenosine triphosphate"/>
              </a:rPr>
              <a:t>ATP</a:t>
            </a:r>
            <a:r>
              <a:rPr lang="ar-IQ" sz="1200" dirty="0"/>
              <a:t>, </a:t>
            </a:r>
            <a:r>
              <a:rPr lang="ar-IQ" sz="1200" dirty="0" err="1"/>
              <a:t>which</a:t>
            </a:r>
            <a:r>
              <a:rPr lang="ar-IQ" sz="1200" dirty="0"/>
              <a:t> </a:t>
            </a:r>
            <a:r>
              <a:rPr lang="ar-IQ" sz="1200" dirty="0" err="1"/>
              <a:t>is</a:t>
            </a:r>
            <a:r>
              <a:rPr lang="ar-IQ" sz="1200" dirty="0"/>
              <a:t> </a:t>
            </a:r>
            <a:r>
              <a:rPr lang="ar-IQ" sz="1200" dirty="0" err="1"/>
              <a:t>the</a:t>
            </a:r>
            <a:r>
              <a:rPr lang="ar-IQ" sz="1200" dirty="0"/>
              <a:t> </a:t>
            </a:r>
            <a:r>
              <a:rPr lang="ar-IQ" sz="1200" dirty="0" err="1"/>
              <a:t>energy</a:t>
            </a:r>
            <a:r>
              <a:rPr lang="ar-IQ" sz="1200" dirty="0"/>
              <a:t> </a:t>
            </a:r>
            <a:r>
              <a:rPr lang="ar-IQ" sz="1200" dirty="0" err="1"/>
              <a:t>currency</a:t>
            </a:r>
            <a:r>
              <a:rPr lang="ar-IQ" sz="1200" dirty="0"/>
              <a:t> </a:t>
            </a:r>
            <a:r>
              <a:rPr lang="ar-IQ" sz="1200" dirty="0" err="1"/>
              <a:t>of</a:t>
            </a:r>
            <a:r>
              <a:rPr lang="ar-IQ" sz="1200" dirty="0"/>
              <a:t> </a:t>
            </a:r>
            <a:r>
              <a:rPr lang="ar-IQ" sz="1200" dirty="0" err="1"/>
              <a:t>life</a:t>
            </a:r>
            <a:r>
              <a:rPr lang="ar-IQ" sz="1200" dirty="0"/>
              <a:t>. </a:t>
            </a:r>
          </a:p>
          <a:p>
            <a:pPr marL="457200" indent="-457200" algn="justLow" rtl="0">
              <a:lnSpc>
                <a:spcPct val="80000"/>
              </a:lnSpc>
              <a:buFontTx/>
              <a:buAutoNum type="arabicPeriod"/>
            </a:pPr>
            <a:endParaRPr lang="ar-IQ" sz="1200" dirty="0"/>
          </a:p>
          <a:p>
            <a:pPr marL="457200" indent="-457200" algn="justLow" rtl="0">
              <a:lnSpc>
                <a:spcPct val="80000"/>
              </a:lnSpc>
              <a:buFontTx/>
              <a:buAutoNum type="arabicPeriod"/>
            </a:pPr>
            <a:r>
              <a:rPr lang="ar-IQ" sz="1200" dirty="0" err="1"/>
              <a:t>An</a:t>
            </a:r>
            <a:r>
              <a:rPr lang="ar-IQ" sz="1200" dirty="0"/>
              <a:t> ET</a:t>
            </a:r>
            <a:r>
              <a:rPr lang="en-US" sz="1200" dirty="0"/>
              <a:t>C</a:t>
            </a:r>
            <a:r>
              <a:rPr lang="ar-IQ" sz="1200" dirty="0"/>
              <a:t> </a:t>
            </a:r>
            <a:r>
              <a:rPr lang="ar-IQ" sz="1200" dirty="0" err="1"/>
              <a:t>is</a:t>
            </a:r>
            <a:r>
              <a:rPr lang="ar-IQ" sz="1200" dirty="0"/>
              <a:t> a </a:t>
            </a:r>
            <a:r>
              <a:rPr lang="ar-IQ" sz="1200" dirty="0" err="1"/>
              <a:t>series</a:t>
            </a:r>
            <a:r>
              <a:rPr lang="ar-IQ" sz="1200" dirty="0"/>
              <a:t> </a:t>
            </a:r>
            <a:r>
              <a:rPr lang="ar-IQ" sz="1200" dirty="0" err="1"/>
              <a:t>of</a:t>
            </a:r>
            <a:r>
              <a:rPr lang="ar-IQ" sz="1200" dirty="0"/>
              <a:t> </a:t>
            </a:r>
            <a:r>
              <a:rPr lang="ar-IQ" sz="1200" dirty="0" err="1"/>
              <a:t>linked</a:t>
            </a:r>
            <a:r>
              <a:rPr lang="ar-IQ" sz="1200" dirty="0"/>
              <a:t> </a:t>
            </a:r>
            <a:r>
              <a:rPr lang="ar-IQ" sz="1200" dirty="0" err="1"/>
              <a:t>membrane-embedded</a:t>
            </a:r>
            <a:r>
              <a:rPr lang="ar-IQ" sz="1200" dirty="0"/>
              <a:t> </a:t>
            </a:r>
            <a:r>
              <a:rPr lang="ar-IQ" sz="1200" dirty="0" err="1"/>
              <a:t>electron</a:t>
            </a:r>
            <a:r>
              <a:rPr lang="ar-IQ" sz="1200" dirty="0"/>
              <a:t> </a:t>
            </a:r>
            <a:r>
              <a:rPr lang="ar-IQ" sz="1200" dirty="0" err="1"/>
              <a:t>carrier</a:t>
            </a:r>
            <a:r>
              <a:rPr lang="ar-IQ" sz="1200" dirty="0"/>
              <a:t> </a:t>
            </a:r>
            <a:r>
              <a:rPr lang="ar-IQ" sz="1200" dirty="0" err="1"/>
              <a:t>molecules</a:t>
            </a:r>
            <a:r>
              <a:rPr lang="ar-IQ" sz="1200" dirty="0"/>
              <a:t> </a:t>
            </a:r>
            <a:r>
              <a:rPr lang="ar-IQ" sz="1200" dirty="0" err="1"/>
              <a:t>that</a:t>
            </a:r>
            <a:r>
              <a:rPr lang="ar-IQ" sz="1200" dirty="0"/>
              <a:t> </a:t>
            </a:r>
            <a:r>
              <a:rPr lang="ar-IQ" sz="1200" dirty="0" err="1"/>
              <a:t>transfer</a:t>
            </a:r>
            <a:r>
              <a:rPr lang="ar-IQ" sz="1200" dirty="0"/>
              <a:t> </a:t>
            </a:r>
            <a:r>
              <a:rPr lang="ar-IQ" sz="1200" dirty="0" err="1"/>
              <a:t>electrons</a:t>
            </a:r>
            <a:r>
              <a:rPr lang="ar-IQ" sz="1200" dirty="0"/>
              <a:t>, </a:t>
            </a:r>
            <a:r>
              <a:rPr lang="ar-IQ" sz="1200" dirty="0" err="1"/>
              <a:t>during</a:t>
            </a:r>
            <a:r>
              <a:rPr lang="ar-IQ" sz="1200" dirty="0"/>
              <a:t> a </a:t>
            </a:r>
            <a:r>
              <a:rPr lang="ar-IQ" sz="1200" dirty="0" err="1"/>
              <a:t>regulated</a:t>
            </a:r>
            <a:r>
              <a:rPr lang="ar-IQ" sz="1200" dirty="0"/>
              <a:t> </a:t>
            </a:r>
            <a:r>
              <a:rPr lang="ar-IQ" sz="1200" dirty="0" err="1"/>
              <a:t>process</a:t>
            </a:r>
            <a:r>
              <a:rPr lang="ar-IQ" sz="1200" dirty="0"/>
              <a:t> </a:t>
            </a:r>
            <a:r>
              <a:rPr lang="ar-IQ" sz="1200" dirty="0" err="1"/>
              <a:t>of</a:t>
            </a:r>
            <a:r>
              <a:rPr lang="ar-IQ" sz="1200" dirty="0"/>
              <a:t> </a:t>
            </a:r>
            <a:r>
              <a:rPr lang="ar-IQ" sz="1200" dirty="0" err="1"/>
              <a:t>redox</a:t>
            </a:r>
            <a:r>
              <a:rPr lang="ar-IQ" sz="1200" dirty="0"/>
              <a:t> </a:t>
            </a:r>
            <a:r>
              <a:rPr lang="ar-IQ" sz="1200" dirty="0" err="1"/>
              <a:t>reactions</a:t>
            </a:r>
            <a:r>
              <a:rPr lang="ar-IQ" sz="1200" dirty="0"/>
              <a:t>, </a:t>
            </a:r>
            <a:r>
              <a:rPr lang="ar-IQ" sz="1200" dirty="0" err="1"/>
              <a:t>from</a:t>
            </a:r>
            <a:r>
              <a:rPr lang="ar-IQ" sz="1200" dirty="0"/>
              <a:t> </a:t>
            </a:r>
            <a:r>
              <a:rPr lang="ar-IQ" sz="1200" dirty="0" err="1"/>
              <a:t>one</a:t>
            </a:r>
            <a:r>
              <a:rPr lang="ar-IQ" sz="1200" dirty="0"/>
              <a:t> </a:t>
            </a:r>
            <a:r>
              <a:rPr lang="ar-IQ" sz="1200" dirty="0" err="1"/>
              <a:t>electron</a:t>
            </a:r>
            <a:r>
              <a:rPr lang="ar-IQ" sz="1200" dirty="0"/>
              <a:t> </a:t>
            </a:r>
            <a:r>
              <a:rPr lang="ar-IQ" sz="1200" dirty="0" err="1"/>
              <a:t>carrier</a:t>
            </a:r>
            <a:r>
              <a:rPr lang="ar-IQ" sz="1200" dirty="0"/>
              <a:t> </a:t>
            </a:r>
            <a:r>
              <a:rPr lang="ar-IQ" sz="1200" dirty="0" err="1"/>
              <a:t>molecule</a:t>
            </a:r>
            <a:r>
              <a:rPr lang="ar-IQ" sz="1200" dirty="0"/>
              <a:t> </a:t>
            </a:r>
            <a:r>
              <a:rPr lang="ar-IQ" sz="1200" dirty="0" err="1"/>
              <a:t>to</a:t>
            </a:r>
            <a:r>
              <a:rPr lang="ar-IQ" sz="1200" dirty="0"/>
              <a:t> </a:t>
            </a:r>
            <a:r>
              <a:rPr lang="ar-IQ" sz="1200" dirty="0" err="1"/>
              <a:t>another</a:t>
            </a:r>
            <a:r>
              <a:rPr lang="ar-IQ" sz="1200" dirty="0"/>
              <a:t> </a:t>
            </a:r>
            <a:r>
              <a:rPr lang="ar-IQ" sz="1200" dirty="0" err="1"/>
              <a:t>releasing</a:t>
            </a:r>
            <a:r>
              <a:rPr lang="ar-IQ" sz="1200" dirty="0"/>
              <a:t> </a:t>
            </a:r>
            <a:r>
              <a:rPr lang="ar-IQ" sz="1200" dirty="0" err="1"/>
              <a:t>and</a:t>
            </a:r>
            <a:r>
              <a:rPr lang="ar-IQ" sz="1200" dirty="0"/>
              <a:t> </a:t>
            </a:r>
            <a:r>
              <a:rPr lang="ar-IQ" sz="1200" dirty="0" err="1"/>
              <a:t>capturing</a:t>
            </a:r>
            <a:r>
              <a:rPr lang="ar-IQ" sz="1200" dirty="0"/>
              <a:t> </a:t>
            </a:r>
            <a:r>
              <a:rPr lang="ar-IQ" sz="1200" dirty="0" err="1"/>
              <a:t>energy</a:t>
            </a:r>
            <a:r>
              <a:rPr lang="ar-IQ" sz="1200" dirty="0"/>
              <a:t> </a:t>
            </a:r>
            <a:r>
              <a:rPr lang="ar-IQ" sz="1200" dirty="0" err="1"/>
              <a:t>for</a:t>
            </a:r>
            <a:r>
              <a:rPr lang="ar-IQ" sz="1200" dirty="0"/>
              <a:t> </a:t>
            </a:r>
            <a:r>
              <a:rPr lang="ar-IQ" sz="1200" dirty="0" err="1"/>
              <a:t>cellular</a:t>
            </a:r>
            <a:r>
              <a:rPr lang="ar-IQ" sz="1200" dirty="0"/>
              <a:t> work.</a:t>
            </a:r>
            <a:endParaRPr lang="en-GB" sz="1200" dirty="0"/>
          </a:p>
          <a:p>
            <a:pPr marL="457200" indent="-457200" algn="justLow" rtl="0">
              <a:lnSpc>
                <a:spcPct val="80000"/>
              </a:lnSpc>
              <a:buFontTx/>
              <a:buAutoNum type="arabicPeriod"/>
            </a:pPr>
            <a:endParaRPr lang="en-US" sz="1200" dirty="0"/>
          </a:p>
          <a:p>
            <a:pPr marL="457200" indent="-457200" algn="justLow" rtl="0">
              <a:lnSpc>
                <a:spcPct val="80000"/>
              </a:lnSpc>
              <a:buFontTx/>
              <a:buAutoNum type="arabicPeriod"/>
            </a:pPr>
            <a:r>
              <a:rPr lang="en-US" sz="1200" dirty="0"/>
              <a:t>ETC occurs in the mitochondria.</a:t>
            </a:r>
            <a:endParaRPr lang="ar-IQ" sz="1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D5F4-6798-4E23-80DF-6B703E394CF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1/27/2024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DEC3A-C3C6-4441-84F7-659F7C355612}" type="slidenum">
              <a:rPr kumimoji="0" lang="ar-IQ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25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E46897-99BC-4412-B580-588E9F65AADE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DEC3A-C3C6-4441-84F7-659F7C355612}" type="slidenum">
              <a:rPr kumimoji="0" lang="ar-IQ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D7864-CE01-4B14-B55A-4610D0F9CF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1/27/2024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34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08370-9403-424A-84AF-145D3A45DD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B3591-983F-46F1-AF60-959BF942B10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1/27/2024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93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28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647EE1-4BBA-4599-B562-84453BC9E4B3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29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3A5CD89-D6A5-411B-97C6-BD038859D09C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Low" rtl="0"/>
            <a:r>
              <a:rPr lang="en-US" dirty="0"/>
              <a:t>[Note: It is also called F1/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ATPase</a:t>
            </a:r>
            <a:r>
              <a:rPr lang="en-US" dirty="0"/>
              <a:t> because the isolated enzyme can catalyze the hydrolysis of ATP to ADP and Pi.] 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The </a:t>
            </a:r>
            <a:r>
              <a:rPr lang="en-US" dirty="0" err="1"/>
              <a:t>chemiosmotic</a:t>
            </a:r>
            <a:r>
              <a:rPr lang="en-US" dirty="0"/>
              <a:t> hypothesis proposes that after protons have been pumped to the </a:t>
            </a:r>
            <a:r>
              <a:rPr lang="en-US" dirty="0" err="1"/>
              <a:t>cytosolic</a:t>
            </a:r>
            <a:r>
              <a:rPr lang="en-US" dirty="0"/>
              <a:t> side of the inner mitochondrial membrane, they reenter the matrix by passing through a channel in the membrane-spanning domain (</a:t>
            </a:r>
            <a:r>
              <a:rPr lang="en-US" dirty="0" err="1"/>
              <a:t>Fo</a:t>
            </a:r>
            <a:r>
              <a:rPr lang="en-US" dirty="0"/>
              <a:t> ) of Complex V, driving rotation of </a:t>
            </a:r>
            <a:r>
              <a:rPr lang="en-US" dirty="0" err="1"/>
              <a:t>Fo</a:t>
            </a:r>
            <a:r>
              <a:rPr lang="en-US" dirty="0"/>
              <a:t> and, at the same time, dissipating the pH and electrical gradients. </a:t>
            </a:r>
            <a:r>
              <a:rPr lang="en-US" dirty="0" err="1"/>
              <a:t>Fo</a:t>
            </a:r>
            <a:r>
              <a:rPr lang="en-US" dirty="0"/>
              <a:t> rotation causes conformational changes in the extra-membranous F1 domain that allow it to bind ADP + Pi, </a:t>
            </a:r>
            <a:r>
              <a:rPr lang="en-US" dirty="0" err="1"/>
              <a:t>phosphorylate</a:t>
            </a:r>
            <a:r>
              <a:rPr lang="en-US" dirty="0"/>
              <a:t> ADP to ATP, and release ATP.</a:t>
            </a:r>
            <a:endParaRPr lang="ar-IQ" dirty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30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86F15A-F7E6-4257-878C-1016565B702E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Living organisms carry out energy transductions, conversions of one form of energy to another form</a:t>
            </a:r>
            <a:endParaRPr lang="en-US" dirty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09E41-CC81-44D6-9DC9-E4DDC16CF7E7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4FA4E1-28B0-4607-B71E-9D5FC2C01EBC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31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7C51EF-ABCE-4030-A243-8348CD0D43D9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EAAC-3404-F443-A447-F02EA9A1B4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BDF16-31EA-4B21-B2BE-355E6A701B7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1/27/2024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14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EAAC-3404-F443-A447-F02EA9A1B49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F93C94-3DFD-48F7-955E-B1C10414B990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08370-9403-424A-84AF-145D3A45DD0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EA8256-97BC-404F-8A3A-FC3429823DAF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36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510A12-9F51-45F2-8E89-5293FB474F67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37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44C81F-71DB-48EF-9E5D-C09E875830FC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38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EEDB72-AEB9-49FE-8C37-801C0CE90F04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39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15FEE7-5C1D-4897-B2E3-AFC4071594D0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40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135040-6FF5-4701-A62C-2D7C4DBC3EEB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4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01A74E-9804-4510-B946-27FF8E34E307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5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4EE029-534B-4DB1-B518-8280650E3FA1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C6A18-0439-4647-8050-360C0289854D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7A533E-3FDD-4C53-A295-C1F3F61DF87E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Bioenergetics: </a:t>
            </a:r>
            <a:r>
              <a:rPr lang="en-US" sz="1200" dirty="0"/>
              <a:t>How the body converts food to energy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makes use of a few basic ideas from the field of thermodynamics, particularly the concept of free energy.</a:t>
            </a:r>
          </a:p>
          <a:p>
            <a:pPr algn="l" rtl="0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C3A-C3C6-4441-84F7-659F7C355612}" type="slidenum">
              <a:rPr lang="ar-IQ" smtClean="0"/>
              <a:pPr/>
              <a:t>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0D8C84-B5DF-410F-A573-A13494F145D3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ENERGY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direction and extent to which a chemical reaction proceeds is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determined by the degree to which two factors change during the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reaction. These are enthalpy (ΔH, a measure of the change in heat content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reactants and products) and entropy (ΔS, a measure of the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in randomness or disorder of reactants and products, Figure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6.1). Neither of these thermodynamic quantities by itself is sufficient to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whether a chemical reaction will proceed spontaneously in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direction it is written. However, when combined mathematically (see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6.1), enthalpy and entropy can be used to define a third quantity,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energy (G), which predicts the direction in which a reaction will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spontaneously proceed.</a:t>
            </a:r>
          </a:p>
          <a:p>
            <a:pPr algn="l" rtl="0"/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CC0000"/>
                </a:solidFill>
              </a:rPr>
              <a:t>First Law:</a:t>
            </a:r>
            <a:r>
              <a:rPr lang="en-US" sz="1200" dirty="0"/>
              <a:t> Energy cannot be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created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destroyed</a:t>
            </a:r>
            <a:r>
              <a:rPr lang="en-US" sz="1200" dirty="0"/>
              <a:t>, but only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converted</a:t>
            </a:r>
            <a:r>
              <a:rPr lang="en-US" sz="1200" dirty="0"/>
              <a:t> to other forms.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200" dirty="0"/>
              <a:t>This means that the amount of </a:t>
            </a:r>
            <a:r>
              <a:rPr lang="en-US" sz="1200" b="1" dirty="0">
                <a:solidFill>
                  <a:srgbClr val="CC0000"/>
                </a:solidFill>
              </a:rPr>
              <a:t>energy</a:t>
            </a:r>
            <a:r>
              <a:rPr lang="en-US" sz="1200" dirty="0"/>
              <a:t> in the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universe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constant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FontTx/>
              <a:buChar char="•"/>
              <a:defRPr/>
            </a:pPr>
            <a:r>
              <a:rPr lang="en-US" sz="1200" b="1" dirty="0">
                <a:solidFill>
                  <a:srgbClr val="CC0000"/>
                </a:solidFill>
              </a:rPr>
              <a:t>Second Law:</a:t>
            </a:r>
            <a:r>
              <a:rPr lang="en-US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 dirty="0"/>
              <a:t>All </a:t>
            </a:r>
            <a:r>
              <a:rPr lang="en-US" sz="1200" b="1" dirty="0">
                <a:solidFill>
                  <a:srgbClr val="CC0000"/>
                </a:solidFill>
              </a:rPr>
              <a:t>energy transformations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 dirty="0"/>
              <a:t>are </a:t>
            </a:r>
            <a:r>
              <a:rPr lang="en-US" sz="1200" b="1" dirty="0">
                <a:solidFill>
                  <a:srgbClr val="CC0000"/>
                </a:solidFill>
              </a:rPr>
              <a:t>inefficient </a:t>
            </a:r>
            <a:r>
              <a:rPr lang="en-US" sz="1200" dirty="0"/>
              <a:t>because every reaction results in an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</a:t>
            </a:r>
            <a:r>
              <a:rPr lang="en-US" sz="1200" dirty="0"/>
              <a:t> in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entropy</a:t>
            </a:r>
            <a:r>
              <a:rPr lang="en-US" sz="1200" dirty="0"/>
              <a:t> and the </a:t>
            </a:r>
            <a:r>
              <a:rPr lang="en-US" sz="1200" b="1" dirty="0">
                <a:solidFill>
                  <a:srgbClr val="CC0000"/>
                </a:solidFill>
              </a:rPr>
              <a:t>loss</a:t>
            </a:r>
            <a:r>
              <a:rPr lang="en-US" sz="1200" dirty="0"/>
              <a:t> of usable </a:t>
            </a:r>
            <a:r>
              <a:rPr lang="en-US" sz="1200" b="1" dirty="0">
                <a:solidFill>
                  <a:srgbClr val="CC0000"/>
                </a:solidFill>
              </a:rPr>
              <a:t>energy (free energy</a:t>
            </a:r>
            <a:r>
              <a:rPr lang="en-US" sz="1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1200" dirty="0"/>
              <a:t> as heat.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  <a:defRPr/>
            </a:pPr>
            <a:r>
              <a:rPr lang="tr-TR" sz="1200" dirty="0"/>
              <a:t>The universe always tends toward increasing disorder: in all natural processes the entropy of the universe increases</a:t>
            </a:r>
            <a:endParaRPr lang="en-US" sz="1200" dirty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= Enthalpy= </a:t>
            </a:r>
            <a:r>
              <a:rPr lang="en-US" sz="1200" dirty="0"/>
              <a:t>the </a:t>
            </a:r>
            <a:r>
              <a:rPr lang="en-US" sz="1200" dirty="0">
                <a:solidFill>
                  <a:srgbClr val="FF0000"/>
                </a:solidFill>
              </a:rPr>
              <a:t>total heat</a:t>
            </a:r>
            <a:r>
              <a:rPr lang="en-US" sz="1200" dirty="0"/>
              <a:t> of a system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 = Free energy= </a:t>
            </a:r>
            <a:r>
              <a:rPr lang="en-US" sz="1200" dirty="0"/>
              <a:t>the amount of </a:t>
            </a:r>
            <a:r>
              <a:rPr lang="en-US" sz="1200" dirty="0">
                <a:solidFill>
                  <a:srgbClr val="FF0000"/>
                </a:solidFill>
              </a:rPr>
              <a:t>usable energy</a:t>
            </a:r>
            <a:r>
              <a:rPr lang="en-US" sz="1200" dirty="0"/>
              <a:t> in a system that can be used to perform a work.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 =Entropy = </a:t>
            </a:r>
            <a:r>
              <a:rPr lang="en-US" sz="1200" dirty="0"/>
              <a:t>the amount of </a:t>
            </a:r>
            <a:r>
              <a:rPr lang="en-US" sz="1200" dirty="0">
                <a:solidFill>
                  <a:srgbClr val="FF0000"/>
                </a:solidFill>
              </a:rPr>
              <a:t>disorder</a:t>
            </a:r>
            <a:r>
              <a:rPr lang="en-US" sz="1200" dirty="0"/>
              <a:t> in a system. In most but not all cases it is heat.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200" dirty="0"/>
              <a:t>Then somehow</a:t>
            </a:r>
            <a:r>
              <a:rPr lang="en-US" sz="1100" dirty="0"/>
              <a:t>: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100" dirty="0"/>
              <a:t>                                 </a:t>
            </a:r>
            <a:r>
              <a:rPr lang="en-US" sz="1200" b="1" dirty="0">
                <a:solidFill>
                  <a:srgbClr val="FF0000"/>
                </a:solidFill>
              </a:rPr>
              <a:t>∆G= G</a:t>
            </a:r>
            <a:r>
              <a:rPr lang="en-US" sz="1200" b="1" baseline="-25000" dirty="0">
                <a:solidFill>
                  <a:srgbClr val="FF0000"/>
                </a:solidFill>
              </a:rPr>
              <a:t>B</a:t>
            </a:r>
            <a:r>
              <a:rPr lang="en-US" sz="1200" b="1" dirty="0">
                <a:solidFill>
                  <a:srgbClr val="FF0000"/>
                </a:solidFill>
              </a:rPr>
              <a:t>-G</a:t>
            </a:r>
            <a:r>
              <a:rPr lang="en-US" sz="1200" b="1" baseline="-25000" dirty="0">
                <a:solidFill>
                  <a:srgbClr val="FF0000"/>
                </a:solidFill>
              </a:rPr>
              <a:t>A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</a:rPr>
              <a:t>                            ∆H= H</a:t>
            </a:r>
            <a:r>
              <a:rPr lang="en-US" sz="1200" b="1" baseline="-25000" dirty="0">
                <a:solidFill>
                  <a:srgbClr val="FF0000"/>
                </a:solidFill>
              </a:rPr>
              <a:t>B</a:t>
            </a:r>
            <a:r>
              <a:rPr lang="en-US" sz="1200" b="1" dirty="0">
                <a:solidFill>
                  <a:srgbClr val="FF0000"/>
                </a:solidFill>
              </a:rPr>
              <a:t>-H</a:t>
            </a:r>
            <a:r>
              <a:rPr lang="en-US" sz="1200" b="1" baseline="-25000" dirty="0">
                <a:solidFill>
                  <a:srgbClr val="FF0000"/>
                </a:solidFill>
              </a:rPr>
              <a:t>A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</a:rPr>
              <a:t>                            ∆S= S</a:t>
            </a:r>
            <a:r>
              <a:rPr lang="en-US" sz="1200" b="1" baseline="-25000" dirty="0">
                <a:solidFill>
                  <a:srgbClr val="FF0000"/>
                </a:solidFill>
              </a:rPr>
              <a:t>B</a:t>
            </a:r>
            <a:r>
              <a:rPr lang="en-US" sz="1200" b="1" dirty="0">
                <a:solidFill>
                  <a:srgbClr val="FF0000"/>
                </a:solidFill>
              </a:rPr>
              <a:t>-S</a:t>
            </a:r>
            <a:r>
              <a:rPr lang="en-US" sz="1200" b="1" baseline="-25000" dirty="0">
                <a:solidFill>
                  <a:srgbClr val="FF0000"/>
                </a:solidFill>
              </a:rPr>
              <a:t>A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sz="1200" b="1" dirty="0">
                <a:solidFill>
                  <a:srgbClr val="FF0000"/>
                </a:solidFill>
              </a:rPr>
              <a:t>G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Free energy difference  of a system in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condition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sz="1200" b="1" dirty="0">
                <a:solidFill>
                  <a:srgbClr val="FF0000"/>
                </a:solidFill>
              </a:rPr>
              <a:t>G</a:t>
            </a:r>
            <a:r>
              <a:rPr lang="en-US" sz="1200" b="1" baseline="30000" dirty="0">
                <a:solidFill>
                  <a:srgbClr val="FF0000"/>
                </a:solidFill>
              </a:rPr>
              <a:t>o</a:t>
            </a:r>
            <a:r>
              <a:rPr lang="en-US" sz="1200" baseline="300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Free energy difference of a system in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condition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25C</a:t>
            </a:r>
            <a:r>
              <a:rPr lang="en-US" sz="1200" b="1" baseline="30000" dirty="0">
                <a:solidFill>
                  <a:srgbClr val="FF0000"/>
                </a:solidFill>
              </a:rPr>
              <a:t>o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atmosphere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pressure.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∆</a:t>
            </a:r>
            <a:r>
              <a:rPr lang="en-US" sz="1200" b="1" dirty="0">
                <a:solidFill>
                  <a:srgbClr val="FF0000"/>
                </a:solidFill>
              </a:rPr>
              <a:t>G</a:t>
            </a:r>
            <a:r>
              <a:rPr lang="en-US" sz="1200" b="1" baseline="30000" dirty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Free energy difference of a system in standard condition at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= 7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NEVER FORGET THAT :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sz="1200" b="1" dirty="0">
                <a:solidFill>
                  <a:srgbClr val="FF0000"/>
                </a:solidFill>
              </a:rPr>
              <a:t>G determines the feasibility of a reaction not </a:t>
            </a:r>
            <a:r>
              <a:rPr lang="en-US" b="1" dirty="0">
                <a:solidFill>
                  <a:srgbClr val="FF0000"/>
                </a:solidFill>
              </a:rPr>
              <a:t>∆</a:t>
            </a:r>
            <a:r>
              <a:rPr lang="en-US" sz="1200" b="1" dirty="0">
                <a:solidFill>
                  <a:srgbClr val="FF0000"/>
                </a:solidFill>
              </a:rPr>
              <a:t>G</a:t>
            </a:r>
            <a:r>
              <a:rPr lang="en-US" sz="1200" b="1" baseline="30000" dirty="0">
                <a:solidFill>
                  <a:srgbClr val="FF0000"/>
                </a:solidFill>
              </a:rPr>
              <a:t>o</a:t>
            </a:r>
            <a:r>
              <a:rPr lang="en-US" sz="1200" b="1" dirty="0"/>
              <a:t> or </a:t>
            </a:r>
            <a:r>
              <a:rPr lang="en-US" b="1" dirty="0">
                <a:solidFill>
                  <a:srgbClr val="FF0000"/>
                </a:solidFill>
              </a:rPr>
              <a:t>∆</a:t>
            </a:r>
            <a:r>
              <a:rPr lang="en-US" sz="1200" b="1" dirty="0">
                <a:solidFill>
                  <a:srgbClr val="FF0000"/>
                </a:solidFill>
              </a:rPr>
              <a:t>G</a:t>
            </a:r>
            <a:r>
              <a:rPr lang="en-US" sz="1200" b="1" baseline="30000" dirty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1200" baseline="30000" dirty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endParaRPr lang="ar-IQ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B48B4-05AA-4608-A0EE-E16813B25103}" type="slidenum">
              <a:rPr lang="ar-SA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2E46BF-4611-4796-B77F-6BB50446F0D1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Low" rtl="0"/>
            <a:r>
              <a:rPr lang="en-US" dirty="0">
                <a:solidFill>
                  <a:srgbClr val="4A829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Pathway:</a:t>
            </a:r>
            <a:r>
              <a:rPr lang="en-US" dirty="0"/>
              <a:t> a series of biochemical reactions.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EAAC-3404-F443-A447-F02EA9A1B4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05C419-8E1F-4C54-B750-682F9082A731}" type="datetime1">
              <a:rPr lang="en-US" smtClean="0"/>
              <a:pPr/>
              <a:t>1/27/2024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E58E-73DE-4CEB-A5D7-B8E6E5A5C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D77E28-1607-415C-AAC4-DC162523646E}" type="datetimeFigureOut">
              <a:rPr lang="ar-IQ" smtClean="0"/>
              <a:pPr/>
              <a:t>17/07/1445</a:t>
            </a:fld>
            <a:endParaRPr lang="ar-IQ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BB591B-7DA3-497A-9810-555E4169311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denosine_triphosphat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4582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Bioenergetics and oxidative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phosphorylation</a:t>
            </a:r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 descr="photores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3116"/>
            <a:ext cx="3247162" cy="4000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ubtitle 2"/>
          <p:cNvSpPr>
            <a:spLocks noGrp="1"/>
          </p:cNvSpPr>
          <p:nvPr/>
        </p:nvSpPr>
        <p:spPr>
          <a:xfrm>
            <a:off x="3931840" y="5433020"/>
            <a:ext cx="5212160" cy="1164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Lecturer:</a:t>
            </a:r>
          </a:p>
          <a:p>
            <a:pPr algn="l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Shaimaa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Munther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aboli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7929618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7C06DC-57E9-4FEB-8E92-FDC9283A0709}" type="slidenum">
              <a:rPr lang="en-US" smtClean="0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651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Stages of Metabolism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71472" y="1285860"/>
          <a:ext cx="8072922" cy="521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name="Bitmap Image" r:id="rId4" imgW="5238095" imgH="3990476" progId="PBrush">
                  <p:embed/>
                </p:oleObj>
              </mc:Choice>
              <mc:Fallback>
                <p:oleObj name="Bitmap Image" r:id="rId4" imgW="5238095" imgH="399047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285860"/>
                        <a:ext cx="8072922" cy="5214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62000" y="6477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 eaLnBrk="1" hangingPunct="1"/>
            <a:r>
              <a:rPr lang="ar-IQ" b="1" dirty="0"/>
              <a:t> 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ATP as Energy Carrier</a:t>
            </a:r>
            <a:endParaRPr lang="en-US" b="1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52600"/>
            <a:ext cx="8358246" cy="43196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solidFill>
                  <a:schemeClr val="hlink"/>
                </a:solidFill>
              </a:rPr>
              <a:t>              Adenosine triphosphate (ATP)</a:t>
            </a:r>
          </a:p>
          <a:p>
            <a:pPr algn="justLow" rtl="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dirty="0"/>
              <a:t>Is the </a:t>
            </a:r>
            <a:r>
              <a:rPr lang="en-US" b="1" dirty="0">
                <a:solidFill>
                  <a:schemeClr val="accent2"/>
                </a:solidFill>
              </a:rPr>
              <a:t>energy form stored in cells</a:t>
            </a:r>
            <a:r>
              <a:rPr lang="en-US" dirty="0"/>
              <a:t>. </a:t>
            </a:r>
          </a:p>
          <a:p>
            <a:pPr algn="justLow" rtl="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dirty="0"/>
              <a:t>Is </a:t>
            </a:r>
            <a:r>
              <a:rPr lang="en-US" b="1" dirty="0"/>
              <a:t>obtained</a:t>
            </a:r>
            <a:r>
              <a:rPr lang="en-US" dirty="0"/>
              <a:t> from the oxidation of food.</a:t>
            </a:r>
          </a:p>
          <a:p>
            <a:pPr algn="justLow" rtl="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b="1" dirty="0"/>
              <a:t>Consists</a:t>
            </a:r>
            <a:r>
              <a:rPr lang="en-US" dirty="0"/>
              <a:t> of adenine (nitrogen base), a ribose sugar, and three phosphate groups.</a:t>
            </a:r>
          </a:p>
          <a:p>
            <a:pPr algn="justLow" rtl="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b="1" dirty="0"/>
              <a:t>Requires </a:t>
            </a:r>
            <a:r>
              <a:rPr lang="en-US" dirty="0"/>
              <a:t>7.3 (31 kJ) kcal per mole to convert ADP + P</a:t>
            </a:r>
            <a:r>
              <a:rPr lang="en-US" baseline="-25000" dirty="0"/>
              <a:t>i</a:t>
            </a:r>
            <a:r>
              <a:rPr lang="en-US" dirty="0"/>
              <a:t> to ATP.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50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</a:pPr>
            <a:endParaRPr lang="en-US" sz="2000" b="1" dirty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fld id="{52811F24-D06B-4240-9988-BA64E2EF0CB4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fld id="{1A7FC1D4-258B-4074-B8A9-501FF1293BB8}" type="slidenum">
              <a:rPr lang="en-US" smtClean="0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14348" y="1857364"/>
          <a:ext cx="7896252" cy="407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Bitmap Image" r:id="rId4" imgW="4086795" imgH="1743318" progId="PBrush">
                  <p:embed/>
                </p:oleObj>
              </mc:Choice>
              <mc:Fallback>
                <p:oleObj name="Bitmap Image" r:id="rId4" imgW="4086795" imgH="174331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857364"/>
                        <a:ext cx="7896252" cy="4071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304800"/>
            <a:ext cx="7772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600" b="1" i="0" u="none" strike="noStrike" kern="1200" cap="all" spc="0" normalizeH="0" baseline="0" noProof="0" dirty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ATP as Energy Carrier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 eaLnBrk="1" hangingPunct="1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Hydrolysis of ATP to ADP and ADP to AMP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BFA7BB-CB52-48EB-8A87-D03211562EB0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000100" y="1428736"/>
          <a:ext cx="7358114" cy="518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Bitmap Image" r:id="rId4" imgW="4352381" imgH="3715269" progId="PBrush">
                  <p:embed/>
                </p:oleObj>
              </mc:Choice>
              <mc:Fallback>
                <p:oleObj name="Bitmap Image" r:id="rId4" imgW="4352381" imgH="371526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428736"/>
                        <a:ext cx="7358114" cy="5187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9CEDE1-EC0D-463C-A11D-FDD7DD1F1EB5}" type="slidenum">
              <a:rPr lang="ar-SA"/>
              <a:pPr/>
              <a:t>15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0"/>
            <a:ext cx="8229600" cy="8652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 eaLnBrk="1" hangingPunct="1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Different ways to make ATP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9"/>
            <a:ext cx="8429684" cy="5240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 rtl="0" eaLnBrk="1" hangingPunct="1">
              <a:lnSpc>
                <a:spcPct val="80000"/>
              </a:lnSpc>
            </a:pPr>
            <a:endParaRPr lang="en-US" sz="2800" b="1" dirty="0"/>
          </a:p>
          <a:p>
            <a:pPr algn="l" rtl="0" eaLnBrk="1" hangingPunct="1">
              <a:lnSpc>
                <a:spcPct val="80000"/>
              </a:lnSpc>
            </a:pPr>
            <a:r>
              <a:rPr lang="en-US" sz="2800" b="1" dirty="0"/>
              <a:t>Phosphorylation means : </a:t>
            </a:r>
          </a:p>
          <a:p>
            <a:pPr algn="l" rtl="0" eaLnBrk="1" hangingPunct="1">
              <a:lnSpc>
                <a:spcPct val="80000"/>
              </a:lnSpc>
              <a:buNone/>
            </a:pPr>
            <a:endParaRPr lang="en-US" sz="2800" b="1" dirty="0"/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800" b="1" dirty="0"/>
              <a:t>                                      ADP + P = ATP</a:t>
            </a:r>
            <a:endParaRPr lang="en-US" sz="1600" dirty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Mechanisms of</a:t>
            </a:r>
            <a:r>
              <a:rPr lang="en-US" sz="20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phosphorylation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algn="justLow" rtl="0" eaLnBrk="1" hangingPunct="1">
              <a:lnSpc>
                <a:spcPct val="120000"/>
              </a:lnSpc>
              <a:buFontTx/>
              <a:buNone/>
            </a:pPr>
            <a:r>
              <a:rPr lang="en-US" sz="20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1-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Photophosphorylation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(chlorophyll / light-absorbing pigments)</a:t>
            </a:r>
          </a:p>
          <a:p>
            <a:pPr algn="justLow" rtl="0" eaLnBrk="1" hangingPunct="1">
              <a:lnSpc>
                <a:spcPct val="120000"/>
              </a:lnSpc>
              <a:buFontTx/>
              <a:buNone/>
            </a:pPr>
            <a:endParaRPr lang="en-US" sz="2000" dirty="0"/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sz="2000" b="1" dirty="0"/>
              <a:t>                  6 CO</a:t>
            </a:r>
            <a:r>
              <a:rPr lang="en-US" sz="2000" b="1" baseline="-25000" dirty="0"/>
              <a:t>2</a:t>
            </a:r>
            <a:r>
              <a:rPr lang="en-US" sz="2000" b="1" dirty="0"/>
              <a:t>+  6 H</a:t>
            </a:r>
            <a:r>
              <a:rPr lang="en-US" sz="2000" b="1" baseline="-25000" dirty="0"/>
              <a:t>2</a:t>
            </a:r>
            <a:r>
              <a:rPr lang="en-US" sz="2000" b="1" dirty="0"/>
              <a:t>O	         C</a:t>
            </a:r>
            <a:r>
              <a:rPr lang="en-US" sz="2000" b="1" baseline="-25000" dirty="0"/>
              <a:t>6</a:t>
            </a:r>
            <a:r>
              <a:rPr lang="en-US" sz="2000" b="1" dirty="0"/>
              <a:t>H</a:t>
            </a:r>
            <a:r>
              <a:rPr lang="en-US" sz="2000" b="1" baseline="-25000" dirty="0"/>
              <a:t>12</a:t>
            </a:r>
            <a:r>
              <a:rPr lang="en-US" sz="2000" b="1" dirty="0"/>
              <a:t>O</a:t>
            </a:r>
            <a:r>
              <a:rPr lang="en-US" sz="2000" b="1" baseline="-25000" dirty="0"/>
              <a:t>6   </a:t>
            </a:r>
            <a:r>
              <a:rPr lang="en-US" sz="2000" b="1" dirty="0"/>
              <a:t>+   6 O</a:t>
            </a:r>
            <a:r>
              <a:rPr lang="en-US" sz="2000" b="1" baseline="-25000" dirty="0"/>
              <a:t>2 </a:t>
            </a:r>
            <a:r>
              <a:rPr lang="en-US" sz="2000" b="1" dirty="0"/>
              <a:t>+ ATP</a:t>
            </a:r>
          </a:p>
          <a:p>
            <a:pPr algn="justLow" rtl="0" eaLnBrk="1" hangingPunct="1">
              <a:lnSpc>
                <a:spcPct val="120000"/>
              </a:lnSpc>
              <a:buFontTx/>
              <a:buNone/>
            </a:pPr>
            <a:endParaRPr lang="en-US" sz="2000" b="1" dirty="0"/>
          </a:p>
          <a:p>
            <a:pPr algn="justLow" rtl="0" eaLnBrk="1" hangingPunct="1">
              <a:lnSpc>
                <a:spcPct val="12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2- Substrate-level </a:t>
            </a:r>
            <a:r>
              <a:rPr lang="en-US" sz="2800" b="1" dirty="0" err="1">
                <a:solidFill>
                  <a:srgbClr val="FF0000"/>
                </a:solidFill>
              </a:rPr>
              <a:t>phosphorylation</a:t>
            </a:r>
            <a:r>
              <a:rPr lang="en-US" sz="2000" dirty="0"/>
              <a:t> </a:t>
            </a:r>
            <a:r>
              <a:rPr lang="en-US" sz="2800" b="1" dirty="0"/>
              <a:t>(in </a:t>
            </a:r>
            <a:r>
              <a:rPr lang="en-US" sz="2800" b="1" dirty="0" err="1"/>
              <a:t>cytosol</a:t>
            </a:r>
            <a:r>
              <a:rPr lang="en-US" sz="2800" b="1" dirty="0"/>
              <a:t>):</a:t>
            </a:r>
          </a:p>
          <a:p>
            <a:pPr algn="justLow" rtl="0" eaLnBrk="1" hangingPunct="1">
              <a:lnSpc>
                <a:spcPct val="120000"/>
              </a:lnSpc>
              <a:buFontTx/>
              <a:buNone/>
            </a:pPr>
            <a:endParaRPr lang="en-US" sz="2800" b="1" dirty="0"/>
          </a:p>
          <a:p>
            <a:pPr algn="justLow" rtl="0" eaLnBrk="1" hangingPunct="1">
              <a:lnSpc>
                <a:spcPct val="120000"/>
              </a:lnSpc>
              <a:buFontTx/>
              <a:buNone/>
            </a:pPr>
            <a:r>
              <a:rPr lang="en-US" sz="2000" dirty="0"/>
              <a:t>                       </a:t>
            </a:r>
            <a:r>
              <a:rPr lang="en-US" sz="2400" b="1" dirty="0"/>
              <a:t>D~ P + ADP            D + ATP</a:t>
            </a:r>
          </a:p>
          <a:p>
            <a:pPr algn="justLow" rtl="0" eaLnBrk="1" hangingPunct="1">
              <a:lnSpc>
                <a:spcPct val="120000"/>
              </a:lnSpc>
              <a:buFontTx/>
              <a:buNone/>
            </a:pPr>
            <a:endParaRPr lang="en-US" sz="2400" b="1" dirty="0"/>
          </a:p>
          <a:p>
            <a:pPr algn="justLow" rtl="0" eaLnBrk="1" hangingPunct="1">
              <a:lnSpc>
                <a:spcPct val="12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3-Oxidative </a:t>
            </a:r>
            <a:r>
              <a:rPr lang="en-US" sz="2800" b="1" dirty="0" err="1">
                <a:solidFill>
                  <a:srgbClr val="FF0000"/>
                </a:solidFill>
              </a:rPr>
              <a:t>phosphorylation</a:t>
            </a:r>
            <a:r>
              <a:rPr lang="en-US" sz="2400" dirty="0"/>
              <a:t> </a:t>
            </a:r>
            <a:r>
              <a:rPr lang="en-US" sz="2400" b="1" dirty="0"/>
              <a:t>(</a:t>
            </a:r>
            <a:r>
              <a:rPr lang="en-US" sz="2800" b="1" dirty="0"/>
              <a:t>across inner mitochondrial membrane) </a:t>
            </a:r>
          </a:p>
          <a:p>
            <a:pPr algn="justLow" rtl="0" eaLnBrk="1" hangingPunct="1">
              <a:lnSpc>
                <a:spcPct val="120000"/>
              </a:lnSpc>
              <a:buFontTx/>
              <a:buNone/>
            </a:pPr>
            <a:endParaRPr lang="en-US" sz="2400" b="1" dirty="0"/>
          </a:p>
          <a:p>
            <a:pPr lvl="1" algn="l" rtl="0" eaLnBrk="1" hangingPunct="1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>
            <a:off x="3000364" y="4071942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3286116" y="5500702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Important Coenzymes in Metabolic Pathways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70075"/>
            <a:ext cx="7467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dirty="0"/>
              <a:t> </a:t>
            </a:r>
            <a:endParaRPr lang="en-US" sz="2800" dirty="0"/>
          </a:p>
          <a:p>
            <a:pPr eaLnBrk="1" hangingPunct="1"/>
            <a:endParaRPr lang="en-US" sz="2000" dirty="0"/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fld id="{0A8210F1-E142-41D2-85B7-BD7613EC2E34}" type="slidenum">
              <a:rPr lang="en-US" smtClean="0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14414" y="1714489"/>
            <a:ext cx="6429420" cy="2786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 algn="l" rtl="0"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 Coenzyme NAD</a:t>
            </a:r>
            <a:r>
              <a:rPr lang="en-US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        electron carrier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 algn="l" rtl="0"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Coenzyme FAD</a:t>
            </a:r>
          </a:p>
          <a:p>
            <a:pPr lvl="1" algn="l" rtl="0"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Coenzyme A              </a:t>
            </a:r>
            <a:r>
              <a:rPr lang="en-US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acetyl group carrier</a:t>
            </a:r>
            <a:endParaRPr lang="ar-IQ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714876" y="2428868"/>
            <a:ext cx="285752" cy="85725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357290" y="3357562"/>
          <a:ext cx="6500858" cy="318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4" imgW="5477640" imgH="3990476" progId="PBrush">
                  <p:embed/>
                </p:oleObj>
              </mc:Choice>
              <mc:Fallback>
                <p:oleObj name="Bitmap Image" r:id="rId4" imgW="5477640" imgH="39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3357562"/>
                        <a:ext cx="6500858" cy="3184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214422"/>
            <a:ext cx="8105804" cy="20717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 rtl="0"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accent2"/>
                </a:solidFill>
              </a:rPr>
              <a:t>( NAD</a:t>
            </a:r>
            <a:r>
              <a:rPr lang="en-US" baseline="30000" dirty="0">
                <a:solidFill>
                  <a:schemeClr val="accent2"/>
                </a:solidFill>
              </a:rPr>
              <a:t>+  </a:t>
            </a:r>
            <a:r>
              <a:rPr lang="en-US" dirty="0">
                <a:solidFill>
                  <a:schemeClr val="accent2"/>
                </a:solidFill>
              </a:rPr>
              <a:t> ) </a:t>
            </a:r>
            <a:r>
              <a:rPr lang="en-US" dirty="0"/>
              <a:t>Is </a:t>
            </a:r>
            <a:r>
              <a:rPr lang="en-US" dirty="0" err="1">
                <a:solidFill>
                  <a:schemeClr val="accent2"/>
                </a:solidFill>
              </a:rPr>
              <a:t>nicotinamide</a:t>
            </a:r>
            <a:r>
              <a:rPr lang="en-US" dirty="0">
                <a:solidFill>
                  <a:schemeClr val="accent2"/>
                </a:solidFill>
              </a:rPr>
              <a:t> adenine </a:t>
            </a:r>
            <a:r>
              <a:rPr lang="en-US" dirty="0" err="1">
                <a:solidFill>
                  <a:schemeClr val="accent2"/>
                </a:solidFill>
              </a:rPr>
              <a:t>dinucleotide</a:t>
            </a:r>
            <a:r>
              <a:rPr lang="en-US" dirty="0">
                <a:solidFill>
                  <a:schemeClr val="accent2"/>
                </a:solidFill>
              </a:rPr>
              <a:t>. </a:t>
            </a:r>
          </a:p>
          <a:p>
            <a:pPr algn="l" rtl="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dirty="0"/>
              <a:t>Contains ADP, ribose, and </a:t>
            </a:r>
            <a:r>
              <a:rPr lang="en-US" dirty="0" err="1"/>
              <a:t>nicotinamide</a:t>
            </a:r>
            <a:r>
              <a:rPr lang="en-US" dirty="0"/>
              <a:t>. </a:t>
            </a:r>
          </a:p>
          <a:p>
            <a:pPr algn="l" rtl="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dirty="0"/>
              <a:t>Reduces to NADH when the </a:t>
            </a:r>
            <a:r>
              <a:rPr lang="en-US" dirty="0" err="1"/>
              <a:t>nicotinamide</a:t>
            </a:r>
            <a:r>
              <a:rPr lang="en-US" dirty="0"/>
              <a:t> group accepts H</a:t>
            </a:r>
            <a:r>
              <a:rPr lang="en-US" baseline="30000" dirty="0"/>
              <a:t>+</a:t>
            </a:r>
            <a:r>
              <a:rPr lang="en-US" dirty="0"/>
              <a:t> and 2e</a:t>
            </a:r>
            <a:r>
              <a:rPr lang="en-US" baseline="30000" dirty="0"/>
              <a:t>-</a:t>
            </a:r>
            <a:r>
              <a:rPr lang="en-US" dirty="0"/>
              <a:t>.</a:t>
            </a:r>
          </a:p>
          <a:p>
            <a:pPr algn="l" rtl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             </a:t>
            </a:r>
          </a:p>
          <a:p>
            <a:pPr algn="l" rtl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                 NAD</a:t>
            </a:r>
            <a:r>
              <a:rPr lang="en-US" baseline="30000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 +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2H</a:t>
            </a:r>
            <a:r>
              <a:rPr lang="en-US" baseline="30000" dirty="0">
                <a:solidFill>
                  <a:schemeClr val="tx1"/>
                </a:solidFill>
                <a:cs typeface="Times New Roman" pitchFamily="18" charset="0"/>
              </a:rPr>
              <a:t>+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+ 2e</a:t>
            </a:r>
            <a:r>
              <a:rPr lang="en-US" baseline="30000" dirty="0">
                <a:solidFill>
                  <a:schemeClr val="tx1"/>
                </a:solidFill>
                <a:cs typeface="Times New Roman" pitchFamily="18" charset="0"/>
              </a:rPr>
              <a:t>-	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	      </a:t>
            </a:r>
            <a:r>
              <a:rPr lang="en-US" dirty="0">
                <a:solidFill>
                  <a:schemeClr val="tx1"/>
                </a:solidFill>
              </a:rPr>
              <a:t>NADH  +   H</a:t>
            </a:r>
            <a:r>
              <a:rPr lang="en-US" baseline="30000" dirty="0">
                <a:solidFill>
                  <a:schemeClr val="tx1"/>
                </a:solidFill>
                <a:cs typeface="Times New Roman" pitchFamily="18" charset="0"/>
              </a:rPr>
              <a:t> +</a:t>
            </a:r>
            <a:endParaRPr lang="en-US" dirty="0">
              <a:solidFill>
                <a:schemeClr val="tx1"/>
              </a:solidFill>
            </a:endParaRPr>
          </a:p>
          <a:p>
            <a:pPr algn="l" rtl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                Oxidized form</a:t>
            </a:r>
            <a:r>
              <a:rPr lang="en-US" dirty="0">
                <a:solidFill>
                  <a:schemeClr val="tx1"/>
                </a:solidFill>
              </a:rPr>
              <a:t>                                        </a:t>
            </a:r>
            <a:r>
              <a:rPr lang="en-US" sz="2600" b="1" dirty="0">
                <a:solidFill>
                  <a:schemeClr val="tx1"/>
                </a:solidFill>
              </a:rPr>
              <a:t>Reduced form </a:t>
            </a:r>
          </a:p>
          <a:p>
            <a:pPr algn="l" rtl="0" eaLnBrk="1" hangingPunct="1">
              <a:spcBef>
                <a:spcPct val="10000"/>
              </a:spcBef>
              <a:spcAft>
                <a:spcPct val="10000"/>
              </a:spcAft>
            </a:pPr>
            <a:endParaRPr lang="en-US" dirty="0"/>
          </a:p>
          <a:p>
            <a:pPr algn="l" rtl="0" eaLnBrk="1" hangingPunct="1">
              <a:spcBef>
                <a:spcPct val="10000"/>
              </a:spcBef>
              <a:spcAft>
                <a:spcPct val="10000"/>
              </a:spcAft>
              <a:buNone/>
            </a:pPr>
            <a:endParaRPr lang="en-US" dirty="0"/>
          </a:p>
          <a:p>
            <a:pPr algn="l" rtl="0" eaLnBrk="1" hangingPunct="1">
              <a:spcBef>
                <a:spcPct val="10000"/>
              </a:spcBef>
              <a:spcAft>
                <a:spcPct val="10000"/>
              </a:spcAft>
            </a:pPr>
            <a:endParaRPr lang="en-US" baseline="30000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fld id="{508EDCC1-54AB-4A46-8AFE-AEB0280F748C}" type="slidenum">
              <a:rPr lang="en-US" smtClean="0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0034" y="214290"/>
            <a:ext cx="847251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1-  Coenzyme NAD</a:t>
            </a:r>
            <a:r>
              <a:rPr kumimoji="0" lang="en-US" sz="3600" i="0" u="none" strike="noStrike" kern="1200" normalizeH="0" baseline="3000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en-US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86248" y="257174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tlc1f2306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71942"/>
            <a:ext cx="72152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357298"/>
            <a:ext cx="7110434" cy="24050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FAD</a:t>
            </a:r>
            <a:r>
              <a:rPr lang="en-US" baseline="30000" dirty="0">
                <a:solidFill>
                  <a:schemeClr val="accent2"/>
                </a:solidFill>
              </a:rPr>
              <a:t> </a:t>
            </a:r>
          </a:p>
          <a:p>
            <a:pPr algn="l" rtl="0" eaLnBrk="1" hangingPunct="1">
              <a:spcAft>
                <a:spcPct val="20000"/>
              </a:spcAft>
            </a:pPr>
            <a:r>
              <a:rPr lang="en-US" dirty="0"/>
              <a:t>Is </a:t>
            </a:r>
            <a:r>
              <a:rPr lang="en-US" dirty="0" err="1">
                <a:solidFill>
                  <a:schemeClr val="accent2"/>
                </a:solidFill>
              </a:rPr>
              <a:t>flavin</a:t>
            </a:r>
            <a:r>
              <a:rPr lang="en-US" dirty="0">
                <a:solidFill>
                  <a:schemeClr val="accent2"/>
                </a:solidFill>
              </a:rPr>
              <a:t> adenine  </a:t>
            </a:r>
            <a:r>
              <a:rPr lang="en-US" dirty="0" err="1">
                <a:solidFill>
                  <a:schemeClr val="accent2"/>
                </a:solidFill>
              </a:rPr>
              <a:t>dinucleotide</a:t>
            </a:r>
            <a:r>
              <a:rPr lang="en-US" dirty="0"/>
              <a:t>.</a:t>
            </a:r>
          </a:p>
          <a:p>
            <a:pPr algn="l" rtl="0" eaLnBrk="1" hangingPunct="1">
              <a:spcAft>
                <a:spcPct val="20000"/>
              </a:spcAft>
            </a:pPr>
            <a:r>
              <a:rPr lang="en-US" dirty="0"/>
              <a:t>Contains ADP and riboflavin (vitamin B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pPr algn="l" rtl="0">
              <a:spcAft>
                <a:spcPct val="20000"/>
              </a:spcAft>
              <a:buNone/>
            </a:pPr>
            <a:r>
              <a:rPr lang="en-US" dirty="0"/>
              <a:t>    </a:t>
            </a:r>
          </a:p>
          <a:p>
            <a:pPr algn="l" rtl="0">
              <a:spcAft>
                <a:spcPct val="20000"/>
              </a:spcAft>
              <a:buNone/>
            </a:pPr>
            <a:r>
              <a:rPr lang="en-US" dirty="0"/>
              <a:t>                  F</a:t>
            </a:r>
            <a:r>
              <a:rPr lang="en-US" dirty="0">
                <a:cs typeface="Arial" pitchFamily="34" charset="0"/>
              </a:rPr>
              <a:t>AD   + 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2H</a:t>
            </a:r>
            <a:r>
              <a:rPr lang="en-US" baseline="30000" dirty="0">
                <a:solidFill>
                  <a:schemeClr val="tx2"/>
                </a:solidFill>
                <a:cs typeface="Times New Roman" pitchFamily="18" charset="0"/>
              </a:rPr>
              <a:t>+</a:t>
            </a:r>
            <a:r>
              <a:rPr lang="en-US" dirty="0">
                <a:cs typeface="Times New Roman" pitchFamily="18" charset="0"/>
              </a:rPr>
              <a:t> + 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2e</a:t>
            </a:r>
            <a:r>
              <a:rPr lang="en-US" baseline="30000" dirty="0">
                <a:solidFill>
                  <a:schemeClr val="tx2"/>
                </a:solidFill>
                <a:cs typeface="Times New Roman" pitchFamily="18" charset="0"/>
              </a:rPr>
              <a:t>-	</a:t>
            </a:r>
            <a:r>
              <a:rPr lang="en-US" dirty="0">
                <a:cs typeface="Arial" pitchFamily="34" charset="0"/>
              </a:rPr>
              <a:t> 	 FAD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H</a:t>
            </a:r>
            <a:r>
              <a:rPr lang="en-US" baseline="-25000" dirty="0">
                <a:solidFill>
                  <a:schemeClr val="tx2"/>
                </a:solidFill>
                <a:cs typeface="Arial" pitchFamily="34" charset="0"/>
              </a:rPr>
              <a:t>2</a:t>
            </a:r>
          </a:p>
          <a:p>
            <a:pPr algn="l" rtl="0">
              <a:spcAft>
                <a:spcPct val="20000"/>
              </a:spcAft>
              <a:buNone/>
            </a:pPr>
            <a:r>
              <a:rPr lang="en-US" sz="2600" b="1" baseline="-250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cs typeface="Arial" pitchFamily="34" charset="0"/>
              </a:rPr>
              <a:t>               </a:t>
            </a:r>
            <a:r>
              <a:rPr lang="en-US" sz="2600" b="1" dirty="0">
                <a:solidFill>
                  <a:schemeClr val="tx1"/>
                </a:solidFill>
              </a:rPr>
              <a:t>Oxidized form</a:t>
            </a:r>
            <a:r>
              <a:rPr lang="en-US" dirty="0">
                <a:solidFill>
                  <a:schemeClr val="tx1"/>
                </a:solidFill>
              </a:rPr>
              <a:t>                                </a:t>
            </a:r>
            <a:r>
              <a:rPr lang="en-US" sz="2600" b="1" dirty="0">
                <a:solidFill>
                  <a:schemeClr val="tx1"/>
                </a:solidFill>
              </a:rPr>
              <a:t>Reduced form</a:t>
            </a:r>
            <a:endParaRPr lang="en-US" baseline="-25000" dirty="0">
              <a:solidFill>
                <a:schemeClr val="tx2"/>
              </a:solidFill>
              <a:cs typeface="Arial" pitchFamily="34" charset="0"/>
            </a:endParaRPr>
          </a:p>
          <a:p>
            <a:pPr algn="l" rtl="0">
              <a:spcAft>
                <a:spcPct val="20000"/>
              </a:spcAft>
            </a:pPr>
            <a:endParaRPr lang="en-US" dirty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fld id="{59C9D134-9E56-44C3-9013-0C77E3BCD314}" type="slidenum">
              <a:rPr lang="en-US" smtClean="0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0100" y="357166"/>
            <a:ext cx="7393013" cy="7667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2- Coenzyme FAD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714876" y="307181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ar-IQ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0" eaLnBrk="1" hangingPunct="1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 Coenzyme A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00174"/>
            <a:ext cx="7786742" cy="22145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dirty="0">
                <a:solidFill>
                  <a:schemeClr val="hlink"/>
                </a:solidFill>
              </a:rPr>
              <a:t>Coenzyme A</a:t>
            </a:r>
          </a:p>
          <a:p>
            <a:pPr algn="l" rtl="0"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dirty="0">
              <a:solidFill>
                <a:schemeClr val="hlink"/>
              </a:solidFill>
            </a:endParaRPr>
          </a:p>
          <a:p>
            <a:pPr algn="justLow" rtl="0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dirty="0"/>
              <a:t>Consists of vitamins B</a:t>
            </a:r>
            <a:r>
              <a:rPr lang="en-US" baseline="-25000" dirty="0"/>
              <a:t>5</a:t>
            </a:r>
            <a:r>
              <a:rPr lang="en-US" dirty="0"/>
              <a:t>: </a:t>
            </a:r>
            <a:r>
              <a:rPr lang="en-US" dirty="0" err="1"/>
              <a:t>pantothenic</a:t>
            </a:r>
            <a:r>
              <a:rPr lang="en-US" dirty="0"/>
              <a:t> acid, and ADP.</a:t>
            </a:r>
          </a:p>
          <a:p>
            <a:pPr algn="justLow" rtl="0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dirty="0"/>
              <a:t>Activates </a:t>
            </a:r>
            <a:r>
              <a:rPr lang="en-US" dirty="0" err="1"/>
              <a:t>acyl</a:t>
            </a:r>
            <a:r>
              <a:rPr lang="en-US" dirty="0"/>
              <a:t> groups such as the two-carbon </a:t>
            </a:r>
            <a:r>
              <a:rPr lang="en-US" b="1" dirty="0"/>
              <a:t>acetyl</a:t>
            </a:r>
            <a:r>
              <a:rPr lang="en-US" dirty="0"/>
              <a:t> group for transfer. 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/>
              <a:t>		   				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fld id="{D9897AA4-C0D5-4477-A176-9174D0511EF9}" type="slidenum">
              <a:rPr lang="en-US" smtClean="0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graphicFrame>
        <p:nvGraphicFramePr>
          <p:cNvPr id="64513" name="Object 3"/>
          <p:cNvGraphicFramePr>
            <a:graphicFrameLocks noChangeAspect="1"/>
          </p:cNvGraphicFramePr>
          <p:nvPr/>
        </p:nvGraphicFramePr>
        <p:xfrm>
          <a:off x="785786" y="3857628"/>
          <a:ext cx="7639052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Bitmap Image" r:id="rId4" imgW="6516010" imgH="2228571" progId="PBrush">
                  <p:embed/>
                </p:oleObj>
              </mc:Choice>
              <mc:Fallback>
                <p:oleObj name="Bitmap Image" r:id="rId4" imgW="6516010" imgH="222857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857628"/>
                        <a:ext cx="7639052" cy="253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37F010-224E-49F4-9AD0-7BD28BDEFC13}" type="slidenum">
              <a:rPr lang="ar-SA"/>
              <a:pPr/>
              <a:t>2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214422"/>
            <a:ext cx="8713788" cy="54546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 eaLnBrk="1" hangingPunct="1">
              <a:lnSpc>
                <a:spcPct val="8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justLow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To understand the differences between Thermodynamics and Bioenergetics</a:t>
            </a:r>
          </a:p>
          <a:p>
            <a:pPr algn="justLow" rtl="0" eaLnBrk="1" hangingPunct="1">
              <a:lnSpc>
                <a:spcPct val="8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algn="justLow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To know the two Thermodynamics laws (energy exchange)</a:t>
            </a:r>
          </a:p>
          <a:p>
            <a:pPr lvl="1" algn="justLow" rtl="0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(Conservation of energy and entropy always increases)</a:t>
            </a:r>
          </a:p>
          <a:p>
            <a:pPr lvl="1" algn="justLow" rtl="0">
              <a:lnSpc>
                <a:spcPct val="8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justLow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To understand how the energy of food stuffs are released</a:t>
            </a:r>
          </a:p>
          <a:p>
            <a:pPr algn="justLow" rtl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justLow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To understand how the energy of food stuffs are converted into the ATP; Substrate level &amp; Oxidative ATP synthesis</a:t>
            </a:r>
          </a:p>
          <a:p>
            <a:pPr algn="justLow" rtl="0" eaLnBrk="1" hangingPunct="1">
              <a:lnSpc>
                <a:spcPct val="8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algn="justLow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To describe </a:t>
            </a:r>
            <a:r>
              <a:rPr lang="en-US" sz="2400" dirty="0" err="1">
                <a:solidFill>
                  <a:schemeClr val="tx1"/>
                </a:solidFill>
              </a:rPr>
              <a:t>Chemiosmotic</a:t>
            </a:r>
            <a:r>
              <a:rPr lang="en-US" sz="2400" dirty="0">
                <a:solidFill>
                  <a:schemeClr val="tx1"/>
                </a:solidFill>
              </a:rPr>
              <a:t> theory of ATP synthesis</a:t>
            </a:r>
          </a:p>
          <a:p>
            <a:pPr algn="justLow" rtl="0" eaLnBrk="1" hangingPunct="1">
              <a:lnSpc>
                <a:spcPct val="8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57224" y="214290"/>
            <a:ext cx="6594501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Objectives: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04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sz="2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Electron transport chain and oxidative phosphorylation </a:t>
            </a:r>
            <a:endParaRPr lang="ar-IQ" sz="2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0414"/>
            <a:ext cx="9144000" cy="63075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7200" indent="-457200" algn="justLow" rtl="0">
              <a:lnSpc>
                <a:spcPct val="80000"/>
              </a:lnSpc>
              <a:buClr>
                <a:srgbClr val="7FD13B"/>
              </a:buClr>
              <a:buFontTx/>
              <a:buAutoNum type="arabicPeriod"/>
              <a:defRPr/>
            </a:pPr>
            <a:endParaRPr lang="en-GB" sz="3300" dirty="0"/>
          </a:p>
          <a:p>
            <a:pPr algn="justLow" rtl="0">
              <a:lnSpc>
                <a:spcPct val="120000"/>
              </a:lnSpc>
              <a:buClr>
                <a:srgbClr val="7FD13B"/>
              </a:buClr>
              <a:defRPr/>
            </a:pPr>
            <a:r>
              <a:rPr lang="ar-IQ" sz="3300" dirty="0" err="1"/>
              <a:t>Electron</a:t>
            </a:r>
            <a:r>
              <a:rPr lang="ar-IQ" sz="3300" dirty="0"/>
              <a:t> </a:t>
            </a:r>
            <a:r>
              <a:rPr lang="ar-IQ" sz="3300" dirty="0" err="1"/>
              <a:t>transport</a:t>
            </a:r>
            <a:r>
              <a:rPr lang="ar-IQ" sz="3300" dirty="0"/>
              <a:t> </a:t>
            </a:r>
            <a:r>
              <a:rPr lang="ar-IQ" sz="3300" dirty="0" err="1"/>
              <a:t>chains</a:t>
            </a:r>
            <a:r>
              <a:rPr lang="ar-IQ" sz="3300" dirty="0"/>
              <a:t> </a:t>
            </a:r>
            <a:r>
              <a:rPr lang="en-GB" sz="3300" dirty="0"/>
              <a:t>(Respiratory Chain) </a:t>
            </a:r>
            <a:r>
              <a:rPr lang="ar-IQ" sz="3300" dirty="0" err="1"/>
              <a:t>are</a:t>
            </a:r>
            <a:r>
              <a:rPr lang="ar-IQ" sz="3300" dirty="0"/>
              <a:t> </a:t>
            </a:r>
            <a:r>
              <a:rPr lang="ar-IQ" sz="3300" dirty="0" err="1"/>
              <a:t>biochemical</a:t>
            </a:r>
            <a:r>
              <a:rPr lang="ar-IQ" sz="3300" dirty="0"/>
              <a:t> </a:t>
            </a:r>
            <a:r>
              <a:rPr lang="ar-IQ" sz="3300" dirty="0" err="1"/>
              <a:t>reactions</a:t>
            </a:r>
            <a:r>
              <a:rPr lang="ar-IQ" sz="3300" dirty="0"/>
              <a:t> </a:t>
            </a:r>
            <a:r>
              <a:rPr lang="ar-IQ" sz="3300" dirty="0" err="1"/>
              <a:t>that</a:t>
            </a:r>
            <a:r>
              <a:rPr lang="ar-IQ" sz="3300" dirty="0"/>
              <a:t> </a:t>
            </a:r>
            <a:r>
              <a:rPr lang="ar-IQ" sz="3300" dirty="0" err="1"/>
              <a:t>produce</a:t>
            </a:r>
            <a:r>
              <a:rPr lang="ar-IQ" sz="3300" dirty="0"/>
              <a:t> </a:t>
            </a:r>
            <a:r>
              <a:rPr lang="ar-IQ" sz="3300" dirty="0">
                <a:hlinkClick r:id="rId3" tooltip="Adenosine triphosph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ATP</a:t>
            </a:r>
            <a:r>
              <a:rPr lang="ar-IQ" sz="3300" dirty="0"/>
              <a:t>, </a:t>
            </a:r>
            <a:r>
              <a:rPr lang="ar-IQ" sz="3300" dirty="0" err="1"/>
              <a:t>which</a:t>
            </a:r>
            <a:r>
              <a:rPr lang="ar-IQ" sz="3300" dirty="0"/>
              <a:t> </a:t>
            </a:r>
            <a:r>
              <a:rPr lang="ar-IQ" sz="3300" dirty="0" err="1"/>
              <a:t>is</a:t>
            </a:r>
            <a:r>
              <a:rPr lang="ar-IQ" sz="3300" dirty="0"/>
              <a:t> </a:t>
            </a:r>
            <a:r>
              <a:rPr lang="ar-IQ" sz="3300" dirty="0" err="1"/>
              <a:t>the</a:t>
            </a:r>
            <a:r>
              <a:rPr lang="ar-IQ" sz="3300" dirty="0"/>
              <a:t> </a:t>
            </a:r>
            <a:r>
              <a:rPr lang="ar-IQ" sz="3300" dirty="0" err="1"/>
              <a:t>energy</a:t>
            </a:r>
            <a:r>
              <a:rPr lang="ar-IQ" sz="3300" dirty="0"/>
              <a:t> </a:t>
            </a:r>
            <a:r>
              <a:rPr lang="ar-IQ" sz="3300" dirty="0" err="1"/>
              <a:t>currency</a:t>
            </a:r>
            <a:r>
              <a:rPr lang="ar-IQ" sz="3300" dirty="0"/>
              <a:t> </a:t>
            </a:r>
            <a:r>
              <a:rPr lang="ar-IQ" sz="3300" dirty="0" err="1"/>
              <a:t>of</a:t>
            </a:r>
            <a:r>
              <a:rPr lang="ar-IQ" sz="3300" dirty="0"/>
              <a:t> </a:t>
            </a:r>
            <a:r>
              <a:rPr lang="ar-IQ" sz="3300" dirty="0" err="1"/>
              <a:t>life</a:t>
            </a:r>
            <a:r>
              <a:rPr lang="ar-IQ" sz="3300" dirty="0"/>
              <a:t>. </a:t>
            </a:r>
          </a:p>
          <a:p>
            <a:pPr algn="l" rtl="0"/>
            <a:endParaRPr lang="en-US" dirty="0"/>
          </a:p>
          <a:p>
            <a:pPr algn="justLow" rtl="0"/>
            <a:r>
              <a:rPr lang="en-US" dirty="0"/>
              <a:t>Energy-rich molecules, such as glucose, are metabolized by a series of oxidation reactions ultimately yielding CO2 and water .</a:t>
            </a:r>
          </a:p>
          <a:p>
            <a:pPr algn="justLow" rtl="0"/>
            <a:endParaRPr lang="en-US" dirty="0"/>
          </a:p>
          <a:p>
            <a:pPr algn="justLow" rtl="0"/>
            <a:r>
              <a:rPr lang="en-US" dirty="0"/>
              <a:t> The metabolic intermediates of these reactions donate electrons to specific coenzymes—</a:t>
            </a:r>
            <a:r>
              <a:rPr lang="en-US" dirty="0" err="1"/>
              <a:t>nicotinamide</a:t>
            </a:r>
            <a:r>
              <a:rPr lang="en-US" dirty="0"/>
              <a:t> adenine </a:t>
            </a:r>
            <a:r>
              <a:rPr lang="en-US" dirty="0" err="1"/>
              <a:t>dinucleotide</a:t>
            </a:r>
            <a:r>
              <a:rPr lang="en-US" dirty="0"/>
              <a:t> (NAD+) and </a:t>
            </a:r>
            <a:r>
              <a:rPr lang="en-US" dirty="0" err="1"/>
              <a:t>flavin</a:t>
            </a:r>
            <a:r>
              <a:rPr lang="en-US" dirty="0"/>
              <a:t> adenine </a:t>
            </a:r>
            <a:r>
              <a:rPr lang="en-US" dirty="0" err="1"/>
              <a:t>dinucleotide</a:t>
            </a:r>
            <a:r>
              <a:rPr lang="en-US" dirty="0"/>
              <a:t> (FAD)—to form the energy-rich reduced coenzymes, NADH and FADH2. </a:t>
            </a:r>
          </a:p>
          <a:p>
            <a:pPr algn="justLow" rtl="0"/>
            <a:endParaRPr lang="en-US" dirty="0"/>
          </a:p>
          <a:p>
            <a:pPr algn="justLow" rtl="0"/>
            <a:r>
              <a:rPr lang="en-US" dirty="0"/>
              <a:t>These reduced coenzymes can, in turn, each donate a pair of electrons to a specialized set of electron carriers, collectively called the electron transport chain.</a:t>
            </a:r>
          </a:p>
          <a:p>
            <a:pPr algn="justLow" rtl="0"/>
            <a:endParaRPr lang="en-US" dirty="0"/>
          </a:p>
          <a:p>
            <a:pPr algn="justLow" rtl="0"/>
            <a:r>
              <a:rPr lang="en-US" dirty="0"/>
              <a:t>As electrons are passed down the electron transport chain, they lose much of their free energy. </a:t>
            </a:r>
          </a:p>
          <a:p>
            <a:pPr algn="justLow" rtl="0"/>
            <a:endParaRPr lang="en-US" dirty="0"/>
          </a:p>
          <a:p>
            <a:pPr algn="justLow" rtl="0"/>
            <a:r>
              <a:rPr lang="en-US" dirty="0"/>
              <a:t>Part of this energy can be captured and stored by the production of ATP from ADP and inorganic phosphate (Pi). This process is called oxidative </a:t>
            </a:r>
            <a:r>
              <a:rPr lang="en-US" dirty="0" err="1"/>
              <a:t>phosphorylation</a:t>
            </a:r>
            <a:r>
              <a:rPr lang="en-US" dirty="0"/>
              <a:t> .</a:t>
            </a:r>
          </a:p>
          <a:p>
            <a:pPr algn="justLow" rtl="0"/>
            <a:endParaRPr lang="en-US" dirty="0"/>
          </a:p>
          <a:p>
            <a:pPr algn="justLow" rtl="0"/>
            <a:r>
              <a:rPr lang="en-US" dirty="0"/>
              <a:t> The remainder of the free energy not trapped as ATP is used to drive ancillary reactions such as Ca2+ transport into mitochondria, and to generate heat.</a:t>
            </a:r>
          </a:p>
          <a:p>
            <a:pPr algn="justLow" rtl="0"/>
            <a:r>
              <a:rPr lang="en-US" sz="3300" dirty="0"/>
              <a:t>ETC occurs in the mitochondria</a:t>
            </a:r>
            <a:endParaRPr lang="ar-IQ" sz="3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CC82B3-7800-40FF-BEBC-BC58E163699D}" type="slidenum">
              <a:rPr lang="en-US" altLang="zh-CN"/>
              <a:pPr/>
              <a:t>21</a:t>
            </a:fld>
            <a:endParaRPr lang="en-US" altLang="zh-CN"/>
          </a:p>
        </p:txBody>
      </p:sp>
      <p:pic>
        <p:nvPicPr>
          <p:cNvPr id="11267" name="Picture 5" descr="图片1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714348" y="1000108"/>
            <a:ext cx="7715304" cy="5643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METABOLISM </a:t>
            </a:r>
            <a:endParaRPr lang="ar-IQ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1" y="0"/>
            <a:ext cx="9125515" cy="548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Mitochondria</a:t>
            </a:r>
            <a:r>
              <a:rPr lang="en-US" dirty="0"/>
              <a:t> 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</a:t>
            </a:r>
            <a:r>
              <a:rPr lang="en-US" dirty="0"/>
              <a:t> 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Structure</a:t>
            </a:r>
            <a:endParaRPr lang="en-US" dirty="0"/>
          </a:p>
        </p:txBody>
      </p:sp>
      <p:sp>
        <p:nvSpPr>
          <p:cNvPr id="431163" name="Rectangle 5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8484" y="575256"/>
            <a:ext cx="9125515" cy="628274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Double membrane energy harvesting organelle</a:t>
            </a:r>
          </a:p>
          <a:p>
            <a:pPr lvl="1"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Smooth outer membrane (</a:t>
            </a:r>
            <a:r>
              <a:rPr lang="en-US" sz="2000" b="0" i="0" u="none" strike="noStrike" baseline="0" dirty="0">
                <a:latin typeface="MinionPro-Regular"/>
              </a:rPr>
              <a:t>permeable to most metabolites)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l" rt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Highly folded inner membrane, cristae (selectively permeable)</a:t>
            </a:r>
          </a:p>
          <a:p>
            <a:pPr lvl="2" algn="l" rtl="0"/>
            <a:r>
              <a:rPr lang="en-GB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Contain the enzymes of the respiratory chain, ATP synthase, and membrane transporters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Intermembrane space</a:t>
            </a:r>
          </a:p>
          <a:p>
            <a:pPr lvl="2" algn="l" rtl="0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fluid-filled space between membranes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</a:p>
          <a:p>
            <a:pPr lvl="2" algn="l" rtl="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inner fluid-filled space</a:t>
            </a:r>
          </a:p>
          <a:p>
            <a:pPr lvl="2" algn="l" rtl="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Enzymes of citric acid cycle &amp; </a:t>
            </a:r>
            <a:r>
              <a:rPr lang="el-G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oxidation &amp; pyruvate dehydrogenase</a:t>
            </a:r>
          </a:p>
          <a:p>
            <a:pPr lvl="2" algn="l" rtl="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DNA, ribosomes</a:t>
            </a:r>
          </a:p>
          <a:p>
            <a:pPr lvl="2" algn="l" rtl="0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2" indent="0" algn="l" rtl="0">
              <a:lnSpc>
                <a:spcPct val="9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94D8A-E272-463B-AF7D-4B7A4434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21088"/>
            <a:ext cx="806489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689BE-56D7-433F-A545-B3D1D7A8B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063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B1FB61-2531-446C-92BA-B17A2B3B9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0"/>
            <a:ext cx="405422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0D34F-EA41-4584-AD67-F46BFB9F7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5004048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Respiratory Chain</a:t>
            </a:r>
          </a:p>
          <a:p>
            <a:pPr marL="0" indent="0" algn="l">
              <a:buNone/>
            </a:pPr>
            <a:endParaRPr lang="en-GB" b="1" u="sng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respiratory chain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also known as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transport chain (ETC)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NADH and FADH2 accumulated in the preceding degradative pathways, are finally disposed by reacting them with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oxygen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l">
              <a:buNone/>
            </a:pP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 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free energy of this “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combustion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is used to generate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ATP.</a:t>
            </a:r>
          </a:p>
          <a:p>
            <a:pPr marL="0" indent="0"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Chain Complexes:</a:t>
            </a:r>
          </a:p>
          <a:p>
            <a:pPr marL="0" indent="0" algn="l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Components of the respiratory chain are  contained in 4 large protein complexes embedded in the inner mitochondrial membrane.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2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Organization of the electron transport chain</a:t>
            </a:r>
            <a:endParaRPr lang="ar-IQ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8848756" cy="55007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Low" rtl="0"/>
            <a:endParaRPr lang="en-US" dirty="0"/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inner mitochondrial membrane can be disrupted into five separate protein complexes, called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Complexes I, II, III, IV, and 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Complexes I–IV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each contain part of the electron transport chain.</a:t>
            </a:r>
          </a:p>
          <a:p>
            <a:pPr lvl="1"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Complex I : NADH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dehydrogenase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Complex II 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Succinate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dehydrogenase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Complex III 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Cytochrom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bc1</a:t>
            </a:r>
          </a:p>
          <a:p>
            <a:pPr lvl="1"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Complex IV 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Cytochrom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oxidase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Each complex accepts or donates electrons to relatively mobile electron carriers, such as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coenzyme 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C.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Each carrier in the electron transport chain can receive electrons from an electron donor, and can subsequently donate electrons to the next carrier in the chain. 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electrons ultimately combine with oxygen and protons to form water.</a:t>
            </a: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This requirement for oxygen makes the electron transport process the respiratory chain, which accounts for the greatest portion of the body’s use of oxygen.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ETC</a:t>
            </a:r>
            <a:r>
              <a:rPr lang="en-US" dirty="0"/>
              <a:t> 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ORGANIZATION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4" name="Picture 6" descr="27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9" y="1554162"/>
            <a:ext cx="8459742" cy="4946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06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The ETC </a:t>
            </a:r>
            <a:r>
              <a:rPr lang="en-US" sz="2000" dirty="0">
                <a:solidFill>
                  <a:srgbClr val="C00000"/>
                </a:solidFill>
              </a:rPr>
              <a:t>continued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00174"/>
            <a:ext cx="8535988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10783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Organization of the electron transport chain</a:t>
            </a:r>
            <a:endParaRPr lang="ar-IQ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981580" cy="48037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 rtl="0"/>
            <a:r>
              <a:rPr lang="en-US" sz="2400" dirty="0"/>
              <a:t>Complex V is a protein complex that contains a domain (</a:t>
            </a:r>
            <a:r>
              <a:rPr lang="en-US" sz="2400" dirty="0" err="1"/>
              <a:t>Fo</a:t>
            </a:r>
            <a:r>
              <a:rPr lang="en-US" sz="2400" dirty="0"/>
              <a:t>) that spans the inner mitochondrial membrane, and a domain (F1) that appears as a sphere that protrudes into the mitochondrial matrix.</a:t>
            </a:r>
          </a:p>
          <a:p>
            <a:pPr algn="justLow" rtl="0"/>
            <a:endParaRPr lang="en-US" sz="2400" dirty="0"/>
          </a:p>
          <a:p>
            <a:pPr algn="justLow" rtl="0"/>
            <a:r>
              <a:rPr lang="en-US" sz="2400" dirty="0"/>
              <a:t>Complex V catalyzes ATP synthesis and so is referred to as ATP </a:t>
            </a:r>
            <a:r>
              <a:rPr lang="en-US" sz="2400" dirty="0" err="1"/>
              <a:t>synthase</a:t>
            </a:r>
            <a:r>
              <a:rPr lang="en-US" sz="2400" dirty="0"/>
              <a:t>.</a:t>
            </a:r>
            <a:endParaRPr lang="ar-IQ" sz="2400" dirty="0"/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/>
          <a:srcRect b="4466"/>
          <a:stretch>
            <a:fillRect/>
          </a:stretch>
        </p:blipFill>
        <p:spPr bwMode="auto">
          <a:xfrm>
            <a:off x="5357818" y="1428736"/>
            <a:ext cx="35337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143900" y="2786058"/>
            <a:ext cx="5000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err="1"/>
              <a:t>Fo</a:t>
            </a:r>
            <a:endParaRPr lang="ar-IQ" dirty="0"/>
          </a:p>
        </p:txBody>
      </p:sp>
      <p:sp>
        <p:nvSpPr>
          <p:cNvPr id="9" name="TextBox 8"/>
          <p:cNvSpPr txBox="1"/>
          <p:nvPr/>
        </p:nvSpPr>
        <p:spPr>
          <a:xfrm>
            <a:off x="8358214" y="5357826"/>
            <a:ext cx="5714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/>
              <a:t>F1</a:t>
            </a:r>
            <a:endParaRPr lang="ar-IQ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7715272" y="3143248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929586" y="5357826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OXIDATIVE</a:t>
            </a:r>
            <a:r>
              <a:rPr lang="en-US" b="1" dirty="0"/>
              <a:t> 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PHOSPHORYLATION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 rtl="0"/>
            <a:endParaRPr lang="en-US" dirty="0"/>
          </a:p>
          <a:p>
            <a:pPr algn="justLow" rtl="0"/>
            <a:r>
              <a:rPr lang="en-US" dirty="0"/>
              <a:t>The transfer of electrons down the electron transport chain is energetically favored because NADH is a strong electron donor and molecular oxygen is an avid electron acceptor. </a:t>
            </a:r>
          </a:p>
          <a:p>
            <a:pPr algn="justLow" rtl="0"/>
            <a:endParaRPr lang="en-US" dirty="0"/>
          </a:p>
          <a:p>
            <a:pPr algn="justLow" rtl="0"/>
            <a:r>
              <a:rPr lang="en-US" dirty="0"/>
              <a:t>However, the flow of electrons from NADH to oxygen does not directly result in ATP synthesis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 </a:t>
            </a:r>
            <a:endParaRPr lang="ar-IQ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 rtl="0" eaLnBrk="1" hangingPunct="1"/>
            <a:endParaRPr lang="en-US" dirty="0"/>
          </a:p>
          <a:p>
            <a:pPr algn="just" rtl="0" eaLnBrk="1" hangingPunct="1"/>
            <a:r>
              <a:rPr lang="tr-TR" sz="3100" dirty="0"/>
              <a:t>Living organisms must work to stay alive, to grow and to reproduce</a:t>
            </a:r>
            <a:endParaRPr lang="ar-IQ" sz="3100" dirty="0"/>
          </a:p>
          <a:p>
            <a:pPr algn="just" rtl="0" eaLnBrk="1" hangingPunct="1">
              <a:buNone/>
            </a:pPr>
            <a:endParaRPr lang="tr-TR" sz="3100" dirty="0"/>
          </a:p>
          <a:p>
            <a:pPr algn="just" rtl="0" eaLnBrk="1" hangingPunct="1"/>
            <a:r>
              <a:rPr lang="tr-TR" sz="3100" dirty="0"/>
              <a:t>All living organisms  have the ability to produce energy and to channel it into biological work </a:t>
            </a:r>
            <a:endParaRPr lang="en-US" sz="3100" dirty="0"/>
          </a:p>
          <a:p>
            <a:pPr algn="just" rtl="0" eaLnBrk="1" hangingPunct="1">
              <a:buNone/>
            </a:pPr>
            <a:endParaRPr lang="tr-TR" sz="3100" dirty="0"/>
          </a:p>
          <a:p>
            <a:pPr algn="just" rtl="0"/>
            <a:r>
              <a:rPr lang="tr-TR" sz="3100" dirty="0"/>
              <a:t>Modern organisms use the chemical energy in fuels (carbonhydrates, lipids) to bring about the synthesis of complex macromolecules from simple precursors</a:t>
            </a:r>
            <a:endParaRPr lang="en-US" sz="3100" dirty="0"/>
          </a:p>
          <a:p>
            <a:pPr algn="just" rtl="0">
              <a:buNone/>
            </a:pPr>
            <a:endParaRPr lang="tr-TR" sz="3100" dirty="0"/>
          </a:p>
          <a:p>
            <a:pPr algn="just" rtl="0"/>
            <a:r>
              <a:rPr lang="tr-TR" sz="3100" dirty="0"/>
              <a:t>They also convert the chemical energy into concentration gradients and electrical gradients, into motion and heat, and, in a few organisms into light (fireflies, some deep-sea fishes)</a:t>
            </a:r>
          </a:p>
          <a:p>
            <a:pPr algn="just" rtl="0" eaLnBrk="1" hangingPunct="1"/>
            <a:endParaRPr lang="tr-TR" dirty="0"/>
          </a:p>
          <a:p>
            <a:pPr algn="just" eaLnBrk="1" hangingPunct="1"/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Chemiosmotic</a:t>
            </a:r>
            <a:r>
              <a:rPr lang="en-US" b="1" dirty="0"/>
              <a:t> 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Hypothesis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Low" rtl="0"/>
            <a:r>
              <a:rPr lang="en-US" dirty="0"/>
              <a:t>The </a:t>
            </a:r>
            <a:r>
              <a:rPr lang="en-US" dirty="0" err="1"/>
              <a:t>chemiosmotic</a:t>
            </a:r>
            <a:r>
              <a:rPr lang="en-US" dirty="0"/>
              <a:t> hypothesis explains how the free energy generated by the transport of electrons by the electron transport chain is used to  produce ATP from ADP + Pi.</a:t>
            </a:r>
          </a:p>
          <a:p>
            <a:pPr algn="justLow" rtl="0"/>
            <a:endParaRPr lang="en-US" dirty="0"/>
          </a:p>
          <a:p>
            <a:pPr algn="justLow" rtl="0">
              <a:buNone/>
            </a:pPr>
            <a:r>
              <a:rPr lang="en-US" b="1" dirty="0"/>
              <a:t>1. Proton pump: </a:t>
            </a:r>
          </a:p>
          <a:p>
            <a:pPr algn="justLow" rtl="0"/>
            <a:r>
              <a:rPr lang="en-US" b="1" dirty="0"/>
              <a:t>Electron transport is coupled to the </a:t>
            </a:r>
            <a:r>
              <a:rPr lang="en-US" b="1" dirty="0" err="1"/>
              <a:t>phosphorylation</a:t>
            </a:r>
            <a:r>
              <a:rPr lang="en-US" b="1" dirty="0"/>
              <a:t> of ADP by </a:t>
            </a:r>
            <a:r>
              <a:rPr lang="en-US" dirty="0"/>
              <a:t>the transport (“pumping”) of protons (H+) across the inner mitochondrial membrane from the matrix to the </a:t>
            </a:r>
            <a:r>
              <a:rPr lang="en-US" dirty="0" err="1"/>
              <a:t>intermembrane</a:t>
            </a:r>
            <a:r>
              <a:rPr lang="en-US" dirty="0"/>
              <a:t> space at Complexes I, III, and IV. This process creates an electrical gradient (with more positive charges on the outside of the membrane than on the inside) and a pH gradient (the outside of the membrane is at a lower pH than the inside). 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The energy generated by this proton gradient is sufficient to drive ATP synthesis. Thus, the proton gradient serves as the common intermediate that couples oxidation to </a:t>
            </a:r>
            <a:r>
              <a:rPr lang="en-US" dirty="0" err="1"/>
              <a:t>phosphorylation</a:t>
            </a:r>
            <a:r>
              <a:rPr lang="en-US" dirty="0"/>
              <a:t>.</a:t>
            </a:r>
          </a:p>
          <a:p>
            <a:pPr algn="justLow" rtl="0"/>
            <a:endParaRPr lang="en-US" dirty="0"/>
          </a:p>
          <a:p>
            <a:pPr algn="justLow" rtl="0">
              <a:buNone/>
            </a:pPr>
            <a:r>
              <a:rPr lang="en-US" b="1" dirty="0"/>
              <a:t>2. ATP </a:t>
            </a:r>
            <a:r>
              <a:rPr lang="en-US" b="1" dirty="0" err="1"/>
              <a:t>synthase</a:t>
            </a:r>
            <a:r>
              <a:rPr lang="en-US" b="1" dirty="0"/>
              <a:t>: The enzyme complex ATP </a:t>
            </a:r>
            <a:r>
              <a:rPr lang="en-US" b="1" dirty="0" err="1"/>
              <a:t>synthase</a:t>
            </a:r>
            <a:r>
              <a:rPr lang="en-US" b="1" dirty="0"/>
              <a:t> (Complex V)</a:t>
            </a:r>
            <a:r>
              <a:rPr lang="en-US" dirty="0"/>
              <a:t> synthesizes ATP using the energy of the proton gradient generated by the electron transport chain.</a:t>
            </a:r>
          </a:p>
          <a:p>
            <a:pPr algn="justLow" rtl="0">
              <a:buNone/>
            </a:pPr>
            <a:r>
              <a:rPr lang="en-US" dirty="0"/>
              <a:t>     [Note: It is also called F1/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ATPase</a:t>
            </a:r>
            <a:r>
              <a:rPr lang="en-US" dirty="0"/>
              <a:t> because the isolated enzyme can catalyze the hydrolysis of ATP to ADP and Pi.] 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endParaRPr lang="ar-IQ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ATP Synthesis</a:t>
            </a:r>
            <a:endParaRPr lang="ar-IQ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572560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BA13A4-A87F-4290-84AA-A5413703D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713"/>
            <a:ext cx="903649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666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Coupling</a:t>
            </a:r>
            <a:r>
              <a:rPr lang="en-US" dirty="0"/>
              <a:t> 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en-US" dirty="0"/>
              <a:t> 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Oxidative Phosphorylation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 rtl="0"/>
            <a:endParaRPr lang="en-US" sz="2800" dirty="0"/>
          </a:p>
          <a:p>
            <a:pPr algn="justLow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Electron transport is coupled to the transport of protons (H+)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across the inner mitochondrial membrane from the matrix to the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intermembrane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space. </a:t>
            </a:r>
          </a:p>
          <a:p>
            <a:pPr algn="justLow" rtl="0"/>
            <a:r>
              <a:rPr lang="en-US" sz="2000" b="1" dirty="0">
                <a:solidFill>
                  <a:schemeClr val="tx1"/>
                </a:solidFill>
              </a:rPr>
              <a:t>Electron transport and </a:t>
            </a:r>
            <a:r>
              <a:rPr lang="en-US" sz="2000" b="1" dirty="0" err="1">
                <a:solidFill>
                  <a:schemeClr val="tx1"/>
                </a:solidFill>
              </a:rPr>
              <a:t>phosphorylation</a:t>
            </a:r>
            <a:r>
              <a:rPr lang="en-US" sz="2000" b="1" dirty="0">
                <a:solidFill>
                  <a:schemeClr val="tx1"/>
                </a:solidFill>
              </a:rPr>
              <a:t> are thus said to be tightly coupled.</a:t>
            </a:r>
          </a:p>
          <a:p>
            <a:pPr algn="justLow" rtl="0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643314"/>
            <a:ext cx="7358114" cy="215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25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Coupling</a:t>
            </a:r>
            <a:r>
              <a:rPr lang="en-US" dirty="0"/>
              <a:t> 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en-US" dirty="0"/>
              <a:t> </a:t>
            </a:r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Oxidative Phosphorylation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 rtl="0"/>
            <a:r>
              <a:rPr lang="en-US" sz="2800" dirty="0"/>
              <a:t>The overall reactions of oxidative </a:t>
            </a:r>
            <a:r>
              <a:rPr lang="en-US" sz="2800" dirty="0" err="1"/>
              <a:t>phosphorylation</a:t>
            </a:r>
            <a:r>
              <a:rPr lang="en-US" sz="2800" dirty="0"/>
              <a:t> are:</a:t>
            </a:r>
          </a:p>
          <a:p>
            <a:pPr algn="justLow" rtl="0"/>
            <a:endParaRPr lang="en-US" sz="2800" dirty="0"/>
          </a:p>
          <a:p>
            <a:pPr algn="justLow" rtl="0"/>
            <a:endParaRPr lang="en-US" sz="2800" dirty="0"/>
          </a:p>
          <a:p>
            <a:pPr algn="justLow" rtl="0"/>
            <a:endParaRPr lang="en-US" sz="2800" dirty="0"/>
          </a:p>
          <a:p>
            <a:pPr algn="justLow" rtl="0"/>
            <a:endParaRPr lang="en-US" sz="2800" dirty="0"/>
          </a:p>
          <a:p>
            <a:pPr algn="justLow" rtl="0">
              <a:buNone/>
            </a:pPr>
            <a:endParaRPr lang="en-US" sz="2800" dirty="0"/>
          </a:p>
          <a:p>
            <a:pPr algn="justLow" rtl="0"/>
            <a:r>
              <a:rPr lang="en-US" sz="2800" dirty="0"/>
              <a:t>Oxidation of each NADH gives 3ATP.</a:t>
            </a:r>
          </a:p>
          <a:p>
            <a:pPr algn="justLow" rtl="0"/>
            <a:r>
              <a:rPr lang="en-US" sz="2800" dirty="0"/>
              <a:t>Oxidation of each FADH</a:t>
            </a:r>
            <a:r>
              <a:rPr lang="en-US" sz="2800" baseline="-25000" dirty="0"/>
              <a:t>2</a:t>
            </a:r>
            <a:r>
              <a:rPr lang="en-US" sz="2800" dirty="0"/>
              <a:t> gives 2 ATP.</a:t>
            </a:r>
          </a:p>
          <a:p>
            <a:pPr algn="justLow" rtl="0"/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643182"/>
            <a:ext cx="7678738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876"/>
            <a:ext cx="7643866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336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1546"/>
            <a:ext cx="8686800" cy="5357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 eaLnBrk="1" hangingPunct="1"/>
            <a:endParaRPr lang="en-US" sz="2800" b="1" dirty="0">
              <a:solidFill>
                <a:sysClr val="windowText" lastClr="000000"/>
              </a:solidFill>
            </a:endParaRPr>
          </a:p>
          <a:p>
            <a:pPr algn="just" rtl="0" eaLnBrk="1" hangingPunct="1"/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Coupling of electron transport and ATP synthesis can be uncoupled by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uncoupling proteins 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found in the inner mitochondrial membrane, and by synthetic compounds such as 2,4-dinitrophenol and aspirin.</a:t>
            </a:r>
          </a:p>
          <a:p>
            <a:pPr algn="just" rtl="0" eaLnBrk="1" hangingPunct="1"/>
            <a:endParaRPr lang="en-US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/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All of which increase the permeability of the inner mitochondrial membrane to protons. </a:t>
            </a:r>
          </a:p>
          <a:p>
            <a:pPr algn="just" rtl="0" eaLnBrk="1" hangingPunct="1"/>
            <a:endParaRPr lang="en-US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/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energy produced by the transport of electrons is released as heat rather than being used to synthesize ATP.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0"/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Uncoupling of oxidative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phosphorylation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IQ" sz="28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0"/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Uncoupling of oxidative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phosphorylation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143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Low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Uncoupling proteins (UCP): 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occur in the inner mitochondrial membrane of mammals, including humans. These proteins create a "proton leak," that is, they allow protons to reenter the mitochondrial matrix without energy being captured as ATP [Note: Energy is released in the form of heat.] </a:t>
            </a:r>
          </a:p>
          <a:p>
            <a:pPr algn="justLow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UCP1, also called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Thermogenin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responsible for the activation of fatty acid oxidation and heat production in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brown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adipocytes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of mammals. </a:t>
            </a:r>
          </a:p>
          <a:p>
            <a:pPr algn="justLow" rtl="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Brown fat, unlike the more abundant white fat, wastes almost ninety percent of its respiratory energy for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thermogenesis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response to cold, at birth, and during arousal in hibernating animals. However humans have little brown fat (except in the newborn), and UCP1 does not appear to play a major role in energy balance. </a:t>
            </a:r>
          </a:p>
          <a:p>
            <a:pPr algn="justLow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Other uncoupling proteins  (UCP2,UCP3) have been found in humans, but their significance remains controversial.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cap="none" dirty="0">
                <a:latin typeface="Times New Roman" pitchFamily="18" charset="0"/>
                <a:cs typeface="Times New Roman" pitchFamily="18" charset="0"/>
              </a:rPr>
              <a:t>ynthetic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cap="none" dirty="0" err="1">
                <a:latin typeface="Times New Roman" pitchFamily="18" charset="0"/>
                <a:cs typeface="Times New Roman" pitchFamily="18" charset="0"/>
              </a:rPr>
              <a:t>ncouplers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143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Electron transport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can be uncoupled by compounds that increase the permeability of the inner mitochondrial membrane to protons. 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classic example is 2,4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dinitrophenol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lipophilic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proton carrier that readily diffuses through the mitochondrial membrane. 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uncoupler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causes electron transport to proceed at a rapid rate without establishing a proton gradient, much as do the UCP .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The energy produced by the transport of electrons is released as heat rather than being used to synthesize ATP. 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In high doses, the drug aspirin (as well as other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salicylates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uncouples oxidative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This explains the fever that accompanies toxic overdoses of these drugs.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8429684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none" dirty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b="1" cap="none" dirty="0">
                <a:latin typeface="Times New Roman" pitchFamily="18" charset="0"/>
                <a:cs typeface="Times New Roman" pitchFamily="18" charset="0"/>
              </a:rPr>
              <a:t>oisons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b="1" cap="none" dirty="0">
                <a:latin typeface="Times New Roman" pitchFamily="18" charset="0"/>
                <a:cs typeface="Times New Roman" pitchFamily="18" charset="0"/>
              </a:rPr>
              <a:t>nhibit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none" dirty="0">
                <a:latin typeface="Times New Roman" pitchFamily="18" charset="0"/>
                <a:cs typeface="Times New Roman" pitchFamily="18" charset="0"/>
              </a:rPr>
              <a:t>the Respiratory Chain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Barbiturates such 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amobarbital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inhibit electron transport via Complex I by blocking the transfer from Fe–S to Q. At sufficient dosage, they are fatal in vivo. 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Antimycin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dimercaprol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inhibit the respiratory chain at Complex III.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classic poisons 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S, carbon monoxide, and cyanide inhibit Complex IV and can therefore totally arrest respiration.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Malonate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 competitive inhibitor of Complex II.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Atractyloside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inhibits oxidative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inhibiting the transporter of ADP into and ATP out of the mitochondrion .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antibiotic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oligomycin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completely blocks oxidation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blocking the flow of protons through ATP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synthase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sz="24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Photosynthesis versus Cellular Respiration </a:t>
            </a:r>
            <a:endParaRPr lang="ar-IQ" sz="2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1137644_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72816"/>
            <a:ext cx="4143404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0604" y="1772816"/>
            <a:ext cx="3777859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8429684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c9dcad28e4e4297d4d5d488f00bd2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500174"/>
            <a:ext cx="6929486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sz="24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Photosynthesis versus Cellular Respiration </a:t>
            </a:r>
            <a:endParaRPr lang="ar-IQ" sz="2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16451-FCD8-4580-9CC2-078D23FA068F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828800" y="609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IQ" b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524000" y="685800"/>
            <a:ext cx="594360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Nutrient Materials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85800" y="251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IQ" b="0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214282" y="2514600"/>
            <a:ext cx="392909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</a:pPr>
            <a:r>
              <a:rPr lang="en-US" altLang="zh-C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Biological   Oxidation</a:t>
            </a:r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4572000" y="1371600"/>
            <a:ext cx="0" cy="2057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1447800" y="3429000"/>
            <a:ext cx="6248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1447800" y="34290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7696200" y="34290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714348" y="4000504"/>
            <a:ext cx="137160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altLang="zh-CN" sz="36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4572000" y="34290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3886200" y="3962400"/>
            <a:ext cx="22860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</a:pPr>
            <a:r>
              <a:rPr lang="en-US" altLang="zh-C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Energy</a:t>
            </a: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7239000" y="3962400"/>
            <a:ext cx="129540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</a:t>
            </a:r>
            <a:r>
              <a:rPr lang="en-US" altLang="zh-CN" sz="36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>
            <a:off x="4643438" y="4643446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12304" name="Line 15"/>
          <p:cNvSpPr>
            <a:spLocks noChangeShapeType="1"/>
          </p:cNvSpPr>
          <p:nvPr/>
        </p:nvSpPr>
        <p:spPr bwMode="auto">
          <a:xfrm>
            <a:off x="3200400" y="5105400"/>
            <a:ext cx="3200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12305" name="Line 16"/>
          <p:cNvSpPr>
            <a:spLocks noChangeShapeType="1"/>
          </p:cNvSpPr>
          <p:nvPr/>
        </p:nvSpPr>
        <p:spPr bwMode="auto">
          <a:xfrm>
            <a:off x="3200400" y="51054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12306" name="Line 17"/>
          <p:cNvSpPr>
            <a:spLocks noChangeShapeType="1"/>
          </p:cNvSpPr>
          <p:nvPr/>
        </p:nvSpPr>
        <p:spPr bwMode="auto">
          <a:xfrm>
            <a:off x="6400800" y="51816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2133600" y="5638801"/>
            <a:ext cx="2716213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</a:pPr>
            <a:r>
              <a:rPr lang="en-US" altLang="zh-C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Cell Usage  </a:t>
            </a:r>
          </a:p>
        </p:txBody>
      </p:sp>
      <p:sp>
        <p:nvSpPr>
          <p:cNvPr id="12308" name="Text Box 19"/>
          <p:cNvSpPr txBox="1">
            <a:spLocks noChangeArrowheads="1"/>
          </p:cNvSpPr>
          <p:nvPr/>
        </p:nvSpPr>
        <p:spPr bwMode="auto">
          <a:xfrm>
            <a:off x="5572132" y="5643578"/>
            <a:ext cx="32004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</a:pPr>
            <a:r>
              <a:rPr lang="en-US" altLang="zh-C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Heat energy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cap="none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Bioenergetics</a:t>
            </a:r>
            <a:endParaRPr lang="ar-IQ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 rtl="0"/>
            <a:endParaRPr lang="en-US" dirty="0"/>
          </a:p>
          <a:p>
            <a:pPr algn="just" rtl="0">
              <a:buFont typeface="Wingdings" pitchFamily="2" charset="2"/>
              <a:buChar char="v"/>
            </a:pPr>
            <a:r>
              <a:rPr lang="en-US" b="1" dirty="0"/>
              <a:t>Bioenergetics </a:t>
            </a:r>
            <a:r>
              <a:rPr lang="en-US" dirty="0">
                <a:solidFill>
                  <a:schemeClr val="tx1"/>
                </a:solidFill>
              </a:rPr>
              <a:t>describes </a:t>
            </a:r>
            <a:r>
              <a:rPr lang="en-US" dirty="0"/>
              <a:t>the transfer and utilization of energy in biologic systems. </a:t>
            </a:r>
          </a:p>
          <a:p>
            <a:pPr algn="just" rtl="0">
              <a:buNone/>
            </a:pPr>
            <a:endParaRPr lang="en-US" dirty="0"/>
          </a:p>
          <a:p>
            <a:pPr algn="just" rtl="0">
              <a:buFont typeface="Wingdings" pitchFamily="2" charset="2"/>
              <a:buChar char="v"/>
            </a:pPr>
            <a:r>
              <a:rPr lang="en-US" dirty="0"/>
              <a:t>Changes in free energy </a:t>
            </a:r>
            <a:r>
              <a:rPr lang="en-US" b="1" dirty="0">
                <a:solidFill>
                  <a:schemeClr val="accent2"/>
                </a:solidFill>
              </a:rPr>
              <a:t>(ΔG) </a:t>
            </a:r>
            <a:r>
              <a:rPr lang="en-US" dirty="0"/>
              <a:t>provide </a:t>
            </a:r>
            <a:r>
              <a:rPr lang="en-US" dirty="0">
                <a:solidFill>
                  <a:schemeClr val="tx1"/>
                </a:solidFill>
              </a:rPr>
              <a:t>a measure </a:t>
            </a:r>
            <a:r>
              <a:rPr lang="en-US" dirty="0"/>
              <a:t>of the energetic of a chemical reaction and can, therefore, allow prediction of whether a reaction or process can take place. </a:t>
            </a:r>
          </a:p>
          <a:p>
            <a:pPr algn="just" rtl="0">
              <a:buFont typeface="Wingdings" pitchFamily="2" charset="2"/>
              <a:buChar char="v"/>
            </a:pPr>
            <a:endParaRPr lang="en-US" dirty="0"/>
          </a:p>
          <a:p>
            <a:pPr algn="just" rtl="0">
              <a:buFont typeface="Wingdings" pitchFamily="2" charset="2"/>
              <a:buChar char="v"/>
            </a:pPr>
            <a:r>
              <a:rPr lang="en-US" b="1" dirty="0"/>
              <a:t>Bioenergetics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concerns</a:t>
            </a:r>
            <a:r>
              <a:rPr lang="en-US" dirty="0"/>
              <a:t> only the </a:t>
            </a:r>
            <a:r>
              <a:rPr lang="en-US" b="1" dirty="0"/>
              <a:t>initial and final energy states </a:t>
            </a:r>
            <a:r>
              <a:rPr lang="en-US" dirty="0"/>
              <a:t>of reaction components, not the mechanism or how much time is needed for the chemical change to take place. </a:t>
            </a:r>
          </a:p>
          <a:p>
            <a:pPr algn="just" rtl="0">
              <a:buFont typeface="Wingdings" pitchFamily="2" charset="2"/>
              <a:buChar char="v"/>
            </a:pPr>
            <a:endParaRPr lang="en-US" dirty="0"/>
          </a:p>
          <a:p>
            <a:pPr algn="just" rtl="0">
              <a:buFont typeface="Wingdings" pitchFamily="2" charset="2"/>
              <a:buChar char="v"/>
            </a:pPr>
            <a:r>
              <a:rPr lang="en-US" dirty="0"/>
              <a:t>In short, </a:t>
            </a:r>
            <a:r>
              <a:rPr lang="en-US" dirty="0">
                <a:solidFill>
                  <a:schemeClr val="tx1"/>
                </a:solidFill>
              </a:rPr>
              <a:t>bioenergetics predicts </a:t>
            </a:r>
            <a:r>
              <a:rPr lang="en-US" dirty="0"/>
              <a:t>if a process is possible, whereas kinetics measures how fast the reaction occurs</a:t>
            </a:r>
          </a:p>
          <a:p>
            <a:pPr algn="just" rtl="0">
              <a:buNone/>
            </a:pPr>
            <a:endParaRPr lang="en-US" dirty="0"/>
          </a:p>
          <a:p>
            <a:pPr algn="just" rtl="0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Living systems = </a:t>
            </a:r>
            <a:r>
              <a:rPr lang="en-US" b="1" dirty="0">
                <a:solidFill>
                  <a:schemeClr val="tx1"/>
                </a:solidFill>
              </a:rPr>
              <a:t>Environments +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</a:t>
            </a:r>
          </a:p>
          <a:p>
            <a:pPr algn="just" rtl="0">
              <a:buFont typeface="Wingdings" pitchFamily="2" charset="2"/>
              <a:buChar char="v"/>
            </a:pP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49D645-0A1E-4B8E-90FF-E9C3F53C87DB}" type="slidenum">
              <a:rPr lang="ar-SA"/>
              <a:pPr/>
              <a:t>8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en-US" sz="34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FREE ENERGY &amp; GIBBS EQUATION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686800" cy="50181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Gibbs equation :</a:t>
            </a:r>
          </a:p>
          <a:p>
            <a:pPr algn="l" rtl="0" eaLnBrk="1" hangingPunct="1">
              <a:defRPr/>
            </a:pPr>
            <a:endParaRPr lang="en-US" sz="3600" b="1" dirty="0"/>
          </a:p>
          <a:p>
            <a:pPr algn="l" rtl="0" eaLnBrk="1" hangingPunct="1">
              <a:buNone/>
              <a:defRPr/>
            </a:pPr>
            <a:r>
              <a:rPr lang="en-US" sz="3600" b="1" dirty="0"/>
              <a:t>                       ∆G =</a:t>
            </a:r>
            <a:r>
              <a:rPr lang="fa-IR" sz="3600" b="1" dirty="0"/>
              <a:t> </a:t>
            </a:r>
            <a:r>
              <a:rPr lang="en-US" sz="3600" b="1" dirty="0"/>
              <a:t>∆H - T∆S</a:t>
            </a:r>
          </a:p>
          <a:p>
            <a:pPr lvl="2" algn="l" rtl="0">
              <a:defRPr/>
            </a:pPr>
            <a:r>
              <a:rPr lang="en-US" sz="2300" dirty="0">
                <a:solidFill>
                  <a:schemeClr val="tx1"/>
                </a:solidFill>
              </a:rPr>
              <a:t>∆G: </a:t>
            </a:r>
            <a:r>
              <a: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reflects the Changes in  Free energy difference  of a system in  any condition.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pPr lvl="2" algn="l" rtl="0">
              <a:defRPr/>
            </a:pPr>
            <a:r>
              <a:rPr lang="en-US" sz="2300" dirty="0">
                <a:solidFill>
                  <a:schemeClr val="tx1"/>
                </a:solidFill>
              </a:rPr>
              <a:t>∆H: reflects total heat of a system </a:t>
            </a:r>
          </a:p>
          <a:p>
            <a:pPr lvl="2" algn="l" rtl="0">
              <a:defRPr/>
            </a:pPr>
            <a:r>
              <a:rPr lang="en-US" sz="2300" dirty="0">
                <a:solidFill>
                  <a:schemeClr val="tx1"/>
                </a:solidFill>
              </a:rPr>
              <a:t>∆S: reflects the amount of disorder in a system</a:t>
            </a:r>
            <a:endParaRPr lang="en-US" sz="3600" b="1" dirty="0"/>
          </a:p>
          <a:p>
            <a:pPr algn="l" rtl="0" eaLnBrk="1" hangingPunct="1"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relationship between the value of ∆G and the spontaneity of a reaction:</a:t>
            </a:r>
          </a:p>
          <a:p>
            <a:pPr algn="l" rtl="0" eaLnBrk="1" hangingPunct="1">
              <a:defRPr/>
            </a:pPr>
            <a:r>
              <a:rPr lang="en-US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Endergonic</a:t>
            </a: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have:           </a:t>
            </a: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∆G</a:t>
            </a:r>
            <a:r>
              <a:rPr lang="en-US" dirty="0"/>
              <a:t> </a:t>
            </a: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en-US" dirty="0"/>
          </a:p>
          <a:p>
            <a:pPr algn="l" rtl="0" eaLnBrk="1" hangingPunct="1">
              <a:defRPr/>
            </a:pPr>
            <a:r>
              <a:rPr lang="en-US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Exergonic</a:t>
            </a: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have </a:t>
            </a:r>
            <a:r>
              <a:rPr lang="fa-IR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:</a:t>
            </a: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∆G -</a:t>
            </a:r>
          </a:p>
          <a:p>
            <a:pPr algn="l" rtl="0" eaLnBrk="1" hangingPunct="1">
              <a:defRPr/>
            </a:pP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equilibrium state have:               </a:t>
            </a: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∆G</a:t>
            </a:r>
            <a:r>
              <a:rPr lang="en-US" dirty="0"/>
              <a:t> </a:t>
            </a: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Metabolism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Low" rtl="0"/>
            <a:r>
              <a:rPr lang="en-US" dirty="0">
                <a:solidFill>
                  <a:srgbClr val="4A829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Metabolism:</a:t>
            </a:r>
            <a:r>
              <a:rPr lang="en-US" dirty="0"/>
              <a:t> The sum of all chemical reactions involved in maintaining the dynamic state of a cell or organism.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Anabolic Pathways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(Endergonic reactions):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Those that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consume energy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build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complicated molecules from simpler compounds such as: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Protein, Glycogen &amp; lipid synthesis.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Catabolic Pathways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(Exergonic reactions):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 Those that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release energy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breaking down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complex molecules into simpler compounds such as glycolysis.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9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1972</TotalTime>
  <Words>2813</Words>
  <Application>Microsoft Office PowerPoint</Application>
  <PresentationFormat>On-screen Show (4:3)</PresentationFormat>
  <Paragraphs>396</Paragraphs>
  <Slides>40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Franklin Gothic Book</vt:lpstr>
      <vt:lpstr>Franklin Gothic Medium</vt:lpstr>
      <vt:lpstr>MinionPro-Regular</vt:lpstr>
      <vt:lpstr>Times New Roman</vt:lpstr>
      <vt:lpstr>Wingdings</vt:lpstr>
      <vt:lpstr>Wingdings 2</vt:lpstr>
      <vt:lpstr>Trek</vt:lpstr>
      <vt:lpstr>Bitmap Image</vt:lpstr>
      <vt:lpstr>PowerPoint Presentation</vt:lpstr>
      <vt:lpstr>PowerPoint Presentation</vt:lpstr>
      <vt:lpstr>Introduction </vt:lpstr>
      <vt:lpstr>Photosynthesis versus Cellular Respiration </vt:lpstr>
      <vt:lpstr>Photosynthesis versus Cellular Respiration </vt:lpstr>
      <vt:lpstr>PowerPoint Presentation</vt:lpstr>
      <vt:lpstr>Bioenergetics</vt:lpstr>
      <vt:lpstr> FREE ENERGY &amp; GIBBS EQUATION</vt:lpstr>
      <vt:lpstr>Metabolism</vt:lpstr>
      <vt:lpstr>PowerPoint Presentation</vt:lpstr>
      <vt:lpstr>Stages of Metabolism</vt:lpstr>
      <vt:lpstr> ATP as Energy Carrier</vt:lpstr>
      <vt:lpstr>PowerPoint Presentation</vt:lpstr>
      <vt:lpstr>Hydrolysis of ATP to ADP and ADP to AMP</vt:lpstr>
      <vt:lpstr>Different ways to make ATP</vt:lpstr>
      <vt:lpstr>Important Coenzymes in Metabolic Pathways</vt:lpstr>
      <vt:lpstr>PowerPoint Presentation</vt:lpstr>
      <vt:lpstr>PowerPoint Presentation</vt:lpstr>
      <vt:lpstr>3- Coenzyme A</vt:lpstr>
      <vt:lpstr>Electron transport chain and oxidative phosphorylation </vt:lpstr>
      <vt:lpstr>PowerPoint Presentation</vt:lpstr>
      <vt:lpstr>Mitochondria — Structure</vt:lpstr>
      <vt:lpstr>PowerPoint Presentation</vt:lpstr>
      <vt:lpstr>PowerPoint Presentation</vt:lpstr>
      <vt:lpstr>Organization of the electron transport chain</vt:lpstr>
      <vt:lpstr>ETC ORGANIZATION </vt:lpstr>
      <vt:lpstr>The ETC continued</vt:lpstr>
      <vt:lpstr>Organization of the electron transport chain</vt:lpstr>
      <vt:lpstr>OXIDATIVE PHOSPHORYLATION</vt:lpstr>
      <vt:lpstr>Chemiosmotic Hypothesis</vt:lpstr>
      <vt:lpstr>ATP Synthesis</vt:lpstr>
      <vt:lpstr>PowerPoint Presentation</vt:lpstr>
      <vt:lpstr>Coupling of Oxidative Phosphorylation</vt:lpstr>
      <vt:lpstr>Coupling of Oxidative Phosphorylation</vt:lpstr>
      <vt:lpstr> Uncoupling of oxidative phosphorylation </vt:lpstr>
      <vt:lpstr> Uncoupling of oxidative phosphorylation </vt:lpstr>
      <vt:lpstr>Synthetic Uncouplers</vt:lpstr>
      <vt:lpstr>PowerPoint Presentation</vt:lpstr>
      <vt:lpstr>Many Poisons Inhibit the Respiratory Chain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shosho</dc:creator>
  <cp:lastModifiedBy>Shaimaa</cp:lastModifiedBy>
  <cp:revision>125</cp:revision>
  <dcterms:created xsi:type="dcterms:W3CDTF">2016-12-18T19:42:39Z</dcterms:created>
  <dcterms:modified xsi:type="dcterms:W3CDTF">2024-01-27T05:18:03Z</dcterms:modified>
</cp:coreProperties>
</file>