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7" r:id="rId4"/>
    <p:sldId id="273" r:id="rId5"/>
    <p:sldId id="278" r:id="rId6"/>
    <p:sldId id="274" r:id="rId7"/>
    <p:sldId id="275" r:id="rId8"/>
    <p:sldId id="276" r:id="rId9"/>
    <p:sldId id="279" r:id="rId10"/>
  </p:sldIdLst>
  <p:sldSz cx="24688800" cy="13716000"/>
  <p:notesSz cx="6858000" cy="9144000"/>
  <p:defaultTextStyle>
    <a:defPPr>
      <a:defRPr lang="en-US"/>
    </a:defPPr>
    <a:lvl1pPr marL="0" algn="l" defTabSz="2403500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1pPr>
    <a:lvl2pPr marL="1201750" algn="l" defTabSz="2403500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2pPr>
    <a:lvl3pPr marL="2403500" algn="l" defTabSz="2403500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3pPr>
    <a:lvl4pPr marL="3605251" algn="l" defTabSz="2403500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4pPr>
    <a:lvl5pPr marL="4807001" algn="l" defTabSz="2403500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5pPr>
    <a:lvl6pPr marL="6008751" algn="l" defTabSz="2403500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6pPr>
    <a:lvl7pPr marL="7210501" algn="l" defTabSz="2403500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7pPr>
    <a:lvl8pPr marL="8412251" algn="l" defTabSz="2403500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8pPr>
    <a:lvl9pPr marL="9614002" algn="l" defTabSz="2403500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7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804" y="60"/>
      </p:cViewPr>
      <p:guideLst>
        <p:guide orient="horz" pos="4320"/>
        <p:guide pos="77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822961" y="658369"/>
            <a:ext cx="23036549" cy="1239363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9456" tIns="109728" rIns="219456" bIns="10972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1130211" y="868324"/>
            <a:ext cx="22428384" cy="62179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9456" tIns="109728" rIns="219456" bIns="10972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50415" y="3640412"/>
            <a:ext cx="20985480" cy="3657600"/>
          </a:xfrm>
        </p:spPr>
        <p:txBody>
          <a:bodyPr lIns="109728" rIns="109728" bIns="109728"/>
          <a:lstStyle>
            <a:lvl1pPr algn="r">
              <a:defRPr sz="108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950415" y="7370064"/>
            <a:ext cx="20985480" cy="1828800"/>
          </a:xfrm>
        </p:spPr>
        <p:txBody>
          <a:bodyPr lIns="438912" tIns="0"/>
          <a:lstStyle>
            <a:lvl1pPr marL="87782" indent="0" algn="r">
              <a:spcBef>
                <a:spcPts val="0"/>
              </a:spcBef>
              <a:buNone/>
              <a:defRPr sz="4800">
                <a:solidFill>
                  <a:schemeClr val="bg2">
                    <a:shade val="25000"/>
                  </a:schemeClr>
                </a:solidFill>
              </a:defRPr>
            </a:lvl1pPr>
            <a:lvl2pPr marL="1097280" indent="0" algn="ctr">
              <a:buNone/>
            </a:lvl2pPr>
            <a:lvl3pPr marL="2194560" indent="0" algn="ctr">
              <a:buNone/>
            </a:lvl3pPr>
            <a:lvl4pPr marL="3291840" indent="0" algn="ctr">
              <a:buNone/>
            </a:lvl4pPr>
            <a:lvl5pPr marL="4389120" indent="0" algn="ctr">
              <a:buNone/>
            </a:lvl5pPr>
            <a:lvl6pPr marL="5486400" indent="0" algn="ctr">
              <a:buNone/>
            </a:lvl6pPr>
            <a:lvl7pPr marL="6583680" indent="0" algn="ctr">
              <a:buNone/>
            </a:lvl7pPr>
            <a:lvl8pPr marL="7680960" indent="0" algn="ctr">
              <a:buNone/>
            </a:lvl8pPr>
            <a:lvl9pPr marL="877824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C9A6-5A6A-4A25-A6D2-E452ADECACC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45A-2120-4F3A-B2B7-E8112C85F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884" y="9966960"/>
            <a:ext cx="22096476" cy="210312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7884" y="1060704"/>
            <a:ext cx="22096476" cy="837590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C9A6-5A6A-4A25-A6D2-E452ADECACC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45A-2120-4F3A-B2B7-E8112C85F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99380" y="1066809"/>
            <a:ext cx="5349240" cy="10515598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0" y="1066805"/>
            <a:ext cx="16047720" cy="1051560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C9A6-5A6A-4A25-A6D2-E452ADECACC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45A-2120-4F3A-B2B7-E8112C85F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884" y="9966960"/>
            <a:ext cx="22096476" cy="210312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884" y="1060704"/>
            <a:ext cx="22096476" cy="83759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C9A6-5A6A-4A25-A6D2-E452ADECACC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45A-2120-4F3A-B2B7-E8112C85F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22961" y="658369"/>
            <a:ext cx="23036549" cy="1239363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9456" tIns="109728" rIns="219456" bIns="10972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1130211" y="868325"/>
            <a:ext cx="22428384" cy="8682658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9456" tIns="109728" rIns="219456" bIns="10972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529" y="9857232"/>
            <a:ext cx="22096476" cy="1353312"/>
          </a:xfrm>
        </p:spPr>
        <p:txBody>
          <a:bodyPr lIns="219456" bIns="0" anchor="b"/>
          <a:lstStyle>
            <a:lvl1pPr algn="l">
              <a:buNone/>
              <a:defRPr sz="8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529" y="11248968"/>
            <a:ext cx="22096476" cy="841248"/>
          </a:xfrm>
        </p:spPr>
        <p:txBody>
          <a:bodyPr lIns="285293" tIns="0" anchor="t"/>
          <a:lstStyle>
            <a:lvl1pPr marL="0" marR="87782" indent="0" algn="l">
              <a:spcBef>
                <a:spcPts val="0"/>
              </a:spcBef>
              <a:spcAft>
                <a:spcPts val="0"/>
              </a:spcAft>
              <a:buNone/>
              <a:defRPr sz="43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C9A6-5A6A-4A25-A6D2-E452ADECACC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45A-2120-4F3A-B2B7-E8112C85F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8750" y="1060704"/>
            <a:ext cx="10616184" cy="8778240"/>
          </a:xfrm>
        </p:spPr>
        <p:txBody>
          <a:bodyPr/>
          <a:lstStyle>
            <a:lvl1pPr>
              <a:defRPr sz="6200"/>
            </a:lvl1pPr>
            <a:lvl2pPr>
              <a:defRPr sz="53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39472" y="1060704"/>
            <a:ext cx="10616184" cy="8778240"/>
          </a:xfrm>
        </p:spPr>
        <p:txBody>
          <a:bodyPr/>
          <a:lstStyle>
            <a:lvl1pPr>
              <a:defRPr sz="6200"/>
            </a:lvl1pPr>
            <a:lvl2pPr>
              <a:defRPr sz="53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C9A6-5A6A-4A25-A6D2-E452ADECACC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45A-2120-4F3A-B2B7-E8112C85F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884" y="9966960"/>
            <a:ext cx="22096476" cy="21031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9505" y="1158876"/>
            <a:ext cx="10616184" cy="1584324"/>
          </a:xfrm>
        </p:spPr>
        <p:txBody>
          <a:bodyPr lIns="351130" anchor="ctr"/>
          <a:lstStyle>
            <a:lvl1pPr marL="0" indent="0" algn="l">
              <a:buNone/>
              <a:defRPr sz="5800" b="1">
                <a:solidFill>
                  <a:schemeClr val="tx1"/>
                </a:solidFill>
              </a:defRPr>
            </a:lvl1pPr>
            <a:lvl2pPr>
              <a:buNone/>
              <a:defRPr sz="4800" b="1"/>
            </a:lvl2pPr>
            <a:lvl3pPr>
              <a:buNone/>
              <a:defRPr sz="4300" b="1"/>
            </a:lvl3pPr>
            <a:lvl4pPr>
              <a:buNone/>
              <a:defRPr sz="3800" b="1"/>
            </a:lvl4pPr>
            <a:lvl5pPr>
              <a:buNone/>
              <a:defRPr sz="38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2560856" y="1158876"/>
            <a:ext cx="10616184" cy="1584324"/>
          </a:xfrm>
        </p:spPr>
        <p:txBody>
          <a:bodyPr lIns="329184" anchor="ctr"/>
          <a:lstStyle>
            <a:lvl1pPr marL="0" indent="0" algn="l">
              <a:buNone/>
              <a:defRPr sz="5800" b="1">
                <a:solidFill>
                  <a:schemeClr val="tx1"/>
                </a:solidFill>
              </a:defRPr>
            </a:lvl1pPr>
            <a:lvl2pPr>
              <a:buNone/>
              <a:defRPr sz="4800" b="1"/>
            </a:lvl2pPr>
            <a:lvl3pPr>
              <a:buNone/>
              <a:defRPr sz="4300" b="1"/>
            </a:lvl3pPr>
            <a:lvl4pPr>
              <a:buNone/>
              <a:defRPr sz="3800" b="1"/>
            </a:lvl4pPr>
            <a:lvl5pPr>
              <a:buNone/>
              <a:defRPr sz="38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39505" y="2895600"/>
            <a:ext cx="10616184" cy="6979920"/>
          </a:xfrm>
        </p:spPr>
        <p:txBody>
          <a:bodyPr anchor="t"/>
          <a:lstStyle>
            <a:lvl1pPr algn="l">
              <a:defRPr sz="5800"/>
            </a:lvl1pPr>
            <a:lvl2pPr algn="l">
              <a:defRPr sz="4800"/>
            </a:lvl2pPr>
            <a:lvl3pPr algn="l">
              <a:defRPr sz="4300"/>
            </a:lvl3pPr>
            <a:lvl4pPr algn="l">
              <a:defRPr sz="3800"/>
            </a:lvl4pPr>
            <a:lvl5pPr algn="l">
              <a:defRPr sz="3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560856" y="2895600"/>
            <a:ext cx="10616184" cy="6979920"/>
          </a:xfrm>
        </p:spPr>
        <p:txBody>
          <a:bodyPr anchor="t"/>
          <a:lstStyle>
            <a:lvl1pPr algn="l">
              <a:defRPr sz="5800"/>
            </a:lvl1pPr>
            <a:lvl2pPr algn="l">
              <a:defRPr sz="4800"/>
            </a:lvl2pPr>
            <a:lvl3pPr algn="l">
              <a:defRPr sz="4300"/>
            </a:lvl3pPr>
            <a:lvl4pPr algn="l">
              <a:defRPr sz="3800"/>
            </a:lvl4pPr>
            <a:lvl5pPr algn="l">
              <a:defRPr sz="3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C9A6-5A6A-4A25-A6D2-E452ADECACC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45A-2120-4F3A-B2B7-E8112C85F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C9A6-5A6A-4A25-A6D2-E452ADECACC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45A-2120-4F3A-B2B7-E8112C85F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22961" y="658369"/>
            <a:ext cx="23036549" cy="1239363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9456" tIns="109728" rIns="219456" bIns="10972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C9A6-5A6A-4A25-A6D2-E452ADECACC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45A-2120-4F3A-B2B7-E8112C85F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4717" y="1066800"/>
            <a:ext cx="8023860" cy="1828800"/>
          </a:xfrm>
        </p:spPr>
        <p:txBody>
          <a:bodyPr anchor="b"/>
          <a:lstStyle>
            <a:lvl1pPr algn="l">
              <a:buNone/>
              <a:defRPr sz="53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4954887" y="2895604"/>
            <a:ext cx="8023860" cy="8412224"/>
          </a:xfrm>
        </p:spPr>
        <p:txBody>
          <a:bodyPr lIns="219456"/>
          <a:lstStyle>
            <a:lvl1pPr marL="43891" marR="43891" indent="0">
              <a:spcBef>
                <a:spcPts val="0"/>
              </a:spcBef>
              <a:buNone/>
              <a:defRPr sz="3400">
                <a:solidFill>
                  <a:schemeClr val="tx1"/>
                </a:solidFill>
              </a:defRPr>
            </a:lvl1pPr>
            <a:lvl2pPr>
              <a:buNone/>
              <a:defRPr sz="2900">
                <a:solidFill>
                  <a:schemeClr val="tx1"/>
                </a:solidFill>
              </a:defRPr>
            </a:lvl2pPr>
            <a:lvl3pPr>
              <a:buNone/>
              <a:defRPr sz="2400">
                <a:solidFill>
                  <a:schemeClr val="tx1"/>
                </a:solidFill>
              </a:defRPr>
            </a:lvl3pPr>
            <a:lvl4pPr>
              <a:buNone/>
              <a:defRPr sz="2200">
                <a:solidFill>
                  <a:schemeClr val="tx1"/>
                </a:solidFill>
              </a:defRPr>
            </a:lvl4pPr>
            <a:lvl5pPr>
              <a:buNone/>
              <a:defRPr sz="22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55706" y="1860288"/>
            <a:ext cx="12490629" cy="9448804"/>
          </a:xfrm>
        </p:spPr>
        <p:txBody>
          <a:bodyPr/>
          <a:lstStyle>
            <a:lvl1pPr>
              <a:defRPr sz="6700">
                <a:solidFill>
                  <a:schemeClr val="tx1"/>
                </a:solidFill>
              </a:defRPr>
            </a:lvl1pPr>
            <a:lvl2pPr>
              <a:defRPr sz="6200">
                <a:solidFill>
                  <a:schemeClr val="tx1"/>
                </a:solidFill>
              </a:defRPr>
            </a:lvl2pPr>
            <a:lvl3pPr>
              <a:defRPr sz="5800">
                <a:solidFill>
                  <a:schemeClr val="tx1"/>
                </a:solidFill>
              </a:defRPr>
            </a:lvl3pPr>
            <a:lvl4pPr>
              <a:defRPr sz="4800">
                <a:solidFill>
                  <a:schemeClr val="tx1"/>
                </a:solidFill>
              </a:defRPr>
            </a:lvl4pPr>
            <a:lvl5pPr>
              <a:defRPr sz="48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C9A6-5A6A-4A25-A6D2-E452ADECACC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45A-2120-4F3A-B2B7-E8112C85F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822961" y="658369"/>
            <a:ext cx="23036549" cy="1239363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9456" tIns="109728" rIns="219456" bIns="10972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17282161" y="868324"/>
            <a:ext cx="6276434" cy="86868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9456" tIns="109728" rIns="219456" bIns="10972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0024112"/>
            <a:ext cx="22219920" cy="2103120"/>
          </a:xfrm>
        </p:spPr>
        <p:txBody>
          <a:bodyPr anchor="t"/>
          <a:lstStyle>
            <a:lvl1pPr algn="l">
              <a:buNone/>
              <a:defRPr sz="8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7449322" y="1066800"/>
            <a:ext cx="6048756" cy="8422960"/>
          </a:xfrm>
        </p:spPr>
        <p:txBody>
          <a:bodyPr lIns="219456"/>
          <a:lstStyle>
            <a:lvl1pPr marL="109728" indent="0" algn="l">
              <a:spcBef>
                <a:spcPts val="0"/>
              </a:spcBef>
              <a:buNone/>
              <a:defRPr sz="3400">
                <a:solidFill>
                  <a:srgbClr val="FFFFFF"/>
                </a:solidFill>
              </a:defRPr>
            </a:lvl1pPr>
            <a:lvl2pPr>
              <a:defRPr sz="2900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  <a:lvl4pPr>
              <a:defRPr sz="2200">
                <a:solidFill>
                  <a:srgbClr val="FFFFFF"/>
                </a:solidFill>
              </a:defRPr>
            </a:lvl4pPr>
            <a:lvl5pPr>
              <a:defRPr sz="22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C9A6-5A6A-4A25-A6D2-E452ADECACC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45A-2120-4F3A-B2B7-E8112C85F75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7996" y="871536"/>
            <a:ext cx="15998342" cy="86868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77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22961" y="658369"/>
            <a:ext cx="23036549" cy="1239363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9456" tIns="109728" rIns="219456" bIns="10972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1130211" y="868324"/>
            <a:ext cx="22428384" cy="10972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19456" tIns="109728" rIns="219456" bIns="10972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1357884" y="9971180"/>
            <a:ext cx="22096476" cy="2103120"/>
          </a:xfrm>
          <a:prstGeom prst="rect">
            <a:avLst/>
          </a:prstGeom>
        </p:spPr>
        <p:txBody>
          <a:bodyPr vert="horz" lIns="219456" tIns="109728" rIns="219456" bIns="109728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57884" y="1060704"/>
            <a:ext cx="22096476" cy="8375904"/>
          </a:xfrm>
          <a:prstGeom prst="rect">
            <a:avLst/>
          </a:prstGeom>
        </p:spPr>
        <p:txBody>
          <a:bodyPr vert="horz" lIns="438912" tIns="219456" rIns="219456" bIns="10972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10196086" y="12223751"/>
            <a:ext cx="6172200" cy="730250"/>
          </a:xfrm>
          <a:prstGeom prst="rect">
            <a:avLst/>
          </a:prstGeom>
        </p:spPr>
        <p:txBody>
          <a:bodyPr vert="horz" lIns="219456" tIns="109728" rIns="219456" bIns="109728" anchor="b"/>
          <a:lstStyle>
            <a:lvl1pPr algn="r" eaLnBrk="1" latinLnBrk="0" hangingPunct="1">
              <a:defRPr kumimoji="0" sz="2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CF8C9A6-5A6A-4A25-A6D2-E452ADECACCC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6368286" y="12223751"/>
            <a:ext cx="6172200" cy="730250"/>
          </a:xfrm>
          <a:prstGeom prst="rect">
            <a:avLst/>
          </a:prstGeom>
        </p:spPr>
        <p:txBody>
          <a:bodyPr vert="horz" lIns="219456" tIns="109728" rIns="219456" bIns="109728" anchor="b"/>
          <a:lstStyle>
            <a:lvl1pPr algn="l" eaLnBrk="1" latinLnBrk="0" hangingPunct="1">
              <a:defRPr kumimoji="0" sz="2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2540486" y="12223751"/>
            <a:ext cx="1234440" cy="730250"/>
          </a:xfrm>
          <a:prstGeom prst="rect">
            <a:avLst/>
          </a:prstGeom>
        </p:spPr>
        <p:txBody>
          <a:bodyPr vert="horz" lIns="219456" tIns="109728" rIns="219456" bIns="109728" anchor="b"/>
          <a:lstStyle>
            <a:lvl1pPr algn="r" eaLnBrk="1" latinLnBrk="0" hangingPunct="1">
              <a:defRPr kumimoji="0" sz="2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C73545A-2120-4F3A-B2B7-E8112C85F7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8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636422" indent="-636422" algn="l" rtl="0" eaLnBrk="1" latinLnBrk="0" hangingPunct="1"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67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16736" indent="-482803" algn="l" rtl="0" eaLnBrk="1" latinLnBrk="0" hangingPunct="1">
        <a:spcBef>
          <a:spcPts val="600"/>
        </a:spcBef>
        <a:buClr>
          <a:schemeClr val="accent1"/>
        </a:buClr>
        <a:buSzPct val="100000"/>
        <a:buFont typeface="Verdana"/>
        <a:buChar char="◦"/>
        <a:defRPr kumimoji="0"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1887322" indent="-438912" algn="l" rtl="0" eaLnBrk="1" latinLnBrk="0" hangingPunct="1">
        <a:spcBef>
          <a:spcPts val="60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5300" kern="1200">
          <a:solidFill>
            <a:schemeClr val="tx1"/>
          </a:solidFill>
          <a:latin typeface="+mn-lt"/>
          <a:ea typeface="+mn-ea"/>
          <a:cs typeface="+mn-cs"/>
        </a:defRPr>
      </a:lvl3pPr>
      <a:lvl4pPr marL="2457907" indent="-438912" algn="l" rtl="0" eaLnBrk="1" latinLnBrk="0" hangingPunct="1">
        <a:spcBef>
          <a:spcPts val="552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3072384" indent="-438912" algn="l" rtl="0" eaLnBrk="1" latinLnBrk="0" hangingPunct="1">
        <a:spcBef>
          <a:spcPts val="60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3577133" indent="-438912" algn="l" rtl="0" eaLnBrk="1" latinLnBrk="0" hangingPunct="1">
        <a:spcBef>
          <a:spcPts val="60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4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081882" indent="-438912" algn="l" rtl="0" eaLnBrk="1" latinLnBrk="0" hangingPunct="1">
        <a:spcBef>
          <a:spcPts val="61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576" indent="-438912" algn="l" rtl="0" eaLnBrk="1" latinLnBrk="0" hangingPunct="1">
        <a:spcBef>
          <a:spcPts val="61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3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157216" indent="-438912" algn="l" rtl="0" eaLnBrk="1" latinLnBrk="0" hangingPunct="1">
        <a:spcBef>
          <a:spcPts val="61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4495800"/>
            <a:ext cx="13182600" cy="7391400"/>
          </a:xfrm>
        </p:spPr>
        <p:txBody>
          <a:bodyPr>
            <a:norm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en-US" sz="67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 Black" pitchFamily="18" charset="0"/>
              </a:rPr>
              <a:t>color dimensions</a:t>
            </a:r>
            <a:br>
              <a:rPr lang="ar-IQ" sz="67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 Black" pitchFamily="18" charset="0"/>
              </a:rPr>
            </a:br>
            <a:r>
              <a:rPr lang="ar-IQ" sz="67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 Black" pitchFamily="18" charset="0"/>
              </a:rPr>
              <a:t>ابعاد الالوان</a:t>
            </a:r>
            <a:br>
              <a:rPr lang="ar-IQ" sz="8800" dirty="0">
                <a:latin typeface="Simplified Arabic" pitchFamily="18" charset="-78"/>
                <a:cs typeface="Simplified Arabic" pitchFamily="18" charset="-78"/>
              </a:rPr>
            </a:br>
            <a:br>
              <a:rPr lang="ar-IQ" sz="8800" dirty="0">
                <a:latin typeface="Simplified Arabic" pitchFamily="18" charset="-78"/>
                <a:cs typeface="Simplified Arabic" pitchFamily="18" charset="-78"/>
              </a:rPr>
            </a:br>
            <a:r>
              <a:rPr lang="ar-IQ" sz="5400" dirty="0" err="1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م.م</a:t>
            </a:r>
            <a:r>
              <a:rPr lang="ar-IQ" sz="5400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ضحى ياسر</a:t>
            </a:r>
            <a:r>
              <a:rPr lang="ar-IQ" sz="5400" dirty="0">
                <a:solidFill>
                  <a:schemeClr val="tx1"/>
                </a:solidFill>
              </a:rPr>
              <a:t> </a:t>
            </a:r>
            <a:br>
              <a:rPr lang="ar-IQ" sz="6300" dirty="0">
                <a:solidFill>
                  <a:schemeClr val="tx1"/>
                </a:solidFill>
              </a:rPr>
            </a:br>
            <a:r>
              <a:rPr lang="ar-IQ" sz="6000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tx1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العام الدراسي </a:t>
            </a:r>
            <a:r>
              <a:rPr lang="en-US" sz="60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2023</a:t>
            </a:r>
            <a:r>
              <a:rPr lang="ar-IQ" sz="6000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-</a:t>
            </a:r>
            <a:r>
              <a:rPr lang="en-US" sz="60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Simplified Arabic" pitchFamily="18" charset="-78"/>
                <a:ea typeface="Calibri"/>
                <a:cs typeface="Simplified Arabic" pitchFamily="18" charset="-78"/>
              </a:rPr>
              <a:t>2024</a:t>
            </a:r>
            <a:endParaRPr lang="en-US" sz="9600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59400" y="914400"/>
            <a:ext cx="5181600" cy="3428185"/>
          </a:xfrm>
          <a:prstGeom prst="rect">
            <a:avLst/>
          </a:prstGeom>
          <a:noFill/>
        </p:spPr>
        <p:txBody>
          <a:bodyPr wrap="square" lIns="240350" tIns="120175" rIns="240350" bIns="120175" rtlCol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IQ" sz="3600" b="1" dirty="0">
                <a:effectLst/>
                <a:latin typeface="Calibri"/>
                <a:ea typeface="Calibri"/>
                <a:cs typeface="Sakkal Majalla"/>
              </a:rPr>
              <a:t>جمهورية العراق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IQ" sz="3600" b="1" dirty="0">
                <a:effectLst/>
                <a:latin typeface="Calibri"/>
                <a:ea typeface="Calibri"/>
                <a:cs typeface="Sakkal Majalla"/>
              </a:rPr>
              <a:t>وزارة التعليم العالي والبحث العلمي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IQ" sz="3600" b="1" dirty="0">
                <a:effectLst/>
                <a:latin typeface="Calibri"/>
                <a:ea typeface="Calibri"/>
                <a:cs typeface="Sakkal Majalla"/>
              </a:rPr>
              <a:t>جامعة المستقبل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  <a:p>
            <a:pPr algn="ctr" rtl="1">
              <a:lnSpc>
                <a:spcPct val="115000"/>
              </a:lnSpc>
            </a:pPr>
            <a:r>
              <a:rPr lang="ar-IQ" sz="3600" b="1" dirty="0">
                <a:latin typeface="Calibri"/>
                <a:ea typeface="Calibri"/>
                <a:cs typeface="Sakkal Majalla"/>
              </a:rPr>
              <a:t>كلية الفنون الجميلة</a:t>
            </a:r>
            <a:endParaRPr lang="en-US" sz="3600" b="1" dirty="0">
              <a:latin typeface="Calibri"/>
              <a:ea typeface="Calibri"/>
              <a:cs typeface="Sakkal Majalla"/>
            </a:endParaRPr>
          </a:p>
          <a:p>
            <a:pPr algn="ctr" rtl="1">
              <a:lnSpc>
                <a:spcPct val="115000"/>
              </a:lnSpc>
            </a:pPr>
            <a:r>
              <a:rPr lang="ar-IQ" sz="3600" b="1" dirty="0">
                <a:latin typeface="Calibri"/>
                <a:ea typeface="Calibri"/>
                <a:cs typeface="Sakkal Majalla"/>
              </a:rPr>
              <a:t>قسم التصميم</a:t>
            </a:r>
            <a:endParaRPr lang="en-US" sz="3600" b="1" dirty="0">
              <a:latin typeface="Calibri"/>
              <a:ea typeface="Calibri"/>
              <a:cs typeface="Sakkal Majalla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4546"/>
            <a:ext cx="2743200" cy="252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970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1631" y="838200"/>
            <a:ext cx="22590369" cy="1246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IQ" sz="4400" b="1" u="sng" dirty="0">
                <a:latin typeface="Times New Roman" pitchFamily="18" charset="0"/>
                <a:cs typeface="Times New Roman" pitchFamily="18" charset="0"/>
              </a:rPr>
              <a:t>الصفاء          </a:t>
            </a:r>
            <a:r>
              <a:rPr lang="en-US" sz="4400" b="1" u="sng" dirty="0">
                <a:latin typeface="Times New Roman" pitchFamily="18" charset="0"/>
                <a:cs typeface="Times New Roman" pitchFamily="18" charset="0"/>
              </a:rPr>
              <a:t>CHROMA</a:t>
            </a:r>
            <a:endParaRPr lang="ar-IQ" sz="4400" b="1" u="sng" dirty="0">
              <a:latin typeface="Times New Roman" pitchFamily="18" charset="0"/>
              <a:cs typeface="Times New Roman" pitchFamily="18" charset="0"/>
            </a:endParaRPr>
          </a:p>
          <a:p>
            <a:pPr rtl="1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CHROMA " Two colors may be the same in Hue ( for instance , both Red ) and the same in Value ( that is , neither lighter or darker than strong Red and the other a weak , grayish Red</a:t>
            </a:r>
            <a:endParaRPr lang="ar-IQ" sz="4400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IQ" sz="4400" dirty="0">
                <a:latin typeface="Times New Roman" pitchFamily="18" charset="0"/>
                <a:cs typeface="Times New Roman" pitchFamily="18" charset="0"/>
              </a:rPr>
              <a:t>قد يكون هناك لونان متماثلان في اللون (على سبيل المثال، كلاهما أحمر) ونفس الشيء في القيمة (أي ليس أفتح أو أغمق من الأحمر القوي والآخر أحمر ضعيف رمادي.</a:t>
            </a:r>
          </a:p>
          <a:p>
            <a:pPr algn="l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and yet be different in color strength. One may, be a in the dimension of Chroma , by which the degree of color strength ( </a:t>
            </a:r>
            <a:r>
              <a:rPr lang="en-US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intensity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) is measured and indicated</a:t>
            </a:r>
            <a:endParaRPr lang="ar-IQ" sz="4400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IQ" sz="4400" dirty="0">
                <a:latin typeface="Times New Roman" pitchFamily="18" charset="0"/>
                <a:cs typeface="Times New Roman" pitchFamily="18" charset="0"/>
              </a:rPr>
              <a:t>ومع ذلك فهي مختلفة في قوة اللون، وقد يكون أحدهما في بُعد الصفاء، الذي يتم من خلاله قياس درجة قوة اللون (</a:t>
            </a:r>
            <a:r>
              <a:rPr lang="ar-IQ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شدته</a:t>
            </a:r>
            <a:r>
              <a:rPr lang="ar-IQ" sz="4400" dirty="0">
                <a:latin typeface="Times New Roman" pitchFamily="18" charset="0"/>
                <a:cs typeface="Times New Roman" pitchFamily="18" charset="0"/>
              </a:rPr>
              <a:t>) والإشارة إليها. </a:t>
            </a:r>
          </a:p>
          <a:p>
            <a:pPr algn="r" rtl="1"/>
            <a:r>
              <a:rPr lang="ar-IQ" sz="4400" dirty="0">
                <a:latin typeface="Times New Roman" pitchFamily="18" charset="0"/>
                <a:cs typeface="Times New Roman" pitchFamily="18" charset="0"/>
              </a:rPr>
              <a:t>ابعاد الألوان ثلاث وهي:</a:t>
            </a:r>
          </a:p>
          <a:p>
            <a:pPr algn="l"/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1." Hue is the name of a color . </a:t>
            </a:r>
            <a:endParaRPr lang="ar-IQ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rtl="1"/>
            <a:r>
              <a:rPr lang="ar-IQ" sz="4000" dirty="0">
                <a:latin typeface="Times New Roman" pitchFamily="18" charset="0"/>
                <a:cs typeface="Times New Roman" pitchFamily="18" charset="0"/>
              </a:rPr>
              <a:t>درجة اللون </a:t>
            </a:r>
          </a:p>
          <a:p>
            <a:pPr algn="l"/>
            <a:r>
              <a:rPr lang="en-US" sz="4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2.Value is the brightness or luminosity of a color</a:t>
            </a:r>
            <a:endParaRPr lang="ar-IQ" sz="4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ar-IQ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4000" u="sng" dirty="0">
                <a:latin typeface="Times New Roman" pitchFamily="18" charset="0"/>
                <a:cs typeface="Times New Roman" pitchFamily="18" charset="0"/>
              </a:rPr>
              <a:t>القيمة هي سطوع أو لمعان اللون. </a:t>
            </a:r>
          </a:p>
          <a:p>
            <a:pPr algn="l"/>
            <a:r>
              <a:rPr lang="en-US" sz="4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3.Chroma is the strength , intensity , or purity of a color </a:t>
            </a:r>
            <a:endParaRPr lang="ar-IQ" sz="4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rtl="1"/>
            <a:r>
              <a:rPr lang="ar-IQ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4000" u="sng" dirty="0">
                <a:latin typeface="Times New Roman" pitchFamily="18" charset="0"/>
                <a:cs typeface="Times New Roman" pitchFamily="18" charset="0"/>
              </a:rPr>
              <a:t>الصفاء هو قوة اللون أو كثافته أو نقاءه.  </a:t>
            </a:r>
          </a:p>
          <a:p>
            <a:pPr algn="l"/>
            <a:r>
              <a:rPr lang="en-US" sz="40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step of Chroma is the unit of measure of change in a hue between neutral gray and the maximum intensity of the hue</a:t>
            </a:r>
            <a:endParaRPr lang="ar-IQ" sz="4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IQ" sz="4000" u="sng" dirty="0">
                <a:latin typeface="Times New Roman" pitchFamily="18" charset="0"/>
                <a:cs typeface="Times New Roman" pitchFamily="18" charset="0"/>
              </a:rPr>
              <a:t>خطوة الصفاء هي وحدة قياس التغير في درجة اللون بين اللون الرمادي المحايد والحد الأقصى لكثافة اللون</a:t>
            </a:r>
            <a:r>
              <a:rPr lang="ar-IQ" sz="4400" u="sng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2510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HSV color solid cone chroma gr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105664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ColorView: Produc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ColorView: Produc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ColorView: Product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1"/>
          <a:stretch/>
        </p:blipFill>
        <p:spPr>
          <a:xfrm>
            <a:off x="12344400" y="920262"/>
            <a:ext cx="5722538" cy="5756031"/>
          </a:xfrm>
          <a:prstGeom prst="rect">
            <a:avLst/>
          </a:prstGeom>
        </p:spPr>
      </p:pic>
      <p:pic>
        <p:nvPicPr>
          <p:cNvPr id="4104" name="Picture 8" descr="Chroma | Munsell color system, Color theory, Color stud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262" y="7086600"/>
            <a:ext cx="11074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93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914400"/>
            <a:ext cx="22326600" cy="1228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Harmony</a:t>
            </a:r>
            <a:r>
              <a:rPr lang="ar-IQ" sz="4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التناغم       </a:t>
            </a:r>
          </a:p>
          <a:p>
            <a:pPr lvl="0" algn="l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Harmony lies between the two extremes of </a:t>
            </a:r>
            <a:r>
              <a:rPr lang="en-US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moony and discord 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It combines the character of both  Harmony is like the middle gray that is composed of extremes </a:t>
            </a:r>
            <a:r>
              <a:rPr lang="en-US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white and black </a:t>
            </a:r>
            <a:endParaRPr lang="ar-IQ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rtl="1"/>
            <a:r>
              <a:rPr lang="ar-IQ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يقع التناغم بين النقيضين: القمري والخلاف.  فهو يجمع بين طابع كليهما. </a:t>
            </a:r>
          </a:p>
          <a:p>
            <a:pPr lvl="0" algn="r" rtl="1"/>
            <a:r>
              <a:rPr lang="ar-IQ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التناغم يشبه اللون الرمادي المتوسط  الذي يتكون من </a:t>
            </a:r>
            <a:r>
              <a:rPr lang="ar-IQ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اللونين الأبيض والأسود</a:t>
            </a:r>
            <a:r>
              <a:rPr lang="ar-IQ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r" rtl="1"/>
            <a:endParaRPr lang="ar-IQ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Whether the design shall be nearer one emotion ideas to be expressed , and the function of the design extreme or the depends upon the </a:t>
            </a:r>
            <a:r>
              <a:rPr lang="en-US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temperament of the artist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Fine design is often harmonic in character How harmony is a requisite of all good composition</a:t>
            </a:r>
            <a:endParaRPr lang="ar-IQ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rtl="1"/>
            <a:r>
              <a:rPr lang="ar-IQ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ما إذا كان التصميم يجب أن يكون أقرب إلى الأفكار التي يتم التعبير عنها، ووظيفة التصميم. متطرف أو </a:t>
            </a:r>
            <a:r>
              <a:rPr lang="ar-IQ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يعتمد على مزاج الفنان، فالتصميم الجيد غالبًا ما يكون متناغمًا في طابعه</a:t>
            </a:r>
            <a:r>
              <a:rPr lang="ar-IQ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ar-IQ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كيف أن الانسجام شرطًا لكل تكوين جيد</a:t>
            </a:r>
            <a:r>
              <a:rPr lang="ar-IQ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r" rtl="1"/>
            <a:endParaRPr lang="ar-IQ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It is considered so because most , civilized people are conserve and </a:t>
            </a:r>
            <a:r>
              <a:rPr lang="en-US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therefore prefer harmony to the extremes of </a:t>
            </a:r>
            <a:r>
              <a:rPr lang="en-US" sz="4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monote</a:t>
            </a:r>
            <a:r>
              <a:rPr lang="en-US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discord 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Monotony bores them</a:t>
            </a:r>
            <a:endParaRPr lang="ar-IQ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rtl="1"/>
            <a:r>
              <a:rPr lang="ar-IQ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ويعتبر ذلك لأن معظم الناس المتحضرين محافظون </a:t>
            </a:r>
            <a:r>
              <a:rPr lang="ar-IQ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ولذلك يفضلون الانسجام على أقصى درجات الخلاف المفرد. </a:t>
            </a:r>
            <a:r>
              <a:rPr lang="ar-IQ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الرتابة تضجرهم .  </a:t>
            </a:r>
          </a:p>
          <a:p>
            <a:pPr lvl="0" algn="l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Strong contrasts or discord too </a:t>
            </a:r>
            <a:r>
              <a:rPr lang="en-US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violent , obvious , or naive 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their taste </a:t>
            </a:r>
            <a:endParaRPr lang="ar-IQ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rtl="1"/>
            <a:r>
              <a:rPr lang="ar-IQ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التناقضات القوية أو </a:t>
            </a:r>
            <a:r>
              <a:rPr lang="ar-IQ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الأختلاف</a:t>
            </a:r>
            <a:r>
              <a:rPr lang="ar-IQ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عنيف جدًا، أو واضح، أو ساذج </a:t>
            </a:r>
            <a:r>
              <a:rPr lang="ar-IQ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بالنسبة لذوقهم.  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2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lor Harmony - Love of 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108204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rmony color palette - 74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0" y="1524000"/>
            <a:ext cx="9753600" cy="998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lor Palette #3226 (Color Palette Ideas) | Green colour palette, Color  palette, Green pal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239000"/>
            <a:ext cx="1082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8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02976" y="838200"/>
            <a:ext cx="22120616" cy="1160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Children and ages as is to be expected , </a:t>
            </a:r>
            <a:r>
              <a:rPr lang="en-US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prefer the loud and garish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This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erenee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demonstrated particularly in their choice of colors .</a:t>
            </a:r>
            <a:endParaRPr lang="ar-IQ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rtl="1"/>
            <a:r>
              <a:rPr lang="ar-IQ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الأطفال والأعمار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الصغار ، كما هو متوقع</a:t>
            </a:r>
            <a:r>
              <a:rPr lang="ar-IQ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، يفضلون الصوت الصاخب والمبهرج</a:t>
            </a:r>
            <a:r>
              <a:rPr lang="ar-IQ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ويتجلى هذا بشكل خاص في اختيارهم للألوان. </a:t>
            </a:r>
          </a:p>
          <a:p>
            <a:pPr lvl="0" algn="r" rtl="1"/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Fashions and tastes change . What one generation subdued and genteel is considered by another insipid , for ample , in the that were once considered taste or unaesthetic </a:t>
            </a:r>
            <a:endParaRPr lang="ar-IQ" sz="4400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IQ" sz="4400" dirty="0">
                <a:latin typeface="Times New Roman" pitchFamily="18" charset="0"/>
                <a:cs typeface="Times New Roman" pitchFamily="18" charset="0"/>
              </a:rPr>
              <a:t>تتغير الموضات والأذواق .  إن ما كان مهزومًا وأنيقًا من جيل ما يعتبره جيل آخر تافهًا، إلى حد كبير، في ما كان يعتبر ذات يوم ذوقًا أو غير جمالي.</a:t>
            </a:r>
          </a:p>
          <a:p>
            <a:pPr algn="l"/>
            <a:r>
              <a:rPr lang="en-US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contemporary arts harsh and discordant</a:t>
            </a:r>
            <a:endParaRPr lang="ar-IQ" sz="4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IQ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الفنون المعاصرة قاسية ومتنافرة.  </a:t>
            </a:r>
          </a:p>
          <a:p>
            <a:pPr algn="r" rtl="1"/>
            <a:endParaRPr lang="ar-IQ" sz="4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sometimes used much modern art is discordant in character ; only the best possesses the unity necessary transcends modes . to fine design</a:t>
            </a:r>
            <a:endParaRPr lang="ar-IQ" sz="4400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IQ" sz="4400" dirty="0">
                <a:latin typeface="Times New Roman" pitchFamily="18" charset="0"/>
                <a:cs typeface="Times New Roman" pitchFamily="18" charset="0"/>
              </a:rPr>
              <a:t>وتستخدم في بعض الأحيان الكثير من الفن الحديث المتنافر في طابعه؛  الفضل فقط هو الذي يمتلك الوحدة الضرورية التي تتجاوز الأوضاع.  إلى التصميم الجيد. </a:t>
            </a:r>
          </a:p>
          <a:p>
            <a:pPr algn="r" rtl="1"/>
            <a:r>
              <a:rPr lang="ar-IQ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4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125747"/>
            <a:ext cx="22395611" cy="1160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4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TYPES OF HARMONY *</a:t>
            </a:r>
            <a:endParaRPr lang="ar-IQ" sz="4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4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There are differed kinds of harmony</a:t>
            </a:r>
            <a:endParaRPr lang="ar-IQ" sz="4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rtl="1"/>
            <a:r>
              <a:rPr lang="ar-IQ" sz="4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أنواع التناغم * هناك أنواع مختلفة من التناغم. 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There is harmony between dissimilar objects dial are commonly associated</a:t>
            </a:r>
            <a:r>
              <a:rPr lang="ar-IQ" sz="4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such as a bottle and a cork . </a:t>
            </a:r>
            <a:endParaRPr lang="ar-IQ" sz="4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rtl="1"/>
            <a:r>
              <a:rPr lang="ar-IQ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هناك انسجام بين الأشياء المتباينة التي يكون بينها ترابط عادة، مثل الزجاجة والفلين.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This is a harmony of function</a:t>
            </a:r>
            <a:endParaRPr lang="ar-IQ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rtl="1"/>
            <a:r>
              <a:rPr lang="ar-IQ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الانسجام الوظيفي. </a:t>
            </a:r>
          </a:p>
          <a:p>
            <a:pPr lvl="0" algn="l"/>
            <a:r>
              <a:rPr lang="en-US" sz="4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Literary association provides another type of harmony that of symbolism such as the pictorial symbolism of the dove and the olive branch .</a:t>
            </a:r>
            <a:endParaRPr lang="ar-IQ" sz="4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or These types of harmony depend upon 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suggestion to conscious or reasoning mind</a:t>
            </a:r>
            <a:endParaRPr lang="ar-IQ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rtl="1"/>
            <a:r>
              <a:rPr lang="ar-IQ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ويقدم الارتباط الأدبي نوعا آخر من الانسجام غير الرمزي مثل الرمزية التصويرية للحمامة وغصن الزيتون.  أو أن هذه الأنواع من التناغم تعتمد على إيحاء للعقل الواعي أو العقلاني</a:t>
            </a:r>
            <a:r>
              <a:rPr lang="ar-IQ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Hut objects of similar shape , colors , textures do not rely upon a rational appeal to the intellect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They are harmonious in themselves and therefore induce a more direct response</a:t>
            </a:r>
            <a:endParaRPr lang="ar-IQ" sz="4400" dirty="0">
              <a:latin typeface="Times New Roman" pitchFamily="18" charset="0"/>
              <a:cs typeface="Times New Roman" pitchFamily="18" charset="0"/>
            </a:endParaRPr>
          </a:p>
          <a:p>
            <a:pPr lvl="0" algn="r" rtl="1"/>
            <a:r>
              <a:rPr lang="ar-IQ" sz="4400" dirty="0">
                <a:latin typeface="Times New Roman" pitchFamily="18" charset="0"/>
                <a:cs typeface="Times New Roman" pitchFamily="18" charset="0"/>
              </a:rPr>
              <a:t>  إن الأشياء </a:t>
            </a:r>
            <a:r>
              <a:rPr lang="ar-IQ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ذات الأشكال والألوان والأنسجة المتشابهة لا تعتمد على جاذبية عقلانية للعقل. فهي متناغمة في حد ذاتها، وبالتالي تؤدي إلى استجابة أكثر مباشرة.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964079"/>
            <a:ext cx="22326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These three dimensions are </a:t>
            </a:r>
            <a:r>
              <a:rPr lang="en-US" sz="4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hue , value , and </a:t>
            </a:r>
            <a:r>
              <a:rPr lang="en-US" sz="44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chroma</a:t>
            </a:r>
            <a:r>
              <a:rPr lang="en-US" sz="4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r" rtl="1"/>
            <a:r>
              <a:rPr lang="ar-IQ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هذه الأبعاد الثلاثة هي اللون والقيمة والصفاء. 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Before color can be rationally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ganized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 these three color dimensions must be thoroughly comprehended .</a:t>
            </a:r>
          </a:p>
          <a:p>
            <a:pPr lvl="0" algn="r" rtl="1"/>
            <a:r>
              <a:rPr lang="ar-IQ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قبل أن يتم تنظيم اللون بطريقة عقلانية، يجب فهم أبعاد الألوان الثلاثة بدقة.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 descr="10 أعمال فنية عالمية يجب على كل مهتم معرفته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10 أعمال فنية عالمية يجب على كل مهتم معرفتها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486400"/>
            <a:ext cx="6248400" cy="6023919"/>
          </a:xfrm>
          <a:prstGeom prst="rect">
            <a:avLst/>
          </a:prstGeom>
        </p:spPr>
      </p:pic>
      <p:pic>
        <p:nvPicPr>
          <p:cNvPr id="1032" name="Picture 8" descr="Color Harmonies-3-Analogous and Triadic - Luminous Land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5486399"/>
            <a:ext cx="11391900" cy="602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45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lor Harmonies in Nature Pho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10744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lor Harmonies-2-Complementary - Luminous Land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934201"/>
            <a:ext cx="10744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Using Color Harmonies in Photography, Part 1 of 9: Monochromatic Color  Harmony – Alain Briot Fine Art Landscape Photogra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4191000"/>
            <a:ext cx="9910404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097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768</TotalTime>
  <Words>916</Words>
  <Application>Microsoft Office PowerPoint</Application>
  <PresentationFormat>Custom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Bodoni MT Black</vt:lpstr>
      <vt:lpstr>Calibri</vt:lpstr>
      <vt:lpstr>Simplified Arabic</vt:lpstr>
      <vt:lpstr>Times New Roman</vt:lpstr>
      <vt:lpstr>Verdana</vt:lpstr>
      <vt:lpstr>Wingdings 2</vt:lpstr>
      <vt:lpstr>Aspect</vt:lpstr>
      <vt:lpstr>color dimensions ابعاد الالوان  م.م ضحى ياسر  العام الدراسي 2023-2024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عناصر الفنون م.م ضحى ياس</dc:title>
  <dc:creator>x67</dc:creator>
  <cp:lastModifiedBy>pc</cp:lastModifiedBy>
  <cp:revision>45</cp:revision>
  <dcterms:created xsi:type="dcterms:W3CDTF">2023-12-05T17:56:48Z</dcterms:created>
  <dcterms:modified xsi:type="dcterms:W3CDTF">2024-01-28T09:17:24Z</dcterms:modified>
</cp:coreProperties>
</file>