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77" r:id="rId4"/>
    <p:sldId id="273" r:id="rId5"/>
    <p:sldId id="274" r:id="rId6"/>
    <p:sldId id="275" r:id="rId7"/>
    <p:sldId id="276" r:id="rId8"/>
    <p:sldId id="279" r:id="rId9"/>
    <p:sldId id="280" r:id="rId10"/>
    <p:sldId id="281" r:id="rId11"/>
  </p:sldIdLst>
  <p:sldSz cx="24688800" cy="13716000"/>
  <p:notesSz cx="6858000" cy="9144000"/>
  <p:defaultTextStyle>
    <a:defPPr>
      <a:defRPr lang="en-US"/>
    </a:defPPr>
    <a:lvl1pPr marL="0" algn="l" defTabSz="2403500" rtl="0" eaLnBrk="1" latinLnBrk="0" hangingPunct="1">
      <a:defRPr sz="4700" kern="1200">
        <a:solidFill>
          <a:schemeClr val="tx1"/>
        </a:solidFill>
        <a:latin typeface="+mn-lt"/>
        <a:ea typeface="+mn-ea"/>
        <a:cs typeface="+mn-cs"/>
      </a:defRPr>
    </a:lvl1pPr>
    <a:lvl2pPr marL="1201750" algn="l" defTabSz="2403500" rtl="0" eaLnBrk="1" latinLnBrk="0" hangingPunct="1">
      <a:defRPr sz="4700" kern="1200">
        <a:solidFill>
          <a:schemeClr val="tx1"/>
        </a:solidFill>
        <a:latin typeface="+mn-lt"/>
        <a:ea typeface="+mn-ea"/>
        <a:cs typeface="+mn-cs"/>
      </a:defRPr>
    </a:lvl2pPr>
    <a:lvl3pPr marL="2403500" algn="l" defTabSz="2403500" rtl="0" eaLnBrk="1" latinLnBrk="0" hangingPunct="1">
      <a:defRPr sz="4700" kern="1200">
        <a:solidFill>
          <a:schemeClr val="tx1"/>
        </a:solidFill>
        <a:latin typeface="+mn-lt"/>
        <a:ea typeface="+mn-ea"/>
        <a:cs typeface="+mn-cs"/>
      </a:defRPr>
    </a:lvl3pPr>
    <a:lvl4pPr marL="3605251" algn="l" defTabSz="2403500" rtl="0" eaLnBrk="1" latinLnBrk="0" hangingPunct="1">
      <a:defRPr sz="4700" kern="1200">
        <a:solidFill>
          <a:schemeClr val="tx1"/>
        </a:solidFill>
        <a:latin typeface="+mn-lt"/>
        <a:ea typeface="+mn-ea"/>
        <a:cs typeface="+mn-cs"/>
      </a:defRPr>
    </a:lvl4pPr>
    <a:lvl5pPr marL="4807001" algn="l" defTabSz="2403500" rtl="0" eaLnBrk="1" latinLnBrk="0" hangingPunct="1">
      <a:defRPr sz="4700" kern="1200">
        <a:solidFill>
          <a:schemeClr val="tx1"/>
        </a:solidFill>
        <a:latin typeface="+mn-lt"/>
        <a:ea typeface="+mn-ea"/>
        <a:cs typeface="+mn-cs"/>
      </a:defRPr>
    </a:lvl5pPr>
    <a:lvl6pPr marL="6008751" algn="l" defTabSz="2403500" rtl="0" eaLnBrk="1" latinLnBrk="0" hangingPunct="1">
      <a:defRPr sz="4700" kern="1200">
        <a:solidFill>
          <a:schemeClr val="tx1"/>
        </a:solidFill>
        <a:latin typeface="+mn-lt"/>
        <a:ea typeface="+mn-ea"/>
        <a:cs typeface="+mn-cs"/>
      </a:defRPr>
    </a:lvl6pPr>
    <a:lvl7pPr marL="7210501" algn="l" defTabSz="2403500" rtl="0" eaLnBrk="1" latinLnBrk="0" hangingPunct="1">
      <a:defRPr sz="4700" kern="1200">
        <a:solidFill>
          <a:schemeClr val="tx1"/>
        </a:solidFill>
        <a:latin typeface="+mn-lt"/>
        <a:ea typeface="+mn-ea"/>
        <a:cs typeface="+mn-cs"/>
      </a:defRPr>
    </a:lvl7pPr>
    <a:lvl8pPr marL="8412251" algn="l" defTabSz="2403500" rtl="0" eaLnBrk="1" latinLnBrk="0" hangingPunct="1">
      <a:defRPr sz="4700" kern="1200">
        <a:solidFill>
          <a:schemeClr val="tx1"/>
        </a:solidFill>
        <a:latin typeface="+mn-lt"/>
        <a:ea typeface="+mn-ea"/>
        <a:cs typeface="+mn-cs"/>
      </a:defRPr>
    </a:lvl8pPr>
    <a:lvl9pPr marL="9614002" algn="l" defTabSz="2403500" rtl="0" eaLnBrk="1" latinLnBrk="0" hangingPunct="1">
      <a:defRPr sz="4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7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4" d="100"/>
          <a:sy n="34" d="100"/>
        </p:scale>
        <p:origin x="804" y="60"/>
      </p:cViewPr>
      <p:guideLst>
        <p:guide orient="horz" pos="4320"/>
        <p:guide pos="7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0" name="Rounded Rectangle 9"/>
          <p:cNvSpPr/>
          <p:nvPr/>
        </p:nvSpPr>
        <p:spPr>
          <a:xfrm>
            <a:off x="1130211" y="868324"/>
            <a:ext cx="22428384" cy="621792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5" name="Title 4"/>
          <p:cNvSpPr>
            <a:spLocks noGrp="1"/>
          </p:cNvSpPr>
          <p:nvPr>
            <p:ph type="ctrTitle"/>
          </p:nvPr>
        </p:nvSpPr>
        <p:spPr>
          <a:xfrm>
            <a:off x="1950415" y="3640412"/>
            <a:ext cx="20985480" cy="3657600"/>
          </a:xfrm>
        </p:spPr>
        <p:txBody>
          <a:bodyPr lIns="109728" rIns="109728" bIns="109728"/>
          <a:lstStyle>
            <a:lvl1pPr algn="r">
              <a:defRPr sz="108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1950415" y="7370064"/>
            <a:ext cx="20985480" cy="1828800"/>
          </a:xfrm>
        </p:spPr>
        <p:txBody>
          <a:bodyPr lIns="438912" tIns="0"/>
          <a:lstStyle>
            <a:lvl1pPr marL="87782" indent="0" algn="r">
              <a:spcBef>
                <a:spcPts val="0"/>
              </a:spcBef>
              <a:buNone/>
              <a:defRPr sz="4800">
                <a:solidFill>
                  <a:schemeClr val="bg2">
                    <a:shade val="25000"/>
                  </a:schemeClr>
                </a:solidFill>
              </a:defRPr>
            </a:lvl1pPr>
            <a:lvl2pPr marL="1097280" indent="0" algn="ctr">
              <a:buNone/>
            </a:lvl2pPr>
            <a:lvl3pPr marL="2194560" indent="0" algn="ctr">
              <a:buNone/>
            </a:lvl3pPr>
            <a:lvl4pPr marL="3291840" indent="0" algn="ctr">
              <a:buNone/>
            </a:lvl4pPr>
            <a:lvl5pPr marL="4389120" indent="0" algn="ctr">
              <a:buNone/>
            </a:lvl5pPr>
            <a:lvl6pPr marL="5486400" indent="0" algn="ctr">
              <a:buNone/>
            </a:lvl6pPr>
            <a:lvl7pPr marL="6583680" indent="0" algn="ctr">
              <a:buNone/>
            </a:lvl7pPr>
            <a:lvl8pPr marL="7680960" indent="0" algn="ctr">
              <a:buNone/>
            </a:lvl8pPr>
            <a:lvl9pPr marL="877824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8CF8C9A6-5A6A-4A25-A6D2-E452ADECACCC}"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1357884" y="1060704"/>
            <a:ext cx="22096476" cy="837590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99380" y="1066809"/>
            <a:ext cx="5349240" cy="1051559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440180" y="1066805"/>
            <a:ext cx="16047720" cy="1051560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lstStyle/>
          <a:p>
            <a:r>
              <a:rPr kumimoji="0" lang="en-US"/>
              <a:t>Click to edit Master title style</a:t>
            </a:r>
          </a:p>
        </p:txBody>
      </p:sp>
      <p:sp>
        <p:nvSpPr>
          <p:cNvPr id="3" name="Content Placeholder 2"/>
          <p:cNvSpPr>
            <a:spLocks noGrp="1"/>
          </p:cNvSpPr>
          <p:nvPr>
            <p:ph idx="1"/>
          </p:nvPr>
        </p:nvSpPr>
        <p:spPr>
          <a:xfrm>
            <a:off x="1357884" y="1060704"/>
            <a:ext cx="22096476" cy="83759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1" name="Rounded Rectangle 10"/>
          <p:cNvSpPr/>
          <p:nvPr/>
        </p:nvSpPr>
        <p:spPr>
          <a:xfrm>
            <a:off x="1130211" y="868325"/>
            <a:ext cx="22428384" cy="8682658"/>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Title 1"/>
          <p:cNvSpPr>
            <a:spLocks noGrp="1"/>
          </p:cNvSpPr>
          <p:nvPr>
            <p:ph type="title"/>
          </p:nvPr>
        </p:nvSpPr>
        <p:spPr>
          <a:xfrm>
            <a:off x="1264529" y="9857232"/>
            <a:ext cx="22096476" cy="1353312"/>
          </a:xfrm>
        </p:spPr>
        <p:txBody>
          <a:bodyPr lIns="219456" bIns="0" anchor="b"/>
          <a:lstStyle>
            <a:lvl1pPr algn="l">
              <a:buNone/>
              <a:defRPr sz="8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1264529" y="11248968"/>
            <a:ext cx="22096476" cy="841248"/>
          </a:xfrm>
        </p:spPr>
        <p:txBody>
          <a:bodyPr lIns="285293" tIns="0" anchor="t"/>
          <a:lstStyle>
            <a:lvl1pPr marL="0" marR="87782" indent="0" algn="l">
              <a:spcBef>
                <a:spcPts val="0"/>
              </a:spcBef>
              <a:spcAft>
                <a:spcPts val="0"/>
              </a:spcAft>
              <a:buNone/>
              <a:defRPr sz="4300" b="0">
                <a:solidFill>
                  <a:schemeClr val="accent1">
                    <a:shade val="50000"/>
                    <a:satMod val="110000"/>
                  </a:schemeClr>
                </a:solidFill>
                <a:effectLst/>
              </a:defRPr>
            </a:lvl1pPr>
            <a:lvl2pPr>
              <a:buNone/>
              <a:defRPr sz="4300">
                <a:solidFill>
                  <a:schemeClr val="tx1">
                    <a:tint val="75000"/>
                  </a:schemeClr>
                </a:solidFill>
              </a:defRPr>
            </a:lvl2pPr>
            <a:lvl3pPr>
              <a:buNone/>
              <a:defRPr sz="3800">
                <a:solidFill>
                  <a:schemeClr val="tx1">
                    <a:tint val="75000"/>
                  </a:schemeClr>
                </a:solidFill>
              </a:defRPr>
            </a:lvl3pPr>
            <a:lvl4pPr>
              <a:buNone/>
              <a:defRPr sz="3400">
                <a:solidFill>
                  <a:schemeClr val="tx1">
                    <a:tint val="75000"/>
                  </a:schemeClr>
                </a:solidFill>
              </a:defRPr>
            </a:lvl4pPr>
            <a:lvl5pPr>
              <a:buNone/>
              <a:defRPr sz="3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CF8C9A6-5A6A-4A25-A6D2-E452ADECACCC}"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1388750" y="1060704"/>
            <a:ext cx="10616184" cy="8778240"/>
          </a:xfrm>
        </p:spPr>
        <p:txBody>
          <a:bodyPr/>
          <a:lstStyle>
            <a:lvl1pPr>
              <a:defRPr sz="6200"/>
            </a:lvl1pPr>
            <a:lvl2pPr>
              <a:defRPr sz="5300"/>
            </a:lvl2pPr>
            <a:lvl3pPr>
              <a:defRPr sz="4800"/>
            </a:lvl3pPr>
            <a:lvl4pPr>
              <a:defRPr sz="4300"/>
            </a:lvl4pPr>
            <a:lvl5pPr>
              <a:defRPr sz="43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12839472" y="1060704"/>
            <a:ext cx="10616184" cy="8778240"/>
          </a:xfrm>
        </p:spPr>
        <p:txBody>
          <a:bodyPr/>
          <a:lstStyle>
            <a:lvl1pPr>
              <a:defRPr sz="6200"/>
            </a:lvl1pPr>
            <a:lvl2pPr>
              <a:defRPr sz="5300"/>
            </a:lvl2pPr>
            <a:lvl3pPr>
              <a:defRPr sz="4800"/>
            </a:lvl3pPr>
            <a:lvl4pPr>
              <a:defRPr sz="4300"/>
            </a:lvl4pPr>
            <a:lvl5pPr>
              <a:defRPr sz="43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1639505" y="1158876"/>
            <a:ext cx="10616184" cy="1584324"/>
          </a:xfrm>
        </p:spPr>
        <p:txBody>
          <a:bodyPr lIns="351130" anchor="ctr"/>
          <a:lstStyle>
            <a:lvl1pPr marL="0" indent="0" algn="l">
              <a:buNone/>
              <a:defRPr sz="5800" b="1">
                <a:solidFill>
                  <a:schemeClr val="tx1"/>
                </a:solidFill>
              </a:defRPr>
            </a:lvl1pPr>
            <a:lvl2pPr>
              <a:buNone/>
              <a:defRPr sz="4800" b="1"/>
            </a:lvl2pPr>
            <a:lvl3pPr>
              <a:buNone/>
              <a:defRPr sz="4300" b="1"/>
            </a:lvl3pPr>
            <a:lvl4pPr>
              <a:buNone/>
              <a:defRPr sz="3800" b="1"/>
            </a:lvl4pPr>
            <a:lvl5pPr>
              <a:buNone/>
              <a:defRPr sz="38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2560856" y="1158876"/>
            <a:ext cx="10616184" cy="1584324"/>
          </a:xfrm>
        </p:spPr>
        <p:txBody>
          <a:bodyPr lIns="329184" anchor="ctr"/>
          <a:lstStyle>
            <a:lvl1pPr marL="0" indent="0" algn="l">
              <a:buNone/>
              <a:defRPr sz="5800" b="1">
                <a:solidFill>
                  <a:schemeClr val="tx1"/>
                </a:solidFill>
              </a:defRPr>
            </a:lvl1pPr>
            <a:lvl2pPr>
              <a:buNone/>
              <a:defRPr sz="4800" b="1"/>
            </a:lvl2pPr>
            <a:lvl3pPr>
              <a:buNone/>
              <a:defRPr sz="4300" b="1"/>
            </a:lvl3pPr>
            <a:lvl4pPr>
              <a:buNone/>
              <a:defRPr sz="3800" b="1"/>
            </a:lvl4pPr>
            <a:lvl5pPr>
              <a:buNone/>
              <a:defRPr sz="38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1639505" y="2895600"/>
            <a:ext cx="10616184" cy="6979920"/>
          </a:xfrm>
        </p:spPr>
        <p:txBody>
          <a:bodyPr anchor="t"/>
          <a:lstStyle>
            <a:lvl1pPr algn="l">
              <a:defRPr sz="5800"/>
            </a:lvl1pPr>
            <a:lvl2pPr algn="l">
              <a:defRPr sz="4800"/>
            </a:lvl2pPr>
            <a:lvl3pPr algn="l">
              <a:defRPr sz="4300"/>
            </a:lvl3pPr>
            <a:lvl4pPr algn="l">
              <a:defRPr sz="3800"/>
            </a:lvl4pPr>
            <a:lvl5pPr algn="l">
              <a:defRPr sz="3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12560856" y="2895600"/>
            <a:ext cx="10616184" cy="6979920"/>
          </a:xfrm>
        </p:spPr>
        <p:txBody>
          <a:bodyPr anchor="t"/>
          <a:lstStyle>
            <a:lvl1pPr algn="l">
              <a:defRPr sz="5800"/>
            </a:lvl1pPr>
            <a:lvl2pPr algn="l">
              <a:defRPr sz="4800"/>
            </a:lvl2pPr>
            <a:lvl3pPr algn="l">
              <a:defRPr sz="4300"/>
            </a:lvl3pPr>
            <a:lvl4pPr algn="l">
              <a:defRPr sz="3800"/>
            </a:lvl4pPr>
            <a:lvl5pPr algn="l">
              <a:defRPr sz="3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CF8C9A6-5A6A-4A25-A6D2-E452ADECACCC}"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CF8C9A6-5A6A-4A25-A6D2-E452ADECACCC}"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CF8C9A6-5A6A-4A25-A6D2-E452ADECACCC}"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54717" y="1066800"/>
            <a:ext cx="8023860" cy="1828800"/>
          </a:xfrm>
        </p:spPr>
        <p:txBody>
          <a:bodyPr anchor="b"/>
          <a:lstStyle>
            <a:lvl1pPr algn="l">
              <a:buNone/>
              <a:defRPr sz="53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14954887" y="2895604"/>
            <a:ext cx="8023860" cy="8412224"/>
          </a:xfrm>
        </p:spPr>
        <p:txBody>
          <a:bodyPr lIns="219456"/>
          <a:lstStyle>
            <a:lvl1pPr marL="43891" marR="43891" indent="0">
              <a:spcBef>
                <a:spcPts val="0"/>
              </a:spcBef>
              <a:buNone/>
              <a:defRPr sz="3400">
                <a:solidFill>
                  <a:schemeClr val="tx1"/>
                </a:solidFill>
              </a:defRPr>
            </a:lvl1pPr>
            <a:lvl2pPr>
              <a:buNone/>
              <a:defRPr sz="2900">
                <a:solidFill>
                  <a:schemeClr val="tx1"/>
                </a:solidFill>
              </a:defRPr>
            </a:lvl2pPr>
            <a:lvl3pPr>
              <a:buNone/>
              <a:defRPr sz="2400">
                <a:solidFill>
                  <a:schemeClr val="tx1"/>
                </a:solidFill>
              </a:defRPr>
            </a:lvl3pPr>
            <a:lvl4pPr>
              <a:buNone/>
              <a:defRPr sz="2200">
                <a:solidFill>
                  <a:schemeClr val="tx1"/>
                </a:solidFill>
              </a:defRPr>
            </a:lvl4pPr>
            <a:lvl5pPr>
              <a:buNone/>
              <a:defRPr sz="22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2055706" y="1860288"/>
            <a:ext cx="12490629" cy="9448804"/>
          </a:xfrm>
        </p:spPr>
        <p:txBody>
          <a:bodyPr/>
          <a:lstStyle>
            <a:lvl1pPr>
              <a:defRPr sz="6700">
                <a:solidFill>
                  <a:schemeClr val="tx1"/>
                </a:solidFill>
              </a:defRPr>
            </a:lvl1pPr>
            <a:lvl2pPr>
              <a:defRPr sz="6200">
                <a:solidFill>
                  <a:schemeClr val="tx1"/>
                </a:solidFill>
              </a:defRPr>
            </a:lvl2pPr>
            <a:lvl3pPr>
              <a:defRPr sz="5800">
                <a:solidFill>
                  <a:schemeClr val="tx1"/>
                </a:solidFill>
              </a:defRPr>
            </a:lvl3pPr>
            <a:lvl4pPr>
              <a:defRPr sz="4800">
                <a:solidFill>
                  <a:schemeClr val="tx1"/>
                </a:solidFill>
              </a:defRPr>
            </a:lvl4pPr>
            <a:lvl5pPr>
              <a:defRPr sz="48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1" name="Round Single Corner Rectangle 10"/>
          <p:cNvSpPr/>
          <p:nvPr/>
        </p:nvSpPr>
        <p:spPr>
          <a:xfrm>
            <a:off x="17282161" y="868324"/>
            <a:ext cx="6276434" cy="86868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Title 1"/>
          <p:cNvSpPr>
            <a:spLocks noGrp="1"/>
          </p:cNvSpPr>
          <p:nvPr>
            <p:ph type="title"/>
          </p:nvPr>
        </p:nvSpPr>
        <p:spPr>
          <a:xfrm>
            <a:off x="1234440" y="10024112"/>
            <a:ext cx="22219920" cy="2103120"/>
          </a:xfrm>
        </p:spPr>
        <p:txBody>
          <a:bodyPr anchor="t"/>
          <a:lstStyle>
            <a:lvl1pPr algn="l">
              <a:buNone/>
              <a:defRPr sz="8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17449322" y="1066800"/>
            <a:ext cx="6048756" cy="8422960"/>
          </a:xfrm>
        </p:spPr>
        <p:txBody>
          <a:bodyPr lIns="219456"/>
          <a:lstStyle>
            <a:lvl1pPr marL="109728" indent="0" algn="l">
              <a:spcBef>
                <a:spcPts val="0"/>
              </a:spcBef>
              <a:buNone/>
              <a:defRPr sz="3400">
                <a:solidFill>
                  <a:srgbClr val="FFFFFF"/>
                </a:solidFill>
              </a:defRPr>
            </a:lvl1pPr>
            <a:lvl2pPr>
              <a:defRPr sz="2900">
                <a:solidFill>
                  <a:srgbClr val="FFFFFF"/>
                </a:solidFill>
              </a:defRPr>
            </a:lvl2pPr>
            <a:lvl3pPr>
              <a:defRPr sz="2400">
                <a:solidFill>
                  <a:srgbClr val="FFFFFF"/>
                </a:solidFill>
              </a:defRPr>
            </a:lvl3pPr>
            <a:lvl4pPr>
              <a:defRPr sz="2200">
                <a:solidFill>
                  <a:srgbClr val="FFFFFF"/>
                </a:solidFill>
              </a:defRPr>
            </a:lvl4pPr>
            <a:lvl5pPr>
              <a:defRPr sz="22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
        <p:nvSpPr>
          <p:cNvPr id="3" name="Picture Placeholder 2"/>
          <p:cNvSpPr>
            <a:spLocks noGrp="1"/>
          </p:cNvSpPr>
          <p:nvPr>
            <p:ph type="pic" idx="1"/>
          </p:nvPr>
        </p:nvSpPr>
        <p:spPr>
          <a:xfrm>
            <a:off x="1137996" y="871536"/>
            <a:ext cx="15998342" cy="8686800"/>
          </a:xfrm>
          <a:prstGeom prst="snipRoundRect">
            <a:avLst>
              <a:gd name="adj1" fmla="val 1040"/>
              <a:gd name="adj2" fmla="val 0"/>
            </a:avLst>
          </a:prstGeom>
          <a:solidFill>
            <a:schemeClr val="bg2">
              <a:shade val="10000"/>
            </a:schemeClr>
          </a:solidFill>
        </p:spPr>
        <p:txBody>
          <a:bodyPr/>
          <a:lstStyle>
            <a:lvl1pPr marL="0" indent="0">
              <a:buNone/>
              <a:defRPr sz="77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9" name="Rounded Rectangle 8"/>
          <p:cNvSpPr/>
          <p:nvPr/>
        </p:nvSpPr>
        <p:spPr>
          <a:xfrm>
            <a:off x="1130211" y="868324"/>
            <a:ext cx="22428384" cy="109728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3" name="Title Placeholder 12"/>
          <p:cNvSpPr>
            <a:spLocks noGrp="1"/>
          </p:cNvSpPr>
          <p:nvPr>
            <p:ph type="title"/>
          </p:nvPr>
        </p:nvSpPr>
        <p:spPr>
          <a:xfrm>
            <a:off x="1357884" y="9971180"/>
            <a:ext cx="22096476" cy="2103120"/>
          </a:xfrm>
          <a:prstGeom prst="rect">
            <a:avLst/>
          </a:prstGeom>
        </p:spPr>
        <p:txBody>
          <a:bodyPr vert="horz" lIns="219456" tIns="109728" rIns="219456" bIns="109728" anchor="b">
            <a:normAutofit/>
          </a:bodyPr>
          <a:lstStyle/>
          <a:p>
            <a:r>
              <a:rPr kumimoji="0" lang="en-US"/>
              <a:t>Click to edit Master title style</a:t>
            </a:r>
          </a:p>
        </p:txBody>
      </p:sp>
      <p:sp>
        <p:nvSpPr>
          <p:cNvPr id="4" name="Text Placeholder 3"/>
          <p:cNvSpPr>
            <a:spLocks noGrp="1"/>
          </p:cNvSpPr>
          <p:nvPr>
            <p:ph type="body" idx="1"/>
          </p:nvPr>
        </p:nvSpPr>
        <p:spPr>
          <a:xfrm>
            <a:off x="1357884" y="1060704"/>
            <a:ext cx="22096476" cy="8375904"/>
          </a:xfrm>
          <a:prstGeom prst="rect">
            <a:avLst/>
          </a:prstGeom>
        </p:spPr>
        <p:txBody>
          <a:bodyPr vert="horz" lIns="438912" tIns="219456" rIns="219456" bIns="10972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10196086" y="12223751"/>
            <a:ext cx="6172200" cy="730250"/>
          </a:xfrm>
          <a:prstGeom prst="rect">
            <a:avLst/>
          </a:prstGeom>
        </p:spPr>
        <p:txBody>
          <a:bodyPr vert="horz" lIns="219456" tIns="109728" rIns="219456" bIns="109728" anchor="b"/>
          <a:lstStyle>
            <a:lvl1pPr algn="r" eaLnBrk="1" latinLnBrk="0" hangingPunct="1">
              <a:defRPr kumimoji="0" sz="2400">
                <a:solidFill>
                  <a:schemeClr val="bg2">
                    <a:shade val="50000"/>
                  </a:schemeClr>
                </a:solidFill>
              </a:defRPr>
            </a:lvl1pPr>
            <a:extLst/>
          </a:lstStyle>
          <a:p>
            <a:fld id="{8CF8C9A6-5A6A-4A25-A6D2-E452ADECACCC}" type="datetimeFigureOut">
              <a:rPr lang="en-US" smtClean="0"/>
              <a:t>1/28/2024</a:t>
            </a:fld>
            <a:endParaRPr lang="en-US"/>
          </a:p>
        </p:txBody>
      </p:sp>
      <p:sp>
        <p:nvSpPr>
          <p:cNvPr id="18" name="Footer Placeholder 17"/>
          <p:cNvSpPr>
            <a:spLocks noGrp="1"/>
          </p:cNvSpPr>
          <p:nvPr>
            <p:ph type="ftr" sz="quarter" idx="3"/>
          </p:nvPr>
        </p:nvSpPr>
        <p:spPr>
          <a:xfrm>
            <a:off x="16368286" y="12223751"/>
            <a:ext cx="6172200" cy="730250"/>
          </a:xfrm>
          <a:prstGeom prst="rect">
            <a:avLst/>
          </a:prstGeom>
        </p:spPr>
        <p:txBody>
          <a:bodyPr vert="horz" lIns="219456" tIns="109728" rIns="219456" bIns="109728" anchor="b"/>
          <a:lstStyle>
            <a:lvl1pPr algn="l" eaLnBrk="1" latinLnBrk="0" hangingPunct="1">
              <a:defRPr kumimoji="0" sz="24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22540486" y="12223751"/>
            <a:ext cx="1234440" cy="730250"/>
          </a:xfrm>
          <a:prstGeom prst="rect">
            <a:avLst/>
          </a:prstGeom>
        </p:spPr>
        <p:txBody>
          <a:bodyPr vert="horz" lIns="219456" tIns="109728" rIns="219456" bIns="109728" anchor="b"/>
          <a:lstStyle>
            <a:lvl1pPr algn="r" eaLnBrk="1" latinLnBrk="0" hangingPunct="1">
              <a:defRPr kumimoji="0" sz="2400">
                <a:solidFill>
                  <a:schemeClr val="bg2">
                    <a:shade val="50000"/>
                  </a:schemeClr>
                </a:solidFill>
              </a:defRPr>
            </a:lvl1pPr>
            <a:extLst/>
          </a:lstStyle>
          <a:p>
            <a:fld id="{8C73545A-2120-4F3A-B2B7-E8112C85F7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8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636422" indent="-636422" algn="l" rtl="0" eaLnBrk="1" latinLnBrk="0" hangingPunct="1">
        <a:spcBef>
          <a:spcPts val="600"/>
        </a:spcBef>
        <a:buClr>
          <a:schemeClr val="accent1"/>
        </a:buClr>
        <a:buSzPct val="80000"/>
        <a:buFont typeface="Wingdings 2"/>
        <a:buChar char=""/>
        <a:defRPr kumimoji="0" sz="6700" kern="1200">
          <a:solidFill>
            <a:schemeClr val="tx1"/>
          </a:solidFill>
          <a:effectLst/>
          <a:latin typeface="+mn-lt"/>
          <a:ea typeface="+mn-ea"/>
          <a:cs typeface="+mn-cs"/>
        </a:defRPr>
      </a:lvl1pPr>
      <a:lvl2pPr marL="1316736" indent="-482803" algn="l" rtl="0" eaLnBrk="1" latinLnBrk="0" hangingPunct="1">
        <a:spcBef>
          <a:spcPts val="600"/>
        </a:spcBef>
        <a:buClr>
          <a:schemeClr val="accent1"/>
        </a:buClr>
        <a:buSzPct val="100000"/>
        <a:buFont typeface="Verdana"/>
        <a:buChar char="◦"/>
        <a:defRPr kumimoji="0" sz="5800" kern="1200">
          <a:solidFill>
            <a:schemeClr val="tx1"/>
          </a:solidFill>
          <a:latin typeface="+mn-lt"/>
          <a:ea typeface="+mn-ea"/>
          <a:cs typeface="+mn-cs"/>
        </a:defRPr>
      </a:lvl2pPr>
      <a:lvl3pPr marL="1887322" indent="-438912" algn="l" rtl="0" eaLnBrk="1" latinLnBrk="0" hangingPunct="1">
        <a:spcBef>
          <a:spcPts val="600"/>
        </a:spcBef>
        <a:buClr>
          <a:schemeClr val="accent2">
            <a:tint val="85000"/>
            <a:satMod val="285000"/>
          </a:schemeClr>
        </a:buClr>
        <a:buSzPct val="100000"/>
        <a:buFont typeface="Wingdings 2"/>
        <a:buChar char=""/>
        <a:defRPr kumimoji="0" sz="5300" kern="1200">
          <a:solidFill>
            <a:schemeClr val="tx1"/>
          </a:solidFill>
          <a:latin typeface="+mn-lt"/>
          <a:ea typeface="+mn-ea"/>
          <a:cs typeface="+mn-cs"/>
        </a:defRPr>
      </a:lvl3pPr>
      <a:lvl4pPr marL="2457907" indent="-438912" algn="l" rtl="0" eaLnBrk="1" latinLnBrk="0" hangingPunct="1">
        <a:spcBef>
          <a:spcPts val="552"/>
        </a:spcBef>
        <a:buClr>
          <a:schemeClr val="accent2">
            <a:tint val="85000"/>
            <a:satMod val="285000"/>
          </a:schemeClr>
        </a:buClr>
        <a:buSzPct val="112000"/>
        <a:buFont typeface="Verdana"/>
        <a:buChar char="◦"/>
        <a:defRPr kumimoji="0" sz="4600" kern="1200">
          <a:solidFill>
            <a:schemeClr val="tx1"/>
          </a:solidFill>
          <a:latin typeface="+mn-lt"/>
          <a:ea typeface="+mn-ea"/>
          <a:cs typeface="+mn-cs"/>
        </a:defRPr>
      </a:lvl4pPr>
      <a:lvl5pPr marL="3072384" indent="-438912" algn="l" rtl="0" eaLnBrk="1" latinLnBrk="0" hangingPunct="1">
        <a:spcBef>
          <a:spcPts val="600"/>
        </a:spcBef>
        <a:buClr>
          <a:schemeClr val="accent3">
            <a:tint val="85000"/>
            <a:satMod val="275000"/>
          </a:schemeClr>
        </a:buClr>
        <a:buSzPct val="100000"/>
        <a:buFont typeface="Wingdings 2"/>
        <a:buChar char=""/>
        <a:defRPr kumimoji="0" sz="4300" kern="1200">
          <a:solidFill>
            <a:schemeClr val="tx1"/>
          </a:solidFill>
          <a:latin typeface="+mn-lt"/>
          <a:ea typeface="+mn-ea"/>
          <a:cs typeface="+mn-cs"/>
        </a:defRPr>
      </a:lvl5pPr>
      <a:lvl6pPr marL="3577133" indent="-438912" algn="l" rtl="0" eaLnBrk="1" latinLnBrk="0" hangingPunct="1">
        <a:spcBef>
          <a:spcPts val="600"/>
        </a:spcBef>
        <a:buClr>
          <a:schemeClr val="accent3">
            <a:tint val="85000"/>
            <a:satMod val="275000"/>
          </a:schemeClr>
        </a:buClr>
        <a:buSzPct val="100000"/>
        <a:buFont typeface="Verdana"/>
        <a:buChar char="◦"/>
        <a:defRPr kumimoji="0" sz="4100" kern="1200" baseline="0">
          <a:solidFill>
            <a:schemeClr val="tx1"/>
          </a:solidFill>
          <a:latin typeface="+mn-lt"/>
          <a:ea typeface="+mn-ea"/>
          <a:cs typeface="+mn-cs"/>
        </a:defRPr>
      </a:lvl6pPr>
      <a:lvl7pPr marL="4081882" indent="-438912" algn="l" rtl="0" eaLnBrk="1" latinLnBrk="0" hangingPunct="1">
        <a:spcBef>
          <a:spcPts val="612"/>
        </a:spcBef>
        <a:buClr>
          <a:schemeClr val="accent3">
            <a:tint val="85000"/>
            <a:satMod val="275000"/>
          </a:schemeClr>
        </a:buClr>
        <a:buSzPct val="100000"/>
        <a:buFont typeface="Wingdings 2"/>
        <a:buChar char=""/>
        <a:defRPr kumimoji="0" sz="3600" kern="1200">
          <a:solidFill>
            <a:schemeClr val="tx1"/>
          </a:solidFill>
          <a:latin typeface="+mn-lt"/>
          <a:ea typeface="+mn-ea"/>
          <a:cs typeface="+mn-cs"/>
        </a:defRPr>
      </a:lvl7pPr>
      <a:lvl8pPr marL="4608576" indent="-438912" algn="l" rtl="0" eaLnBrk="1" latinLnBrk="0" hangingPunct="1">
        <a:spcBef>
          <a:spcPts val="617"/>
        </a:spcBef>
        <a:buClr>
          <a:schemeClr val="accent3">
            <a:tint val="85000"/>
            <a:satMod val="275000"/>
          </a:schemeClr>
        </a:buClr>
        <a:buSzPct val="100000"/>
        <a:buFont typeface="Verdana"/>
        <a:buChar char="◦"/>
        <a:defRPr kumimoji="0" sz="3600" kern="1200" baseline="0">
          <a:solidFill>
            <a:schemeClr val="tx1"/>
          </a:solidFill>
          <a:latin typeface="+mn-lt"/>
          <a:ea typeface="+mn-ea"/>
          <a:cs typeface="+mn-cs"/>
        </a:defRPr>
      </a:lvl8pPr>
      <a:lvl9pPr marL="5157216" indent="-438912" algn="l" rtl="0" eaLnBrk="1" latinLnBrk="0" hangingPunct="1">
        <a:spcBef>
          <a:spcPts val="612"/>
        </a:spcBef>
        <a:buClr>
          <a:schemeClr val="accent3">
            <a:tint val="85000"/>
            <a:satMod val="275000"/>
          </a:schemeClr>
        </a:buClr>
        <a:buSzPct val="100000"/>
        <a:buFont typeface="Wingdings 2"/>
        <a:buChar char=""/>
        <a:defRPr kumimoji="0" sz="3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097280" algn="l" rtl="0" eaLnBrk="1" latinLnBrk="0" hangingPunct="1">
        <a:defRPr kumimoji="0" kern="1200">
          <a:solidFill>
            <a:schemeClr val="tx1"/>
          </a:solidFill>
          <a:latin typeface="+mn-lt"/>
          <a:ea typeface="+mn-ea"/>
          <a:cs typeface="+mn-cs"/>
        </a:defRPr>
      </a:lvl2pPr>
      <a:lvl3pPr marL="2194560" algn="l" rtl="0" eaLnBrk="1" latinLnBrk="0" hangingPunct="1">
        <a:defRPr kumimoji="0" kern="1200">
          <a:solidFill>
            <a:schemeClr val="tx1"/>
          </a:solidFill>
          <a:latin typeface="+mn-lt"/>
          <a:ea typeface="+mn-ea"/>
          <a:cs typeface="+mn-cs"/>
        </a:defRPr>
      </a:lvl3pPr>
      <a:lvl4pPr marL="3291840" algn="l" rtl="0" eaLnBrk="1" latinLnBrk="0" hangingPunct="1">
        <a:defRPr kumimoji="0" kern="1200">
          <a:solidFill>
            <a:schemeClr val="tx1"/>
          </a:solidFill>
          <a:latin typeface="+mn-lt"/>
          <a:ea typeface="+mn-ea"/>
          <a:cs typeface="+mn-cs"/>
        </a:defRPr>
      </a:lvl4pPr>
      <a:lvl5pPr marL="4389120" algn="l" rtl="0" eaLnBrk="1" latinLnBrk="0" hangingPunct="1">
        <a:defRPr kumimoji="0" kern="1200">
          <a:solidFill>
            <a:schemeClr val="tx1"/>
          </a:solidFill>
          <a:latin typeface="+mn-lt"/>
          <a:ea typeface="+mn-ea"/>
          <a:cs typeface="+mn-cs"/>
        </a:defRPr>
      </a:lvl5pPr>
      <a:lvl6pPr marL="5486400" algn="l" rtl="0" eaLnBrk="1" latinLnBrk="0" hangingPunct="1">
        <a:defRPr kumimoji="0" kern="1200">
          <a:solidFill>
            <a:schemeClr val="tx1"/>
          </a:solidFill>
          <a:latin typeface="+mn-lt"/>
          <a:ea typeface="+mn-ea"/>
          <a:cs typeface="+mn-cs"/>
        </a:defRPr>
      </a:lvl6pPr>
      <a:lvl7pPr marL="6583680" algn="l" rtl="0" eaLnBrk="1" latinLnBrk="0" hangingPunct="1">
        <a:defRPr kumimoji="0" kern="1200">
          <a:solidFill>
            <a:schemeClr val="tx1"/>
          </a:solidFill>
          <a:latin typeface="+mn-lt"/>
          <a:ea typeface="+mn-ea"/>
          <a:cs typeface="+mn-cs"/>
        </a:defRPr>
      </a:lvl7pPr>
      <a:lvl8pPr marL="7680960" algn="l" rtl="0" eaLnBrk="1" latinLnBrk="0" hangingPunct="1">
        <a:defRPr kumimoji="0" kern="1200">
          <a:solidFill>
            <a:schemeClr val="tx1"/>
          </a:solidFill>
          <a:latin typeface="+mn-lt"/>
          <a:ea typeface="+mn-ea"/>
          <a:cs typeface="+mn-cs"/>
        </a:defRPr>
      </a:lvl8pPr>
      <a:lvl9pPr marL="877824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4495800"/>
            <a:ext cx="13182600" cy="7391400"/>
          </a:xfrm>
        </p:spPr>
        <p:txBody>
          <a:bodyPr>
            <a:normAutofit/>
          </a:bodyPr>
          <a:lstStyle/>
          <a:p>
            <a:pPr algn="ctr">
              <a:lnSpc>
                <a:spcPct val="115000"/>
              </a:lnSpc>
              <a:spcAft>
                <a:spcPts val="0"/>
              </a:spcAft>
            </a:pPr>
            <a:r>
              <a:rPr lang="en-US"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HUE</a:t>
            </a:r>
            <a:r>
              <a:rPr lang="ar-IQ"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 ,</a:t>
            </a:r>
            <a:r>
              <a:rPr lang="en-US"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Contrast</a:t>
            </a:r>
            <a:r>
              <a:rPr lang="ar-IQ"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 </a:t>
            </a:r>
            <a:r>
              <a:rPr lang="en-US"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 value</a:t>
            </a:r>
            <a:br>
              <a:rPr lang="ar-IQ"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br>
            <a:r>
              <a:rPr lang="ar-IQ"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درجة اللون , التباين , والقيمة</a:t>
            </a:r>
            <a:br>
              <a:rPr lang="ar-IQ" sz="8800" dirty="0">
                <a:latin typeface="Simplified Arabic" pitchFamily="18" charset="-78"/>
                <a:cs typeface="Simplified Arabic" pitchFamily="18" charset="-78"/>
              </a:rPr>
            </a:br>
            <a:br>
              <a:rPr lang="ar-IQ" sz="8800" dirty="0">
                <a:latin typeface="Simplified Arabic" pitchFamily="18" charset="-78"/>
                <a:cs typeface="Simplified Arabic" pitchFamily="18" charset="-78"/>
              </a:rPr>
            </a:br>
            <a:r>
              <a:rPr lang="ar-IQ" sz="5400" dirty="0" err="1">
                <a:solidFill>
                  <a:schemeClr val="tx1"/>
                </a:solidFill>
                <a:latin typeface="Simplified Arabic" pitchFamily="18" charset="-78"/>
                <a:cs typeface="Simplified Arabic" pitchFamily="18" charset="-78"/>
              </a:rPr>
              <a:t>م.م</a:t>
            </a:r>
            <a:r>
              <a:rPr lang="ar-IQ" sz="5400" dirty="0">
                <a:solidFill>
                  <a:schemeClr val="tx1"/>
                </a:solidFill>
                <a:latin typeface="Simplified Arabic" pitchFamily="18" charset="-78"/>
                <a:cs typeface="Simplified Arabic" pitchFamily="18" charset="-78"/>
              </a:rPr>
              <a:t> ضحى ياسر</a:t>
            </a:r>
            <a:r>
              <a:rPr lang="ar-IQ" sz="5400" dirty="0">
                <a:solidFill>
                  <a:schemeClr val="tx1"/>
                </a:solidFill>
              </a:rPr>
              <a:t> </a:t>
            </a:r>
            <a:br>
              <a:rPr lang="ar-IQ" sz="6300" dirty="0">
                <a:solidFill>
                  <a:schemeClr val="tx1"/>
                </a:solidFill>
              </a:rPr>
            </a:br>
            <a:r>
              <a:rPr lang="ar-IQ" sz="6000" dirty="0">
                <a:ln w="9525" cap="flat" cmpd="sng" algn="ctr">
                  <a:solidFill>
                    <a:srgbClr val="000000"/>
                  </a:solidFill>
                  <a:prstDash val="solid"/>
                  <a:round/>
                </a:ln>
                <a:solidFill>
                  <a:schemeClr val="tx1"/>
                </a:solidFill>
                <a:latin typeface="Simplified Arabic" pitchFamily="18" charset="-78"/>
                <a:ea typeface="Calibri"/>
                <a:cs typeface="Simplified Arabic" pitchFamily="18" charset="-78"/>
              </a:rPr>
              <a:t>العام الدراسي </a:t>
            </a:r>
            <a:r>
              <a:rPr lang="en-US" sz="6000" b="1"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2023</a:t>
            </a:r>
            <a:r>
              <a:rPr lang="ar-IQ" sz="6000"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a:t>
            </a:r>
            <a:r>
              <a:rPr lang="en-US" sz="6000" b="1"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2024</a:t>
            </a:r>
            <a:endParaRPr lang="en-US" sz="9600" dirty="0">
              <a:solidFill>
                <a:schemeClr val="tx1"/>
              </a:solidFill>
              <a:latin typeface="Simplified Arabic" pitchFamily="18" charset="-78"/>
              <a:cs typeface="Simplified Arabic" pitchFamily="18" charset="-78"/>
            </a:endParaRPr>
          </a:p>
        </p:txBody>
      </p:sp>
      <p:sp>
        <p:nvSpPr>
          <p:cNvPr id="4" name="TextBox 3"/>
          <p:cNvSpPr txBox="1"/>
          <p:nvPr/>
        </p:nvSpPr>
        <p:spPr>
          <a:xfrm>
            <a:off x="18059400" y="914400"/>
            <a:ext cx="5181600" cy="3428185"/>
          </a:xfrm>
          <a:prstGeom prst="rect">
            <a:avLst/>
          </a:prstGeom>
          <a:noFill/>
        </p:spPr>
        <p:txBody>
          <a:bodyPr wrap="square" lIns="240350" tIns="120175" rIns="240350" bIns="120175" rtlCol="0">
            <a:spAutoFit/>
          </a:bodyPr>
          <a:lstStyle/>
          <a:p>
            <a:pPr algn="ctr" rtl="1">
              <a:lnSpc>
                <a:spcPct val="115000"/>
              </a:lnSpc>
              <a:spcAft>
                <a:spcPts val="0"/>
              </a:spcAft>
            </a:pPr>
            <a:r>
              <a:rPr lang="ar-IQ" sz="3600" b="1" dirty="0">
                <a:effectLst/>
                <a:latin typeface="Calibri"/>
                <a:ea typeface="Calibri"/>
                <a:cs typeface="Sakkal Majalla"/>
              </a:rPr>
              <a:t>جمهورية العراق</a:t>
            </a:r>
            <a:endParaRPr lang="en-US" sz="2000" dirty="0">
              <a:effectLst/>
              <a:latin typeface="Calibri"/>
              <a:ea typeface="Calibri"/>
              <a:cs typeface="Arial"/>
            </a:endParaRPr>
          </a:p>
          <a:p>
            <a:pPr algn="ctr" rtl="1">
              <a:lnSpc>
                <a:spcPct val="115000"/>
              </a:lnSpc>
              <a:spcAft>
                <a:spcPts val="0"/>
              </a:spcAft>
            </a:pPr>
            <a:r>
              <a:rPr lang="ar-IQ" sz="3600" b="1" dirty="0">
                <a:effectLst/>
                <a:latin typeface="Calibri"/>
                <a:ea typeface="Calibri"/>
                <a:cs typeface="Sakkal Majalla"/>
              </a:rPr>
              <a:t>وزارة التعليم العالي والبحث العلمي</a:t>
            </a:r>
            <a:endParaRPr lang="en-US" sz="2000" dirty="0">
              <a:effectLst/>
              <a:latin typeface="Calibri"/>
              <a:ea typeface="Calibri"/>
              <a:cs typeface="Arial"/>
            </a:endParaRPr>
          </a:p>
          <a:p>
            <a:pPr algn="ctr" rtl="1">
              <a:lnSpc>
                <a:spcPct val="115000"/>
              </a:lnSpc>
              <a:spcAft>
                <a:spcPts val="0"/>
              </a:spcAft>
            </a:pPr>
            <a:r>
              <a:rPr lang="ar-IQ" sz="3600" b="1" dirty="0">
                <a:effectLst/>
                <a:latin typeface="Calibri"/>
                <a:ea typeface="Calibri"/>
                <a:cs typeface="Sakkal Majalla"/>
              </a:rPr>
              <a:t>جامعة المستقبل</a:t>
            </a:r>
            <a:endParaRPr lang="en-US" sz="2000" dirty="0">
              <a:effectLst/>
              <a:latin typeface="Calibri"/>
              <a:ea typeface="Calibri"/>
              <a:cs typeface="Arial"/>
            </a:endParaRPr>
          </a:p>
          <a:p>
            <a:pPr algn="ctr" rtl="1">
              <a:lnSpc>
                <a:spcPct val="115000"/>
              </a:lnSpc>
            </a:pPr>
            <a:r>
              <a:rPr lang="ar-IQ" sz="3600" b="1" dirty="0">
                <a:latin typeface="Calibri"/>
                <a:ea typeface="Calibri"/>
                <a:cs typeface="Sakkal Majalla"/>
              </a:rPr>
              <a:t>كلية الفنون الجميلة</a:t>
            </a:r>
            <a:endParaRPr lang="en-US" sz="3600" b="1" dirty="0">
              <a:latin typeface="Calibri"/>
              <a:ea typeface="Calibri"/>
              <a:cs typeface="Sakkal Majalla"/>
            </a:endParaRPr>
          </a:p>
          <a:p>
            <a:pPr algn="ctr" rtl="1">
              <a:lnSpc>
                <a:spcPct val="115000"/>
              </a:lnSpc>
            </a:pPr>
            <a:r>
              <a:rPr lang="ar-IQ" sz="3600" b="1" dirty="0">
                <a:latin typeface="Calibri"/>
                <a:ea typeface="Calibri"/>
                <a:cs typeface="Sakkal Majalla"/>
              </a:rPr>
              <a:t>قسم التصميم</a:t>
            </a:r>
            <a:endParaRPr lang="en-US" sz="3600" b="1" dirty="0">
              <a:latin typeface="Calibri"/>
              <a:ea typeface="Calibri"/>
              <a:cs typeface="Sakkal Majalla"/>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219200" y="1064546"/>
            <a:ext cx="2743200" cy="2523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970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990600"/>
            <a:ext cx="22174200" cy="4832092"/>
          </a:xfrm>
          <a:prstGeom prst="rect">
            <a:avLst/>
          </a:prstGeom>
        </p:spPr>
        <p:txBody>
          <a:bodyPr wrap="square">
            <a:spAutoFit/>
          </a:bodyPr>
          <a:lstStyle/>
          <a:p>
            <a:r>
              <a:rPr lang="en-US" sz="4400" dirty="0">
                <a:latin typeface="Times New Roman" pitchFamily="18" charset="0"/>
                <a:cs typeface="Times New Roman" pitchFamily="18" charset="0"/>
              </a:rPr>
              <a:t>. As will he seen later , we may use values without considering color , as in a lithograph or largely determine the other etching . but we cannot use color without considering values . Values are basic . each subject requires a certain value key as well as a certain color key , which will best fit it and give scope for its fullest expression . </a:t>
            </a:r>
            <a:endParaRPr lang="ar-IQ" sz="4400" dirty="0">
              <a:latin typeface="Times New Roman" pitchFamily="18" charset="0"/>
              <a:cs typeface="Times New Roman" pitchFamily="18" charset="0"/>
            </a:endParaRPr>
          </a:p>
          <a:p>
            <a:pPr algn="r" rtl="1"/>
            <a:r>
              <a:rPr lang="ar-IQ" sz="4400" dirty="0">
                <a:latin typeface="Times New Roman" pitchFamily="18" charset="0"/>
                <a:cs typeface="Times New Roman" pitchFamily="18" charset="0"/>
              </a:rPr>
              <a:t>وكما سيرى لاحقًا، قد نستخدم القيم دون النظر إلى اللون، كما هو الحال في الطباعة الحجرية أو نحدد إلى حد كبير النقش الآخر.  ولكن لا يمكننا استخدام اللون دون النظر في القيم.  القيم أساسية.  يتطلب كل موضوع مفتاح قيمة معينًا بالإضافة إلى مفتاح لون معين، وهو ما يناسبه بشكل أفضل ويعطي مجالًا للتعبير الكامل عنه.  </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9727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631" y="838200"/>
            <a:ext cx="22590369" cy="9387185"/>
          </a:xfrm>
          <a:prstGeom prst="rect">
            <a:avLst/>
          </a:prstGeom>
        </p:spPr>
        <p:txBody>
          <a:bodyPr wrap="square">
            <a:spAutoFit/>
          </a:bodyPr>
          <a:lstStyle/>
          <a:p>
            <a:pPr rtl="1"/>
            <a:r>
              <a:rPr lang="ar-IQ" sz="4400" b="1" u="sng" dirty="0">
                <a:latin typeface="Times New Roman" pitchFamily="18" charset="0"/>
                <a:cs typeface="Times New Roman" pitchFamily="18" charset="0"/>
              </a:rPr>
              <a:t>درجة اللون     </a:t>
            </a:r>
            <a:r>
              <a:rPr lang="en-US" sz="4400" b="1" u="sng" dirty="0">
                <a:latin typeface="Times New Roman" pitchFamily="18" charset="0"/>
                <a:cs typeface="Times New Roman" pitchFamily="18" charset="0"/>
              </a:rPr>
              <a:t>HUE</a:t>
            </a:r>
          </a:p>
          <a:p>
            <a:r>
              <a:rPr lang="en-US" sz="4000" dirty="0">
                <a:latin typeface="Times New Roman" pitchFamily="18" charset="0"/>
                <a:cs typeface="Times New Roman" pitchFamily="18" charset="0"/>
              </a:rPr>
              <a:t>Hue is the quality or characteristic by which we distinguish one color from another , a red from a yellow or a </a:t>
            </a:r>
            <a:endParaRPr lang="ar-IQ" sz="4000" dirty="0">
              <a:latin typeface="Times New Roman" pitchFamily="18" charset="0"/>
              <a:cs typeface="Times New Roman" pitchFamily="18" charset="0"/>
            </a:endParaRPr>
          </a:p>
          <a:p>
            <a:r>
              <a:rPr lang="ar-IQ" sz="4000" dirty="0">
                <a:latin typeface="Times New Roman" pitchFamily="18" charset="0"/>
                <a:cs typeface="Times New Roman" pitchFamily="18" charset="0"/>
              </a:rPr>
              <a:t>.</a:t>
            </a:r>
            <a:r>
              <a:rPr lang="en-US" sz="4000" dirty="0">
                <a:latin typeface="Times New Roman" pitchFamily="18" charset="0"/>
                <a:cs typeface="Times New Roman" pitchFamily="18" charset="0"/>
              </a:rPr>
              <a:t>green from a purple . Hue specifies the position of a color on the following hue circuit</a:t>
            </a:r>
            <a:r>
              <a:rPr lang="ar-IQ" sz="4000" dirty="0">
                <a:latin typeface="Times New Roman" pitchFamily="18" charset="0"/>
                <a:cs typeface="Times New Roman" pitchFamily="18" charset="0"/>
              </a:rPr>
              <a:t>.</a:t>
            </a:r>
          </a:p>
          <a:p>
            <a:pPr algn="r" rtl="1"/>
            <a:r>
              <a:rPr lang="ar-IQ" sz="4000" b="1" u="sng" dirty="0">
                <a:solidFill>
                  <a:srgbClr val="C00000"/>
                </a:solidFill>
                <a:latin typeface="Times New Roman" pitchFamily="18" charset="0"/>
                <a:cs typeface="Times New Roman" pitchFamily="18" charset="0"/>
              </a:rPr>
              <a:t>هي الصفة أو الخاصية التي نميز بها لونًا عن آخر، الأحمر من الأصفر أو الأخضر من الأرجواني.  تحدد درجة اللون موضع اللون في دائرة الصبغة. </a:t>
            </a:r>
          </a:p>
          <a:p>
            <a:pPr algn="r" rtl="1"/>
            <a:r>
              <a:rPr lang="ar-IQ" sz="4000" b="1" u="sng" dirty="0">
                <a:solidFill>
                  <a:srgbClr val="C00000"/>
                </a:solidFill>
                <a:latin typeface="Times New Roman" pitchFamily="18" charset="0"/>
                <a:cs typeface="Times New Roman" pitchFamily="18" charset="0"/>
              </a:rPr>
              <a:t> </a:t>
            </a:r>
          </a:p>
          <a:p>
            <a:pPr algn="l"/>
            <a:r>
              <a:rPr lang="en-US" sz="4000" dirty="0">
                <a:latin typeface="Times New Roman" pitchFamily="18" charset="0"/>
                <a:cs typeface="Times New Roman" pitchFamily="18" charset="0"/>
              </a:rPr>
              <a:t>The hue circuit illustrates the position of 20 equidistant hues . Reading clockwise , </a:t>
            </a:r>
            <a:r>
              <a:rPr lang="en-US" sz="4000" u="sng" dirty="0">
                <a:solidFill>
                  <a:srgbClr val="C00000"/>
                </a:solidFill>
                <a:latin typeface="Times New Roman" pitchFamily="18" charset="0"/>
                <a:cs typeface="Times New Roman" pitchFamily="18" charset="0"/>
              </a:rPr>
              <a:t>the five principal hues are red , yellow , green , blue , and purple . </a:t>
            </a:r>
            <a:endParaRPr lang="ar-IQ" sz="4000" u="sng" dirty="0">
              <a:solidFill>
                <a:srgbClr val="C00000"/>
              </a:solidFill>
              <a:latin typeface="Times New Roman" pitchFamily="18" charset="0"/>
              <a:cs typeface="Times New Roman" pitchFamily="18" charset="0"/>
            </a:endParaRPr>
          </a:p>
          <a:p>
            <a:pPr algn="r" rtl="1"/>
            <a:r>
              <a:rPr lang="ar-IQ" sz="4000" b="1" dirty="0">
                <a:solidFill>
                  <a:srgbClr val="C00000"/>
                </a:solidFill>
                <a:latin typeface="Times New Roman" pitchFamily="18" charset="0"/>
                <a:cs typeface="Times New Roman" pitchFamily="18" charset="0"/>
              </a:rPr>
              <a:t>توضح دائرة الصبغة موضع 20 درجة لونية متساوية البعد.  عند القراءة في اتجاه عقارب الساعة، فإن الأشكال الخمسة الرئيسية هي الأحمر والأصفر والأخضر والأزرق والأرجواني. </a:t>
            </a:r>
          </a:p>
          <a:p>
            <a:pPr algn="l"/>
            <a:r>
              <a:rPr lang="en-US" sz="4000" dirty="0">
                <a:latin typeface="Times New Roman" pitchFamily="18" charset="0"/>
                <a:cs typeface="Times New Roman" pitchFamily="18" charset="0"/>
              </a:rPr>
              <a:t>Halfway between these are the live intermediate hues , yellow - red , green - yellow , blue - green , purple blue , and red - purple . Where more precise define </a:t>
            </a:r>
            <a:endParaRPr lang="ar-IQ" sz="4000" dirty="0">
              <a:latin typeface="Times New Roman" pitchFamily="18" charset="0"/>
              <a:cs typeface="Times New Roman" pitchFamily="18" charset="0"/>
            </a:endParaRPr>
          </a:p>
          <a:p>
            <a:pPr algn="r" rtl="1"/>
            <a:r>
              <a:rPr lang="ar-IQ" sz="4000" b="1" dirty="0">
                <a:solidFill>
                  <a:srgbClr val="C00000"/>
                </a:solidFill>
                <a:latin typeface="Times New Roman" pitchFamily="18" charset="0"/>
                <a:cs typeface="Times New Roman" pitchFamily="18" charset="0"/>
              </a:rPr>
              <a:t>في المنتصف بين هذه الألوان توجد الألوان المتوسطة الحية، الأصفر-الأحمر، الأخضر-الأصفر، الأزرق-الأخضر، الأزرق الأرجواني، والأحمر-الأرجواني.  حيث تعريف أكثر دقة </a:t>
            </a:r>
          </a:p>
          <a:p>
            <a:pPr algn="r" rtl="1"/>
            <a:endParaRPr lang="ar-IQ" sz="4000" dirty="0">
              <a:latin typeface="Times New Roman" pitchFamily="18" charset="0"/>
              <a:cs typeface="Times New Roman" pitchFamily="18" charset="0"/>
            </a:endParaRPr>
          </a:p>
        </p:txBody>
      </p:sp>
    </p:spTree>
    <p:extLst>
      <p:ext uri="{BB962C8B-B14F-4D97-AF65-F5344CB8AC3E}">
        <p14:creationId xmlns:p14="http://schemas.microsoft.com/office/powerpoint/2010/main" val="22510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ColorView: Produ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olorView: Produc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ColorView: Produc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38302" y="824541"/>
            <a:ext cx="10591797" cy="109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573000" y="4657398"/>
            <a:ext cx="10744200" cy="5632311"/>
          </a:xfrm>
          <a:prstGeom prst="rect">
            <a:avLst/>
          </a:prstGeom>
        </p:spPr>
        <p:txBody>
          <a:bodyPr wrap="square">
            <a:spAutoFit/>
          </a:bodyPr>
          <a:lstStyle/>
          <a:p>
            <a:pPr lvl="0"/>
            <a:r>
              <a:rPr lang="en-US" sz="4000" dirty="0">
                <a:solidFill>
                  <a:prstClr val="black"/>
                </a:solidFill>
                <a:latin typeface="Times New Roman" pitchFamily="18" charset="0"/>
                <a:cs typeface="Times New Roman" pitchFamily="18" charset="0"/>
              </a:rPr>
              <a:t>Diagram showing the 5 principal hues , the 5 intermediate 6 , 7 , 8 , 9 ) , in the 100 - hue circuit . ( Courtesy of the </a:t>
            </a:r>
            <a:r>
              <a:rPr lang="en-US" sz="4000" dirty="0" err="1">
                <a:solidFill>
                  <a:prstClr val="black"/>
                </a:solidFill>
                <a:latin typeface="Times New Roman" pitchFamily="18" charset="0"/>
                <a:cs typeface="Times New Roman" pitchFamily="18" charset="0"/>
              </a:rPr>
              <a:t>munsell</a:t>
            </a:r>
            <a:r>
              <a:rPr lang="en-US" sz="4000" dirty="0">
                <a:solidFill>
                  <a:prstClr val="black"/>
                </a:solidFill>
                <a:latin typeface="Times New Roman" pitchFamily="18" charset="0"/>
                <a:cs typeface="Times New Roman" pitchFamily="18" charset="0"/>
              </a:rPr>
              <a:t> intermediate hues ( indicated by the numerals 1 , 2 , 3 , 4 , and Color Company . </a:t>
            </a:r>
            <a:endParaRPr lang="ar-IQ" sz="4000" dirty="0">
              <a:solidFill>
                <a:prstClr val="black"/>
              </a:solidFill>
              <a:latin typeface="Times New Roman" pitchFamily="18" charset="0"/>
              <a:cs typeface="Times New Roman" pitchFamily="18" charset="0"/>
            </a:endParaRPr>
          </a:p>
          <a:p>
            <a:pPr lvl="0" algn="r" rtl="1"/>
            <a:r>
              <a:rPr lang="ar-IQ" sz="4000" dirty="0">
                <a:solidFill>
                  <a:prstClr val="black"/>
                </a:solidFill>
                <a:latin typeface="Times New Roman" pitchFamily="18" charset="0"/>
                <a:cs typeface="Times New Roman" pitchFamily="18" charset="0"/>
              </a:rPr>
              <a:t>والمخطط الخاص الذي يوضح الأشكال الخمسة الرئيسية، والخمسة المتوسطة 6، 7، 8، 9)، في الدائرة ذات 100 لون.  (الصورة مقدمة من شركة </a:t>
            </a:r>
            <a:r>
              <a:rPr lang="ar-IQ" sz="4000" dirty="0" err="1">
                <a:solidFill>
                  <a:prstClr val="black"/>
                </a:solidFill>
                <a:latin typeface="Times New Roman" pitchFamily="18" charset="0"/>
                <a:cs typeface="Times New Roman" pitchFamily="18" charset="0"/>
              </a:rPr>
              <a:t>مونسيل</a:t>
            </a:r>
            <a:r>
              <a:rPr lang="ar-IQ" sz="4000" dirty="0">
                <a:solidFill>
                  <a:prstClr val="black"/>
                </a:solidFill>
                <a:latin typeface="Times New Roman" pitchFamily="18" charset="0"/>
                <a:cs typeface="Times New Roman" pitchFamily="18" charset="0"/>
              </a:rPr>
              <a:t> للأشكال المتوسطة (المشار إليها بالأرقام 1، 2، 3، 4، وشركة الألوان.</a:t>
            </a:r>
          </a:p>
        </p:txBody>
      </p:sp>
    </p:spTree>
    <p:extLst>
      <p:ext uri="{BB962C8B-B14F-4D97-AF65-F5344CB8AC3E}">
        <p14:creationId xmlns:p14="http://schemas.microsoft.com/office/powerpoint/2010/main" val="292193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14400"/>
            <a:ext cx="22326600" cy="11603176"/>
          </a:xfrm>
          <a:prstGeom prst="rect">
            <a:avLst/>
          </a:prstGeom>
        </p:spPr>
        <p:txBody>
          <a:bodyPr wrap="square">
            <a:spAutoFit/>
          </a:bodyPr>
          <a:lstStyle/>
          <a:p>
            <a:pPr lvl="0"/>
            <a:r>
              <a:rPr lang="en-US" sz="4400" b="1" u="sng" dirty="0">
                <a:solidFill>
                  <a:prstClr val="black"/>
                </a:solidFill>
                <a:latin typeface="Times New Roman" pitchFamily="18" charset="0"/>
                <a:cs typeface="Times New Roman" pitchFamily="18" charset="0"/>
              </a:rPr>
              <a:t>Pitch</a:t>
            </a:r>
            <a:r>
              <a:rPr lang="en-US" sz="4400" dirty="0">
                <a:solidFill>
                  <a:prstClr val="black"/>
                </a:solidFill>
                <a:latin typeface="Times New Roman" pitchFamily="18" charset="0"/>
                <a:cs typeface="Times New Roman" pitchFamily="18" charset="0"/>
              </a:rPr>
              <a:t> : To fix at a certain level the acuteness or gravity of a value or tone .</a:t>
            </a:r>
            <a:endParaRPr lang="ar-IQ" sz="4400" dirty="0">
              <a:solidFill>
                <a:prstClr val="black"/>
              </a:solidFill>
              <a:latin typeface="Times New Roman" pitchFamily="18" charset="0"/>
              <a:cs typeface="Times New Roman" pitchFamily="18" charset="0"/>
            </a:endParaRPr>
          </a:p>
          <a:p>
            <a:pPr lvl="0"/>
            <a:r>
              <a:rPr lang="ar-IQ" sz="4400" u="sng" dirty="0">
                <a:solidFill>
                  <a:srgbClr val="C00000"/>
                </a:solidFill>
                <a:latin typeface="Times New Roman" pitchFamily="18" charset="0"/>
                <a:cs typeface="Times New Roman" pitchFamily="18" charset="0"/>
              </a:rPr>
              <a:t>درجة الصوت: لتثبيت حدة أو خطورة قيمة أو نغمة معينة عند مستوى معين.</a:t>
            </a:r>
          </a:p>
          <a:p>
            <a:pPr lvl="0"/>
            <a:r>
              <a:rPr lang="en-US" sz="4400" dirty="0">
                <a:solidFill>
                  <a:prstClr val="black"/>
                </a:solidFill>
                <a:latin typeface="Times New Roman" pitchFamily="18" charset="0"/>
                <a:cs typeface="Times New Roman" pitchFamily="18" charset="0"/>
              </a:rPr>
              <a:t> </a:t>
            </a:r>
            <a:r>
              <a:rPr lang="en-US" sz="4400" b="1" u="sng" dirty="0">
                <a:solidFill>
                  <a:prstClr val="black"/>
                </a:solidFill>
                <a:latin typeface="Times New Roman" pitchFamily="18" charset="0"/>
                <a:cs typeface="Times New Roman" pitchFamily="18" charset="0"/>
              </a:rPr>
              <a:t>Major</a:t>
            </a:r>
            <a:r>
              <a:rPr lang="en-US" sz="4400" dirty="0">
                <a:solidFill>
                  <a:prstClr val="black"/>
                </a:solidFill>
                <a:latin typeface="Times New Roman" pitchFamily="18" charset="0"/>
                <a:cs typeface="Times New Roman" pitchFamily="18" charset="0"/>
              </a:rPr>
              <a:t> : Large or greater interval . Strong contrast </a:t>
            </a:r>
            <a:endParaRPr lang="ar-IQ" sz="4400" dirty="0">
              <a:solidFill>
                <a:prstClr val="black"/>
              </a:solidFill>
              <a:latin typeface="Times New Roman" pitchFamily="18" charset="0"/>
              <a:cs typeface="Times New Roman" pitchFamily="18" charset="0"/>
            </a:endParaRPr>
          </a:p>
          <a:p>
            <a:pPr lvl="0"/>
            <a:r>
              <a:rPr lang="ar-IQ" sz="4400" u="sng" dirty="0">
                <a:solidFill>
                  <a:srgbClr val="C00000"/>
                </a:solidFill>
                <a:latin typeface="Times New Roman" pitchFamily="18" charset="0"/>
                <a:cs typeface="Times New Roman" pitchFamily="18" charset="0"/>
              </a:rPr>
              <a:t>الكبرى: فاصل كبير أو أكبر.  تباين قوي</a:t>
            </a:r>
          </a:p>
          <a:p>
            <a:pPr lvl="0"/>
            <a:r>
              <a:rPr lang="en-US" sz="4400" b="1" u="sng" dirty="0">
                <a:solidFill>
                  <a:prstClr val="black"/>
                </a:solidFill>
                <a:latin typeface="Times New Roman" pitchFamily="18" charset="0"/>
                <a:cs typeface="Times New Roman" pitchFamily="18" charset="0"/>
              </a:rPr>
              <a:t>Minor</a:t>
            </a:r>
            <a:r>
              <a:rPr lang="en-US" sz="4400" dirty="0">
                <a:solidFill>
                  <a:prstClr val="black"/>
                </a:solidFill>
                <a:latin typeface="Times New Roman" pitchFamily="18" charset="0"/>
                <a:cs typeface="Times New Roman" pitchFamily="18" charset="0"/>
              </a:rPr>
              <a:t> : Small interval , closed up , muted . Subdued or muffled contrast</a:t>
            </a:r>
            <a:endParaRPr lang="ar-IQ" sz="4400" dirty="0">
              <a:solidFill>
                <a:prstClr val="black"/>
              </a:solidFill>
              <a:latin typeface="Times New Roman" pitchFamily="18" charset="0"/>
              <a:cs typeface="Times New Roman" pitchFamily="18" charset="0"/>
            </a:endParaRPr>
          </a:p>
          <a:p>
            <a:pPr lvl="0"/>
            <a:r>
              <a:rPr lang="ar-IQ" sz="4400" u="sng" dirty="0">
                <a:solidFill>
                  <a:srgbClr val="C00000"/>
                </a:solidFill>
                <a:latin typeface="Times New Roman" pitchFamily="18" charset="0"/>
                <a:cs typeface="Times New Roman" pitchFamily="18" charset="0"/>
              </a:rPr>
              <a:t>طفيف: فاصل زمني صغير، مغلق، مكتوم.  تباين خافت أو مكتوم.</a:t>
            </a:r>
          </a:p>
          <a:p>
            <a:pPr lvl="0"/>
            <a:endParaRPr lang="ar-IQ" sz="4400" u="sng" dirty="0">
              <a:solidFill>
                <a:srgbClr val="C00000"/>
              </a:solidFill>
              <a:latin typeface="Times New Roman" pitchFamily="18" charset="0"/>
              <a:cs typeface="Times New Roman" pitchFamily="18" charset="0"/>
            </a:endParaRPr>
          </a:p>
          <a:p>
            <a:pPr lvl="0"/>
            <a:r>
              <a:rPr lang="en-US" sz="4400" dirty="0">
                <a:latin typeface="Times New Roman" pitchFamily="18" charset="0"/>
                <a:cs typeface="Times New Roman" pitchFamily="18" charset="0"/>
              </a:rPr>
              <a:t>In the diagram there are nine values or tones grading from black to white . Values 1,2 , and 3 are in the low key ; 4 , 5 , and 6 the intermediate key 7 , 8 , and 9 the high key . If the darkest and lightest values in the design are three steps apart or less , such as 3 and 7 it may be called a minor key</a:t>
            </a:r>
            <a:endParaRPr lang="ar-IQ" sz="4400" dirty="0">
              <a:latin typeface="Times New Roman" pitchFamily="18" charset="0"/>
              <a:cs typeface="Times New Roman" pitchFamily="18" charset="0"/>
            </a:endParaRPr>
          </a:p>
          <a:p>
            <a:pPr lvl="0" algn="r" rtl="1"/>
            <a:r>
              <a:rPr lang="ar-IQ" sz="4400" dirty="0">
                <a:solidFill>
                  <a:prstClr val="black"/>
                </a:solidFill>
                <a:latin typeface="Times New Roman" pitchFamily="18" charset="0"/>
                <a:cs typeface="Times New Roman" pitchFamily="18" charset="0"/>
              </a:rPr>
              <a:t>يوجد في الرسم البياني تسع قيم أو نغمات تتدرج من الأسود إلى الابيض. القيم 1,2 و 3 موجودة في المفتاح المنخفض ;  4 و 5 و 6 المفتاح المتوسط   7 و 8 و 9 المفتاح العالي.  إذا كانت القيم </a:t>
            </a:r>
            <a:r>
              <a:rPr lang="ar-IQ" sz="4400" dirty="0" err="1">
                <a:solidFill>
                  <a:prstClr val="black"/>
                </a:solidFill>
                <a:latin typeface="Times New Roman" pitchFamily="18" charset="0"/>
                <a:cs typeface="Times New Roman" pitchFamily="18" charset="0"/>
              </a:rPr>
              <a:t>الأغمق</a:t>
            </a:r>
            <a:r>
              <a:rPr lang="ar-IQ" sz="4400" dirty="0">
                <a:solidFill>
                  <a:prstClr val="black"/>
                </a:solidFill>
                <a:latin typeface="Times New Roman" pitchFamily="18" charset="0"/>
                <a:cs typeface="Times New Roman" pitchFamily="18" charset="0"/>
              </a:rPr>
              <a:t> </a:t>
            </a:r>
            <a:r>
              <a:rPr lang="ar-IQ" sz="4400" dirty="0" err="1">
                <a:solidFill>
                  <a:prstClr val="black"/>
                </a:solidFill>
                <a:latin typeface="Times New Roman" pitchFamily="18" charset="0"/>
                <a:cs typeface="Times New Roman" pitchFamily="18" charset="0"/>
              </a:rPr>
              <a:t>والأفتح</a:t>
            </a:r>
            <a:r>
              <a:rPr lang="ar-IQ" sz="4400" dirty="0">
                <a:solidFill>
                  <a:prstClr val="black"/>
                </a:solidFill>
                <a:latin typeface="Times New Roman" pitchFamily="18" charset="0"/>
                <a:cs typeface="Times New Roman" pitchFamily="18" charset="0"/>
              </a:rPr>
              <a:t> في التصميم تفصل بينها ثلاث خطوات أو أقل، مثل 3 و7، فقد يطلق عليه مفتاح ثانوي.</a:t>
            </a:r>
            <a:endParaRPr lang="en-US" sz="4400" dirty="0">
              <a:solidFill>
                <a:prstClr val="black"/>
              </a:solidFill>
              <a:latin typeface="Times New Roman" pitchFamily="18" charset="0"/>
              <a:cs typeface="Times New Roman" pitchFamily="18" charset="0"/>
            </a:endParaRPr>
          </a:p>
          <a:p>
            <a:pPr lvl="0" algn="l"/>
            <a:r>
              <a:rPr lang="en-US" sz="4400" dirty="0">
                <a:solidFill>
                  <a:srgbClr val="C00000"/>
                </a:solidFill>
                <a:latin typeface="Times New Roman" pitchFamily="18" charset="0"/>
                <a:cs typeface="Times New Roman" pitchFamily="18" charset="0"/>
              </a:rPr>
              <a:t> there is greater interval between the darkest and lightest values and they are five , six , or seven steps apart , strong contrast results , and it may be called a major key</a:t>
            </a:r>
          </a:p>
          <a:p>
            <a:pPr lvl="0" algn="r" rtl="1"/>
            <a:r>
              <a:rPr lang="ar-IQ" sz="4400" b="1" u="sng" dirty="0">
                <a:solidFill>
                  <a:srgbClr val="C00000"/>
                </a:solidFill>
                <a:latin typeface="Times New Roman" pitchFamily="18" charset="0"/>
                <a:cs typeface="Times New Roman" pitchFamily="18" charset="0"/>
              </a:rPr>
              <a:t> هناك فاصل زمني أكبر بين القيم </a:t>
            </a:r>
            <a:r>
              <a:rPr lang="ar-IQ" sz="4400" b="1" u="sng" dirty="0" err="1">
                <a:solidFill>
                  <a:srgbClr val="C00000"/>
                </a:solidFill>
                <a:latin typeface="Times New Roman" pitchFamily="18" charset="0"/>
                <a:cs typeface="Times New Roman" pitchFamily="18" charset="0"/>
              </a:rPr>
              <a:t>الأغمق</a:t>
            </a:r>
            <a:r>
              <a:rPr lang="ar-IQ" sz="4400" b="1" u="sng" dirty="0">
                <a:solidFill>
                  <a:srgbClr val="C00000"/>
                </a:solidFill>
                <a:latin typeface="Times New Roman" pitchFamily="18" charset="0"/>
                <a:cs typeface="Times New Roman" pitchFamily="18" charset="0"/>
              </a:rPr>
              <a:t> </a:t>
            </a:r>
            <a:r>
              <a:rPr lang="ar-IQ" sz="4400" b="1" u="sng" dirty="0" err="1">
                <a:solidFill>
                  <a:srgbClr val="C00000"/>
                </a:solidFill>
                <a:latin typeface="Times New Roman" pitchFamily="18" charset="0"/>
                <a:cs typeface="Times New Roman" pitchFamily="18" charset="0"/>
              </a:rPr>
              <a:t>والأفتح</a:t>
            </a:r>
            <a:r>
              <a:rPr lang="ar-IQ" sz="4400" b="1" u="sng" dirty="0">
                <a:solidFill>
                  <a:srgbClr val="C00000"/>
                </a:solidFill>
                <a:latin typeface="Times New Roman" pitchFamily="18" charset="0"/>
                <a:cs typeface="Times New Roman" pitchFamily="18" charset="0"/>
              </a:rPr>
              <a:t> ويفصل بينهما خمس أو ست أو سبع خطوات، وينتج عن ذلك تباين قوي، ويمكن تسميته بالمفتاح الرئيسي.</a:t>
            </a:r>
            <a:r>
              <a:rPr lang="ar-IQ" sz="4400" dirty="0">
                <a:solidFill>
                  <a:prstClr val="black"/>
                </a:solidFill>
                <a:latin typeface="Times New Roman" pitchFamily="18" charset="0"/>
                <a:cs typeface="Times New Roman" pitchFamily="18" charset="0"/>
              </a:rPr>
              <a:t>  </a:t>
            </a:r>
            <a:endParaRPr lang="en-US" sz="4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98082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2976" y="838200"/>
            <a:ext cx="22120616" cy="11603176"/>
          </a:xfrm>
          <a:prstGeom prst="rect">
            <a:avLst/>
          </a:prstGeom>
        </p:spPr>
        <p:txBody>
          <a:bodyPr wrap="square">
            <a:spAutoFit/>
          </a:bodyPr>
          <a:lstStyle/>
          <a:p>
            <a:pPr lvl="0"/>
            <a:r>
              <a:rPr lang="en-US" sz="4400" dirty="0">
                <a:solidFill>
                  <a:prstClr val="black"/>
                </a:solidFill>
                <a:latin typeface="Times New Roman" pitchFamily="18" charset="0"/>
                <a:cs typeface="Times New Roman" pitchFamily="18" charset="0"/>
              </a:rPr>
              <a:t>Any painting or design may be thus classified . Some , like the example used , are quite definite and are distinctly in a certain category others lie on the border line and are more difficult of classification </a:t>
            </a:r>
          </a:p>
          <a:p>
            <a:pPr lvl="0" algn="r" rtl="1"/>
            <a:r>
              <a:rPr lang="ar-IQ" sz="4400" dirty="0">
                <a:solidFill>
                  <a:prstClr val="black"/>
                </a:solidFill>
                <a:latin typeface="Times New Roman" pitchFamily="18" charset="0"/>
                <a:cs typeface="Times New Roman" pitchFamily="18" charset="0"/>
              </a:rPr>
              <a:t>وبالتالي يمكن تصنيف أي لوحة أو تصميم.  وبعضها، مثل المثال المستخدم، محدد تمامًا وينتمي بشكل واضح إلى فئة معينة، والبعض الآخر يقع على الخط الحدودي ويكون تصنيفه أكثر صعوبة. </a:t>
            </a:r>
            <a:endParaRPr lang="en-US" sz="4400" dirty="0">
              <a:solidFill>
                <a:prstClr val="black"/>
              </a:solidFill>
              <a:latin typeface="Times New Roman" pitchFamily="18" charset="0"/>
              <a:cs typeface="Times New Roman" pitchFamily="18" charset="0"/>
            </a:endParaRPr>
          </a:p>
          <a:p>
            <a:pPr lvl="0" algn="r" rtl="1"/>
            <a:endParaRPr lang="en-US" sz="4400" dirty="0">
              <a:solidFill>
                <a:prstClr val="black"/>
              </a:solidFill>
              <a:latin typeface="Times New Roman" pitchFamily="18" charset="0"/>
              <a:cs typeface="Times New Roman" pitchFamily="18" charset="0"/>
            </a:endParaRPr>
          </a:p>
          <a:p>
            <a:r>
              <a:rPr lang="en-US" sz="4400" dirty="0">
                <a:latin typeface="Times New Roman" pitchFamily="18" charset="0"/>
                <a:cs typeface="Times New Roman" pitchFamily="18" charset="0"/>
              </a:rPr>
              <a:t> however , an exact classification is unimportant . except for the purpose of analysis or discussion . the value of this diagram is that it will help one to decide more quickly and easily in advance the key that will best fit the expression ,eliminating the necessity of feeling around Neither is there anything vaguely in all direction</a:t>
            </a:r>
          </a:p>
          <a:p>
            <a:pPr algn="r" rtl="1"/>
            <a:r>
              <a:rPr lang="ar-IQ" sz="4400" dirty="0">
                <a:latin typeface="Times New Roman" pitchFamily="18" charset="0"/>
                <a:cs typeface="Times New Roman" pitchFamily="18" charset="0"/>
              </a:rPr>
              <a:t>ومع ذلك، فإن التصنيف الدقيق غير مهم.  إلا لغرض التحليل أو المناقشة.  قيمة هذا الرسم البياني هي أنه سيساعد الشخص على أن يقرر بسرعة وسهولة مقدمًا المفتاح الذي يناسب التعبير بشكل أفضل، مما يلغي الحاجة إلى الشعور بالمحيط.</a:t>
            </a:r>
            <a:endParaRPr lang="en-US" sz="4400" dirty="0">
              <a:latin typeface="Times New Roman" pitchFamily="18" charset="0"/>
              <a:cs typeface="Times New Roman" pitchFamily="18" charset="0"/>
            </a:endParaRPr>
          </a:p>
          <a:p>
            <a:r>
              <a:rPr lang="en-US" sz="4400" u="sng" dirty="0">
                <a:solidFill>
                  <a:srgbClr val="FF0000"/>
                </a:solidFill>
                <a:latin typeface="Times New Roman" pitchFamily="18" charset="0"/>
                <a:cs typeface="Times New Roman" pitchFamily="18" charset="0"/>
              </a:rPr>
              <a:t> arbitrary about it , since it is intended only as a guide . even after the key is tentatively decided , it may still be shifted up or down </a:t>
            </a:r>
          </a:p>
          <a:p>
            <a:pPr algn="r" rtl="1"/>
            <a:r>
              <a:rPr lang="ar-IQ" sz="4400" u="sng" dirty="0">
                <a:solidFill>
                  <a:srgbClr val="FF0000"/>
                </a:solidFill>
                <a:latin typeface="Times New Roman" pitchFamily="18" charset="0"/>
                <a:cs typeface="Times New Roman" pitchFamily="18" charset="0"/>
              </a:rPr>
              <a:t> كما أنه لا يوجد أي شيء غامض في كل الاتجاهات.  اعتباطي بشأنه، لأنه يهدف فقط إلى أن يكون دليلاً. حتى بعد تحديد المفتاح مبدئيًا، قد يتم نقله لأعلى أو لأسفل</a:t>
            </a:r>
          </a:p>
          <a:p>
            <a:pPr algn="r" rtl="1"/>
            <a:r>
              <a:rPr lang="ar-IQ" sz="4400"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75474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125747"/>
            <a:ext cx="22548011" cy="10248960"/>
          </a:xfrm>
          <a:prstGeom prst="rect">
            <a:avLst/>
          </a:prstGeom>
        </p:spPr>
        <p:txBody>
          <a:bodyPr wrap="square">
            <a:spAutoFit/>
          </a:bodyPr>
          <a:lstStyle/>
          <a:p>
            <a:pPr lvl="0" algn="l"/>
            <a:r>
              <a:rPr lang="en-US" sz="4400" u="sng" dirty="0">
                <a:solidFill>
                  <a:srgbClr val="C00000"/>
                </a:solidFill>
                <a:latin typeface="Times New Roman" pitchFamily="18" charset="0"/>
                <a:cs typeface="Times New Roman" pitchFamily="18" charset="0"/>
              </a:rPr>
              <a:t>Each key in painting , like each key in music , has a distinctive emotional character the luminous high major key is positive , stimulating and cheerfully mundane </a:t>
            </a:r>
          </a:p>
          <a:p>
            <a:pPr lvl="0" algn="l"/>
            <a:endParaRPr lang="en-US" sz="4400" u="sng" dirty="0">
              <a:solidFill>
                <a:srgbClr val="C00000"/>
              </a:solidFill>
              <a:latin typeface="Times New Roman" pitchFamily="18" charset="0"/>
              <a:cs typeface="Times New Roman" pitchFamily="18" charset="0"/>
            </a:endParaRPr>
          </a:p>
          <a:p>
            <a:pPr lvl="0" algn="r" rtl="1"/>
            <a:r>
              <a:rPr lang="ar-IQ" sz="4400" dirty="0">
                <a:latin typeface="Times New Roman" pitchFamily="18" charset="0"/>
                <a:cs typeface="Times New Roman" pitchFamily="18" charset="0"/>
              </a:rPr>
              <a:t>كل مفتاح في الرسم، مثل كل مفتاح في الموسيقى، له طابع عاطفي مميز. المفتاح الرئيسي العالي المضيء إيجابي ومثير ومبهج.</a:t>
            </a:r>
            <a:endParaRPr lang="en-US" sz="4400" dirty="0">
              <a:latin typeface="Times New Roman" pitchFamily="18" charset="0"/>
              <a:cs typeface="Times New Roman" pitchFamily="18" charset="0"/>
            </a:endParaRPr>
          </a:p>
          <a:p>
            <a:pPr lvl="0"/>
            <a:r>
              <a:rPr lang="en-US" sz="4400" dirty="0">
                <a:latin typeface="Times New Roman" pitchFamily="18" charset="0"/>
                <a:cs typeface="Times New Roman" pitchFamily="18" charset="0"/>
              </a:rPr>
              <a:t>The high minor has a delicate , feminine quality and is more pensive the intermediate major key is picturesque , strong , rich , with a some . </a:t>
            </a:r>
          </a:p>
          <a:p>
            <a:pPr lvl="0" algn="r" rtl="1"/>
            <a:r>
              <a:rPr lang="ar-IQ" sz="4400" dirty="0">
                <a:latin typeface="Times New Roman" pitchFamily="18" charset="0"/>
                <a:cs typeface="Times New Roman" pitchFamily="18" charset="0"/>
              </a:rPr>
              <a:t>يتمتع المفتاح الثانوي العالي بجودة أنثوية حساسة وأكثر تأملاً، أما المفتاح الرئيسي المتوسط   فهو خلفي، قوي، غني، مع بعض.</a:t>
            </a:r>
          </a:p>
          <a:p>
            <a:pPr lvl="0" algn="r" rtl="1"/>
            <a:endParaRPr lang="en-US" sz="4400" dirty="0">
              <a:latin typeface="Times New Roman" pitchFamily="18" charset="0"/>
              <a:cs typeface="Times New Roman" pitchFamily="18" charset="0"/>
            </a:endParaRPr>
          </a:p>
          <a:p>
            <a:pPr lvl="0" algn="l"/>
            <a:r>
              <a:rPr lang="ar-IQ" sz="4400" b="1" u="sng" dirty="0">
                <a:latin typeface="Times New Roman" pitchFamily="18" charset="0"/>
                <a:cs typeface="Times New Roman" pitchFamily="18" charset="0"/>
              </a:rPr>
              <a:t> </a:t>
            </a:r>
            <a:r>
              <a:rPr lang="en-US" sz="4400" b="1" u="sng" dirty="0">
                <a:solidFill>
                  <a:srgbClr val="C00000"/>
                </a:solidFill>
                <a:latin typeface="Times New Roman" pitchFamily="18" charset="0"/>
                <a:cs typeface="Times New Roman" pitchFamily="18" charset="0"/>
              </a:rPr>
              <a:t>Contrast</a:t>
            </a:r>
            <a:r>
              <a:rPr lang="en-US" sz="4400" b="1" u="sng" dirty="0">
                <a:latin typeface="Times New Roman" pitchFamily="18" charset="0"/>
                <a:cs typeface="Times New Roman" pitchFamily="18" charset="0"/>
              </a:rPr>
              <a:t> </a:t>
            </a:r>
            <a:r>
              <a:rPr lang="ar-IQ" sz="4400" b="1" u="sng" dirty="0">
                <a:latin typeface="Times New Roman" pitchFamily="18" charset="0"/>
                <a:cs typeface="Times New Roman" pitchFamily="18" charset="0"/>
              </a:rPr>
              <a:t>التباين او التناقض    </a:t>
            </a:r>
            <a:endParaRPr lang="en-US" sz="4400" b="1" u="sng" dirty="0">
              <a:latin typeface="Times New Roman" pitchFamily="18" charset="0"/>
              <a:cs typeface="Times New Roman" pitchFamily="18" charset="0"/>
            </a:endParaRPr>
          </a:p>
          <a:p>
            <a:pPr lvl="0" rtl="1"/>
            <a:r>
              <a:rPr lang="en-US" sz="4400" dirty="0">
                <a:latin typeface="Times New Roman" pitchFamily="18" charset="0"/>
                <a:cs typeface="Times New Roman" pitchFamily="18" charset="0"/>
              </a:rPr>
              <a:t>contrast , opposites are intensified and derive their meaning . life consists of things and the by things is woven from the contrast or interval between the rhythm that is life difference between things.</a:t>
            </a:r>
          </a:p>
          <a:p>
            <a:pPr lvl="0" algn="r" rtl="1"/>
            <a:r>
              <a:rPr lang="ar-IQ" sz="4400" b="1" u="sng" dirty="0">
                <a:solidFill>
                  <a:srgbClr val="C00000"/>
                </a:solidFill>
                <a:latin typeface="Times New Roman" pitchFamily="18" charset="0"/>
                <a:cs typeface="Times New Roman" pitchFamily="18" charset="0"/>
              </a:rPr>
              <a:t>التباين، هو تكثف الأضداد ويستمد ويكتمل معناها.  الحياة تتكون من الأشياء والفرق بين الأشياء. بالأشياء المنسوجة من التباين أو الفاصل بين إيقاع الحياة. </a:t>
            </a:r>
            <a:r>
              <a:rPr lang="en-US" sz="4400" b="1" u="sng" dirty="0">
                <a:solidFill>
                  <a:srgbClr val="C00000"/>
                </a:solidFill>
                <a:latin typeface="Times New Roman" pitchFamily="18" charset="0"/>
                <a:cs typeface="Times New Roman" pitchFamily="18" charset="0"/>
              </a:rPr>
              <a:t> </a:t>
            </a:r>
          </a:p>
          <a:p>
            <a:pPr lvl="0" algn="r" rtl="1"/>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1988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964079"/>
            <a:ext cx="22326600" cy="12280285"/>
          </a:xfrm>
          <a:prstGeom prst="rect">
            <a:avLst/>
          </a:prstGeom>
        </p:spPr>
        <p:txBody>
          <a:bodyPr wrap="square">
            <a:spAutoFit/>
          </a:bodyPr>
          <a:lstStyle/>
          <a:p>
            <a:pPr lvl="0"/>
            <a:r>
              <a:rPr lang="en-US" sz="4400" dirty="0">
                <a:solidFill>
                  <a:srgbClr val="C00000"/>
                </a:solidFill>
                <a:latin typeface="Times New Roman" pitchFamily="18" charset="0"/>
                <a:cs typeface="Times New Roman" pitchFamily="18" charset="0"/>
              </a:rPr>
              <a:t>Contrasting long and short waves bombarding cars and eyes create sound and color . warm , soft , rough --cold , hard , smooth : through fingertips contrasting sensations , lift vibrates inward</a:t>
            </a:r>
            <a:endParaRPr lang="ar-IQ" sz="4400" dirty="0">
              <a:solidFill>
                <a:srgbClr val="C00000"/>
              </a:solidFill>
              <a:latin typeface="Times New Roman" pitchFamily="18" charset="0"/>
              <a:cs typeface="Times New Roman" pitchFamily="18" charset="0"/>
            </a:endParaRPr>
          </a:p>
          <a:p>
            <a:pPr lvl="0" algn="r" rtl="1"/>
            <a:r>
              <a:rPr lang="ar-IQ" sz="4400" dirty="0">
                <a:solidFill>
                  <a:prstClr val="black"/>
                </a:solidFill>
                <a:latin typeface="Times New Roman" pitchFamily="18" charset="0"/>
                <a:cs typeface="Times New Roman" pitchFamily="18" charset="0"/>
              </a:rPr>
              <a:t>الموجات الطويلة والقصيرة المتناقضة التي تقصف السيارات والعيون تخلق الصوت واللون.  دافئ، ناعم، خشن - بارد، صلب، ناعم: من خلال أطراف الأصابع أحاسيس متناقضة، يرفع الاهتزاز إلى الداخل</a:t>
            </a:r>
          </a:p>
          <a:p>
            <a:pPr lvl="0"/>
            <a:r>
              <a:rPr lang="en-US" sz="4400" dirty="0">
                <a:solidFill>
                  <a:srgbClr val="C00000"/>
                </a:solidFill>
                <a:latin typeface="Times New Roman" pitchFamily="18" charset="0"/>
                <a:cs typeface="Times New Roman" pitchFamily="18" charset="0"/>
              </a:rPr>
              <a:t>Contrast , opposition , conflict , or variety is the dynamic essence of all existence - and of all art forms that dramatize the life of man .</a:t>
            </a:r>
          </a:p>
          <a:p>
            <a:pPr lvl="0" algn="r" rtl="1"/>
            <a:r>
              <a:rPr lang="ar-IQ" sz="4400" u="sng" dirty="0">
                <a:solidFill>
                  <a:srgbClr val="C00000"/>
                </a:solidFill>
                <a:latin typeface="Times New Roman" pitchFamily="18" charset="0"/>
                <a:cs typeface="Times New Roman" pitchFamily="18" charset="0"/>
              </a:rPr>
              <a:t>إن التباين أو التعارض أو الصراع أو التنوع هو الجوهر الديناميكي لكل الوجود – ولكل الأشكال الفنية التي تضفي طابعًا دراميًا على حياة الإنسان.  </a:t>
            </a:r>
          </a:p>
          <a:p>
            <a:pPr lvl="0"/>
            <a:r>
              <a:rPr lang="en-US" sz="4400" u="sng" dirty="0">
                <a:solidFill>
                  <a:srgbClr val="C00000"/>
                </a:solidFill>
                <a:latin typeface="Times New Roman" pitchFamily="18" charset="0"/>
                <a:cs typeface="Times New Roman" pitchFamily="18" charset="0"/>
              </a:rPr>
              <a:t> Contrast is as essential to design as unity </a:t>
            </a:r>
            <a:r>
              <a:rPr lang="ar-IQ" sz="4400" u="sng" dirty="0">
                <a:solidFill>
                  <a:srgbClr val="C00000"/>
                </a:solidFill>
                <a:latin typeface="Times New Roman" pitchFamily="18" charset="0"/>
                <a:cs typeface="Times New Roman" pitchFamily="18" charset="0"/>
              </a:rPr>
              <a:t>التباين ضروري للتصميم مثل الوحدة</a:t>
            </a:r>
            <a:endParaRPr lang="en-US" sz="4400" u="sng" dirty="0">
              <a:solidFill>
                <a:srgbClr val="C00000"/>
              </a:solidFill>
              <a:latin typeface="Times New Roman" pitchFamily="18" charset="0"/>
              <a:cs typeface="Times New Roman" pitchFamily="18" charset="0"/>
            </a:endParaRPr>
          </a:p>
          <a:p>
            <a:pPr lvl="0"/>
            <a:endParaRPr lang="en-US" sz="4400" dirty="0">
              <a:solidFill>
                <a:srgbClr val="C00000"/>
              </a:solidFill>
              <a:latin typeface="Times New Roman" pitchFamily="18" charset="0"/>
              <a:cs typeface="Times New Roman" pitchFamily="18" charset="0"/>
            </a:endParaRPr>
          </a:p>
          <a:p>
            <a:pPr lvl="0"/>
            <a:r>
              <a:rPr lang="en-US" sz="4400" dirty="0">
                <a:latin typeface="Times New Roman" pitchFamily="18" charset="0"/>
                <a:cs typeface="Times New Roman" pitchFamily="18" charset="0"/>
              </a:rPr>
              <a:t> Variety stimulates interest and rouses excitement . Variety vitalizes design ; spices composition . </a:t>
            </a:r>
          </a:p>
          <a:p>
            <a:pPr lvl="0"/>
            <a:r>
              <a:rPr lang="en-US" sz="4400" dirty="0">
                <a:latin typeface="Times New Roman" pitchFamily="18" charset="0"/>
                <a:cs typeface="Times New Roman" pitchFamily="18" charset="0"/>
              </a:rPr>
              <a:t>a composition with too little contrast is monotonous , insipid</a:t>
            </a:r>
          </a:p>
          <a:p>
            <a:pPr lvl="0" algn="r" rtl="1"/>
            <a:r>
              <a:rPr lang="ar-IQ" sz="4400" dirty="0">
                <a:solidFill>
                  <a:srgbClr val="C00000"/>
                </a:solidFill>
                <a:latin typeface="Times New Roman" pitchFamily="18" charset="0"/>
                <a:cs typeface="Times New Roman" pitchFamily="18" charset="0"/>
              </a:rPr>
              <a:t> التنوع يثير الاهتمام ويثير الإثارة.  التنوع ينشط التصميم؛  تركيبة التشكيل.  التشكيل ذات التباين القليل جدًا والرتيب، وغير مشوقة</a:t>
            </a:r>
          </a:p>
          <a:p>
            <a:pPr lvl="0" algn="l"/>
            <a:r>
              <a:rPr lang="en-US" sz="4400" dirty="0">
                <a:solidFill>
                  <a:srgbClr val="C00000"/>
                </a:solidFill>
                <a:latin typeface="Times New Roman" pitchFamily="18" charset="0"/>
                <a:cs typeface="Times New Roman" pitchFamily="18" charset="0"/>
              </a:rPr>
              <a:t>In any design a certain amount of variety is inevitable ; a black I me d raw on while paper automatically produces a contrast of values</a:t>
            </a:r>
            <a:endParaRPr lang="ar-IQ" sz="4400" dirty="0">
              <a:solidFill>
                <a:srgbClr val="C00000"/>
              </a:solidFill>
              <a:latin typeface="Times New Roman" pitchFamily="18" charset="0"/>
              <a:cs typeface="Times New Roman" pitchFamily="18" charset="0"/>
            </a:endParaRPr>
          </a:p>
          <a:p>
            <a:pPr lvl="0" algn="r" rtl="1"/>
            <a:r>
              <a:rPr lang="ar-IQ" sz="4400" dirty="0">
                <a:solidFill>
                  <a:srgbClr val="C00000"/>
                </a:solidFill>
                <a:latin typeface="Times New Roman" pitchFamily="18" charset="0"/>
                <a:cs typeface="Times New Roman" pitchFamily="18" charset="0"/>
              </a:rPr>
              <a:t>في أي تصميم، هناك قدر معين من التنوع أمر لا مفر منه؛  يتم وضع اللون الأسود على الخام بينما ينتج الورق تلقائيًا تباينًا في القيم.</a:t>
            </a:r>
          </a:p>
        </p:txBody>
      </p:sp>
      <p:sp>
        <p:nvSpPr>
          <p:cNvPr id="5" name="AutoShape 4" descr="10 أعمال فنية عالمية يجب على كل مهتم معرفته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10 أعمال فنية عالمية يجب على كل مهتم معرفته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045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066800"/>
            <a:ext cx="22326600" cy="13018949"/>
          </a:xfrm>
          <a:prstGeom prst="rect">
            <a:avLst/>
          </a:prstGeom>
        </p:spPr>
        <p:txBody>
          <a:bodyPr wrap="square">
            <a:spAutoFit/>
          </a:bodyPr>
          <a:lstStyle/>
          <a:p>
            <a:r>
              <a:rPr lang="en-US" sz="4000" b="1" u="sng" dirty="0">
                <a:latin typeface="Times New Roman" pitchFamily="18" charset="0"/>
                <a:cs typeface="Times New Roman" pitchFamily="18" charset="0"/>
              </a:rPr>
              <a:t>VALUE </a:t>
            </a:r>
            <a:r>
              <a:rPr lang="ar-IQ" sz="4000" b="1" u="sng" dirty="0">
                <a:latin typeface="Times New Roman" pitchFamily="18" charset="0"/>
                <a:cs typeface="Times New Roman" pitchFamily="18" charset="0"/>
              </a:rPr>
              <a:t> القيمة   </a:t>
            </a:r>
          </a:p>
          <a:p>
            <a:r>
              <a:rPr lang="en-US" sz="4000" dirty="0">
                <a:latin typeface="Times New Roman" pitchFamily="18" charset="0"/>
                <a:cs typeface="Times New Roman" pitchFamily="18" charset="0"/>
              </a:rPr>
              <a:t>Light is everything in the visual arts . Without it these arts could not exist . The artist controls light intensity with his effects .</a:t>
            </a:r>
            <a:endParaRPr lang="ar-IQ" sz="4000" dirty="0">
              <a:latin typeface="Times New Roman" pitchFamily="18" charset="0"/>
              <a:cs typeface="Times New Roman" pitchFamily="18" charset="0"/>
            </a:endParaRPr>
          </a:p>
          <a:p>
            <a:pPr algn="r" rtl="1"/>
            <a:r>
              <a:rPr lang="ar-IQ" sz="4000" dirty="0">
                <a:solidFill>
                  <a:srgbClr val="C00000"/>
                </a:solidFill>
                <a:latin typeface="Times New Roman" pitchFamily="18" charset="0"/>
                <a:cs typeface="Times New Roman" pitchFamily="18" charset="0"/>
              </a:rPr>
              <a:t> الضوء هو كل شيء في الفنون البصرية.  وبدونها لا يمكن لهذه الفنون أن توجد.  يتحكم الفنان في شدة الضوء بمؤثراته. </a:t>
            </a:r>
          </a:p>
          <a:p>
            <a:pPr algn="l"/>
            <a:r>
              <a:rPr lang="en-US" sz="4000" dirty="0">
                <a:solidFill>
                  <a:srgbClr val="C00000"/>
                </a:solidFill>
                <a:latin typeface="Times New Roman" pitchFamily="18" charset="0"/>
                <a:cs typeface="Times New Roman" pitchFamily="18" charset="0"/>
              </a:rPr>
              <a:t> Like all animals , we are extremely sensitive to values , changes its color with pigments , and thereby creates light , and any change in its intensity affects us strongly </a:t>
            </a:r>
            <a:endParaRPr lang="ar-IQ" sz="4000" dirty="0">
              <a:solidFill>
                <a:srgbClr val="C00000"/>
              </a:solidFill>
              <a:latin typeface="Times New Roman" pitchFamily="18" charset="0"/>
              <a:cs typeface="Times New Roman" pitchFamily="18" charset="0"/>
            </a:endParaRPr>
          </a:p>
          <a:p>
            <a:pPr algn="r" rtl="1"/>
            <a:r>
              <a:rPr lang="ar-IQ" sz="4000" dirty="0">
                <a:solidFill>
                  <a:srgbClr val="C00000"/>
                </a:solidFill>
                <a:latin typeface="Times New Roman" pitchFamily="18" charset="0"/>
                <a:cs typeface="Times New Roman" pitchFamily="18" charset="0"/>
              </a:rPr>
              <a:t>مثل جميع الحيوانات، نحن حساسون للغاية للقيم، ويغير لونه بالأصباغ، وبالتالي يخلق الضوء، وأي تغيير في شدته يؤثر علينا بشدة. </a:t>
            </a:r>
          </a:p>
          <a:p>
            <a:pPr algn="r" rtl="1"/>
            <a:endParaRPr lang="ar-IQ" sz="4000" dirty="0">
              <a:solidFill>
                <a:srgbClr val="C00000"/>
              </a:solidFill>
              <a:latin typeface="Times New Roman" pitchFamily="18" charset="0"/>
              <a:cs typeface="Times New Roman" pitchFamily="18" charset="0"/>
            </a:endParaRPr>
          </a:p>
          <a:p>
            <a:pPr algn="l"/>
            <a:r>
              <a:rPr lang="en-US" sz="4000" dirty="0">
                <a:latin typeface="Times New Roman" pitchFamily="18" charset="0"/>
                <a:cs typeface="Times New Roman" pitchFamily="18" charset="0"/>
              </a:rPr>
              <a:t>Sunlight stimulates , twilight calms and makes pensive , and darkness depresses with fear and mystery . These are universal reactions to light and are as ancient as Adam </a:t>
            </a:r>
            <a:endParaRPr lang="ar-IQ" sz="4000" dirty="0">
              <a:latin typeface="Times New Roman" pitchFamily="18" charset="0"/>
              <a:cs typeface="Times New Roman" pitchFamily="18" charset="0"/>
            </a:endParaRPr>
          </a:p>
          <a:p>
            <a:pPr algn="r" rtl="1"/>
            <a:r>
              <a:rPr lang="ar-IQ" sz="4000" dirty="0">
                <a:latin typeface="Times New Roman" pitchFamily="18" charset="0"/>
                <a:cs typeface="Times New Roman" pitchFamily="18" charset="0"/>
              </a:rPr>
              <a:t>ضوء الشمس ينشط، والشفق يهدئ ويجعل التأمل، والظلام يكتسح بالخوف والغموض.  هذه ردود أفعال عالمية للضوء وهي قديمة قدم آدم.</a:t>
            </a:r>
          </a:p>
          <a:p>
            <a:pPr algn="r" rtl="1"/>
            <a:endParaRPr lang="ar-IQ" sz="4000" dirty="0">
              <a:latin typeface="Times New Roman" pitchFamily="18" charset="0"/>
              <a:cs typeface="Times New Roman" pitchFamily="18" charset="0"/>
            </a:endParaRPr>
          </a:p>
          <a:p>
            <a:pPr algn="l"/>
            <a:r>
              <a:rPr lang="en-US" sz="4000" dirty="0">
                <a:latin typeface="Times New Roman" pitchFamily="18" charset="0"/>
                <a:cs typeface="Times New Roman" pitchFamily="18" charset="0"/>
              </a:rPr>
              <a:t>The value hey or tonally of a painting is therefore of primp importance . It is the first impression received and immediately engenders an emotional reaction irrespective of the subject matter or composition</a:t>
            </a:r>
            <a:endParaRPr lang="ar-IQ" sz="4000" dirty="0">
              <a:latin typeface="Times New Roman" pitchFamily="18" charset="0"/>
              <a:cs typeface="Times New Roman" pitchFamily="18" charset="0"/>
            </a:endParaRPr>
          </a:p>
          <a:p>
            <a:pPr algn="r" rtl="1"/>
            <a:r>
              <a:rPr lang="ar-IQ" sz="4000" dirty="0">
                <a:solidFill>
                  <a:srgbClr val="C00000"/>
                </a:solidFill>
                <a:latin typeface="Times New Roman" pitchFamily="18" charset="0"/>
                <a:cs typeface="Times New Roman" pitchFamily="18" charset="0"/>
              </a:rPr>
              <a:t> إن القيمة "</a:t>
            </a:r>
            <a:r>
              <a:rPr lang="en-US" sz="4000" dirty="0">
                <a:solidFill>
                  <a:srgbClr val="C00000"/>
                </a:solidFill>
                <a:latin typeface="Times New Roman" pitchFamily="18" charset="0"/>
                <a:cs typeface="Times New Roman" pitchFamily="18" charset="0"/>
              </a:rPr>
              <a:t>hey" </a:t>
            </a:r>
            <a:r>
              <a:rPr lang="ar-IQ" sz="4000" dirty="0">
                <a:solidFill>
                  <a:srgbClr val="C00000"/>
                </a:solidFill>
                <a:latin typeface="Times New Roman" pitchFamily="18" charset="0"/>
                <a:cs typeface="Times New Roman" pitchFamily="18" charset="0"/>
              </a:rPr>
              <a:t>أو الدرجة اللونية للوحة لها أهمية قصوى.  إنه الانطباع الأول الذي يتم تلقيه ويولد رد فعل عاطفي على الفور بغض النظر عن الموضوع أو التكوين</a:t>
            </a:r>
          </a:p>
          <a:p>
            <a:pPr algn="l"/>
            <a:r>
              <a:rPr lang="en-US" sz="4000" dirty="0">
                <a:solidFill>
                  <a:srgbClr val="C00000"/>
                </a:solidFill>
                <a:latin typeface="Times New Roman" pitchFamily="18" charset="0"/>
                <a:cs typeface="Times New Roman" pitchFamily="18" charset="0"/>
              </a:rPr>
              <a:t>it must be remembered that we read to light in a very primitive manner , and this reaction would be the same whether we were viewing a painting or a blank canvas of the same value or tonality</a:t>
            </a:r>
            <a:endParaRPr lang="ar-IQ" sz="4000" dirty="0">
              <a:solidFill>
                <a:srgbClr val="C00000"/>
              </a:solidFill>
              <a:latin typeface="Times New Roman" pitchFamily="18" charset="0"/>
              <a:cs typeface="Times New Roman" pitchFamily="18" charset="0"/>
            </a:endParaRPr>
          </a:p>
          <a:p>
            <a:pPr algn="r" rtl="1"/>
            <a:r>
              <a:rPr lang="ar-IQ" sz="4000" dirty="0">
                <a:solidFill>
                  <a:srgbClr val="C00000"/>
                </a:solidFill>
                <a:latin typeface="Times New Roman" pitchFamily="18" charset="0"/>
                <a:cs typeface="Times New Roman" pitchFamily="18" charset="0"/>
              </a:rPr>
              <a:t>ويجب أن نتذكر أننا نقرأ للضوء بطريقة بدائية للغاية، وسيكون رد الفعل هذا هو نفسه سواء كنا نشاهد لوحة فنية أو قماشًا فارغًا بنفس القيمة أو النغمة. </a:t>
            </a:r>
          </a:p>
          <a:p>
            <a:pPr algn="r" rtl="1"/>
            <a:endParaRPr lang="en-US" sz="4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3154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762000"/>
            <a:ext cx="22479000" cy="10926068"/>
          </a:xfrm>
          <a:prstGeom prst="rect">
            <a:avLst/>
          </a:prstGeom>
        </p:spPr>
        <p:txBody>
          <a:bodyPr wrap="square">
            <a:spAutoFit/>
          </a:bodyPr>
          <a:lstStyle/>
          <a:p>
            <a:r>
              <a:rPr lang="en-US" sz="4400" dirty="0">
                <a:latin typeface="Times New Roman" pitchFamily="18" charset="0"/>
                <a:cs typeface="Times New Roman" pitchFamily="18" charset="0"/>
              </a:rPr>
              <a:t> in both instances the intensity of light reflected to the eye determines he primary Emotional response . While , gray , or black surfaces reflect varying amounts of light each creating a distinctly different mood in the observer . The subsequent reactions to subject and composition may intensify or somewhat neutralize the first impression , but they cannot change it fundamentally</a:t>
            </a:r>
            <a:endParaRPr lang="ar-IQ" sz="4400" dirty="0">
              <a:latin typeface="Times New Roman" pitchFamily="18" charset="0"/>
              <a:cs typeface="Times New Roman" pitchFamily="18" charset="0"/>
            </a:endParaRPr>
          </a:p>
          <a:p>
            <a:pPr algn="r" rtl="1"/>
            <a:r>
              <a:rPr lang="ar-IQ" sz="4400" dirty="0">
                <a:latin typeface="Times New Roman" pitchFamily="18" charset="0"/>
                <a:cs typeface="Times New Roman" pitchFamily="18" charset="0"/>
              </a:rPr>
              <a:t>وفي كلتا الحالتين فإن شدة الضوء المنعكس على العين تحدد الاستجابة العاطفية الأولية.  بينما تعكس الأسطح الرمادية أو السوداء كميات متفاوتة من الضوء مما يخلق مزاجًا مختلفًا تمامًا لدى المراقب.  ردود الفعل اللاحقة على الموضوع والتركيب قد تؤدي إلى تكثيف الانطباع الأول أو تحييده إلى حد ما، لكنها لا تستطيع تغييره بشكل أساسي.</a:t>
            </a:r>
          </a:p>
          <a:p>
            <a:pPr algn="r" rtl="1"/>
            <a:endParaRPr lang="ar-IQ" sz="4400" dirty="0">
              <a:latin typeface="Times New Roman" pitchFamily="18" charset="0"/>
              <a:cs typeface="Times New Roman" pitchFamily="18" charset="0"/>
            </a:endParaRPr>
          </a:p>
          <a:p>
            <a:r>
              <a:rPr lang="en-US" sz="4400" dirty="0">
                <a:solidFill>
                  <a:srgbClr val="C00000"/>
                </a:solidFill>
                <a:latin typeface="Times New Roman" pitchFamily="18" charset="0"/>
                <a:cs typeface="Times New Roman" pitchFamily="18" charset="0"/>
              </a:rPr>
              <a:t>If anyone doubts this , Jet him transpose a painting into a </a:t>
            </a:r>
            <a:r>
              <a:rPr lang="en-US" sz="4400" dirty="0" err="1">
                <a:solidFill>
                  <a:srgbClr val="C00000"/>
                </a:solidFill>
                <a:latin typeface="Times New Roman" pitchFamily="18" charset="0"/>
                <a:cs typeface="Times New Roman" pitchFamily="18" charset="0"/>
              </a:rPr>
              <a:t>hight</a:t>
            </a:r>
            <a:r>
              <a:rPr lang="en-US" sz="4400" dirty="0">
                <a:solidFill>
                  <a:srgbClr val="C00000"/>
                </a:solidFill>
                <a:latin typeface="Times New Roman" pitchFamily="18" charset="0"/>
                <a:cs typeface="Times New Roman" pitchFamily="18" charset="0"/>
              </a:rPr>
              <a:t> key and note the distinct change in feeling , although the subject and composition remain the Rembrandt same. Or let him transpose a Monet into the lower key of el Greco</a:t>
            </a:r>
            <a:endParaRPr lang="ar-IQ" sz="4400" dirty="0">
              <a:solidFill>
                <a:srgbClr val="C00000"/>
              </a:solidFill>
              <a:latin typeface="Times New Roman" pitchFamily="18" charset="0"/>
              <a:cs typeface="Times New Roman" pitchFamily="18" charset="0"/>
            </a:endParaRPr>
          </a:p>
          <a:p>
            <a:pPr algn="r" rtl="1"/>
            <a:r>
              <a:rPr lang="ar-IQ" sz="4400" dirty="0">
                <a:solidFill>
                  <a:srgbClr val="C00000"/>
                </a:solidFill>
                <a:latin typeface="Times New Roman" pitchFamily="18" charset="0"/>
                <a:cs typeface="Times New Roman" pitchFamily="18" charset="0"/>
              </a:rPr>
              <a:t>إذا شك أي شخص في ذلك، قم بتحويل اللوحة إلى مفتاح مرتفع ولاحظ التغيير الواضح في الشعور، على الرغم من أن الموضوع والتركيب  يبقى تكوين رامبرانت كما هو .  أو دعه ينقل مونيه إلى المفتاح السفلي لـ </a:t>
            </a:r>
            <a:r>
              <a:rPr lang="en-US" sz="4400" dirty="0">
                <a:solidFill>
                  <a:srgbClr val="C00000"/>
                </a:solidFill>
                <a:latin typeface="Times New Roman" pitchFamily="18" charset="0"/>
                <a:cs typeface="Times New Roman" pitchFamily="18" charset="0"/>
              </a:rPr>
              <a:t>El Greco. </a:t>
            </a:r>
            <a:endParaRPr lang="ar-IQ" sz="4400" dirty="0">
              <a:solidFill>
                <a:srgbClr val="C00000"/>
              </a:solidFill>
              <a:latin typeface="Times New Roman" pitchFamily="18" charset="0"/>
              <a:cs typeface="Times New Roman" pitchFamily="18" charset="0"/>
            </a:endParaRPr>
          </a:p>
          <a:p>
            <a:pPr algn="l"/>
            <a:r>
              <a:rPr lang="en-US" sz="4400" dirty="0">
                <a:latin typeface="Times New Roman" pitchFamily="18" charset="0"/>
                <a:cs typeface="Times New Roman" pitchFamily="18" charset="0"/>
              </a:rPr>
              <a:t>The key of our painting should , therefore receive our first consideration , since it will elements , color , in particular</a:t>
            </a:r>
            <a:endParaRPr lang="ar-IQ" sz="4400" dirty="0">
              <a:latin typeface="Times New Roman" pitchFamily="18" charset="0"/>
              <a:cs typeface="Times New Roman" pitchFamily="18" charset="0"/>
            </a:endParaRPr>
          </a:p>
          <a:p>
            <a:r>
              <a:rPr lang="en-US" sz="4400" dirty="0">
                <a:latin typeface="Times New Roman" pitchFamily="18" charset="0"/>
                <a:cs typeface="Times New Roman" pitchFamily="18" charset="0"/>
              </a:rPr>
              <a:t> </a:t>
            </a:r>
            <a:r>
              <a:rPr lang="ar-IQ" sz="4400" dirty="0">
                <a:latin typeface="Times New Roman" pitchFamily="18" charset="0"/>
                <a:cs typeface="Times New Roman" pitchFamily="18" charset="0"/>
              </a:rPr>
              <a:t>لذا فإن مفتاح لوحتنا ينبغي أن يحظى باعتبارنا الأول، لأنه سيحتوي على العناصر، واللون، على وجه الخصوص. </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434203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862</TotalTime>
  <Words>1927</Words>
  <Application>Microsoft Office PowerPoint</Application>
  <PresentationFormat>Custom</PresentationFormat>
  <Paragraphs>78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Bodoni MT Black</vt:lpstr>
      <vt:lpstr>Calibri</vt:lpstr>
      <vt:lpstr>Simplified Arabic</vt:lpstr>
      <vt:lpstr>Times New Roman</vt:lpstr>
      <vt:lpstr>Verdana</vt:lpstr>
      <vt:lpstr>Wingdings 2</vt:lpstr>
      <vt:lpstr>Aspect</vt:lpstr>
      <vt:lpstr>HUE ,Contrast,  value درجة اللون , التباين , والقيمة  م.م ضحى ياسر  العام الدراسي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عناصر الفنون م.م ضحى ياس</dc:title>
  <dc:creator>x67</dc:creator>
  <cp:lastModifiedBy>pc</cp:lastModifiedBy>
  <cp:revision>55</cp:revision>
  <dcterms:created xsi:type="dcterms:W3CDTF">2023-12-05T17:56:48Z</dcterms:created>
  <dcterms:modified xsi:type="dcterms:W3CDTF">2024-01-28T09:17:41Z</dcterms:modified>
</cp:coreProperties>
</file>