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78" r:id="rId4"/>
    <p:sldId id="276" r:id="rId5"/>
    <p:sldId id="282" r:id="rId6"/>
    <p:sldId id="283" r:id="rId7"/>
    <p:sldId id="279" r:id="rId8"/>
    <p:sldId id="281" r:id="rId9"/>
    <p:sldId id="284" r:id="rId10"/>
    <p:sldId id="280" r:id="rId11"/>
    <p:sldId id="285" r:id="rId12"/>
    <p:sldId id="286" r:id="rId13"/>
    <p:sldId id="287" r:id="rId14"/>
  </p:sldIdLst>
  <p:sldSz cx="24688800" cy="13716000"/>
  <p:notesSz cx="6858000" cy="9144000"/>
  <p:defaultTextStyle>
    <a:defPPr>
      <a:defRPr lang="en-US"/>
    </a:defPPr>
    <a:lvl1pPr marL="0" algn="l" defTabSz="2403500" rtl="0" eaLnBrk="1" latinLnBrk="0" hangingPunct="1">
      <a:defRPr sz="4700" kern="1200">
        <a:solidFill>
          <a:schemeClr val="tx1"/>
        </a:solidFill>
        <a:latin typeface="+mn-lt"/>
        <a:ea typeface="+mn-ea"/>
        <a:cs typeface="+mn-cs"/>
      </a:defRPr>
    </a:lvl1pPr>
    <a:lvl2pPr marL="1201750" algn="l" defTabSz="2403500" rtl="0" eaLnBrk="1" latinLnBrk="0" hangingPunct="1">
      <a:defRPr sz="4700" kern="1200">
        <a:solidFill>
          <a:schemeClr val="tx1"/>
        </a:solidFill>
        <a:latin typeface="+mn-lt"/>
        <a:ea typeface="+mn-ea"/>
        <a:cs typeface="+mn-cs"/>
      </a:defRPr>
    </a:lvl2pPr>
    <a:lvl3pPr marL="2403500" algn="l" defTabSz="2403500" rtl="0" eaLnBrk="1" latinLnBrk="0" hangingPunct="1">
      <a:defRPr sz="4700" kern="1200">
        <a:solidFill>
          <a:schemeClr val="tx1"/>
        </a:solidFill>
        <a:latin typeface="+mn-lt"/>
        <a:ea typeface="+mn-ea"/>
        <a:cs typeface="+mn-cs"/>
      </a:defRPr>
    </a:lvl3pPr>
    <a:lvl4pPr marL="3605251" algn="l" defTabSz="2403500" rtl="0" eaLnBrk="1" latinLnBrk="0" hangingPunct="1">
      <a:defRPr sz="4700" kern="1200">
        <a:solidFill>
          <a:schemeClr val="tx1"/>
        </a:solidFill>
        <a:latin typeface="+mn-lt"/>
        <a:ea typeface="+mn-ea"/>
        <a:cs typeface="+mn-cs"/>
      </a:defRPr>
    </a:lvl4pPr>
    <a:lvl5pPr marL="4807001" algn="l" defTabSz="2403500" rtl="0" eaLnBrk="1" latinLnBrk="0" hangingPunct="1">
      <a:defRPr sz="4700" kern="1200">
        <a:solidFill>
          <a:schemeClr val="tx1"/>
        </a:solidFill>
        <a:latin typeface="+mn-lt"/>
        <a:ea typeface="+mn-ea"/>
        <a:cs typeface="+mn-cs"/>
      </a:defRPr>
    </a:lvl5pPr>
    <a:lvl6pPr marL="6008751" algn="l" defTabSz="2403500" rtl="0" eaLnBrk="1" latinLnBrk="0" hangingPunct="1">
      <a:defRPr sz="4700" kern="1200">
        <a:solidFill>
          <a:schemeClr val="tx1"/>
        </a:solidFill>
        <a:latin typeface="+mn-lt"/>
        <a:ea typeface="+mn-ea"/>
        <a:cs typeface="+mn-cs"/>
      </a:defRPr>
    </a:lvl6pPr>
    <a:lvl7pPr marL="7210501" algn="l" defTabSz="2403500" rtl="0" eaLnBrk="1" latinLnBrk="0" hangingPunct="1">
      <a:defRPr sz="4700" kern="1200">
        <a:solidFill>
          <a:schemeClr val="tx1"/>
        </a:solidFill>
        <a:latin typeface="+mn-lt"/>
        <a:ea typeface="+mn-ea"/>
        <a:cs typeface="+mn-cs"/>
      </a:defRPr>
    </a:lvl7pPr>
    <a:lvl8pPr marL="8412251" algn="l" defTabSz="2403500" rtl="0" eaLnBrk="1" latinLnBrk="0" hangingPunct="1">
      <a:defRPr sz="4700" kern="1200">
        <a:solidFill>
          <a:schemeClr val="tx1"/>
        </a:solidFill>
        <a:latin typeface="+mn-lt"/>
        <a:ea typeface="+mn-ea"/>
        <a:cs typeface="+mn-cs"/>
      </a:defRPr>
    </a:lvl8pPr>
    <a:lvl9pPr marL="9614002" algn="l" defTabSz="2403500" rtl="0" eaLnBrk="1" latinLnBrk="0" hangingPunct="1">
      <a:defRPr sz="4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7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4" d="100"/>
          <a:sy n="34" d="100"/>
        </p:scale>
        <p:origin x="804" y="60"/>
      </p:cViewPr>
      <p:guideLst>
        <p:guide orient="horz" pos="4320"/>
        <p:guide pos="77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0" name="Rounded Rectangle 9"/>
          <p:cNvSpPr/>
          <p:nvPr/>
        </p:nvSpPr>
        <p:spPr>
          <a:xfrm>
            <a:off x="1130211" y="868324"/>
            <a:ext cx="22428384" cy="621792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5" name="Title 4"/>
          <p:cNvSpPr>
            <a:spLocks noGrp="1"/>
          </p:cNvSpPr>
          <p:nvPr>
            <p:ph type="ctrTitle"/>
          </p:nvPr>
        </p:nvSpPr>
        <p:spPr>
          <a:xfrm>
            <a:off x="1950415" y="3640412"/>
            <a:ext cx="20985480" cy="3657600"/>
          </a:xfrm>
        </p:spPr>
        <p:txBody>
          <a:bodyPr lIns="109728" rIns="109728" bIns="109728"/>
          <a:lstStyle>
            <a:lvl1pPr algn="r">
              <a:defRPr sz="108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1950415" y="7370064"/>
            <a:ext cx="20985480" cy="1828800"/>
          </a:xfrm>
        </p:spPr>
        <p:txBody>
          <a:bodyPr lIns="438912" tIns="0"/>
          <a:lstStyle>
            <a:lvl1pPr marL="87782" indent="0" algn="r">
              <a:spcBef>
                <a:spcPts val="0"/>
              </a:spcBef>
              <a:buNone/>
              <a:defRPr sz="4800">
                <a:solidFill>
                  <a:schemeClr val="bg2">
                    <a:shade val="25000"/>
                  </a:schemeClr>
                </a:solidFill>
              </a:defRPr>
            </a:lvl1pPr>
            <a:lvl2pPr marL="1097280" indent="0" algn="ctr">
              <a:buNone/>
            </a:lvl2pPr>
            <a:lvl3pPr marL="2194560" indent="0" algn="ctr">
              <a:buNone/>
            </a:lvl3pPr>
            <a:lvl4pPr marL="3291840" indent="0" algn="ctr">
              <a:buNone/>
            </a:lvl4pPr>
            <a:lvl5pPr marL="4389120" indent="0" algn="ctr">
              <a:buNone/>
            </a:lvl5pPr>
            <a:lvl6pPr marL="5486400" indent="0" algn="ctr">
              <a:buNone/>
            </a:lvl6pPr>
            <a:lvl7pPr marL="6583680" indent="0" algn="ctr">
              <a:buNone/>
            </a:lvl7pPr>
            <a:lvl8pPr marL="7680960" indent="0" algn="ctr">
              <a:buNone/>
            </a:lvl8pPr>
            <a:lvl9pPr marL="877824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8CF8C9A6-5A6A-4A25-A6D2-E452ADECACCC}"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57884" y="9966960"/>
            <a:ext cx="22096476" cy="210312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1357884" y="1060704"/>
            <a:ext cx="22096476" cy="837590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8C9A6-5A6A-4A25-A6D2-E452ADECACC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99380" y="1066809"/>
            <a:ext cx="5349240" cy="10515598"/>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440180" y="1066805"/>
            <a:ext cx="16047720" cy="1051560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8C9A6-5A6A-4A25-A6D2-E452ADECACC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57884" y="9966960"/>
            <a:ext cx="22096476" cy="2103120"/>
          </a:xfrm>
        </p:spPr>
        <p:txBody>
          <a:bodyPr/>
          <a:lstStyle/>
          <a:p>
            <a:r>
              <a:rPr kumimoji="0" lang="en-US"/>
              <a:t>Click to edit Master title style</a:t>
            </a:r>
          </a:p>
        </p:txBody>
      </p:sp>
      <p:sp>
        <p:nvSpPr>
          <p:cNvPr id="3" name="Content Placeholder 2"/>
          <p:cNvSpPr>
            <a:spLocks noGrp="1"/>
          </p:cNvSpPr>
          <p:nvPr>
            <p:ph idx="1"/>
          </p:nvPr>
        </p:nvSpPr>
        <p:spPr>
          <a:xfrm>
            <a:off x="1357884" y="1060704"/>
            <a:ext cx="22096476" cy="83759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8C9A6-5A6A-4A25-A6D2-E452ADECACC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1" name="Rounded Rectangle 10"/>
          <p:cNvSpPr/>
          <p:nvPr/>
        </p:nvSpPr>
        <p:spPr>
          <a:xfrm>
            <a:off x="1130211" y="868325"/>
            <a:ext cx="22428384" cy="8682658"/>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2" name="Title 1"/>
          <p:cNvSpPr>
            <a:spLocks noGrp="1"/>
          </p:cNvSpPr>
          <p:nvPr>
            <p:ph type="title"/>
          </p:nvPr>
        </p:nvSpPr>
        <p:spPr>
          <a:xfrm>
            <a:off x="1264529" y="9857232"/>
            <a:ext cx="22096476" cy="1353312"/>
          </a:xfrm>
        </p:spPr>
        <p:txBody>
          <a:bodyPr lIns="219456" bIns="0" anchor="b"/>
          <a:lstStyle>
            <a:lvl1pPr algn="l">
              <a:buNone/>
              <a:defRPr sz="8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1264529" y="11248968"/>
            <a:ext cx="22096476" cy="841248"/>
          </a:xfrm>
        </p:spPr>
        <p:txBody>
          <a:bodyPr lIns="285293" tIns="0" anchor="t"/>
          <a:lstStyle>
            <a:lvl1pPr marL="0" marR="87782" indent="0" algn="l">
              <a:spcBef>
                <a:spcPts val="0"/>
              </a:spcBef>
              <a:spcAft>
                <a:spcPts val="0"/>
              </a:spcAft>
              <a:buNone/>
              <a:defRPr sz="4300" b="0">
                <a:solidFill>
                  <a:schemeClr val="accent1">
                    <a:shade val="50000"/>
                    <a:satMod val="110000"/>
                  </a:schemeClr>
                </a:solidFill>
                <a:effectLst/>
              </a:defRPr>
            </a:lvl1pPr>
            <a:lvl2pPr>
              <a:buNone/>
              <a:defRPr sz="4300">
                <a:solidFill>
                  <a:schemeClr val="tx1">
                    <a:tint val="75000"/>
                  </a:schemeClr>
                </a:solidFill>
              </a:defRPr>
            </a:lvl2pPr>
            <a:lvl3pPr>
              <a:buNone/>
              <a:defRPr sz="3800">
                <a:solidFill>
                  <a:schemeClr val="tx1">
                    <a:tint val="75000"/>
                  </a:schemeClr>
                </a:solidFill>
              </a:defRPr>
            </a:lvl3pPr>
            <a:lvl4pPr>
              <a:buNone/>
              <a:defRPr sz="3400">
                <a:solidFill>
                  <a:schemeClr val="tx1">
                    <a:tint val="75000"/>
                  </a:schemeClr>
                </a:solidFill>
              </a:defRPr>
            </a:lvl4pPr>
            <a:lvl5pPr>
              <a:buNone/>
              <a:defRPr sz="3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CF8C9A6-5A6A-4A25-A6D2-E452ADECACC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1388750" y="1060704"/>
            <a:ext cx="10616184" cy="8778240"/>
          </a:xfrm>
        </p:spPr>
        <p:txBody>
          <a:bodyPr/>
          <a:lstStyle>
            <a:lvl1pPr>
              <a:defRPr sz="6200"/>
            </a:lvl1pPr>
            <a:lvl2pPr>
              <a:defRPr sz="5300"/>
            </a:lvl2pPr>
            <a:lvl3pPr>
              <a:defRPr sz="4800"/>
            </a:lvl3pPr>
            <a:lvl4pPr>
              <a:defRPr sz="4300"/>
            </a:lvl4pPr>
            <a:lvl5pPr>
              <a:defRPr sz="43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12839472" y="1060704"/>
            <a:ext cx="10616184" cy="8778240"/>
          </a:xfrm>
        </p:spPr>
        <p:txBody>
          <a:bodyPr/>
          <a:lstStyle>
            <a:lvl1pPr>
              <a:defRPr sz="6200"/>
            </a:lvl1pPr>
            <a:lvl2pPr>
              <a:defRPr sz="5300"/>
            </a:lvl2pPr>
            <a:lvl3pPr>
              <a:defRPr sz="4800"/>
            </a:lvl3pPr>
            <a:lvl4pPr>
              <a:defRPr sz="4300"/>
            </a:lvl4pPr>
            <a:lvl5pPr>
              <a:defRPr sz="43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8C9A6-5A6A-4A25-A6D2-E452ADECACCC}"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7884" y="9966960"/>
            <a:ext cx="22096476" cy="210312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1639505" y="1158876"/>
            <a:ext cx="10616184" cy="1584324"/>
          </a:xfrm>
        </p:spPr>
        <p:txBody>
          <a:bodyPr lIns="351130" anchor="ctr"/>
          <a:lstStyle>
            <a:lvl1pPr marL="0" indent="0" algn="l">
              <a:buNone/>
              <a:defRPr sz="5800" b="1">
                <a:solidFill>
                  <a:schemeClr val="tx1"/>
                </a:solidFill>
              </a:defRPr>
            </a:lvl1pPr>
            <a:lvl2pPr>
              <a:buNone/>
              <a:defRPr sz="4800" b="1"/>
            </a:lvl2pPr>
            <a:lvl3pPr>
              <a:buNone/>
              <a:defRPr sz="4300" b="1"/>
            </a:lvl3pPr>
            <a:lvl4pPr>
              <a:buNone/>
              <a:defRPr sz="3800" b="1"/>
            </a:lvl4pPr>
            <a:lvl5pPr>
              <a:buNone/>
              <a:defRPr sz="38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2560856" y="1158876"/>
            <a:ext cx="10616184" cy="1584324"/>
          </a:xfrm>
        </p:spPr>
        <p:txBody>
          <a:bodyPr lIns="329184" anchor="ctr"/>
          <a:lstStyle>
            <a:lvl1pPr marL="0" indent="0" algn="l">
              <a:buNone/>
              <a:defRPr sz="5800" b="1">
                <a:solidFill>
                  <a:schemeClr val="tx1"/>
                </a:solidFill>
              </a:defRPr>
            </a:lvl1pPr>
            <a:lvl2pPr>
              <a:buNone/>
              <a:defRPr sz="4800" b="1"/>
            </a:lvl2pPr>
            <a:lvl3pPr>
              <a:buNone/>
              <a:defRPr sz="4300" b="1"/>
            </a:lvl3pPr>
            <a:lvl4pPr>
              <a:buNone/>
              <a:defRPr sz="3800" b="1"/>
            </a:lvl4pPr>
            <a:lvl5pPr>
              <a:buNone/>
              <a:defRPr sz="38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1639505" y="2895600"/>
            <a:ext cx="10616184" cy="6979920"/>
          </a:xfrm>
        </p:spPr>
        <p:txBody>
          <a:bodyPr anchor="t"/>
          <a:lstStyle>
            <a:lvl1pPr algn="l">
              <a:defRPr sz="5800"/>
            </a:lvl1pPr>
            <a:lvl2pPr algn="l">
              <a:defRPr sz="4800"/>
            </a:lvl2pPr>
            <a:lvl3pPr algn="l">
              <a:defRPr sz="4300"/>
            </a:lvl3pPr>
            <a:lvl4pPr algn="l">
              <a:defRPr sz="3800"/>
            </a:lvl4pPr>
            <a:lvl5pPr algn="l">
              <a:defRPr sz="3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12560856" y="2895600"/>
            <a:ext cx="10616184" cy="6979920"/>
          </a:xfrm>
        </p:spPr>
        <p:txBody>
          <a:bodyPr anchor="t"/>
          <a:lstStyle>
            <a:lvl1pPr algn="l">
              <a:defRPr sz="5800"/>
            </a:lvl1pPr>
            <a:lvl2pPr algn="l">
              <a:defRPr sz="4800"/>
            </a:lvl2pPr>
            <a:lvl3pPr algn="l">
              <a:defRPr sz="4300"/>
            </a:lvl3pPr>
            <a:lvl4pPr algn="l">
              <a:defRPr sz="3800"/>
            </a:lvl4pPr>
            <a:lvl5pPr algn="l">
              <a:defRPr sz="3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CF8C9A6-5A6A-4A25-A6D2-E452ADECACCC}"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CF8C9A6-5A6A-4A25-A6D2-E452ADECACCC}"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8CF8C9A6-5A6A-4A25-A6D2-E452ADECACCC}"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54717" y="1066800"/>
            <a:ext cx="8023860" cy="1828800"/>
          </a:xfrm>
        </p:spPr>
        <p:txBody>
          <a:bodyPr anchor="b"/>
          <a:lstStyle>
            <a:lvl1pPr algn="l">
              <a:buNone/>
              <a:defRPr sz="53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14954887" y="2895604"/>
            <a:ext cx="8023860" cy="8412224"/>
          </a:xfrm>
        </p:spPr>
        <p:txBody>
          <a:bodyPr lIns="219456"/>
          <a:lstStyle>
            <a:lvl1pPr marL="43891" marR="43891" indent="0">
              <a:spcBef>
                <a:spcPts val="0"/>
              </a:spcBef>
              <a:buNone/>
              <a:defRPr sz="3400">
                <a:solidFill>
                  <a:schemeClr val="tx1"/>
                </a:solidFill>
              </a:defRPr>
            </a:lvl1pPr>
            <a:lvl2pPr>
              <a:buNone/>
              <a:defRPr sz="2900">
                <a:solidFill>
                  <a:schemeClr val="tx1"/>
                </a:solidFill>
              </a:defRPr>
            </a:lvl2pPr>
            <a:lvl3pPr>
              <a:buNone/>
              <a:defRPr sz="2400">
                <a:solidFill>
                  <a:schemeClr val="tx1"/>
                </a:solidFill>
              </a:defRPr>
            </a:lvl3pPr>
            <a:lvl4pPr>
              <a:buNone/>
              <a:defRPr sz="2200">
                <a:solidFill>
                  <a:schemeClr val="tx1"/>
                </a:solidFill>
              </a:defRPr>
            </a:lvl4pPr>
            <a:lvl5pPr>
              <a:buNone/>
              <a:defRPr sz="22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2055706" y="1860288"/>
            <a:ext cx="12490629" cy="9448804"/>
          </a:xfrm>
        </p:spPr>
        <p:txBody>
          <a:bodyPr/>
          <a:lstStyle>
            <a:lvl1pPr>
              <a:defRPr sz="6700">
                <a:solidFill>
                  <a:schemeClr val="tx1"/>
                </a:solidFill>
              </a:defRPr>
            </a:lvl1pPr>
            <a:lvl2pPr>
              <a:defRPr sz="6200">
                <a:solidFill>
                  <a:schemeClr val="tx1"/>
                </a:solidFill>
              </a:defRPr>
            </a:lvl2pPr>
            <a:lvl3pPr>
              <a:defRPr sz="5800">
                <a:solidFill>
                  <a:schemeClr val="tx1"/>
                </a:solidFill>
              </a:defRPr>
            </a:lvl3pPr>
            <a:lvl4pPr>
              <a:defRPr sz="4800">
                <a:solidFill>
                  <a:schemeClr val="tx1"/>
                </a:solidFill>
              </a:defRPr>
            </a:lvl4pPr>
            <a:lvl5pPr>
              <a:defRPr sz="48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8C9A6-5A6A-4A25-A6D2-E452ADECACCC}"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1" name="Round Single Corner Rectangle 10"/>
          <p:cNvSpPr/>
          <p:nvPr/>
        </p:nvSpPr>
        <p:spPr>
          <a:xfrm>
            <a:off x="17282161" y="868324"/>
            <a:ext cx="6276434" cy="86868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2" name="Title 1"/>
          <p:cNvSpPr>
            <a:spLocks noGrp="1"/>
          </p:cNvSpPr>
          <p:nvPr>
            <p:ph type="title"/>
          </p:nvPr>
        </p:nvSpPr>
        <p:spPr>
          <a:xfrm>
            <a:off x="1234440" y="10024112"/>
            <a:ext cx="22219920" cy="2103120"/>
          </a:xfrm>
        </p:spPr>
        <p:txBody>
          <a:bodyPr anchor="t"/>
          <a:lstStyle>
            <a:lvl1pPr algn="l">
              <a:buNone/>
              <a:defRPr sz="8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17449322" y="1066800"/>
            <a:ext cx="6048756" cy="8422960"/>
          </a:xfrm>
        </p:spPr>
        <p:txBody>
          <a:bodyPr lIns="219456"/>
          <a:lstStyle>
            <a:lvl1pPr marL="109728" indent="0" algn="l">
              <a:spcBef>
                <a:spcPts val="0"/>
              </a:spcBef>
              <a:buNone/>
              <a:defRPr sz="3400">
                <a:solidFill>
                  <a:srgbClr val="FFFFFF"/>
                </a:solidFill>
              </a:defRPr>
            </a:lvl1pPr>
            <a:lvl2pPr>
              <a:defRPr sz="2900">
                <a:solidFill>
                  <a:srgbClr val="FFFFFF"/>
                </a:solidFill>
              </a:defRPr>
            </a:lvl2pPr>
            <a:lvl3pPr>
              <a:defRPr sz="2400">
                <a:solidFill>
                  <a:srgbClr val="FFFFFF"/>
                </a:solidFill>
              </a:defRPr>
            </a:lvl3pPr>
            <a:lvl4pPr>
              <a:defRPr sz="2200">
                <a:solidFill>
                  <a:srgbClr val="FFFFFF"/>
                </a:solidFill>
              </a:defRPr>
            </a:lvl4pPr>
            <a:lvl5pPr>
              <a:defRPr sz="22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8C9A6-5A6A-4A25-A6D2-E452ADECACCC}"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3545A-2120-4F3A-B2B7-E8112C85F758}" type="slidenum">
              <a:rPr lang="en-US" smtClean="0"/>
              <a:t>‹#›</a:t>
            </a:fld>
            <a:endParaRPr lang="en-US"/>
          </a:p>
        </p:txBody>
      </p:sp>
      <p:sp>
        <p:nvSpPr>
          <p:cNvPr id="3" name="Picture Placeholder 2"/>
          <p:cNvSpPr>
            <a:spLocks noGrp="1"/>
          </p:cNvSpPr>
          <p:nvPr>
            <p:ph type="pic" idx="1"/>
          </p:nvPr>
        </p:nvSpPr>
        <p:spPr>
          <a:xfrm>
            <a:off x="1137996" y="871536"/>
            <a:ext cx="15998342" cy="8686800"/>
          </a:xfrm>
          <a:prstGeom prst="snipRoundRect">
            <a:avLst>
              <a:gd name="adj1" fmla="val 1040"/>
              <a:gd name="adj2" fmla="val 0"/>
            </a:avLst>
          </a:prstGeom>
          <a:solidFill>
            <a:schemeClr val="bg2">
              <a:shade val="10000"/>
            </a:schemeClr>
          </a:solidFill>
        </p:spPr>
        <p:txBody>
          <a:bodyPr/>
          <a:lstStyle>
            <a:lvl1pPr marL="0" indent="0">
              <a:buNone/>
              <a:defRPr sz="77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9" name="Rounded Rectangle 8"/>
          <p:cNvSpPr/>
          <p:nvPr/>
        </p:nvSpPr>
        <p:spPr>
          <a:xfrm>
            <a:off x="1130211" y="868324"/>
            <a:ext cx="22428384" cy="109728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3" name="Title Placeholder 12"/>
          <p:cNvSpPr>
            <a:spLocks noGrp="1"/>
          </p:cNvSpPr>
          <p:nvPr>
            <p:ph type="title"/>
          </p:nvPr>
        </p:nvSpPr>
        <p:spPr>
          <a:xfrm>
            <a:off x="1357884" y="9971180"/>
            <a:ext cx="22096476" cy="2103120"/>
          </a:xfrm>
          <a:prstGeom prst="rect">
            <a:avLst/>
          </a:prstGeom>
        </p:spPr>
        <p:txBody>
          <a:bodyPr vert="horz" lIns="219456" tIns="109728" rIns="219456" bIns="109728" anchor="b">
            <a:normAutofit/>
          </a:bodyPr>
          <a:lstStyle/>
          <a:p>
            <a:r>
              <a:rPr kumimoji="0" lang="en-US"/>
              <a:t>Click to edit Master title style</a:t>
            </a:r>
          </a:p>
        </p:txBody>
      </p:sp>
      <p:sp>
        <p:nvSpPr>
          <p:cNvPr id="4" name="Text Placeholder 3"/>
          <p:cNvSpPr>
            <a:spLocks noGrp="1"/>
          </p:cNvSpPr>
          <p:nvPr>
            <p:ph type="body" idx="1"/>
          </p:nvPr>
        </p:nvSpPr>
        <p:spPr>
          <a:xfrm>
            <a:off x="1357884" y="1060704"/>
            <a:ext cx="22096476" cy="8375904"/>
          </a:xfrm>
          <a:prstGeom prst="rect">
            <a:avLst/>
          </a:prstGeom>
        </p:spPr>
        <p:txBody>
          <a:bodyPr vert="horz" lIns="438912" tIns="219456" rIns="219456" bIns="10972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10196086" y="12223751"/>
            <a:ext cx="6172200" cy="730250"/>
          </a:xfrm>
          <a:prstGeom prst="rect">
            <a:avLst/>
          </a:prstGeom>
        </p:spPr>
        <p:txBody>
          <a:bodyPr vert="horz" lIns="219456" tIns="109728" rIns="219456" bIns="109728" anchor="b"/>
          <a:lstStyle>
            <a:lvl1pPr algn="r" eaLnBrk="1" latinLnBrk="0" hangingPunct="1">
              <a:defRPr kumimoji="0" sz="2400">
                <a:solidFill>
                  <a:schemeClr val="bg2">
                    <a:shade val="50000"/>
                  </a:schemeClr>
                </a:solidFill>
              </a:defRPr>
            </a:lvl1pPr>
            <a:extLst/>
          </a:lstStyle>
          <a:p>
            <a:fld id="{8CF8C9A6-5A6A-4A25-A6D2-E452ADECACCC}" type="datetimeFigureOut">
              <a:rPr lang="en-US" smtClean="0"/>
              <a:t>1/29/2024</a:t>
            </a:fld>
            <a:endParaRPr lang="en-US"/>
          </a:p>
        </p:txBody>
      </p:sp>
      <p:sp>
        <p:nvSpPr>
          <p:cNvPr id="18" name="Footer Placeholder 17"/>
          <p:cNvSpPr>
            <a:spLocks noGrp="1"/>
          </p:cNvSpPr>
          <p:nvPr>
            <p:ph type="ftr" sz="quarter" idx="3"/>
          </p:nvPr>
        </p:nvSpPr>
        <p:spPr>
          <a:xfrm>
            <a:off x="16368286" y="12223751"/>
            <a:ext cx="6172200" cy="730250"/>
          </a:xfrm>
          <a:prstGeom prst="rect">
            <a:avLst/>
          </a:prstGeom>
        </p:spPr>
        <p:txBody>
          <a:bodyPr vert="horz" lIns="219456" tIns="109728" rIns="219456" bIns="109728" anchor="b"/>
          <a:lstStyle>
            <a:lvl1pPr algn="l" eaLnBrk="1" latinLnBrk="0" hangingPunct="1">
              <a:defRPr kumimoji="0" sz="24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22540486" y="12223751"/>
            <a:ext cx="1234440" cy="730250"/>
          </a:xfrm>
          <a:prstGeom prst="rect">
            <a:avLst/>
          </a:prstGeom>
        </p:spPr>
        <p:txBody>
          <a:bodyPr vert="horz" lIns="219456" tIns="109728" rIns="219456" bIns="109728" anchor="b"/>
          <a:lstStyle>
            <a:lvl1pPr algn="r" eaLnBrk="1" latinLnBrk="0" hangingPunct="1">
              <a:defRPr kumimoji="0" sz="2400">
                <a:solidFill>
                  <a:schemeClr val="bg2">
                    <a:shade val="50000"/>
                  </a:schemeClr>
                </a:solidFill>
              </a:defRPr>
            </a:lvl1pPr>
            <a:extLst/>
          </a:lstStyle>
          <a:p>
            <a:fld id="{8C73545A-2120-4F3A-B2B7-E8112C85F7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8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636422" indent="-636422" algn="l" rtl="0" eaLnBrk="1" latinLnBrk="0" hangingPunct="1">
        <a:spcBef>
          <a:spcPts val="600"/>
        </a:spcBef>
        <a:buClr>
          <a:schemeClr val="accent1"/>
        </a:buClr>
        <a:buSzPct val="80000"/>
        <a:buFont typeface="Wingdings 2"/>
        <a:buChar char=""/>
        <a:defRPr kumimoji="0" sz="6700" kern="1200">
          <a:solidFill>
            <a:schemeClr val="tx1"/>
          </a:solidFill>
          <a:effectLst/>
          <a:latin typeface="+mn-lt"/>
          <a:ea typeface="+mn-ea"/>
          <a:cs typeface="+mn-cs"/>
        </a:defRPr>
      </a:lvl1pPr>
      <a:lvl2pPr marL="1316736" indent="-482803" algn="l" rtl="0" eaLnBrk="1" latinLnBrk="0" hangingPunct="1">
        <a:spcBef>
          <a:spcPts val="600"/>
        </a:spcBef>
        <a:buClr>
          <a:schemeClr val="accent1"/>
        </a:buClr>
        <a:buSzPct val="100000"/>
        <a:buFont typeface="Verdana"/>
        <a:buChar char="◦"/>
        <a:defRPr kumimoji="0" sz="5800" kern="1200">
          <a:solidFill>
            <a:schemeClr val="tx1"/>
          </a:solidFill>
          <a:latin typeface="+mn-lt"/>
          <a:ea typeface="+mn-ea"/>
          <a:cs typeface="+mn-cs"/>
        </a:defRPr>
      </a:lvl2pPr>
      <a:lvl3pPr marL="1887322" indent="-438912" algn="l" rtl="0" eaLnBrk="1" latinLnBrk="0" hangingPunct="1">
        <a:spcBef>
          <a:spcPts val="600"/>
        </a:spcBef>
        <a:buClr>
          <a:schemeClr val="accent2">
            <a:tint val="85000"/>
            <a:satMod val="285000"/>
          </a:schemeClr>
        </a:buClr>
        <a:buSzPct val="100000"/>
        <a:buFont typeface="Wingdings 2"/>
        <a:buChar char=""/>
        <a:defRPr kumimoji="0" sz="5300" kern="1200">
          <a:solidFill>
            <a:schemeClr val="tx1"/>
          </a:solidFill>
          <a:latin typeface="+mn-lt"/>
          <a:ea typeface="+mn-ea"/>
          <a:cs typeface="+mn-cs"/>
        </a:defRPr>
      </a:lvl3pPr>
      <a:lvl4pPr marL="2457907" indent="-438912" algn="l" rtl="0" eaLnBrk="1" latinLnBrk="0" hangingPunct="1">
        <a:spcBef>
          <a:spcPts val="552"/>
        </a:spcBef>
        <a:buClr>
          <a:schemeClr val="accent2">
            <a:tint val="85000"/>
            <a:satMod val="285000"/>
          </a:schemeClr>
        </a:buClr>
        <a:buSzPct val="112000"/>
        <a:buFont typeface="Verdana"/>
        <a:buChar char="◦"/>
        <a:defRPr kumimoji="0" sz="4600" kern="1200">
          <a:solidFill>
            <a:schemeClr val="tx1"/>
          </a:solidFill>
          <a:latin typeface="+mn-lt"/>
          <a:ea typeface="+mn-ea"/>
          <a:cs typeface="+mn-cs"/>
        </a:defRPr>
      </a:lvl4pPr>
      <a:lvl5pPr marL="3072384" indent="-438912" algn="l" rtl="0" eaLnBrk="1" latinLnBrk="0" hangingPunct="1">
        <a:spcBef>
          <a:spcPts val="600"/>
        </a:spcBef>
        <a:buClr>
          <a:schemeClr val="accent3">
            <a:tint val="85000"/>
            <a:satMod val="275000"/>
          </a:schemeClr>
        </a:buClr>
        <a:buSzPct val="100000"/>
        <a:buFont typeface="Wingdings 2"/>
        <a:buChar char=""/>
        <a:defRPr kumimoji="0" sz="4300" kern="1200">
          <a:solidFill>
            <a:schemeClr val="tx1"/>
          </a:solidFill>
          <a:latin typeface="+mn-lt"/>
          <a:ea typeface="+mn-ea"/>
          <a:cs typeface="+mn-cs"/>
        </a:defRPr>
      </a:lvl5pPr>
      <a:lvl6pPr marL="3577133" indent="-438912" algn="l" rtl="0" eaLnBrk="1" latinLnBrk="0" hangingPunct="1">
        <a:spcBef>
          <a:spcPts val="600"/>
        </a:spcBef>
        <a:buClr>
          <a:schemeClr val="accent3">
            <a:tint val="85000"/>
            <a:satMod val="275000"/>
          </a:schemeClr>
        </a:buClr>
        <a:buSzPct val="100000"/>
        <a:buFont typeface="Verdana"/>
        <a:buChar char="◦"/>
        <a:defRPr kumimoji="0" sz="4100" kern="1200" baseline="0">
          <a:solidFill>
            <a:schemeClr val="tx1"/>
          </a:solidFill>
          <a:latin typeface="+mn-lt"/>
          <a:ea typeface="+mn-ea"/>
          <a:cs typeface="+mn-cs"/>
        </a:defRPr>
      </a:lvl6pPr>
      <a:lvl7pPr marL="4081882" indent="-438912" algn="l" rtl="0" eaLnBrk="1" latinLnBrk="0" hangingPunct="1">
        <a:spcBef>
          <a:spcPts val="612"/>
        </a:spcBef>
        <a:buClr>
          <a:schemeClr val="accent3">
            <a:tint val="85000"/>
            <a:satMod val="275000"/>
          </a:schemeClr>
        </a:buClr>
        <a:buSzPct val="100000"/>
        <a:buFont typeface="Wingdings 2"/>
        <a:buChar char=""/>
        <a:defRPr kumimoji="0" sz="3600" kern="1200">
          <a:solidFill>
            <a:schemeClr val="tx1"/>
          </a:solidFill>
          <a:latin typeface="+mn-lt"/>
          <a:ea typeface="+mn-ea"/>
          <a:cs typeface="+mn-cs"/>
        </a:defRPr>
      </a:lvl7pPr>
      <a:lvl8pPr marL="4608576" indent="-438912" algn="l" rtl="0" eaLnBrk="1" latinLnBrk="0" hangingPunct="1">
        <a:spcBef>
          <a:spcPts val="617"/>
        </a:spcBef>
        <a:buClr>
          <a:schemeClr val="accent3">
            <a:tint val="85000"/>
            <a:satMod val="275000"/>
          </a:schemeClr>
        </a:buClr>
        <a:buSzPct val="100000"/>
        <a:buFont typeface="Verdana"/>
        <a:buChar char="◦"/>
        <a:defRPr kumimoji="0" sz="3600" kern="1200" baseline="0">
          <a:solidFill>
            <a:schemeClr val="tx1"/>
          </a:solidFill>
          <a:latin typeface="+mn-lt"/>
          <a:ea typeface="+mn-ea"/>
          <a:cs typeface="+mn-cs"/>
        </a:defRPr>
      </a:lvl8pPr>
      <a:lvl9pPr marL="5157216" indent="-438912" algn="l" rtl="0" eaLnBrk="1" latinLnBrk="0" hangingPunct="1">
        <a:spcBef>
          <a:spcPts val="612"/>
        </a:spcBef>
        <a:buClr>
          <a:schemeClr val="accent3">
            <a:tint val="85000"/>
            <a:satMod val="275000"/>
          </a:schemeClr>
        </a:buClr>
        <a:buSzPct val="100000"/>
        <a:buFont typeface="Wingdings 2"/>
        <a:buChar char=""/>
        <a:defRPr kumimoji="0" sz="3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097280" algn="l" rtl="0" eaLnBrk="1" latinLnBrk="0" hangingPunct="1">
        <a:defRPr kumimoji="0" kern="1200">
          <a:solidFill>
            <a:schemeClr val="tx1"/>
          </a:solidFill>
          <a:latin typeface="+mn-lt"/>
          <a:ea typeface="+mn-ea"/>
          <a:cs typeface="+mn-cs"/>
        </a:defRPr>
      </a:lvl2pPr>
      <a:lvl3pPr marL="2194560" algn="l" rtl="0" eaLnBrk="1" latinLnBrk="0" hangingPunct="1">
        <a:defRPr kumimoji="0" kern="1200">
          <a:solidFill>
            <a:schemeClr val="tx1"/>
          </a:solidFill>
          <a:latin typeface="+mn-lt"/>
          <a:ea typeface="+mn-ea"/>
          <a:cs typeface="+mn-cs"/>
        </a:defRPr>
      </a:lvl3pPr>
      <a:lvl4pPr marL="3291840" algn="l" rtl="0" eaLnBrk="1" latinLnBrk="0" hangingPunct="1">
        <a:defRPr kumimoji="0" kern="1200">
          <a:solidFill>
            <a:schemeClr val="tx1"/>
          </a:solidFill>
          <a:latin typeface="+mn-lt"/>
          <a:ea typeface="+mn-ea"/>
          <a:cs typeface="+mn-cs"/>
        </a:defRPr>
      </a:lvl4pPr>
      <a:lvl5pPr marL="4389120" algn="l" rtl="0" eaLnBrk="1" latinLnBrk="0" hangingPunct="1">
        <a:defRPr kumimoji="0" kern="1200">
          <a:solidFill>
            <a:schemeClr val="tx1"/>
          </a:solidFill>
          <a:latin typeface="+mn-lt"/>
          <a:ea typeface="+mn-ea"/>
          <a:cs typeface="+mn-cs"/>
        </a:defRPr>
      </a:lvl5pPr>
      <a:lvl6pPr marL="5486400" algn="l" rtl="0" eaLnBrk="1" latinLnBrk="0" hangingPunct="1">
        <a:defRPr kumimoji="0" kern="1200">
          <a:solidFill>
            <a:schemeClr val="tx1"/>
          </a:solidFill>
          <a:latin typeface="+mn-lt"/>
          <a:ea typeface="+mn-ea"/>
          <a:cs typeface="+mn-cs"/>
        </a:defRPr>
      </a:lvl6pPr>
      <a:lvl7pPr marL="6583680" algn="l" rtl="0" eaLnBrk="1" latinLnBrk="0" hangingPunct="1">
        <a:defRPr kumimoji="0" kern="1200">
          <a:solidFill>
            <a:schemeClr val="tx1"/>
          </a:solidFill>
          <a:latin typeface="+mn-lt"/>
          <a:ea typeface="+mn-ea"/>
          <a:cs typeface="+mn-cs"/>
        </a:defRPr>
      </a:lvl7pPr>
      <a:lvl8pPr marL="7680960" algn="l" rtl="0" eaLnBrk="1" latinLnBrk="0" hangingPunct="1">
        <a:defRPr kumimoji="0" kern="1200">
          <a:solidFill>
            <a:schemeClr val="tx1"/>
          </a:solidFill>
          <a:latin typeface="+mn-lt"/>
          <a:ea typeface="+mn-ea"/>
          <a:cs typeface="+mn-cs"/>
        </a:defRPr>
      </a:lvl8pPr>
      <a:lvl9pPr marL="877824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4495800"/>
            <a:ext cx="13182600" cy="7391400"/>
          </a:xfrm>
        </p:spPr>
        <p:txBody>
          <a:bodyPr>
            <a:normAutofit/>
          </a:bodyPr>
          <a:lstStyle/>
          <a:p>
            <a:pPr algn="ctr">
              <a:lnSpc>
                <a:spcPct val="115000"/>
              </a:lnSpc>
              <a:spcAft>
                <a:spcPts val="0"/>
              </a:spcAft>
            </a:pPr>
            <a:r>
              <a:rPr lang="en-US" sz="6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t>line</a:t>
            </a:r>
            <a:br>
              <a:rPr lang="ar-IQ" sz="6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br>
            <a:r>
              <a:rPr lang="ar-IQ" sz="6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t>الخط</a:t>
            </a:r>
            <a:br>
              <a:rPr lang="ar-IQ" sz="8800" dirty="0">
                <a:latin typeface="Simplified Arabic" pitchFamily="18" charset="-78"/>
                <a:cs typeface="Simplified Arabic" pitchFamily="18" charset="-78"/>
              </a:rPr>
            </a:br>
            <a:br>
              <a:rPr lang="ar-IQ" sz="8800" dirty="0">
                <a:latin typeface="Simplified Arabic" pitchFamily="18" charset="-78"/>
                <a:cs typeface="Simplified Arabic" pitchFamily="18" charset="-78"/>
              </a:rPr>
            </a:br>
            <a:r>
              <a:rPr lang="ar-IQ" sz="5400" dirty="0">
                <a:solidFill>
                  <a:schemeClr val="tx1"/>
                </a:solidFill>
                <a:latin typeface="Simplified Arabic" pitchFamily="18" charset="-78"/>
                <a:cs typeface="Simplified Arabic" pitchFamily="18" charset="-78"/>
              </a:rPr>
              <a:t>م.م ضحى ياسر</a:t>
            </a:r>
            <a:r>
              <a:rPr lang="ar-IQ" sz="5400" dirty="0">
                <a:solidFill>
                  <a:schemeClr val="tx1"/>
                </a:solidFill>
              </a:rPr>
              <a:t> </a:t>
            </a:r>
            <a:br>
              <a:rPr lang="ar-IQ" sz="6300" dirty="0">
                <a:solidFill>
                  <a:schemeClr val="tx1"/>
                </a:solidFill>
              </a:rPr>
            </a:br>
            <a:r>
              <a:rPr lang="ar-IQ" sz="6000" dirty="0">
                <a:ln w="9525" cap="flat" cmpd="sng" algn="ctr">
                  <a:solidFill>
                    <a:srgbClr val="000000"/>
                  </a:solidFill>
                  <a:prstDash val="solid"/>
                  <a:round/>
                </a:ln>
                <a:solidFill>
                  <a:schemeClr val="tx1"/>
                </a:solidFill>
                <a:latin typeface="Simplified Arabic" pitchFamily="18" charset="-78"/>
                <a:ea typeface="Calibri"/>
                <a:cs typeface="Simplified Arabic" pitchFamily="18" charset="-78"/>
              </a:rPr>
              <a:t>العام الدراسي </a:t>
            </a:r>
            <a:r>
              <a:rPr lang="en-US" sz="6000" b="1" dirty="0">
                <a:ln w="9525" cap="flat" cmpd="sng" algn="ctr">
                  <a:solidFill>
                    <a:srgbClr val="000000"/>
                  </a:solidFill>
                  <a:prstDash val="solid"/>
                  <a:round/>
                </a:ln>
                <a:solidFill>
                  <a:schemeClr val="tx1"/>
                </a:solidFill>
                <a:effectLst>
                  <a:outerShdw blurRad="50000" dist="50800" dir="7500000" algn="tl">
                    <a:srgbClr val="000000">
                      <a:alpha val="35000"/>
                    </a:srgbClr>
                  </a:outerShdw>
                </a:effectLst>
                <a:latin typeface="Simplified Arabic" pitchFamily="18" charset="-78"/>
                <a:ea typeface="Calibri"/>
                <a:cs typeface="Simplified Arabic" pitchFamily="18" charset="-78"/>
              </a:rPr>
              <a:t>2023</a:t>
            </a:r>
            <a:r>
              <a:rPr lang="ar-IQ" sz="6000" dirty="0">
                <a:ln w="9525" cap="flat" cmpd="sng" algn="ctr">
                  <a:solidFill>
                    <a:srgbClr val="000000"/>
                  </a:solidFill>
                  <a:prstDash val="solid"/>
                  <a:round/>
                </a:ln>
                <a:solidFill>
                  <a:schemeClr val="tx1"/>
                </a:solidFill>
                <a:effectLst>
                  <a:outerShdw blurRad="50000" dist="50800" dir="7500000" algn="tl">
                    <a:srgbClr val="000000">
                      <a:alpha val="35000"/>
                    </a:srgbClr>
                  </a:outerShdw>
                </a:effectLst>
                <a:latin typeface="Simplified Arabic" pitchFamily="18" charset="-78"/>
                <a:ea typeface="Calibri"/>
                <a:cs typeface="Simplified Arabic" pitchFamily="18" charset="-78"/>
              </a:rPr>
              <a:t>-</a:t>
            </a:r>
            <a:r>
              <a:rPr lang="en-US" sz="6000" b="1" dirty="0">
                <a:ln w="9525" cap="flat" cmpd="sng" algn="ctr">
                  <a:solidFill>
                    <a:srgbClr val="000000"/>
                  </a:solidFill>
                  <a:prstDash val="solid"/>
                  <a:round/>
                </a:ln>
                <a:solidFill>
                  <a:schemeClr val="tx1"/>
                </a:solidFill>
                <a:effectLst>
                  <a:outerShdw blurRad="50000" dist="50800" dir="7500000" algn="tl">
                    <a:srgbClr val="000000">
                      <a:alpha val="35000"/>
                    </a:srgbClr>
                  </a:outerShdw>
                </a:effectLst>
                <a:latin typeface="Simplified Arabic" pitchFamily="18" charset="-78"/>
                <a:ea typeface="Calibri"/>
                <a:cs typeface="Simplified Arabic" pitchFamily="18" charset="-78"/>
              </a:rPr>
              <a:t>2024</a:t>
            </a:r>
            <a:endParaRPr lang="en-US" sz="9600" dirty="0">
              <a:solidFill>
                <a:schemeClr val="tx1"/>
              </a:solidFill>
              <a:latin typeface="Simplified Arabic" pitchFamily="18" charset="-78"/>
              <a:cs typeface="Simplified Arabic" pitchFamily="18" charset="-78"/>
            </a:endParaRPr>
          </a:p>
        </p:txBody>
      </p:sp>
      <p:sp>
        <p:nvSpPr>
          <p:cNvPr id="4" name="TextBox 3"/>
          <p:cNvSpPr txBox="1"/>
          <p:nvPr/>
        </p:nvSpPr>
        <p:spPr>
          <a:xfrm>
            <a:off x="18059400" y="914400"/>
            <a:ext cx="5181600" cy="3428185"/>
          </a:xfrm>
          <a:prstGeom prst="rect">
            <a:avLst/>
          </a:prstGeom>
          <a:noFill/>
        </p:spPr>
        <p:txBody>
          <a:bodyPr wrap="square" lIns="240350" tIns="120175" rIns="240350" bIns="120175" rtlCol="0">
            <a:spAutoFit/>
          </a:bodyPr>
          <a:lstStyle/>
          <a:p>
            <a:pPr algn="ctr" rtl="1">
              <a:lnSpc>
                <a:spcPct val="115000"/>
              </a:lnSpc>
              <a:spcAft>
                <a:spcPts val="0"/>
              </a:spcAft>
            </a:pPr>
            <a:r>
              <a:rPr lang="ar-IQ" sz="3600" b="1" dirty="0">
                <a:effectLst/>
                <a:latin typeface="Calibri"/>
                <a:ea typeface="Calibri"/>
                <a:cs typeface="Sakkal Majalla"/>
              </a:rPr>
              <a:t>جمهورية العراق</a:t>
            </a:r>
            <a:endParaRPr lang="en-US" sz="2000" dirty="0">
              <a:effectLst/>
              <a:latin typeface="Calibri"/>
              <a:ea typeface="Calibri"/>
              <a:cs typeface="Arial"/>
            </a:endParaRPr>
          </a:p>
          <a:p>
            <a:pPr algn="ctr" rtl="1">
              <a:lnSpc>
                <a:spcPct val="115000"/>
              </a:lnSpc>
              <a:spcAft>
                <a:spcPts val="0"/>
              </a:spcAft>
            </a:pPr>
            <a:r>
              <a:rPr lang="ar-IQ" sz="3600" b="1" dirty="0">
                <a:effectLst/>
                <a:latin typeface="Calibri"/>
                <a:ea typeface="Calibri"/>
                <a:cs typeface="Sakkal Majalla"/>
              </a:rPr>
              <a:t>وزارة التعليم العالي والبحث العلمي</a:t>
            </a:r>
            <a:endParaRPr lang="en-US" sz="2000" dirty="0">
              <a:effectLst/>
              <a:latin typeface="Calibri"/>
              <a:ea typeface="Calibri"/>
              <a:cs typeface="Arial"/>
            </a:endParaRPr>
          </a:p>
          <a:p>
            <a:pPr algn="ctr" rtl="1">
              <a:lnSpc>
                <a:spcPct val="115000"/>
              </a:lnSpc>
              <a:spcAft>
                <a:spcPts val="0"/>
              </a:spcAft>
            </a:pPr>
            <a:r>
              <a:rPr lang="ar-IQ" sz="3600" b="1" dirty="0">
                <a:effectLst/>
                <a:latin typeface="Calibri"/>
                <a:ea typeface="Calibri"/>
                <a:cs typeface="Sakkal Majalla"/>
              </a:rPr>
              <a:t>جامعة المستقبل</a:t>
            </a:r>
            <a:endParaRPr lang="en-US" sz="2000" dirty="0">
              <a:effectLst/>
              <a:latin typeface="Calibri"/>
              <a:ea typeface="Calibri"/>
              <a:cs typeface="Arial"/>
            </a:endParaRPr>
          </a:p>
          <a:p>
            <a:pPr algn="ctr" rtl="1">
              <a:lnSpc>
                <a:spcPct val="115000"/>
              </a:lnSpc>
            </a:pPr>
            <a:r>
              <a:rPr lang="ar-IQ" sz="3600" b="1" dirty="0">
                <a:latin typeface="Calibri"/>
                <a:ea typeface="Calibri"/>
                <a:cs typeface="Sakkal Majalla"/>
              </a:rPr>
              <a:t>كلية الفنون الجميلة</a:t>
            </a:r>
            <a:endParaRPr lang="en-US" sz="3600" b="1" dirty="0">
              <a:latin typeface="Calibri"/>
              <a:ea typeface="Calibri"/>
              <a:cs typeface="Sakkal Majalla"/>
            </a:endParaRPr>
          </a:p>
          <a:p>
            <a:pPr algn="ctr" rtl="1">
              <a:lnSpc>
                <a:spcPct val="115000"/>
              </a:lnSpc>
            </a:pPr>
            <a:r>
              <a:rPr lang="ar-IQ" sz="3600" b="1" dirty="0">
                <a:latin typeface="Calibri"/>
                <a:ea typeface="Calibri"/>
                <a:cs typeface="Sakkal Majalla"/>
              </a:rPr>
              <a:t>قسم التصميم</a:t>
            </a:r>
            <a:endParaRPr lang="en-US" sz="3600" b="1" dirty="0">
              <a:latin typeface="Calibri"/>
              <a:ea typeface="Calibri"/>
              <a:cs typeface="Sakkal Majalla"/>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219200" y="1064546"/>
            <a:ext cx="2743200" cy="2523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2970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yclic form hi-res stock photography and images - Page 5 - Alamy"/>
          <p:cNvPicPr>
            <a:picLocks noChangeAspect="1" noChangeArrowheads="1"/>
          </p:cNvPicPr>
          <p:nvPr/>
        </p:nvPicPr>
        <p:blipFill rotWithShape="1">
          <a:blip r:embed="rId2">
            <a:extLst>
              <a:ext uri="{28A0092B-C50C-407E-A947-70E740481C1C}">
                <a14:useLocalDpi xmlns:a14="http://schemas.microsoft.com/office/drawing/2010/main" val="0"/>
              </a:ext>
            </a:extLst>
          </a:blip>
          <a:srcRect b="8489"/>
          <a:stretch/>
        </p:blipFill>
        <p:spPr bwMode="auto">
          <a:xfrm>
            <a:off x="1295400" y="943708"/>
            <a:ext cx="9766479" cy="8534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ما هو الخط الكانتوري وأهم ادواته - موسوع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6392" y="869449"/>
            <a:ext cx="5715000" cy="60647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rt using lines - OFF-58% &gt; Shipping f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8454" y="7258910"/>
            <a:ext cx="3141785" cy="52153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ine art, wall art&quot; Photographic Print for Sale by CrazyRabbits | Pattern  art, Geometric design art, Mandala design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6600" y="7235464"/>
            <a:ext cx="3705225" cy="52387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Golden spiral with straight lines | Spiral art, Line art drawings,  Geometric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97400" y="943708"/>
            <a:ext cx="5791200" cy="629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576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CA7A5F-0E92-3ACB-46FF-8F57509343BF}"/>
              </a:ext>
            </a:extLst>
          </p:cNvPr>
          <p:cNvSpPr txBox="1"/>
          <p:nvPr/>
        </p:nvSpPr>
        <p:spPr>
          <a:xfrm>
            <a:off x="1371600" y="990600"/>
            <a:ext cx="22250400" cy="11664732"/>
          </a:xfrm>
          <a:prstGeom prst="rect">
            <a:avLst/>
          </a:prstGeom>
          <a:noFill/>
        </p:spPr>
        <p:txBody>
          <a:bodyPr wrap="square">
            <a:spAutoFit/>
          </a:bodyPr>
          <a:lstStyle/>
          <a:p>
            <a:pPr algn="l"/>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combination that will produce more variety or unequal interval is red , green - yellow , and green </a:t>
            </a:r>
            <a:endParaRPr lang="ku-Arab-IQ" dirty="0">
              <a:latin typeface="Times New Roman" panose="02020603050405020304" pitchFamily="18" charset="0"/>
              <a:cs typeface="Times New Roman" panose="02020603050405020304" pitchFamily="18" charset="0"/>
            </a:endParaRPr>
          </a:p>
          <a:p>
            <a:pPr algn="r" rtl="1"/>
            <a:r>
              <a:rPr lang="ar-IQ" dirty="0">
                <a:latin typeface="Times New Roman" panose="02020603050405020304" pitchFamily="18" charset="0"/>
                <a:cs typeface="Times New Roman" panose="02020603050405020304" pitchFamily="18" charset="0"/>
              </a:rPr>
              <a:t>المجموعة التي ستنتج المزيد من التنوع أو الفترات غير المتكافئة هي الأحمر والأخضر والأصفر والأخضر.</a:t>
            </a:r>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That is , the interval between red and green - yellow is greater than the interval between green yellow and green . </a:t>
            </a:r>
          </a:p>
          <a:p>
            <a:pPr algn="r" rtl="1"/>
            <a:r>
              <a:rPr lang="ar-IQ" dirty="0">
                <a:latin typeface="Times New Roman" panose="02020603050405020304" pitchFamily="18" charset="0"/>
                <a:cs typeface="Times New Roman" panose="02020603050405020304" pitchFamily="18" charset="0"/>
              </a:rPr>
              <a:t> أي أن الفاصل الزمني بين الأحمر والأصفر الأخضر أكبر من الفاصل الزمني بين الأصفر والأخضر والأخضر</a:t>
            </a:r>
            <a:r>
              <a:rPr lang="ku-Arab-IQ" dirty="0">
                <a:latin typeface="Times New Roman" panose="02020603050405020304" pitchFamily="18" charset="0"/>
                <a:cs typeface="Times New Roman" panose="02020603050405020304" pitchFamily="18" charset="0"/>
              </a:rPr>
              <a:t>.</a:t>
            </a:r>
          </a:p>
          <a:p>
            <a:pPr algn="r" rtl="1"/>
            <a:endParaRPr lang="ku-Arab-IQ"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 Perhaps that is why this hue combination and similar hue combinations , which are called " harmony with contrast , " are so popular . Later , in the section on Color Organization , we shall see how this same principle is used in planning color schemes.</a:t>
            </a:r>
          </a:p>
          <a:p>
            <a:pPr algn="l"/>
            <a:endParaRPr lang="en-US" dirty="0">
              <a:latin typeface="Times New Roman" panose="02020603050405020304" pitchFamily="18" charset="0"/>
              <a:cs typeface="Times New Roman" panose="02020603050405020304" pitchFamily="18" charset="0"/>
            </a:endParaRPr>
          </a:p>
          <a:p>
            <a:pPr algn="r" rtl="1"/>
            <a:r>
              <a:rPr lang="ar-IQ" dirty="0">
                <a:latin typeface="Times New Roman" panose="02020603050405020304" pitchFamily="18" charset="0"/>
                <a:cs typeface="Times New Roman" panose="02020603050405020304" pitchFamily="18" charset="0"/>
              </a:rPr>
              <a:t>ولعل هذا هو السبب في أن مجموعة الألوان هذه ومجموعات الألوان المشابهة، والتي تسمى "الانسجام مع التباين"، تحظى بشعبية كبيرة.  لاحقًا، في القسم الخاص بتنظيم الألوان، سنرى كيف يتم استخدام هذا المبدأ نفسه في تخطيط أنظمة الألوان.</a:t>
            </a:r>
            <a:endParaRPr lang="en-US" dirty="0">
              <a:latin typeface="Times New Roman" panose="02020603050405020304" pitchFamily="18" charset="0"/>
              <a:cs typeface="Times New Roman" panose="02020603050405020304" pitchFamily="18" charset="0"/>
            </a:endParaRPr>
          </a:p>
          <a:p>
            <a:pPr algn="l"/>
            <a:endParaRPr lang="ku-Arab-IQ" dirty="0">
              <a:latin typeface="Times New Roman" panose="02020603050405020304" pitchFamily="18" charset="0"/>
              <a:cs typeface="Times New Roman" panose="02020603050405020304" pitchFamily="18" charset="0"/>
            </a:endParaRPr>
          </a:p>
          <a:p>
            <a:pPr algn="r" rtl="1"/>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951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A98162-E3A5-F220-CADF-8495484A8EFF}"/>
              </a:ext>
            </a:extLst>
          </p:cNvPr>
          <p:cNvSpPr txBox="1"/>
          <p:nvPr/>
        </p:nvSpPr>
        <p:spPr>
          <a:xfrm>
            <a:off x="1295400" y="914400"/>
            <a:ext cx="22098000" cy="8771632"/>
          </a:xfrm>
          <a:prstGeom prst="rect">
            <a:avLst/>
          </a:prstGeom>
          <a:noFill/>
        </p:spPr>
        <p:txBody>
          <a:bodyPr wrap="square">
            <a:spAutoFit/>
          </a:bodyPr>
          <a:lstStyle/>
          <a:p>
            <a:pPr algn="l"/>
            <a:r>
              <a:rPr lang="en-US" dirty="0">
                <a:latin typeface="Times New Roman" panose="02020603050405020304" pitchFamily="18" charset="0"/>
                <a:cs typeface="Times New Roman" panose="02020603050405020304" pitchFamily="18" charset="0"/>
              </a:rPr>
              <a:t>NOTRE DAME DE PARIS ( </a:t>
            </a:r>
            <a:r>
              <a:rPr lang="en-US" dirty="0" err="1">
                <a:latin typeface="Times New Roman" panose="02020603050405020304" pitchFamily="18" charset="0"/>
                <a:cs typeface="Times New Roman" panose="02020603050405020304" pitchFamily="18" charset="0"/>
              </a:rPr>
              <a:t>Minde</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Fornal</a:t>
            </a:r>
            <a:r>
              <a:rPr lang="en-US" dirty="0">
                <a:latin typeface="Times New Roman" panose="02020603050405020304" pitchFamily="18" charset="0"/>
                <a:cs typeface="Times New Roman" panose="02020603050405020304" pitchFamily="18" charset="0"/>
              </a:rPr>
              <a:t> balance in architecture . ( Courtesy of the Metropolitan Museum . ) UNITY AND FORMNI HALANG Diagram 6 , like Diagram 5 , consists of </a:t>
            </a:r>
            <a:r>
              <a:rPr lang="en-US" dirty="0" err="1">
                <a:latin typeface="Times New Roman" panose="02020603050405020304" pitchFamily="18" charset="0"/>
                <a:cs typeface="Times New Roman" panose="02020603050405020304" pitchFamily="18" charset="0"/>
              </a:rPr>
              <a:t>untrasting</a:t>
            </a:r>
            <a:r>
              <a:rPr lang="en-US" dirty="0">
                <a:latin typeface="Times New Roman" panose="02020603050405020304" pitchFamily="18" charset="0"/>
                <a:cs typeface="Times New Roman" panose="02020603050405020304" pitchFamily="18" charset="0"/>
              </a:rPr>
              <a:t> shapes and is also unified by dominance pushed by both size </a:t>
            </a:r>
            <a:r>
              <a:rPr lang="en-US" dirty="0" err="1">
                <a:latin typeface="Times New Roman" panose="02020603050405020304" pitchFamily="18" charset="0"/>
                <a:cs typeface="Times New Roman" panose="02020603050405020304" pitchFamily="18" charset="0"/>
              </a:rPr>
              <a:t>antrepetition</a:t>
            </a:r>
            <a:r>
              <a:rPr lang="en-US" dirty="0">
                <a:latin typeface="Times New Roman" panose="02020603050405020304" pitchFamily="18" charset="0"/>
                <a:cs typeface="Times New Roman" panose="02020603050405020304" pitchFamily="18" charset="0"/>
              </a:rPr>
              <a:t> The only difference is that this Diagram </a:t>
            </a:r>
            <a:r>
              <a:rPr lang="en-US" dirty="0" err="1">
                <a:latin typeface="Times New Roman" panose="02020603050405020304" pitchFamily="18" charset="0"/>
                <a:cs typeface="Times New Roman" panose="02020603050405020304" pitchFamily="18" charset="0"/>
              </a:rPr>
              <a:t>ti</a:t>
            </a:r>
            <a:r>
              <a:rPr lang="en-US" dirty="0">
                <a:latin typeface="Times New Roman" panose="02020603050405020304" pitchFamily="18" charset="0"/>
                <a:cs typeface="Times New Roman" panose="02020603050405020304" pitchFamily="18" charset="0"/>
              </a:rPr>
              <a:t> is </a:t>
            </a:r>
            <a:r>
              <a:rPr lang="en-US" dirty="0" err="1">
                <a:latin typeface="Times New Roman" panose="02020603050405020304" pitchFamily="18" charset="0"/>
                <a:cs typeface="Times New Roman" panose="02020603050405020304" pitchFamily="18" charset="0"/>
              </a:rPr>
              <a:t>formilly</a:t>
            </a:r>
            <a:r>
              <a:rPr lang="en-US" dirty="0">
                <a:latin typeface="Times New Roman" panose="02020603050405020304" pitchFamily="18" charset="0"/>
                <a:cs typeface="Times New Roman" panose="02020603050405020304" pitchFamily="18" charset="0"/>
              </a:rPr>
              <a:t> dated , while Diagram 5 is informally balanced . Because of variety of shape and size ,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 Diagram is </a:t>
            </a:r>
            <a:r>
              <a:rPr lang="en-US" dirty="0" err="1">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more interesting than Diagram 1 , which is also </a:t>
            </a:r>
            <a:r>
              <a:rPr lang="en-US" dirty="0" err="1">
                <a:latin typeface="Times New Roman" panose="02020603050405020304" pitchFamily="18" charset="0"/>
                <a:cs typeface="Times New Roman" panose="02020603050405020304" pitchFamily="18" charset="0"/>
              </a:rPr>
              <a:t>form.dly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halad</a:t>
            </a:r>
            <a:endParaRPr lang="ku-Arab-IQ" dirty="0">
              <a:latin typeface="Times New Roman" panose="02020603050405020304" pitchFamily="18" charset="0"/>
              <a:cs typeface="Times New Roman" panose="02020603050405020304" pitchFamily="18" charset="0"/>
            </a:endParaRPr>
          </a:p>
          <a:p>
            <a:pPr algn="r" rtl="1"/>
            <a:r>
              <a:rPr lang="ar-IQ" dirty="0">
                <a:latin typeface="Times New Roman" panose="02020603050405020304" pitchFamily="18" charset="0"/>
                <a:cs typeface="Times New Roman" panose="02020603050405020304" pitchFamily="18" charset="0"/>
              </a:rPr>
              <a:t>نوتردام دو باريس (ميندي!؛ التوازن الظاهري في الهندسة المعمارية. (بإذن من متحف متروبوليتان.) الوحدة والفورمني هالانج الرسم البياني 6، مثل الرسم البياني 5، يتكون من أشكال غير قابلة للمقارنة ويتم توحيدها أيضًا من خلال الهيمنة التي يدفعها كلا الحجمين المضادين للتكرار الفرق الوحيد  هو أن هذا المخطط مؤرخ بشكل رسمي , في حين أن المخطط 5 متوازن بشكل غير رسمي , وبسبب تنوع الأشكال والحجم , فإن هذا المخطط أكثر إثارة للاهتمام من المخطط 1 , والذي هو أيضا شكل .</a:t>
            </a:r>
            <a:endParaRPr lang="ku-Arab-IQ" dirty="0">
              <a:latin typeface="Times New Roman" panose="02020603050405020304" pitchFamily="18" charset="0"/>
              <a:cs typeface="Times New Roman" panose="02020603050405020304" pitchFamily="18" charset="0"/>
            </a:endParaRPr>
          </a:p>
          <a:p>
            <a:pPr algn="r" rtl="1"/>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44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ED1E5-AB38-2F38-398F-35C910906CA8}"/>
              </a:ext>
            </a:extLst>
          </p:cNvPr>
          <p:cNvSpPr txBox="1"/>
          <p:nvPr/>
        </p:nvSpPr>
        <p:spPr>
          <a:xfrm>
            <a:off x="1104900" y="1219200"/>
            <a:ext cx="22479000" cy="732508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 DANCERS PRACTICING AT THE BAR " BY EDGAR DI GAS formal balance in painting . Also ser page 156. ( Courtesy of the </a:t>
            </a:r>
            <a:r>
              <a:rPr lang="en-US" dirty="0" err="1">
                <a:latin typeface="Times New Roman" panose="02020603050405020304" pitchFamily="18" charset="0"/>
                <a:cs typeface="Times New Roman" panose="02020603050405020304" pitchFamily="18" charset="0"/>
              </a:rPr>
              <a:t>Aletiopali</a:t>
            </a:r>
            <a:r>
              <a:rPr lang="en-US" dirty="0">
                <a:latin typeface="Times New Roman" panose="02020603050405020304" pitchFamily="18" charset="0"/>
                <a:cs typeface="Times New Roman" panose="02020603050405020304" pitchFamily="18" charset="0"/>
              </a:rPr>
              <a:t> tan </a:t>
            </a:r>
            <a:r>
              <a:rPr lang="en-US" dirty="0" err="1">
                <a:latin typeface="Times New Roman" panose="02020603050405020304" pitchFamily="18" charset="0"/>
                <a:cs typeface="Times New Roman" panose="02020603050405020304" pitchFamily="18" charset="0"/>
              </a:rPr>
              <a:t>Mawin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Utry</a:t>
            </a:r>
            <a:r>
              <a:rPr lang="en-US" dirty="0">
                <a:latin typeface="Times New Roman" panose="02020603050405020304" pitchFamily="18" charset="0"/>
                <a:cs typeface="Times New Roman" panose="02020603050405020304" pitchFamily="18" charset="0"/>
              </a:rPr>
              <a:t> San IRALA BALANCE Diagram Dhan I can do contra </a:t>
            </a:r>
            <a:r>
              <a:rPr lang="en-US" dirty="0" err="1">
                <a:latin typeface="Times New Roman" panose="02020603050405020304" pitchFamily="18" charset="0"/>
                <a:cs typeface="Times New Roman" panose="02020603050405020304" pitchFamily="18" charset="0"/>
              </a:rPr>
              <a:t>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hapes</a:t>
            </a:r>
            <a:r>
              <a:rPr lang="en-US" dirty="0">
                <a:latin typeface="Times New Roman" panose="02020603050405020304" pitchFamily="18" charset="0"/>
                <a:cs typeface="Times New Roman" panose="02020603050405020304" pitchFamily="18" charset="0"/>
              </a:rPr>
              <a:t> , and </a:t>
            </a:r>
            <a:r>
              <a:rPr lang="en-US" dirty="0" err="1">
                <a:latin typeface="Times New Roman" panose="02020603050405020304" pitchFamily="18" charset="0"/>
                <a:cs typeface="Times New Roman" panose="02020603050405020304" pitchFamily="18" charset="0"/>
              </a:rPr>
              <a:t>alontird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balaminance</a:t>
            </a:r>
            <a:r>
              <a:rPr lang="en-US" dirty="0">
                <a:latin typeface="Times New Roman" panose="02020603050405020304" pitchFamily="18" charset="0"/>
                <a:cs typeface="Times New Roman" panose="02020603050405020304" pitchFamily="18" charset="0"/>
              </a:rPr>
              <a:t> of size Here in Diagram ) , </a:t>
            </a:r>
            <a:r>
              <a:rPr lang="en-US" dirty="0" err="1">
                <a:latin typeface="Times New Roman" panose="02020603050405020304" pitchFamily="18" charset="0"/>
                <a:cs typeface="Times New Roman" panose="02020603050405020304" pitchFamily="18" charset="0"/>
              </a:rPr>
              <a:t>beter</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damitome</a:t>
            </a:r>
            <a:r>
              <a:rPr lang="en-US" dirty="0">
                <a:latin typeface="Times New Roman" panose="02020603050405020304" pitchFamily="18" charset="0"/>
                <a:cs typeface="Times New Roman" panose="02020603050405020304" pitchFamily="18" charset="0"/>
              </a:rPr>
              <a:t> of 201 to ed by reptation</a:t>
            </a:r>
          </a:p>
          <a:p>
            <a:endParaRPr lang="en-US" dirty="0">
              <a:latin typeface="Times New Roman" panose="02020603050405020304" pitchFamily="18" charset="0"/>
              <a:cs typeface="Times New Roman" panose="02020603050405020304" pitchFamily="18" charset="0"/>
            </a:endParaRPr>
          </a:p>
          <a:p>
            <a:pPr algn="r" rtl="1"/>
            <a:r>
              <a:rPr lang="ar-IQ" dirty="0">
                <a:latin typeface="Times New Roman" panose="02020603050405020304" pitchFamily="18" charset="0"/>
                <a:cs typeface="Times New Roman" panose="02020603050405020304" pitchFamily="18" charset="0"/>
              </a:rPr>
              <a:t>"الراقصون يتدربون في البار" بقلم إدغار دي غاز، التوازن الرسمي في الرسم.  يمكنك أيضًا الاطلاع على الصفحة 156. (بإذن من </a:t>
            </a:r>
            <a:r>
              <a:rPr lang="en-US" dirty="0" err="1">
                <a:latin typeface="Times New Roman" panose="02020603050405020304" pitchFamily="18" charset="0"/>
                <a:cs typeface="Times New Roman" panose="02020603050405020304" pitchFamily="18" charset="0"/>
              </a:rPr>
              <a:t>Aletiopal</a:t>
            </a:r>
            <a:r>
              <a:rPr lang="en-US" dirty="0">
                <a:latin typeface="Times New Roman" panose="02020603050405020304" pitchFamily="18" charset="0"/>
                <a:cs typeface="Times New Roman" panose="02020603050405020304" pitchFamily="18" charset="0"/>
              </a:rPr>
              <a:t> tan </a:t>
            </a:r>
            <a:r>
              <a:rPr lang="en-US" dirty="0" err="1">
                <a:latin typeface="Times New Roman" panose="02020603050405020304" pitchFamily="18" charset="0"/>
                <a:cs typeface="Times New Roman" panose="02020603050405020304" pitchFamily="18" charset="0"/>
              </a:rPr>
              <a:t>Mawin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Utry</a:t>
            </a:r>
            <a:r>
              <a:rPr lang="en-US" dirty="0">
                <a:latin typeface="Times New Roman" panose="02020603050405020304" pitchFamily="18" charset="0"/>
                <a:cs typeface="Times New Roman" panose="02020603050405020304" pitchFamily="18" charset="0"/>
              </a:rPr>
              <a:t> San IRALA BALANCE Diagram Dhan </a:t>
            </a:r>
            <a:r>
              <a:rPr lang="ar-IQ" dirty="0">
                <a:latin typeface="Times New Roman" panose="02020603050405020304" pitchFamily="18" charset="0"/>
                <a:cs typeface="Times New Roman" panose="02020603050405020304" pitchFamily="18" charset="0"/>
              </a:rPr>
              <a:t>يمكنني القيام بمكافحة </a:t>
            </a:r>
            <a:r>
              <a:rPr lang="en-US" dirty="0" err="1">
                <a:latin typeface="Times New Roman" panose="02020603050405020304" pitchFamily="18" charset="0"/>
                <a:cs typeface="Times New Roman" panose="02020603050405020304" pitchFamily="18" charset="0"/>
              </a:rPr>
              <a:t>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hapes</a:t>
            </a:r>
            <a:r>
              <a:rPr lang="en-US" dirty="0">
                <a:latin typeface="Times New Roman" panose="02020603050405020304" pitchFamily="18" charset="0"/>
                <a:cs typeface="Times New Roman" panose="02020603050405020304" pitchFamily="18" charset="0"/>
              </a:rPr>
              <a:t>، </a:t>
            </a:r>
            <a:r>
              <a:rPr lang="ar-IQ" dirty="0">
                <a:latin typeface="Times New Roman" panose="02020603050405020304" pitchFamily="18" charset="0"/>
                <a:cs typeface="Times New Roman" panose="02020603050405020304" pitchFamily="18" charset="0"/>
              </a:rPr>
              <a:t>و </a:t>
            </a:r>
            <a:r>
              <a:rPr lang="en-US" dirty="0" err="1">
                <a:latin typeface="Times New Roman" panose="02020603050405020304" pitchFamily="18" charset="0"/>
                <a:cs typeface="Times New Roman" panose="02020603050405020304" pitchFamily="18" charset="0"/>
              </a:rPr>
              <a:t>alontird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balaminance</a:t>
            </a:r>
            <a:r>
              <a:rPr lang="en-US" dirty="0">
                <a:latin typeface="Times New Roman" panose="02020603050405020304" pitchFamily="18" charset="0"/>
                <a:cs typeface="Times New Roman" panose="02020603050405020304" pitchFamily="18" charset="0"/>
              </a:rPr>
              <a:t> </a:t>
            </a:r>
            <a:r>
              <a:rPr lang="ar-IQ" dirty="0">
                <a:latin typeface="Times New Roman" panose="02020603050405020304" pitchFamily="18" charset="0"/>
                <a:cs typeface="Times New Roman" panose="02020603050405020304" pitchFamily="18" charset="0"/>
              </a:rPr>
              <a:t>من الحجم هنا في الرسم البياني)، أفضل، من 201 إلى </a:t>
            </a:r>
            <a:r>
              <a:rPr lang="en-US" dirty="0">
                <a:latin typeface="Times New Roman" panose="02020603050405020304" pitchFamily="18" charset="0"/>
                <a:cs typeface="Times New Roman" panose="02020603050405020304" pitchFamily="18" charset="0"/>
              </a:rPr>
              <a:t>ed </a:t>
            </a:r>
            <a:r>
              <a:rPr lang="ar-IQ" dirty="0">
                <a:latin typeface="Times New Roman" panose="02020603050405020304" pitchFamily="18" charset="0"/>
                <a:cs typeface="Times New Roman" panose="02020603050405020304" pitchFamily="18" charset="0"/>
              </a:rPr>
              <a:t>بواسطة التكرار</a:t>
            </a:r>
            <a:r>
              <a:rPr lang="ku-Arab-IQ" dirty="0">
                <a:latin typeface="Times New Roman" panose="02020603050405020304" pitchFamily="18" charset="0"/>
                <a:cs typeface="Times New Roman" panose="02020603050405020304" pitchFamily="18" charset="0"/>
              </a:rPr>
              <a:t>.</a:t>
            </a:r>
          </a:p>
          <a:p>
            <a:pPr algn="r" rtl="1"/>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431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125747"/>
            <a:ext cx="22548011" cy="8894743"/>
          </a:xfrm>
          <a:prstGeom prst="rect">
            <a:avLst/>
          </a:prstGeom>
        </p:spPr>
        <p:txBody>
          <a:bodyPr wrap="square">
            <a:spAutoFit/>
          </a:bodyPr>
          <a:lstStyle/>
          <a:p>
            <a:pPr lvl="0" algn="r" rtl="1"/>
            <a:endParaRPr lang="ar-IQ" sz="4400" dirty="0">
              <a:latin typeface="Times New Roman" pitchFamily="18" charset="0"/>
              <a:cs typeface="Times New Roman" pitchFamily="18" charset="0"/>
            </a:endParaRPr>
          </a:p>
          <a:p>
            <a:pPr lvl="0" algn="ctr"/>
            <a:r>
              <a:rPr lang="en-US" sz="4400" b="1" u="sng" dirty="0">
                <a:solidFill>
                  <a:srgbClr val="C00000"/>
                </a:solidFill>
                <a:latin typeface="Times New Roman" pitchFamily="18" charset="0"/>
                <a:cs typeface="Times New Roman" pitchFamily="18" charset="0"/>
              </a:rPr>
              <a:t>LINE </a:t>
            </a:r>
            <a:r>
              <a:rPr lang="ar-IQ" sz="4400" b="1" u="sng" dirty="0">
                <a:latin typeface="Times New Roman" pitchFamily="18" charset="0"/>
                <a:cs typeface="Times New Roman" pitchFamily="18" charset="0"/>
              </a:rPr>
              <a:t>الخط  </a:t>
            </a:r>
            <a:endParaRPr lang="en-US" sz="4400" b="1" u="sng" dirty="0">
              <a:latin typeface="Times New Roman" pitchFamily="18" charset="0"/>
              <a:cs typeface="Times New Roman" pitchFamily="18" charset="0"/>
            </a:endParaRPr>
          </a:p>
          <a:p>
            <a:pPr lvl="0" rtl="1"/>
            <a:r>
              <a:rPr lang="en-US" sz="4400" dirty="0">
                <a:latin typeface="Times New Roman" pitchFamily="18" charset="0"/>
                <a:cs typeface="Times New Roman" pitchFamily="18" charset="0"/>
              </a:rPr>
              <a:t>Line is perhaps the most ancient of the art mediums . With line it is possible to synopsize the character and quality of form with simplicity and with the almost economy of means .</a:t>
            </a:r>
            <a:endParaRPr lang="ar-IQ" sz="4400" dirty="0">
              <a:latin typeface="Times New Roman" pitchFamily="18" charset="0"/>
              <a:cs typeface="Times New Roman" pitchFamily="18" charset="0"/>
            </a:endParaRPr>
          </a:p>
          <a:p>
            <a:pPr lvl="0" rtl="1"/>
            <a:endParaRPr lang="ar-IQ" sz="4400" b="1" u="sng" dirty="0">
              <a:solidFill>
                <a:srgbClr val="C00000"/>
              </a:solidFill>
              <a:latin typeface="Times New Roman" pitchFamily="18" charset="0"/>
              <a:cs typeface="Times New Roman" pitchFamily="18" charset="0"/>
            </a:endParaRPr>
          </a:p>
          <a:p>
            <a:pPr lvl="0" algn="r" rtl="1"/>
            <a:r>
              <a:rPr lang="ar-IQ" sz="4400" b="1" u="sng" dirty="0">
                <a:solidFill>
                  <a:srgbClr val="C00000"/>
                </a:solidFill>
                <a:latin typeface="Times New Roman" pitchFamily="18" charset="0"/>
                <a:cs typeface="Times New Roman" pitchFamily="18" charset="0"/>
              </a:rPr>
              <a:t>ربما يكون الخط هو أقدم الوسائط الفنية.  من خلال الخط، من الممكن تلخيص طبيعة وجودة الشكل بالبساطة وبتوفير الوسائل تقريبًا.  </a:t>
            </a:r>
          </a:p>
          <a:p>
            <a:pPr lvl="0"/>
            <a:r>
              <a:rPr lang="en-US" sz="4400" dirty="0">
                <a:latin typeface="Times New Roman" pitchFamily="18" charset="0"/>
                <a:cs typeface="Times New Roman" pitchFamily="18" charset="0"/>
              </a:rPr>
              <a:t> because of this subtle simplicity . it is perhaps the most difficult of the element to analyze . A line may be continuous , unbroken ; or it may consist of isolated object or points in space like the constellations of the big dipper or Draco</a:t>
            </a:r>
            <a:r>
              <a:rPr lang="ar-IQ" sz="4400" dirty="0">
                <a:latin typeface="Times New Roman" pitchFamily="18" charset="0"/>
                <a:cs typeface="Times New Roman" pitchFamily="18" charset="0"/>
              </a:rPr>
              <a:t> </a:t>
            </a:r>
            <a:r>
              <a:rPr lang="en-US" sz="4400" dirty="0">
                <a:latin typeface="Times New Roman" pitchFamily="18" charset="0"/>
                <a:cs typeface="Times New Roman" pitchFamily="18" charset="0"/>
              </a:rPr>
              <a:t>the dragon that are connected by our eyes to form a linear path of vision</a:t>
            </a:r>
            <a:endParaRPr lang="ar-IQ" sz="4400" dirty="0">
              <a:latin typeface="Times New Roman" pitchFamily="18" charset="0"/>
              <a:cs typeface="Times New Roman" pitchFamily="18" charset="0"/>
            </a:endParaRPr>
          </a:p>
          <a:p>
            <a:pPr lvl="0" algn="r" rtl="1"/>
            <a:r>
              <a:rPr lang="ar-IQ" sz="4400" dirty="0">
                <a:solidFill>
                  <a:srgbClr val="C00000"/>
                </a:solidFill>
                <a:latin typeface="Times New Roman" pitchFamily="18" charset="0"/>
                <a:cs typeface="Times New Roman" pitchFamily="18" charset="0"/>
              </a:rPr>
              <a:t>بسبب هذه البساطة الدقيقة.  ربما يكون هذا هو العنصر الأكثر صعوبة في التحليل.  قد يكون الخط متواصلا وغير منقطع ;  أو قد تتكون من أجسام أو نقاط معزولة في الفضاء مثل كوكبة الدب الأكبر أو التنين التي ترتبط بأعيننا لتشكل مسارًا خطيًا للرؤية.</a:t>
            </a:r>
            <a:endParaRPr lang="en-US" sz="4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988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أنواع الخطوط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1600200"/>
            <a:ext cx="10744201" cy="7391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دلالات الخطوط في التصميم - مدونة تقنية التوأم لتقنية المعلومات TwiinT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0" y="1600200"/>
            <a:ext cx="10144125" cy="959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6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964079"/>
            <a:ext cx="22326600" cy="12280285"/>
          </a:xfrm>
          <a:prstGeom prst="rect">
            <a:avLst/>
          </a:prstGeom>
        </p:spPr>
        <p:txBody>
          <a:bodyPr wrap="square">
            <a:spAutoFit/>
          </a:bodyPr>
          <a:lstStyle/>
          <a:p>
            <a:pPr lvl="0"/>
            <a:r>
              <a:rPr lang="en-US" sz="4400" dirty="0">
                <a:solidFill>
                  <a:srgbClr val="C00000"/>
                </a:solidFill>
                <a:latin typeface="Times New Roman" pitchFamily="18" charset="0"/>
                <a:cs typeface="Times New Roman" pitchFamily="18" charset="0"/>
              </a:rPr>
              <a:t>an A line may be two dimensional , that is , drawn on a flat surface . or a line may be three dimensional ,</a:t>
            </a:r>
            <a:endParaRPr lang="ar-IQ" sz="4400" dirty="0">
              <a:solidFill>
                <a:srgbClr val="C00000"/>
              </a:solidFill>
              <a:latin typeface="Times New Roman" pitchFamily="18" charset="0"/>
              <a:cs typeface="Times New Roman" pitchFamily="18" charset="0"/>
            </a:endParaRPr>
          </a:p>
          <a:p>
            <a:pPr lvl="0" algn="r" rtl="1"/>
            <a:r>
              <a:rPr lang="ar-IQ" sz="4400" dirty="0">
                <a:solidFill>
                  <a:prstClr val="black"/>
                </a:solidFill>
                <a:latin typeface="Times New Roman" pitchFamily="18" charset="0"/>
                <a:cs typeface="Times New Roman" pitchFamily="18" charset="0"/>
              </a:rPr>
              <a:t>يمكن أن يكون الخط ثنائي الأبعاد، أي مرسومًا على سطح مستو.  أو قد يكون الخط ثلاثي الأبعاد، </a:t>
            </a:r>
          </a:p>
          <a:p>
            <a:pPr lvl="0"/>
            <a:r>
              <a:rPr lang="en-US" sz="4400" dirty="0">
                <a:solidFill>
                  <a:srgbClr val="C00000"/>
                </a:solidFill>
                <a:latin typeface="Times New Roman" pitchFamily="18" charset="0"/>
                <a:cs typeface="Times New Roman" pitchFamily="18" charset="0"/>
              </a:rPr>
              <a:t> as in bent wire , the contour of an undulating surface , or the edge produced by the intersection of planes in sculpture and architecture .</a:t>
            </a:r>
            <a:endParaRPr lang="ar-IQ" sz="4400" u="sng" dirty="0">
              <a:solidFill>
                <a:srgbClr val="C00000"/>
              </a:solidFill>
              <a:latin typeface="Times New Roman" pitchFamily="18" charset="0"/>
              <a:cs typeface="Times New Roman" pitchFamily="18" charset="0"/>
            </a:endParaRPr>
          </a:p>
          <a:p>
            <a:pPr lvl="0" algn="r" rtl="1"/>
            <a:r>
              <a:rPr lang="ar-IQ" sz="4400" u="sng" dirty="0">
                <a:solidFill>
                  <a:srgbClr val="C00000"/>
                </a:solidFill>
                <a:latin typeface="Times New Roman" pitchFamily="18" charset="0"/>
                <a:cs typeface="Times New Roman" pitchFamily="18" charset="0"/>
              </a:rPr>
              <a:t> كما هو الحال في الأسلاك المنحنية، أو محيط سطح متموج، أو الحافة الناتجة عن تقاطع المستويات في النحت والهندسة المعمارية.  </a:t>
            </a:r>
          </a:p>
          <a:p>
            <a:pPr lvl="0"/>
            <a:r>
              <a:rPr lang="en-US" sz="4400" dirty="0">
                <a:solidFill>
                  <a:srgbClr val="C00000"/>
                </a:solidFill>
                <a:latin typeface="Times New Roman" pitchFamily="18" charset="0"/>
                <a:cs typeface="Times New Roman" pitchFamily="18" charset="0"/>
              </a:rPr>
              <a:t>The architectural or geometrical line , drawn with the compass , triangle , T square , and is precisely formal other mechanical instruments impersonal , and Euclidean in character </a:t>
            </a:r>
            <a:endParaRPr lang="ar-IQ" sz="4400" dirty="0">
              <a:solidFill>
                <a:srgbClr val="C00000"/>
              </a:solidFill>
              <a:latin typeface="Times New Roman" pitchFamily="18" charset="0"/>
              <a:cs typeface="Times New Roman" pitchFamily="18" charset="0"/>
            </a:endParaRPr>
          </a:p>
          <a:p>
            <a:pPr lvl="0" algn="r" rtl="1"/>
            <a:r>
              <a:rPr lang="ar-IQ" sz="4400" dirty="0">
                <a:latin typeface="Times New Roman" pitchFamily="18" charset="0"/>
                <a:cs typeface="Times New Roman" pitchFamily="18" charset="0"/>
              </a:rPr>
              <a:t>الخط المعماري أو الهندسي، المرسوم بالبوصلة، والمثلث، والمسطرة</a:t>
            </a:r>
            <a:r>
              <a:rPr lang="en-US" sz="4400" dirty="0">
                <a:latin typeface="Times New Roman" pitchFamily="18" charset="0"/>
                <a:cs typeface="Times New Roman" pitchFamily="18" charset="0"/>
              </a:rPr>
              <a:t>، </a:t>
            </a:r>
            <a:r>
              <a:rPr lang="ar-IQ" sz="4400" dirty="0">
                <a:latin typeface="Times New Roman" pitchFamily="18" charset="0"/>
                <a:cs typeface="Times New Roman" pitchFamily="18" charset="0"/>
              </a:rPr>
              <a:t>هو على وجه التحديد أدوات ميكانيكية رسمية أخرى، وغير شخصية، وإقليدية الطابع. </a:t>
            </a:r>
            <a:endParaRPr lang="en-US" sz="4400" dirty="0">
              <a:solidFill>
                <a:srgbClr val="C00000"/>
              </a:solidFill>
              <a:latin typeface="Times New Roman" pitchFamily="18" charset="0"/>
              <a:cs typeface="Times New Roman" pitchFamily="18" charset="0"/>
            </a:endParaRPr>
          </a:p>
          <a:p>
            <a:pPr lvl="0"/>
            <a:r>
              <a:rPr lang="en-US" sz="4400" dirty="0">
                <a:latin typeface="Times New Roman" pitchFamily="18" charset="0"/>
                <a:cs typeface="Times New Roman" pitchFamily="18" charset="0"/>
              </a:rPr>
              <a:t>. " The hand drawn or calligraphic line is more informal , personal , and variable : it may be weak or strong , delicate or hold , stiff or fluent , wavering in handwriting or firm , thick or thin , soft and blurred or sharp</a:t>
            </a:r>
            <a:endParaRPr lang="ar-IQ" sz="4400" dirty="0">
              <a:latin typeface="Times New Roman" pitchFamily="18" charset="0"/>
              <a:cs typeface="Times New Roman" pitchFamily="18" charset="0"/>
            </a:endParaRPr>
          </a:p>
          <a:p>
            <a:pPr lvl="0" algn="r" rtl="1"/>
            <a:r>
              <a:rPr lang="ar-IQ" sz="4400" dirty="0">
                <a:solidFill>
                  <a:srgbClr val="C00000"/>
                </a:solidFill>
                <a:latin typeface="Times New Roman" pitchFamily="18" charset="0"/>
                <a:cs typeface="Times New Roman" pitchFamily="18" charset="0"/>
              </a:rPr>
              <a:t>" الخط المرسوم باليد أو الخط هو أكثر رسمية وشخصية ومتغيرة: فقد يكون ضعيفًا أو قويًا، رقيقًا أو متماسكًا، متصلبًا أو بطلاقة، متذبذبًا في الكتابة اليدوية أو ثابتًا، سميكًا أو رفيعًا، ناعمًا وغير واضح أو حادًا. </a:t>
            </a:r>
          </a:p>
          <a:p>
            <a:pPr lvl="0" algn="l"/>
            <a:r>
              <a:rPr lang="en-US" sz="4400" dirty="0">
                <a:latin typeface="Times New Roman" pitchFamily="18" charset="0"/>
                <a:cs typeface="Times New Roman" pitchFamily="18" charset="0"/>
              </a:rPr>
              <a:t>drawing , calligraphic line may be a symbol of or emotion expressed in rhythmic movement.</a:t>
            </a:r>
            <a:endParaRPr lang="ar-IQ" sz="4400" dirty="0">
              <a:latin typeface="Times New Roman" pitchFamily="18" charset="0"/>
              <a:cs typeface="Times New Roman" pitchFamily="18" charset="0"/>
            </a:endParaRPr>
          </a:p>
          <a:p>
            <a:pPr lvl="0" algn="r" rtl="1"/>
            <a:r>
              <a:rPr lang="ar-IQ" sz="4400" dirty="0">
                <a:solidFill>
                  <a:srgbClr val="C00000"/>
                </a:solidFill>
                <a:latin typeface="Times New Roman" pitchFamily="18" charset="0"/>
                <a:cs typeface="Times New Roman" pitchFamily="18" charset="0"/>
              </a:rPr>
              <a:t> قد يكون الخط رمزًا أو عاطفة يتم التعبير عنها في حركة إيقاعية.</a:t>
            </a:r>
          </a:p>
        </p:txBody>
      </p:sp>
      <p:sp>
        <p:nvSpPr>
          <p:cNvPr id="5" name="AutoShape 4" descr="10 أعمال فنية عالمية يجب على كل مهتم معرفتها"/>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10 أعمال فنية عالمية يجب على كل مهتم معرفته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4045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7C1DFC-00BF-71E0-B269-5602DD48A05C}"/>
              </a:ext>
            </a:extLst>
          </p:cNvPr>
          <p:cNvSpPr txBox="1"/>
          <p:nvPr/>
        </p:nvSpPr>
        <p:spPr>
          <a:xfrm>
            <a:off x="1181100" y="914400"/>
            <a:ext cx="22326600" cy="116647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or the line may crawl painfully , stiffly , and slowly . Sometime it scampers gaily Sometime it is restrained and austere . The abrupt and staccato line of </a:t>
            </a:r>
            <a:r>
              <a:rPr lang="en-US" dirty="0" err="1">
                <a:latin typeface="Times New Roman" panose="02020603050405020304" pitchFamily="18" charset="0"/>
                <a:cs typeface="Times New Roman" panose="02020603050405020304" pitchFamily="18" charset="0"/>
              </a:rPr>
              <a:t>el</a:t>
            </a:r>
            <a:r>
              <a:rPr lang="en-US" dirty="0">
                <a:latin typeface="Times New Roman" panose="02020603050405020304" pitchFamily="18" charset="0"/>
                <a:cs typeface="Times New Roman" panose="02020603050405020304" pitchFamily="18" charset="0"/>
              </a:rPr>
              <a:t> Greco is excitable and agitated . Suave </a:t>
            </a:r>
            <a:r>
              <a:rPr lang="en-US" dirty="0">
                <a:solidFill>
                  <a:srgbClr val="C00000"/>
                </a:solidFill>
                <a:latin typeface="Times New Roman" panose="02020603050405020304" pitchFamily="18" charset="0"/>
                <a:cs typeface="Times New Roman" panose="02020603050405020304" pitchFamily="18" charset="0"/>
              </a:rPr>
              <a:t>, flowing brush strokes are characteristic of most Japanese painting , with their smooth continuity</a:t>
            </a:r>
            <a:r>
              <a:rPr lang="en-US" dirty="0">
                <a:latin typeface="Times New Roman" panose="02020603050405020304" pitchFamily="18" charset="0"/>
                <a:cs typeface="Times New Roman" panose="02020603050405020304" pitchFamily="18" charset="0"/>
              </a:rPr>
              <a:t>.</a:t>
            </a:r>
          </a:p>
          <a:p>
            <a:pPr algn="r" rtl="1"/>
            <a:r>
              <a:rPr lang="ar-IQ" dirty="0">
                <a:latin typeface="Times New Roman" panose="02020603050405020304" pitchFamily="18" charset="0"/>
                <a:cs typeface="Times New Roman" panose="02020603050405020304" pitchFamily="18" charset="0"/>
              </a:rPr>
              <a:t>أو قد يزحف الخط بشكل </a:t>
            </a:r>
            <a:r>
              <a:rPr lang="ku-Arab-IQ" dirty="0">
                <a:latin typeface="Times New Roman" panose="02020603050405020304" pitchFamily="18" charset="0"/>
                <a:cs typeface="Times New Roman" panose="02020603050405020304" pitchFamily="18" charset="0"/>
              </a:rPr>
              <a:t>حاد</a:t>
            </a:r>
            <a:r>
              <a:rPr lang="ar-IQ" dirty="0">
                <a:latin typeface="Times New Roman" panose="02020603050405020304" pitchFamily="18" charset="0"/>
                <a:cs typeface="Times New Roman" panose="02020603050405020304" pitchFamily="18" charset="0"/>
              </a:rPr>
              <a:t> ومتصلب وبطيء.  في بعض الأحيان يكون يندفع بمرح، وفي بعض الأحيان يكون مقيدًا ومتقشفًا.  إن الخط المفاجئ والمتقطع لـ </a:t>
            </a:r>
            <a:r>
              <a:rPr lang="en-US" dirty="0">
                <a:latin typeface="Times New Roman" panose="02020603050405020304" pitchFamily="18" charset="0"/>
                <a:cs typeface="Times New Roman" panose="02020603050405020304" pitchFamily="18" charset="0"/>
              </a:rPr>
              <a:t> El Greco </a:t>
            </a:r>
            <a:r>
              <a:rPr lang="ar-IQ" dirty="0">
                <a:latin typeface="Times New Roman" panose="02020603050405020304" pitchFamily="18" charset="0"/>
                <a:cs typeface="Times New Roman" panose="02020603050405020304" pitchFamily="18" charset="0"/>
              </a:rPr>
              <a:t>مثير ومضطرب</a:t>
            </a:r>
            <a:r>
              <a:rPr lang="ar-IQ" dirty="0">
                <a:solidFill>
                  <a:srgbClr val="C00000"/>
                </a:solidFill>
                <a:latin typeface="Times New Roman" panose="02020603050405020304" pitchFamily="18" charset="0"/>
                <a:cs typeface="Times New Roman" panose="02020603050405020304" pitchFamily="18" charset="0"/>
              </a:rPr>
              <a:t>.  تعتبر ضربات الفرشاة الناعمة والمتدفقة من سمات معظم اللوحات اليابانية، مع استمراريتها السلسة</a:t>
            </a:r>
            <a:r>
              <a:rPr lang="en-US" dirty="0">
                <a:solidFill>
                  <a:srgbClr val="C00000"/>
                </a:solidFill>
                <a:latin typeface="Times New Roman" panose="02020603050405020304" pitchFamily="18" charset="0"/>
                <a:cs typeface="Times New Roman" panose="02020603050405020304" pitchFamily="18" charset="0"/>
              </a:rPr>
              <a:t>.</a:t>
            </a:r>
            <a:endParaRPr lang="ku-Arab-IQ" dirty="0">
              <a:solidFill>
                <a:srgbClr val="C00000"/>
              </a:solidFill>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 The Japanese , masters of line , have reduced it to a set of fixed conventions . Each fine has a specific character and is employed as an expressive symbol. </a:t>
            </a:r>
          </a:p>
          <a:p>
            <a:pPr algn="r" rtl="1"/>
            <a:r>
              <a:rPr lang="ku-Arab-IQ" dirty="0">
                <a:latin typeface="Times New Roman" panose="02020603050405020304" pitchFamily="18" charset="0"/>
                <a:cs typeface="Times New Roman" panose="02020603050405020304" pitchFamily="18" charset="0"/>
              </a:rPr>
              <a:t>أما اليابانيون، أسياد الخط، فقد اختزلوه إلى مجموعة من الاتفاقيات الثابتة.  ولكل غرامة طابع خاص وتستخدم كرمز معبر. </a:t>
            </a:r>
          </a:p>
          <a:p>
            <a:pPr algn="l"/>
            <a:r>
              <a:rPr lang="en-US" dirty="0">
                <a:latin typeface="Times New Roman" panose="02020603050405020304" pitchFamily="18" charset="0"/>
                <a:cs typeface="Times New Roman" panose="02020603050405020304" pitchFamily="18" charset="0"/>
              </a:rPr>
              <a:t> To most people the straight line suggests rigidity and precision . It is positive , direct , tense stiff , uncompromising , harsh , hard , unyielding.</a:t>
            </a:r>
          </a:p>
          <a:p>
            <a:pPr algn="r" rtl="1"/>
            <a:r>
              <a:rPr lang="ar-IQ" dirty="0">
                <a:latin typeface="Times New Roman" panose="02020603050405020304" pitchFamily="18" charset="0"/>
                <a:cs typeface="Times New Roman" panose="02020603050405020304" pitchFamily="18" charset="0"/>
              </a:rPr>
              <a:t> بالنسبة لمعظم الناس يوحي الخط المستقيم بالصلابة والدقة.  إنه إيجابي، مباشر، متوتر، جامد، لا هوادة فيه، قاس، صعب، لا ينضب.  </a:t>
            </a:r>
            <a:endParaRPr lang="ku-Arab-IQ" dirty="0">
              <a:latin typeface="Times New Roman" panose="02020603050405020304" pitchFamily="18" charset="0"/>
              <a:cs typeface="Times New Roman" panose="02020603050405020304" pitchFamily="18" charset="0"/>
            </a:endParaRPr>
          </a:p>
          <a:p>
            <a:pPr algn="r" rtl="1"/>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368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5A616C-790B-E14A-337B-10E8C8306C3B}"/>
              </a:ext>
            </a:extLst>
          </p:cNvPr>
          <p:cNvSpPr txBox="1"/>
          <p:nvPr/>
        </p:nvSpPr>
        <p:spPr>
          <a:xfrm>
            <a:off x="1219200" y="1066800"/>
            <a:ext cx="22250400" cy="12388007"/>
          </a:xfrm>
          <a:prstGeom prst="rect">
            <a:avLst/>
          </a:prstGeom>
          <a:noFill/>
        </p:spPr>
        <p:txBody>
          <a:bodyPr wrap="square">
            <a:spAutoFit/>
          </a:bodyPr>
          <a:lstStyle/>
          <a:p>
            <a:pPr algn="l"/>
            <a:r>
              <a:rPr lang="en-US" dirty="0">
                <a:solidFill>
                  <a:srgbClr val="C00000"/>
                </a:solidFill>
                <a:latin typeface="Times New Roman" panose="02020603050405020304" pitchFamily="18" charset="0"/>
                <a:cs typeface="Times New Roman" panose="02020603050405020304" pitchFamily="18" charset="0"/>
              </a:rPr>
              <a:t> The slightly curved or undulating line is loose and flexible because of harmonic transition in the charge of direction , it has flowing continuity </a:t>
            </a:r>
            <a:endParaRPr lang="ku-Arab-IQ" dirty="0">
              <a:solidFill>
                <a:srgbClr val="C00000"/>
              </a:solidFill>
              <a:latin typeface="Times New Roman" panose="02020603050405020304" pitchFamily="18" charset="0"/>
              <a:cs typeface="Times New Roman" panose="02020603050405020304" pitchFamily="18" charset="0"/>
            </a:endParaRPr>
          </a:p>
          <a:p>
            <a:pPr algn="r" rtl="1"/>
            <a:r>
              <a:rPr lang="ar-IQ" dirty="0">
                <a:solidFill>
                  <a:srgbClr val="C00000"/>
                </a:solidFill>
                <a:latin typeface="Times New Roman" panose="02020603050405020304" pitchFamily="18" charset="0"/>
                <a:cs typeface="Times New Roman" panose="02020603050405020304" pitchFamily="18" charset="0"/>
              </a:rPr>
              <a:t>الخط المنحني قليلاً أو المتموج يكون فضفاضاً ومرناً بسبب التحول التوافقي في شحنة الاتجاه، وله استمرارية تدفق.</a:t>
            </a:r>
            <a:endParaRPr lang="en-US" dirty="0">
              <a:solidFill>
                <a:srgbClr val="C00000"/>
              </a:solidFill>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 Its slow , lazy movement is passive , gentle , feminine , soft voluptuous . But the excessive use of this line create an aimless , vague , or wandering effect . The more vigorously curved line charges direction rapidly</a:t>
            </a:r>
          </a:p>
          <a:p>
            <a:pPr algn="r" rtl="1"/>
            <a:r>
              <a:rPr lang="ar-IQ" dirty="0">
                <a:latin typeface="Times New Roman" panose="02020603050405020304" pitchFamily="18" charset="0"/>
                <a:cs typeface="Times New Roman" panose="02020603050405020304" pitchFamily="18" charset="0"/>
              </a:rPr>
              <a:t>حركتها البطيئة والكسولة سلبية، لطيفة، أنثوية، ناعمة حسية.  لكن الاستخدام المفرط لهذا الخط يخلق تأثيرا بلا هدف، غامضا، أو متجولا.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curve is active and forceful . the are or segment of a circle has an equal and constant change . of direction . Because of this repetition , it is the most unified of curve but also the most monotonous and uninteresting . Because of lack of variety </a:t>
            </a:r>
          </a:p>
          <a:p>
            <a:pPr algn="r" rtl="1"/>
            <a:r>
              <a:rPr lang="ku-Arab-IQ" dirty="0">
                <a:latin typeface="Times New Roman" panose="02020603050405020304" pitchFamily="18" charset="0"/>
                <a:cs typeface="Times New Roman" panose="02020603050405020304" pitchFamily="18" charset="0"/>
              </a:rPr>
              <a:t>الخط المنحني الأكثر قوة يشحن الاتجاه بسرعة. هذا المنحنى نشط وقوي.  الجزء أو الجزء من الدائرة له تغير متساوي وثابت.  من الاتجاه.  وبسبب هذا التكرار، فهو المنحنى الأكثر توحدا ولكنه أيضا الأكثر رتابة وغير مثير للاهتمام.  بسبب قلة التنوع . </a:t>
            </a:r>
          </a:p>
          <a:p>
            <a:pPr algn="r" rtl="1"/>
            <a:endParaRPr lang="ku-Arab-IQ" dirty="0">
              <a:latin typeface="Times New Roman" panose="02020603050405020304" pitchFamily="18" charset="0"/>
              <a:cs typeface="Times New Roman" panose="02020603050405020304" pitchFamily="18" charset="0"/>
            </a:endParaRPr>
          </a:p>
          <a:p>
            <a:pPr algn="r" rtl="1"/>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 </a:t>
            </a:r>
            <a:endParaRPr lang="ku-Arab-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745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فن الخط رسم الشكل الهندسي ، والأشكال الهندسية اللون, دوامة, التماثل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754" y="1524000"/>
            <a:ext cx="8572500" cy="8553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ircular, Radiating Abstract Shape, Motif. Geometric Design Elem Stock  Vector - Illustration of crumpled, motion: 95677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3400" y="1695450"/>
            <a:ext cx="7620000" cy="838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ircular, Radiating Abstract Shape, Motif. Geometric Design Elem Stock  Vector - Illustration of cyclic, oscillate: 956769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3733800"/>
            <a:ext cx="7620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379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80 Best Examples Of Line Drawing Art Bored Art, 58% O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041342" y="-116543"/>
            <a:ext cx="8606116" cy="134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16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83069B-903D-DE21-DB96-D8988899C247}"/>
              </a:ext>
            </a:extLst>
          </p:cNvPr>
          <p:cNvSpPr txBox="1"/>
          <p:nvPr/>
        </p:nvSpPr>
        <p:spPr>
          <a:xfrm>
            <a:off x="1066799" y="1066800"/>
            <a:ext cx="22621875" cy="116647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spiraling curves seen in living , growing things are more dynamic . The zigzag , jagged , or crooked line with its sudden , abrupt change of direction , is nervous and jerky</a:t>
            </a:r>
          </a:p>
          <a:p>
            <a:pPr algn="r" rtl="1"/>
            <a:r>
              <a:rPr lang="ar-IQ" dirty="0">
                <a:latin typeface="Times New Roman" panose="02020603050405020304" pitchFamily="18" charset="0"/>
                <a:cs typeface="Times New Roman" panose="02020603050405020304" pitchFamily="18" charset="0"/>
              </a:rPr>
              <a:t>إن المنحنيات المتصاعدة التي نراها في الكائنات الحية والمتنامية هي أكثر ديناميكية.  إن الخط المتعرج أو المسنن أو الملتوي مع تغير اتجاهه المفاجئ والمفاجئ يكون عصبيًا ومتشنجًا.  </a:t>
            </a:r>
            <a:endParaRPr lang="ku-Arab-IQ" dirty="0">
              <a:latin typeface="Times New Roman" panose="02020603050405020304" pitchFamily="18" charset="0"/>
              <a:cs typeface="Times New Roman" panose="02020603050405020304" pitchFamily="18" charset="0"/>
            </a:endParaRPr>
          </a:p>
          <a:p>
            <a:pPr algn="l"/>
            <a:r>
              <a:rPr lang="en-US" dirty="0">
                <a:solidFill>
                  <a:srgbClr val="C00000"/>
                </a:solidFill>
                <a:latin typeface="Times New Roman" panose="02020603050405020304" pitchFamily="18" charset="0"/>
                <a:cs typeface="Times New Roman" panose="02020603050405020304" pitchFamily="18" charset="0"/>
              </a:rPr>
              <a:t>The rhythm is spasmodic and staccato . the line is excited , erratic ; it suggests electrical energy or lightning , agitated activity or conflict , battle , violence as in mob and mountains</a:t>
            </a:r>
            <a:endParaRPr lang="ku-Arab-IQ" dirty="0">
              <a:solidFill>
                <a:srgbClr val="C00000"/>
              </a:solidFill>
              <a:latin typeface="Times New Roman" panose="02020603050405020304" pitchFamily="18" charset="0"/>
              <a:cs typeface="Times New Roman" panose="02020603050405020304" pitchFamily="18" charset="0"/>
            </a:endParaRPr>
          </a:p>
          <a:p>
            <a:pPr algn="r" rtl="1"/>
            <a:r>
              <a:rPr lang="ar-IQ" dirty="0">
                <a:solidFill>
                  <a:srgbClr val="C00000"/>
                </a:solidFill>
                <a:latin typeface="Times New Roman" panose="02020603050405020304" pitchFamily="18" charset="0"/>
                <a:cs typeface="Times New Roman" panose="02020603050405020304" pitchFamily="18" charset="0"/>
              </a:rPr>
              <a:t>الإيقاع متقطع ومتقطع.  الخط متحمس وغير منتظم ;  يشير إلى طاقة كهربائية أو برق، نشاط أو صراع مضطرب، معركة، عنف كما هو الحال في الغوغاء والجبال، </a:t>
            </a:r>
            <a:endParaRPr lang="ku-Arab-IQ" dirty="0">
              <a:solidFill>
                <a:srgbClr val="C00000"/>
              </a:solidFill>
              <a:latin typeface="Times New Roman" panose="02020603050405020304" pitchFamily="18" charset="0"/>
              <a:cs typeface="Times New Roman" panose="02020603050405020304" pitchFamily="18" charset="0"/>
            </a:endParaRPr>
          </a:p>
          <a:p>
            <a:pPr algn="r" rtl="1"/>
            <a:endParaRPr lang="ku-Arab-IQ" dirty="0">
              <a:solidFill>
                <a:srgbClr val="C00000"/>
              </a:solidFill>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 on page A is the hue interval or difference between red and yellow is equal to the hue interval between yellow and green , according to accurate measurements made in the Munsell Color Laboratory . </a:t>
            </a:r>
          </a:p>
          <a:p>
            <a:pPr algn="r" rtl="1"/>
            <a:r>
              <a:rPr lang="ar-IQ" dirty="0">
                <a:latin typeface="Times New Roman" panose="02020603050405020304" pitchFamily="18" charset="0"/>
                <a:cs typeface="Times New Roman" panose="02020603050405020304" pitchFamily="18" charset="0"/>
              </a:rPr>
              <a:t> في الصفحة أ، الفاصل الزمني أو الفرق بين اللون الأحمر والأصفر يساوي الفاصل الزمني بين اللون الأصفر والأخضر، وفقًا لقياسات دقيقة تم إجراؤها  في مختبر مونسيل للألوان</a:t>
            </a:r>
            <a:endParaRPr lang="ku-Arab-IQ" dirty="0">
              <a:latin typeface="Times New Roman" panose="02020603050405020304" pitchFamily="18" charset="0"/>
              <a:cs typeface="Times New Roman" panose="02020603050405020304" pitchFamily="18" charset="0"/>
            </a:endParaRPr>
          </a:p>
          <a:p>
            <a:pPr algn="r" rtl="1"/>
            <a:endParaRPr lang="en-US" dirty="0">
              <a:latin typeface="Times New Roman" panose="02020603050405020304" pitchFamily="18" charset="0"/>
              <a:cs typeface="Times New Roman" panose="02020603050405020304" pitchFamily="18" charset="0"/>
            </a:endParaRPr>
          </a:p>
          <a:p>
            <a:pPr algn="l"/>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802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991</TotalTime>
  <Words>1553</Words>
  <Application>Microsoft Office PowerPoint</Application>
  <PresentationFormat>Custom</PresentationFormat>
  <Paragraphs>58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Bodoni MT Black</vt:lpstr>
      <vt:lpstr>Calibri</vt:lpstr>
      <vt:lpstr>Simplified Arabic</vt:lpstr>
      <vt:lpstr>Times New Roman</vt:lpstr>
      <vt:lpstr>Verdana</vt:lpstr>
      <vt:lpstr>Wingdings 2</vt:lpstr>
      <vt:lpstr>Aspect</vt:lpstr>
      <vt:lpstr>line الخط  م.م ضحى ياسر  العام الدراسي 2023-2024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عناصر الفنون م.م ضحى ياس</dc:title>
  <dc:creator>x67</dc:creator>
  <cp:lastModifiedBy>pc</cp:lastModifiedBy>
  <cp:revision>66</cp:revision>
  <dcterms:created xsi:type="dcterms:W3CDTF">2023-12-05T17:56:48Z</dcterms:created>
  <dcterms:modified xsi:type="dcterms:W3CDTF">2024-01-29T07:54:06Z</dcterms:modified>
</cp:coreProperties>
</file>