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80" d="100"/>
          <a:sy n="80" d="100"/>
        </p:scale>
        <p:origin x="-108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FD0DF76-CC25-4A29-94BE-A8564EAC0515}" type="datetimeFigureOut">
              <a:rPr lang="ar-IQ" smtClean="0"/>
              <a:t>06/04/1445</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36430D4-27C2-4C54-8477-9429BED3473D}" type="slidenum">
              <a:rPr lang="ar-IQ" smtClean="0"/>
              <a:t>‹#›</a:t>
            </a:fld>
            <a:endParaRPr lang="ar-IQ"/>
          </a:p>
        </p:txBody>
      </p:sp>
    </p:spTree>
    <p:extLst>
      <p:ext uri="{BB962C8B-B14F-4D97-AF65-F5344CB8AC3E}">
        <p14:creationId xmlns:p14="http://schemas.microsoft.com/office/powerpoint/2010/main" val="229977055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736430D4-27C2-4C54-8477-9429BED3473D}" type="slidenum">
              <a:rPr lang="ar-IQ" smtClean="0"/>
              <a:t>4</a:t>
            </a:fld>
            <a:endParaRPr lang="ar-IQ"/>
          </a:p>
        </p:txBody>
      </p:sp>
    </p:spTree>
    <p:extLst>
      <p:ext uri="{BB962C8B-B14F-4D97-AF65-F5344CB8AC3E}">
        <p14:creationId xmlns:p14="http://schemas.microsoft.com/office/powerpoint/2010/main" val="3281832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a:p>
        </p:txBody>
      </p:sp>
      <p:sp>
        <p:nvSpPr>
          <p:cNvPr id="4" name="عنصر نائب لرقم الشريحة 3"/>
          <p:cNvSpPr>
            <a:spLocks noGrp="1"/>
          </p:cNvSpPr>
          <p:nvPr>
            <p:ph type="sldNum" sz="quarter" idx="10"/>
          </p:nvPr>
        </p:nvSpPr>
        <p:spPr/>
        <p:txBody>
          <a:bodyPr/>
          <a:lstStyle/>
          <a:p>
            <a:fld id="{736430D4-27C2-4C54-8477-9429BED3473D}" type="slidenum">
              <a:rPr lang="ar-IQ" smtClean="0"/>
              <a:t>6</a:t>
            </a:fld>
            <a:endParaRPr lang="ar-IQ"/>
          </a:p>
        </p:txBody>
      </p:sp>
    </p:spTree>
    <p:extLst>
      <p:ext uri="{BB962C8B-B14F-4D97-AF65-F5344CB8AC3E}">
        <p14:creationId xmlns:p14="http://schemas.microsoft.com/office/powerpoint/2010/main" val="2570016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47699C25-E085-4A11-B3DF-29ACDE3E67D9}" type="datetimeFigureOut">
              <a:rPr lang="ar-IQ" smtClean="0"/>
              <a:t>06/04/1445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74F0E80-5C01-452D-A6CE-D9FC36CC5622}" type="slidenum">
              <a:rPr lang="ar-IQ" smtClean="0"/>
              <a:t>‹#›</a:t>
            </a:fld>
            <a:endParaRPr lang="ar-IQ"/>
          </a:p>
        </p:txBody>
      </p:sp>
    </p:spTree>
    <p:extLst>
      <p:ext uri="{BB962C8B-B14F-4D97-AF65-F5344CB8AC3E}">
        <p14:creationId xmlns:p14="http://schemas.microsoft.com/office/powerpoint/2010/main" val="3139159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7699C25-E085-4A11-B3DF-29ACDE3E67D9}" type="datetimeFigureOut">
              <a:rPr lang="ar-IQ" smtClean="0"/>
              <a:t>06/04/1445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74F0E80-5C01-452D-A6CE-D9FC36CC5622}" type="slidenum">
              <a:rPr lang="ar-IQ" smtClean="0"/>
              <a:t>‹#›</a:t>
            </a:fld>
            <a:endParaRPr lang="ar-IQ"/>
          </a:p>
        </p:txBody>
      </p:sp>
    </p:spTree>
    <p:extLst>
      <p:ext uri="{BB962C8B-B14F-4D97-AF65-F5344CB8AC3E}">
        <p14:creationId xmlns:p14="http://schemas.microsoft.com/office/powerpoint/2010/main" val="384472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7699C25-E085-4A11-B3DF-29ACDE3E67D9}" type="datetimeFigureOut">
              <a:rPr lang="ar-IQ" smtClean="0"/>
              <a:t>06/04/1445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74F0E80-5C01-452D-A6CE-D9FC36CC5622}" type="slidenum">
              <a:rPr lang="ar-IQ" smtClean="0"/>
              <a:t>‹#›</a:t>
            </a:fld>
            <a:endParaRPr lang="ar-IQ"/>
          </a:p>
        </p:txBody>
      </p:sp>
    </p:spTree>
    <p:extLst>
      <p:ext uri="{BB962C8B-B14F-4D97-AF65-F5344CB8AC3E}">
        <p14:creationId xmlns:p14="http://schemas.microsoft.com/office/powerpoint/2010/main" val="2553070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7699C25-E085-4A11-B3DF-29ACDE3E67D9}" type="datetimeFigureOut">
              <a:rPr lang="ar-IQ" smtClean="0"/>
              <a:t>06/04/1445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74F0E80-5C01-452D-A6CE-D9FC36CC5622}" type="slidenum">
              <a:rPr lang="ar-IQ" smtClean="0"/>
              <a:t>‹#›</a:t>
            </a:fld>
            <a:endParaRPr lang="ar-IQ"/>
          </a:p>
        </p:txBody>
      </p:sp>
    </p:spTree>
    <p:extLst>
      <p:ext uri="{BB962C8B-B14F-4D97-AF65-F5344CB8AC3E}">
        <p14:creationId xmlns:p14="http://schemas.microsoft.com/office/powerpoint/2010/main" val="465620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7699C25-E085-4A11-B3DF-29ACDE3E67D9}" type="datetimeFigureOut">
              <a:rPr lang="ar-IQ" smtClean="0"/>
              <a:t>06/04/1445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74F0E80-5C01-452D-A6CE-D9FC36CC5622}" type="slidenum">
              <a:rPr lang="ar-IQ" smtClean="0"/>
              <a:t>‹#›</a:t>
            </a:fld>
            <a:endParaRPr lang="ar-IQ"/>
          </a:p>
        </p:txBody>
      </p:sp>
    </p:spTree>
    <p:extLst>
      <p:ext uri="{BB962C8B-B14F-4D97-AF65-F5344CB8AC3E}">
        <p14:creationId xmlns:p14="http://schemas.microsoft.com/office/powerpoint/2010/main" val="778621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47699C25-E085-4A11-B3DF-29ACDE3E67D9}" type="datetimeFigureOut">
              <a:rPr lang="ar-IQ" smtClean="0"/>
              <a:t>06/04/1445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74F0E80-5C01-452D-A6CE-D9FC36CC5622}" type="slidenum">
              <a:rPr lang="ar-IQ" smtClean="0"/>
              <a:t>‹#›</a:t>
            </a:fld>
            <a:endParaRPr lang="ar-IQ"/>
          </a:p>
        </p:txBody>
      </p:sp>
    </p:spTree>
    <p:extLst>
      <p:ext uri="{BB962C8B-B14F-4D97-AF65-F5344CB8AC3E}">
        <p14:creationId xmlns:p14="http://schemas.microsoft.com/office/powerpoint/2010/main" val="3789944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47699C25-E085-4A11-B3DF-29ACDE3E67D9}" type="datetimeFigureOut">
              <a:rPr lang="ar-IQ" smtClean="0"/>
              <a:t>06/04/1445</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74F0E80-5C01-452D-A6CE-D9FC36CC5622}" type="slidenum">
              <a:rPr lang="ar-IQ" smtClean="0"/>
              <a:t>‹#›</a:t>
            </a:fld>
            <a:endParaRPr lang="ar-IQ"/>
          </a:p>
        </p:txBody>
      </p:sp>
    </p:spTree>
    <p:extLst>
      <p:ext uri="{BB962C8B-B14F-4D97-AF65-F5344CB8AC3E}">
        <p14:creationId xmlns:p14="http://schemas.microsoft.com/office/powerpoint/2010/main" val="2974441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47699C25-E085-4A11-B3DF-29ACDE3E67D9}" type="datetimeFigureOut">
              <a:rPr lang="ar-IQ" smtClean="0"/>
              <a:t>06/04/1445</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74F0E80-5C01-452D-A6CE-D9FC36CC5622}" type="slidenum">
              <a:rPr lang="ar-IQ" smtClean="0"/>
              <a:t>‹#›</a:t>
            </a:fld>
            <a:endParaRPr lang="ar-IQ"/>
          </a:p>
        </p:txBody>
      </p:sp>
    </p:spTree>
    <p:extLst>
      <p:ext uri="{BB962C8B-B14F-4D97-AF65-F5344CB8AC3E}">
        <p14:creationId xmlns:p14="http://schemas.microsoft.com/office/powerpoint/2010/main" val="3864417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7699C25-E085-4A11-B3DF-29ACDE3E67D9}" type="datetimeFigureOut">
              <a:rPr lang="ar-IQ" smtClean="0"/>
              <a:t>06/04/1445</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74F0E80-5C01-452D-A6CE-D9FC36CC5622}" type="slidenum">
              <a:rPr lang="ar-IQ" smtClean="0"/>
              <a:t>‹#›</a:t>
            </a:fld>
            <a:endParaRPr lang="ar-IQ"/>
          </a:p>
        </p:txBody>
      </p:sp>
    </p:spTree>
    <p:extLst>
      <p:ext uri="{BB962C8B-B14F-4D97-AF65-F5344CB8AC3E}">
        <p14:creationId xmlns:p14="http://schemas.microsoft.com/office/powerpoint/2010/main" val="2936208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7699C25-E085-4A11-B3DF-29ACDE3E67D9}" type="datetimeFigureOut">
              <a:rPr lang="ar-IQ" smtClean="0"/>
              <a:t>06/04/1445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74F0E80-5C01-452D-A6CE-D9FC36CC5622}" type="slidenum">
              <a:rPr lang="ar-IQ" smtClean="0"/>
              <a:t>‹#›</a:t>
            </a:fld>
            <a:endParaRPr lang="ar-IQ"/>
          </a:p>
        </p:txBody>
      </p:sp>
    </p:spTree>
    <p:extLst>
      <p:ext uri="{BB962C8B-B14F-4D97-AF65-F5344CB8AC3E}">
        <p14:creationId xmlns:p14="http://schemas.microsoft.com/office/powerpoint/2010/main" val="452504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7699C25-E085-4A11-B3DF-29ACDE3E67D9}" type="datetimeFigureOut">
              <a:rPr lang="ar-IQ" smtClean="0"/>
              <a:t>06/04/1445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74F0E80-5C01-452D-A6CE-D9FC36CC5622}" type="slidenum">
              <a:rPr lang="ar-IQ" smtClean="0"/>
              <a:t>‹#›</a:t>
            </a:fld>
            <a:endParaRPr lang="ar-IQ"/>
          </a:p>
        </p:txBody>
      </p:sp>
    </p:spTree>
    <p:extLst>
      <p:ext uri="{BB962C8B-B14F-4D97-AF65-F5344CB8AC3E}">
        <p14:creationId xmlns:p14="http://schemas.microsoft.com/office/powerpoint/2010/main" val="2303710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7699C25-E085-4A11-B3DF-29ACDE3E67D9}" type="datetimeFigureOut">
              <a:rPr lang="ar-IQ" smtClean="0"/>
              <a:t>06/04/1445</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74F0E80-5C01-452D-A6CE-D9FC36CC5622}" type="slidenum">
              <a:rPr lang="ar-IQ" smtClean="0"/>
              <a:t>‹#›</a:t>
            </a:fld>
            <a:endParaRPr lang="ar-IQ"/>
          </a:p>
        </p:txBody>
      </p:sp>
    </p:spTree>
    <p:extLst>
      <p:ext uri="{BB962C8B-B14F-4D97-AF65-F5344CB8AC3E}">
        <p14:creationId xmlns:p14="http://schemas.microsoft.com/office/powerpoint/2010/main" val="2789096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23528" y="764704"/>
            <a:ext cx="8568952" cy="5040560"/>
          </a:xfrm>
        </p:spPr>
        <p:style>
          <a:lnRef idx="1">
            <a:schemeClr val="accent1"/>
          </a:lnRef>
          <a:fillRef idx="2">
            <a:schemeClr val="accent1"/>
          </a:fillRef>
          <a:effectRef idx="1">
            <a:schemeClr val="accent1"/>
          </a:effectRef>
          <a:fontRef idx="minor">
            <a:schemeClr val="dk1"/>
          </a:fontRef>
        </p:style>
        <p:txBody>
          <a:bodyPr>
            <a:noAutofit/>
          </a:bodyPr>
          <a:lstStyle/>
          <a:p>
            <a:pPr algn="just" rtl="0"/>
            <a:r>
              <a:rPr lang="en-US" sz="3600" b="1" dirty="0" smtClean="0">
                <a:solidFill>
                  <a:srgbClr val="FF0000"/>
                </a:solidFill>
              </a:rPr>
              <a:t>Estimation of Serum Calcium</a:t>
            </a:r>
            <a:r>
              <a:rPr lang="en-US" sz="3200" dirty="0" smtClean="0"/>
              <a:t/>
            </a:r>
            <a:br>
              <a:rPr lang="en-US" sz="3200" dirty="0" smtClean="0"/>
            </a:br>
            <a:r>
              <a:rPr lang="en-US" sz="3200" dirty="0" smtClean="0"/>
              <a:t>          </a:t>
            </a:r>
            <a:r>
              <a:rPr lang="en-US" sz="3200" b="1" dirty="0" err="1" smtClean="0"/>
              <a:t>Calcium</a:t>
            </a:r>
            <a:r>
              <a:rPr lang="en-US" sz="3200" b="1" dirty="0" smtClean="0"/>
              <a:t> ( Ca2+) :- is one of the essential chemical elements of the body. Body cells, especially the brain, muscles and heart, need a healthy level of calcium in the blood to function properly. Calcium reaches the body through the food we eat and is absorbed from the digestive system into the body, where part of the calcium in the blood enters the cells </a:t>
            </a:r>
            <a:endParaRPr lang="ar-IQ" sz="3200" b="1" dirty="0"/>
          </a:p>
        </p:txBody>
      </p:sp>
    </p:spTree>
    <p:extLst>
      <p:ext uri="{BB962C8B-B14F-4D97-AF65-F5344CB8AC3E}">
        <p14:creationId xmlns:p14="http://schemas.microsoft.com/office/powerpoint/2010/main" val="1380874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548680"/>
            <a:ext cx="8229600" cy="4392488"/>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l" rtl="0"/>
            <a:r>
              <a:rPr lang="en-US" sz="2700" b="1" dirty="0" smtClean="0"/>
              <a:t>Calcium is stored in the teeth and bones while excess amounts are secreted into the urine. Calcium levels are controlled by several hormones, especially Parathyroid Hormone (PTH). Almost all of your body's calcium is stored in your bones and teeth 99%. A very small amount about 1% is in your blood.</a:t>
            </a:r>
            <a:br>
              <a:rPr lang="en-US" sz="2700" b="1" dirty="0" smtClean="0"/>
            </a:br>
            <a:r>
              <a:rPr lang="en-US" b="1" dirty="0" smtClean="0"/>
              <a:t> </a:t>
            </a:r>
            <a:br>
              <a:rPr lang="en-US" b="1" dirty="0" smtClean="0"/>
            </a:br>
            <a:r>
              <a:rPr lang="en-US" sz="2700" b="1" dirty="0" smtClean="0">
                <a:solidFill>
                  <a:srgbClr val="FF0000"/>
                </a:solidFill>
              </a:rPr>
              <a:t>Calcium in your blood comes in two forms:</a:t>
            </a:r>
            <a:r>
              <a:rPr lang="en-US" sz="2700" b="1" dirty="0">
                <a:solidFill>
                  <a:srgbClr val="FF0000"/>
                </a:solidFill>
              </a:rPr>
              <a:t/>
            </a:r>
            <a:br>
              <a:rPr lang="en-US" sz="2700" b="1" dirty="0">
                <a:solidFill>
                  <a:srgbClr val="FF0000"/>
                </a:solidFill>
              </a:rPr>
            </a:br>
            <a:r>
              <a:rPr lang="en-US" sz="2700" b="1" dirty="0" smtClean="0">
                <a:solidFill>
                  <a:srgbClr val="FF0000"/>
                </a:solidFill>
              </a:rPr>
              <a:t>1. </a:t>
            </a:r>
            <a:r>
              <a:rPr lang="en-US" sz="3100" b="1" dirty="0" smtClean="0"/>
              <a:t>Free calcium is not attached to anything else in you blood.  </a:t>
            </a:r>
            <a:br>
              <a:rPr lang="en-US" sz="3100" b="1" dirty="0" smtClean="0"/>
            </a:br>
            <a:r>
              <a:rPr lang="en-US" sz="3100" b="1" dirty="0" smtClean="0">
                <a:solidFill>
                  <a:srgbClr val="FF0000"/>
                </a:solidFill>
              </a:rPr>
              <a:t>2.</a:t>
            </a:r>
            <a:r>
              <a:rPr lang="en-US" sz="3100" b="1" dirty="0" smtClean="0"/>
              <a:t>Bound calcium is attached to a protein called </a:t>
            </a:r>
            <a:r>
              <a:rPr lang="en-US" sz="3100" b="1" dirty="0" smtClean="0"/>
              <a:t>albumin</a:t>
            </a:r>
            <a:endParaRPr lang="ar-IQ" b="1" dirty="0"/>
          </a:p>
        </p:txBody>
      </p:sp>
    </p:spTree>
    <p:extLst>
      <p:ext uri="{BB962C8B-B14F-4D97-AF65-F5344CB8AC3E}">
        <p14:creationId xmlns:p14="http://schemas.microsoft.com/office/powerpoint/2010/main" val="2625840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404664"/>
            <a:ext cx="8229600" cy="5112568"/>
          </a:xfrm>
        </p:spPr>
        <p:style>
          <a:lnRef idx="1">
            <a:schemeClr val="accent5"/>
          </a:lnRef>
          <a:fillRef idx="2">
            <a:schemeClr val="accent5"/>
          </a:fillRef>
          <a:effectRef idx="1">
            <a:schemeClr val="accent5"/>
          </a:effectRef>
          <a:fontRef idx="minor">
            <a:schemeClr val="dk1"/>
          </a:fontRef>
        </p:style>
        <p:txBody>
          <a:bodyPr>
            <a:noAutofit/>
          </a:bodyPr>
          <a:lstStyle/>
          <a:p>
            <a:pPr algn="just" rtl="0"/>
            <a:r>
              <a:rPr lang="en-US" sz="2400" b="1" dirty="0" smtClean="0"/>
              <a:t>There are two levels of calcium in the blood: total calcium and ionized calcium. 50% of the total calcium in the body is linked to albumin (a blood protein), and therefore can change the level of total calcium in the blood at high or low level of albumin.</a:t>
            </a:r>
            <a:br>
              <a:rPr lang="en-US" sz="2400" b="1" dirty="0" smtClean="0"/>
            </a:br>
            <a:r>
              <a:rPr lang="en-US" sz="2400" b="1" dirty="0" smtClean="0"/>
              <a:t/>
            </a:r>
            <a:br>
              <a:rPr lang="en-US" sz="2400" b="1" dirty="0" smtClean="0"/>
            </a:br>
            <a:r>
              <a:rPr lang="en-US" sz="2400" b="1" dirty="0" smtClean="0">
                <a:solidFill>
                  <a:srgbClr val="FF0000"/>
                </a:solidFill>
              </a:rPr>
              <a:t>There are two types of blood calcium tests: </a:t>
            </a:r>
            <a:br>
              <a:rPr lang="en-US" sz="2400" b="1" dirty="0" smtClean="0">
                <a:solidFill>
                  <a:srgbClr val="FF0000"/>
                </a:solidFill>
              </a:rPr>
            </a:br>
            <a:r>
              <a:rPr lang="en-US" sz="2400" b="1" dirty="0" smtClean="0"/>
              <a:t>* A total calcium test measures both free and bound calcium. It's the type of blood calcium test doctors order most often.</a:t>
            </a:r>
            <a:br>
              <a:rPr lang="en-US" sz="2400" b="1" dirty="0" smtClean="0"/>
            </a:br>
            <a:r>
              <a:rPr lang="en-US" sz="2400" b="1" dirty="0" smtClean="0"/>
              <a:t/>
            </a:r>
            <a:br>
              <a:rPr lang="en-US" sz="2400" b="1" dirty="0" smtClean="0"/>
            </a:br>
            <a:r>
              <a:rPr lang="en-US" sz="2400" b="1" dirty="0" smtClean="0"/>
              <a:t> * An ionized calcium test measures only free calcium.</a:t>
            </a:r>
            <a:br>
              <a:rPr lang="en-US" sz="2400" b="1" dirty="0" smtClean="0"/>
            </a:br>
            <a:r>
              <a:rPr lang="en-US" sz="2400" b="1" dirty="0" smtClean="0"/>
              <a:t>  </a:t>
            </a:r>
            <a:br>
              <a:rPr lang="en-US" sz="2400" b="1" dirty="0" smtClean="0"/>
            </a:br>
            <a:endParaRPr lang="ar-IQ" sz="2400" b="1" dirty="0"/>
          </a:p>
        </p:txBody>
      </p:sp>
    </p:spTree>
    <p:extLst>
      <p:ext uri="{BB962C8B-B14F-4D97-AF65-F5344CB8AC3E}">
        <p14:creationId xmlns:p14="http://schemas.microsoft.com/office/powerpoint/2010/main" val="268777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620688"/>
            <a:ext cx="8229600" cy="2304256"/>
          </a:xfrm>
        </p:spPr>
        <p:style>
          <a:lnRef idx="1">
            <a:schemeClr val="accent4"/>
          </a:lnRef>
          <a:fillRef idx="2">
            <a:schemeClr val="accent4"/>
          </a:fillRef>
          <a:effectRef idx="1">
            <a:schemeClr val="accent4"/>
          </a:effectRef>
          <a:fontRef idx="minor">
            <a:schemeClr val="dk1"/>
          </a:fontRef>
        </p:style>
        <p:txBody>
          <a:bodyPr>
            <a:normAutofit fontScale="90000"/>
          </a:bodyPr>
          <a:lstStyle/>
          <a:p>
            <a:pPr algn="l" rtl="0"/>
            <a:r>
              <a:rPr lang="en-US" sz="3600" b="1" dirty="0" smtClean="0">
                <a:solidFill>
                  <a:srgbClr val="FF0000"/>
                </a:solidFill>
              </a:rPr>
              <a:t>The roles of calcium </a:t>
            </a:r>
            <a:br>
              <a:rPr lang="en-US" sz="3600" b="1" dirty="0" smtClean="0">
                <a:solidFill>
                  <a:srgbClr val="FF0000"/>
                </a:solidFill>
              </a:rPr>
            </a:br>
            <a:r>
              <a:rPr lang="en-US" sz="3100" b="1" dirty="0" smtClean="0"/>
              <a:t>1. Blood Coagulation . </a:t>
            </a:r>
            <a:br>
              <a:rPr lang="en-US" sz="3100" b="1" dirty="0" smtClean="0"/>
            </a:br>
            <a:r>
              <a:rPr lang="en-US" sz="3100" b="1" dirty="0" smtClean="0"/>
              <a:t>2. Cofactor . </a:t>
            </a:r>
            <a:r>
              <a:rPr lang="en-US" sz="3100" b="1" dirty="0"/>
              <a:t/>
            </a:r>
            <a:br>
              <a:rPr lang="en-US" sz="3100" b="1" dirty="0"/>
            </a:br>
            <a:r>
              <a:rPr lang="en-US" sz="3100" b="1" dirty="0" smtClean="0"/>
              <a:t>3. Maintenance of normal muscle contraction .</a:t>
            </a:r>
            <a:br>
              <a:rPr lang="en-US" sz="3100" b="1" dirty="0" smtClean="0"/>
            </a:br>
            <a:r>
              <a:rPr lang="en-US" sz="3100" b="1" dirty="0" smtClean="0"/>
              <a:t> 4. Transmission of nerve impulses.</a:t>
            </a:r>
            <a:r>
              <a:rPr lang="en-US" b="1" dirty="0" smtClean="0"/>
              <a:t> </a:t>
            </a:r>
            <a:endParaRPr lang="ar-IQ" b="1" dirty="0"/>
          </a:p>
        </p:txBody>
      </p:sp>
      <p:sp>
        <p:nvSpPr>
          <p:cNvPr id="3" name="عنصر نائب للمحتوى 2"/>
          <p:cNvSpPr>
            <a:spLocks noGrp="1"/>
          </p:cNvSpPr>
          <p:nvPr>
            <p:ph idx="1"/>
          </p:nvPr>
        </p:nvSpPr>
        <p:spPr>
          <a:xfrm>
            <a:off x="323528" y="3212976"/>
            <a:ext cx="8229600" cy="2736304"/>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marL="0" indent="0" algn="l">
              <a:buNone/>
            </a:pPr>
            <a:r>
              <a:rPr lang="en-US" sz="2400" b="1" dirty="0" smtClean="0">
                <a:solidFill>
                  <a:srgbClr val="FF0000"/>
                </a:solidFill>
              </a:rPr>
              <a:t>Clinical Significance </a:t>
            </a:r>
          </a:p>
          <a:p>
            <a:pPr marL="0" indent="0" algn="l">
              <a:buNone/>
            </a:pPr>
            <a:r>
              <a:rPr lang="en-US" sz="2400" b="1" dirty="0" smtClean="0">
                <a:solidFill>
                  <a:srgbClr val="0070C0"/>
                </a:solidFill>
              </a:rPr>
              <a:t>Causes Hyper </a:t>
            </a:r>
            <a:r>
              <a:rPr lang="en-US" sz="2400" b="1" dirty="0" err="1" smtClean="0">
                <a:solidFill>
                  <a:srgbClr val="0070C0"/>
                </a:solidFill>
              </a:rPr>
              <a:t>clacium</a:t>
            </a:r>
            <a:r>
              <a:rPr lang="en-US" sz="2400" b="1" dirty="0" smtClean="0">
                <a:solidFill>
                  <a:srgbClr val="0070C0"/>
                </a:solidFill>
              </a:rPr>
              <a:t> High total calcium levels can be </a:t>
            </a:r>
            <a:r>
              <a:rPr lang="en-US" sz="2400" b="1" dirty="0" smtClean="0">
                <a:solidFill>
                  <a:srgbClr val="0070C0"/>
                </a:solidFill>
              </a:rPr>
              <a:t>caused by</a:t>
            </a:r>
          </a:p>
          <a:p>
            <a:pPr marL="0" indent="0" algn="l">
              <a:buNone/>
            </a:pPr>
            <a:r>
              <a:rPr lang="en-US" sz="2400" b="1" dirty="0" smtClean="0"/>
              <a:t> </a:t>
            </a:r>
            <a:r>
              <a:rPr lang="en-US" sz="2400" b="1" dirty="0" smtClean="0"/>
              <a:t>1. Overactive parathyroid </a:t>
            </a:r>
            <a:endParaRPr lang="en-US" sz="2400" b="1" dirty="0" smtClean="0"/>
          </a:p>
          <a:p>
            <a:pPr marL="0" indent="0" algn="l">
              <a:buNone/>
            </a:pPr>
            <a:r>
              <a:rPr lang="en-US" sz="2400" b="1" dirty="0" smtClean="0"/>
              <a:t>2</a:t>
            </a:r>
            <a:r>
              <a:rPr lang="en-US" sz="2400" b="1" dirty="0" smtClean="0"/>
              <a:t>. </a:t>
            </a:r>
            <a:r>
              <a:rPr lang="en-US" sz="2400" b="1" dirty="0" smtClean="0"/>
              <a:t>Cancer</a:t>
            </a:r>
            <a:endParaRPr lang="en-US" sz="2400" b="1" dirty="0" smtClean="0"/>
          </a:p>
          <a:p>
            <a:pPr marL="0" indent="0" algn="l">
              <a:buNone/>
            </a:pPr>
            <a:r>
              <a:rPr lang="en-US" sz="2400" b="1" dirty="0"/>
              <a:t>3</a:t>
            </a:r>
            <a:r>
              <a:rPr lang="en-US" sz="2400" b="1" dirty="0" smtClean="0"/>
              <a:t>. </a:t>
            </a:r>
            <a:r>
              <a:rPr lang="en-US" sz="2400" b="1" dirty="0" smtClean="0"/>
              <a:t>Staying in bed for too long </a:t>
            </a:r>
          </a:p>
          <a:p>
            <a:pPr marL="0" indent="0" algn="l">
              <a:buNone/>
            </a:pPr>
            <a:r>
              <a:rPr lang="en-US" sz="2400" b="1" dirty="0"/>
              <a:t>4</a:t>
            </a:r>
            <a:r>
              <a:rPr lang="en-US" sz="2400" b="1" dirty="0" smtClean="0"/>
              <a:t>. </a:t>
            </a:r>
            <a:r>
              <a:rPr lang="en-US" sz="2400" b="1" dirty="0" smtClean="0"/>
              <a:t>Too much vitamin D in your diet</a:t>
            </a:r>
          </a:p>
          <a:p>
            <a:pPr marL="0" indent="0" algn="l">
              <a:buNone/>
            </a:pPr>
            <a:r>
              <a:rPr lang="en-US" sz="2400" b="1" dirty="0" smtClean="0"/>
              <a:t>5. </a:t>
            </a:r>
            <a:r>
              <a:rPr lang="en-US" sz="2400" b="1" dirty="0" smtClean="0"/>
              <a:t>Kidney transplant </a:t>
            </a:r>
            <a:r>
              <a:rPr lang="en-US" sz="2400" b="1" dirty="0" smtClean="0"/>
              <a:t> </a:t>
            </a:r>
            <a:endParaRPr lang="ar-IQ" sz="2400" b="1" dirty="0"/>
          </a:p>
        </p:txBody>
      </p:sp>
    </p:spTree>
    <p:extLst>
      <p:ext uri="{BB962C8B-B14F-4D97-AF65-F5344CB8AC3E}">
        <p14:creationId xmlns:p14="http://schemas.microsoft.com/office/powerpoint/2010/main" val="1327121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260648"/>
            <a:ext cx="8229600" cy="2578298"/>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l" rtl="0"/>
            <a:r>
              <a:rPr lang="en-US" sz="2700" b="1" dirty="0" smtClean="0">
                <a:solidFill>
                  <a:srgbClr val="0070C0"/>
                </a:solidFill>
              </a:rPr>
              <a:t>Symptoms of Hyper calcium</a:t>
            </a:r>
            <a:br>
              <a:rPr lang="en-US" sz="2700" b="1" dirty="0" smtClean="0">
                <a:solidFill>
                  <a:srgbClr val="0070C0"/>
                </a:solidFill>
              </a:rPr>
            </a:br>
            <a:r>
              <a:rPr lang="en-US" sz="2400" dirty="0" smtClean="0"/>
              <a:t> </a:t>
            </a:r>
            <a:r>
              <a:rPr lang="en-US" sz="2200" b="1" dirty="0" smtClean="0"/>
              <a:t>1. No desire to eat </a:t>
            </a:r>
            <a:br>
              <a:rPr lang="en-US" sz="2200" b="1" dirty="0" smtClean="0"/>
            </a:br>
            <a:r>
              <a:rPr lang="en-US" sz="2200" b="1" dirty="0" smtClean="0"/>
              <a:t>2. Constipation </a:t>
            </a:r>
            <a:br>
              <a:rPr lang="en-US" sz="2200" b="1" dirty="0" smtClean="0"/>
            </a:br>
            <a:r>
              <a:rPr lang="en-US" sz="2200" b="1" dirty="0" smtClean="0"/>
              <a:t>3. Always tired</a:t>
            </a:r>
            <a:br>
              <a:rPr lang="en-US" sz="2200" b="1" dirty="0" smtClean="0"/>
            </a:br>
            <a:r>
              <a:rPr lang="en-US" sz="2200" b="1" dirty="0" smtClean="0"/>
              <a:t> 4. Intense thirst</a:t>
            </a:r>
            <a:br>
              <a:rPr lang="en-US" sz="2200" b="1" dirty="0" smtClean="0"/>
            </a:br>
            <a:r>
              <a:rPr lang="en-US" sz="2200" b="1" dirty="0" smtClean="0"/>
              <a:t> 5. Nausea </a:t>
            </a:r>
            <a:br>
              <a:rPr lang="en-US" sz="2200" b="1" dirty="0" smtClean="0"/>
            </a:br>
            <a:r>
              <a:rPr lang="en-US" sz="2200" b="1" dirty="0" smtClean="0"/>
              <a:t>6. Stomach pain </a:t>
            </a:r>
            <a:br>
              <a:rPr lang="en-US" sz="2200" b="1" dirty="0" smtClean="0"/>
            </a:br>
            <a:r>
              <a:rPr lang="en-US" sz="2200" b="1" dirty="0" smtClean="0"/>
              <a:t>7. Vomiting </a:t>
            </a:r>
            <a:endParaRPr lang="ar-IQ" sz="2400" b="1" dirty="0"/>
          </a:p>
        </p:txBody>
      </p:sp>
      <p:sp>
        <p:nvSpPr>
          <p:cNvPr id="3" name="عنصر نائب للمحتوى 2"/>
          <p:cNvSpPr>
            <a:spLocks noGrp="1"/>
          </p:cNvSpPr>
          <p:nvPr>
            <p:ph idx="1"/>
          </p:nvPr>
        </p:nvSpPr>
        <p:spPr>
          <a:xfrm>
            <a:off x="467544" y="3212976"/>
            <a:ext cx="8229600" cy="2509739"/>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marL="0" indent="0" algn="l" rtl="0">
              <a:buNone/>
            </a:pPr>
            <a:r>
              <a:rPr lang="en-US" sz="2400" b="1" dirty="0" smtClean="0">
                <a:solidFill>
                  <a:srgbClr val="FF0000"/>
                </a:solidFill>
              </a:rPr>
              <a:t>Causes Hypo calcium Low total calcium levels may be caused by:- </a:t>
            </a:r>
          </a:p>
          <a:p>
            <a:pPr marL="0" indent="0" algn="l" rtl="0">
              <a:buNone/>
            </a:pPr>
            <a:r>
              <a:rPr lang="en-US" sz="2000" b="1" dirty="0" smtClean="0"/>
              <a:t>1.Low </a:t>
            </a:r>
            <a:r>
              <a:rPr lang="en-US" sz="2000" b="1" dirty="0" smtClean="0"/>
              <a:t>protein levels in your blood </a:t>
            </a:r>
          </a:p>
          <a:p>
            <a:pPr marL="0" indent="0" algn="l" rtl="0">
              <a:buNone/>
            </a:pPr>
            <a:r>
              <a:rPr lang="en-US" sz="2000" b="1" dirty="0" smtClean="0"/>
              <a:t>2. Underactive parathyroid gland</a:t>
            </a:r>
          </a:p>
          <a:p>
            <a:pPr marL="0" indent="0" algn="l" rtl="0">
              <a:buNone/>
            </a:pPr>
            <a:r>
              <a:rPr lang="en-US" sz="2000" b="1" dirty="0" smtClean="0"/>
              <a:t>3. low levels of magnesium and/or vitamin D in body </a:t>
            </a:r>
          </a:p>
          <a:p>
            <a:pPr marL="0" indent="0" algn="l" rtl="0">
              <a:buNone/>
            </a:pPr>
            <a:r>
              <a:rPr lang="en-US" sz="2000" b="1" dirty="0"/>
              <a:t>4</a:t>
            </a:r>
            <a:r>
              <a:rPr lang="en-US" sz="2000" b="1" dirty="0" smtClean="0"/>
              <a:t>. </a:t>
            </a:r>
            <a:r>
              <a:rPr lang="en-US" sz="2000" b="1" dirty="0" smtClean="0"/>
              <a:t>Pancreatitis</a:t>
            </a:r>
          </a:p>
          <a:p>
            <a:pPr marL="0" indent="0" algn="l" rtl="0">
              <a:buNone/>
            </a:pPr>
            <a:r>
              <a:rPr lang="en-US" sz="2000" b="1" dirty="0"/>
              <a:t>5</a:t>
            </a:r>
            <a:r>
              <a:rPr lang="en-US" sz="2000" b="1" dirty="0" smtClean="0"/>
              <a:t>. </a:t>
            </a:r>
            <a:r>
              <a:rPr lang="en-US" sz="2000" b="1" dirty="0" smtClean="0"/>
              <a:t>Kidney failure</a:t>
            </a:r>
            <a:endParaRPr lang="ar-IQ" sz="2000" b="1" dirty="0"/>
          </a:p>
        </p:txBody>
      </p:sp>
    </p:spTree>
    <p:extLst>
      <p:ext uri="{BB962C8B-B14F-4D97-AF65-F5344CB8AC3E}">
        <p14:creationId xmlns:p14="http://schemas.microsoft.com/office/powerpoint/2010/main" val="3222091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60648"/>
            <a:ext cx="8229600" cy="2650306"/>
          </a:xfrm>
        </p:spPr>
        <p:style>
          <a:lnRef idx="1">
            <a:schemeClr val="accent6"/>
          </a:lnRef>
          <a:fillRef idx="2">
            <a:schemeClr val="accent6"/>
          </a:fillRef>
          <a:effectRef idx="1">
            <a:schemeClr val="accent6"/>
          </a:effectRef>
          <a:fontRef idx="minor">
            <a:schemeClr val="dk1"/>
          </a:fontRef>
        </p:style>
        <p:txBody>
          <a:bodyPr>
            <a:normAutofit fontScale="90000"/>
          </a:bodyPr>
          <a:lstStyle/>
          <a:p>
            <a:pPr algn="l"/>
            <a:r>
              <a:rPr lang="en-US" sz="3600" b="1" dirty="0" smtClean="0">
                <a:solidFill>
                  <a:srgbClr val="FF0000"/>
                </a:solidFill>
              </a:rPr>
              <a:t>Symptoms of hypo calcium </a:t>
            </a:r>
            <a:br>
              <a:rPr lang="en-US" sz="3600" b="1" dirty="0" smtClean="0">
                <a:solidFill>
                  <a:srgbClr val="FF0000"/>
                </a:solidFill>
              </a:rPr>
            </a:br>
            <a:r>
              <a:rPr lang="en-US" sz="2800" b="1" dirty="0" smtClean="0">
                <a:solidFill>
                  <a:schemeClr val="accent4">
                    <a:lumMod val="50000"/>
                  </a:schemeClr>
                </a:solidFill>
              </a:rPr>
              <a:t>1. Irregular </a:t>
            </a:r>
            <a:r>
              <a:rPr lang="en-US" sz="2800" b="1" dirty="0" smtClean="0">
                <a:solidFill>
                  <a:schemeClr val="accent4">
                    <a:lumMod val="50000"/>
                  </a:schemeClr>
                </a:solidFill>
              </a:rPr>
              <a:t>heartbeat</a:t>
            </a:r>
            <a:br>
              <a:rPr lang="en-US" sz="2800" b="1" dirty="0" smtClean="0">
                <a:solidFill>
                  <a:schemeClr val="accent4">
                    <a:lumMod val="50000"/>
                  </a:schemeClr>
                </a:solidFill>
              </a:rPr>
            </a:br>
            <a:r>
              <a:rPr lang="en-US" sz="2800" b="1" dirty="0" smtClean="0">
                <a:solidFill>
                  <a:schemeClr val="accent4">
                    <a:lumMod val="50000"/>
                  </a:schemeClr>
                </a:solidFill>
              </a:rPr>
              <a:t>2</a:t>
            </a:r>
            <a:r>
              <a:rPr lang="en-US" sz="2800" b="1" dirty="0" smtClean="0">
                <a:solidFill>
                  <a:schemeClr val="accent4">
                    <a:lumMod val="50000"/>
                  </a:schemeClr>
                </a:solidFill>
              </a:rPr>
              <a:t>. Muscle </a:t>
            </a:r>
            <a:r>
              <a:rPr lang="en-US" sz="2800" b="1" dirty="0" smtClean="0">
                <a:solidFill>
                  <a:schemeClr val="accent4">
                    <a:lumMod val="50000"/>
                  </a:schemeClr>
                </a:solidFill>
              </a:rPr>
              <a:t>cramps</a:t>
            </a:r>
            <a:r>
              <a:rPr lang="en-US" sz="2800" b="1" dirty="0" smtClean="0">
                <a:solidFill>
                  <a:schemeClr val="accent4">
                    <a:lumMod val="50000"/>
                  </a:schemeClr>
                </a:solidFill>
              </a:rPr>
              <a:t/>
            </a:r>
            <a:br>
              <a:rPr lang="en-US" sz="2800" b="1" dirty="0" smtClean="0">
                <a:solidFill>
                  <a:schemeClr val="accent4">
                    <a:lumMod val="50000"/>
                  </a:schemeClr>
                </a:solidFill>
              </a:rPr>
            </a:br>
            <a:r>
              <a:rPr lang="en-US" sz="2800" b="1" dirty="0" smtClean="0">
                <a:solidFill>
                  <a:schemeClr val="accent4">
                    <a:lumMod val="50000"/>
                  </a:schemeClr>
                </a:solidFill>
              </a:rPr>
              <a:t> 3. Tingling in your hands or feet </a:t>
            </a:r>
            <a:br>
              <a:rPr lang="en-US" sz="2800" b="1" dirty="0" smtClean="0">
                <a:solidFill>
                  <a:schemeClr val="accent4">
                    <a:lumMod val="50000"/>
                  </a:schemeClr>
                </a:solidFill>
              </a:rPr>
            </a:br>
            <a:r>
              <a:rPr lang="en-US" sz="2800" b="1" dirty="0" smtClean="0">
                <a:solidFill>
                  <a:schemeClr val="accent4">
                    <a:lumMod val="50000"/>
                  </a:schemeClr>
                </a:solidFill>
              </a:rPr>
              <a:t>4. Muscle pain. </a:t>
            </a:r>
            <a:br>
              <a:rPr lang="en-US" sz="2800" b="1" dirty="0" smtClean="0">
                <a:solidFill>
                  <a:schemeClr val="accent4">
                    <a:lumMod val="50000"/>
                  </a:schemeClr>
                </a:solidFill>
              </a:rPr>
            </a:br>
            <a:r>
              <a:rPr lang="en-US" sz="2800" b="1" dirty="0" smtClean="0">
                <a:solidFill>
                  <a:schemeClr val="accent4">
                    <a:lumMod val="50000"/>
                  </a:schemeClr>
                </a:solidFill>
              </a:rPr>
              <a:t>Normal value :- 8 - 12.2 mg/</a:t>
            </a:r>
            <a:r>
              <a:rPr lang="en-US" sz="2800" b="1" dirty="0" err="1" smtClean="0">
                <a:solidFill>
                  <a:schemeClr val="accent4">
                    <a:lumMod val="50000"/>
                  </a:schemeClr>
                </a:solidFill>
              </a:rPr>
              <a:t>dL</a:t>
            </a:r>
            <a:r>
              <a:rPr lang="en-US" b="1" dirty="0" smtClean="0">
                <a:solidFill>
                  <a:schemeClr val="accent4">
                    <a:lumMod val="50000"/>
                  </a:schemeClr>
                </a:solidFill>
              </a:rPr>
              <a:t> </a:t>
            </a:r>
            <a:endParaRPr lang="ar-IQ" b="1" dirty="0">
              <a:solidFill>
                <a:schemeClr val="accent4">
                  <a:lumMod val="50000"/>
                </a:schemeClr>
              </a:solidFill>
            </a:endParaRPr>
          </a:p>
        </p:txBody>
      </p:sp>
    </p:spTree>
    <p:extLst>
      <p:ext uri="{BB962C8B-B14F-4D97-AF65-F5344CB8AC3E}">
        <p14:creationId xmlns:p14="http://schemas.microsoft.com/office/powerpoint/2010/main" val="352106057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213</Words>
  <Application>Microsoft Office PowerPoint</Application>
  <PresentationFormat>عرض على الشاشة (3:4)‏</PresentationFormat>
  <Paragraphs>21</Paragraphs>
  <Slides>6</Slides>
  <Notes>2</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نسق Office</vt:lpstr>
      <vt:lpstr>Estimation of Serum Calcium           Calcium ( Ca2+) :- is one of the essential chemical elements of the body. Body cells, especially the brain, muscles and heart, need a healthy level of calcium in the blood to function properly. Calcium reaches the body through the food we eat and is absorbed from the digestive system into the body, where part of the calcium in the blood enters the cells </vt:lpstr>
      <vt:lpstr>Calcium is stored in the teeth and bones while excess amounts are secreted into the urine. Calcium levels are controlled by several hormones, especially Parathyroid Hormone (PTH). Almost all of your body's calcium is stored in your bones and teeth 99%. A very small amount about 1% is in your blood.   Calcium in your blood comes in two forms: 1. Free calcium is not attached to anything else in you blood.   2.Bound calcium is attached to a protein called albumin</vt:lpstr>
      <vt:lpstr>There are two levels of calcium in the blood: total calcium and ionized calcium. 50% of the total calcium in the body is linked to albumin (a blood protein), and therefore can change the level of total calcium in the blood at high or low level of albumin.  There are two types of blood calcium tests:  * A total calcium test measures both free and bound calcium. It's the type of blood calcium test doctors order most often.   * An ionized calcium test measures only free calcium.    </vt:lpstr>
      <vt:lpstr>The roles of calcium  1. Blood Coagulation .  2. Cofactor .  3. Maintenance of normal muscle contraction .  4. Transmission of nerve impulses. </vt:lpstr>
      <vt:lpstr>Symptoms of Hyper calcium  1. No desire to eat  2. Constipation  3. Always tired  4. Intense thirst  5. Nausea  6. Stomach pain  7. Vomiting </vt:lpstr>
      <vt:lpstr>Symptoms of hypo calcium  1. Irregular heartbeat 2. Muscle cramps  3. Tingling in your hands or feet  4. Muscle pain.  Normal value :- 8 - 12.2 mg/dL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alswaedy</dc:creator>
  <cp:lastModifiedBy>alswaedy</cp:lastModifiedBy>
  <cp:revision>12</cp:revision>
  <cp:lastPrinted>2023-10-17T10:05:11Z</cp:lastPrinted>
  <dcterms:created xsi:type="dcterms:W3CDTF">2023-10-15T10:05:20Z</dcterms:created>
  <dcterms:modified xsi:type="dcterms:W3CDTF">2023-10-20T13:58:35Z</dcterms:modified>
</cp:coreProperties>
</file>