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58851-1EDF-49C0-806C-602E94115C83}" v="13" dt="2024-02-14T10:05:39.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85" autoAdjust="0"/>
    <p:restoredTop sz="94660"/>
  </p:normalViewPr>
  <p:slideViewPr>
    <p:cSldViewPr snapToGrid="0">
      <p:cViewPr varScale="1">
        <p:scale>
          <a:sx n="67" d="100"/>
          <a:sy n="67" d="100"/>
        </p:scale>
        <p:origin x="72"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alkhakani" userId="0e185646c1577308" providerId="LiveId" clId="{1B958851-1EDF-49C0-806C-602E94115C83}"/>
    <pc:docChg chg="undo custSel delSld modSld">
      <pc:chgData name="abdulla alkhakani" userId="0e185646c1577308" providerId="LiveId" clId="{1B958851-1EDF-49C0-806C-602E94115C83}" dt="2024-02-14T10:08:51.585" v="416" actId="113"/>
      <pc:docMkLst>
        <pc:docMk/>
      </pc:docMkLst>
      <pc:sldChg chg="modSp mod">
        <pc:chgData name="abdulla alkhakani" userId="0e185646c1577308" providerId="LiveId" clId="{1B958851-1EDF-49C0-806C-602E94115C83}" dt="2024-02-14T10:06:46.100" v="410" actId="403"/>
        <pc:sldMkLst>
          <pc:docMk/>
          <pc:sldMk cId="3008626126" sldId="259"/>
        </pc:sldMkLst>
        <pc:spChg chg="mod">
          <ac:chgData name="abdulla alkhakani" userId="0e185646c1577308" providerId="LiveId" clId="{1B958851-1EDF-49C0-806C-602E94115C83}" dt="2024-02-14T10:06:46.100" v="410" actId="403"/>
          <ac:spMkLst>
            <pc:docMk/>
            <pc:sldMk cId="3008626126" sldId="259"/>
            <ac:spMk id="3" creationId="{7EA2C8EF-1945-059E-5D83-E695B635169F}"/>
          </ac:spMkLst>
        </pc:spChg>
      </pc:sldChg>
      <pc:sldChg chg="modSp mod">
        <pc:chgData name="abdulla alkhakani" userId="0e185646c1577308" providerId="LiveId" clId="{1B958851-1EDF-49C0-806C-602E94115C83}" dt="2024-02-14T10:07:01.645" v="411" actId="1076"/>
        <pc:sldMkLst>
          <pc:docMk/>
          <pc:sldMk cId="3172517099" sldId="260"/>
        </pc:sldMkLst>
        <pc:spChg chg="mod">
          <ac:chgData name="abdulla alkhakani" userId="0e185646c1577308" providerId="LiveId" clId="{1B958851-1EDF-49C0-806C-602E94115C83}" dt="2024-02-14T10:07:01.645" v="411" actId="1076"/>
          <ac:spMkLst>
            <pc:docMk/>
            <pc:sldMk cId="3172517099" sldId="260"/>
            <ac:spMk id="6" creationId="{C09DB69C-10D1-799D-4138-338A99110DC5}"/>
          </ac:spMkLst>
        </pc:spChg>
      </pc:sldChg>
      <pc:sldChg chg="modSp mod">
        <pc:chgData name="abdulla alkhakani" userId="0e185646c1577308" providerId="LiveId" clId="{1B958851-1EDF-49C0-806C-602E94115C83}" dt="2024-02-14T10:07:17.400" v="412" actId="255"/>
        <pc:sldMkLst>
          <pc:docMk/>
          <pc:sldMk cId="3423196864" sldId="261"/>
        </pc:sldMkLst>
        <pc:spChg chg="mod">
          <ac:chgData name="abdulla alkhakani" userId="0e185646c1577308" providerId="LiveId" clId="{1B958851-1EDF-49C0-806C-602E94115C83}" dt="2024-02-14T10:07:17.400" v="412" actId="255"/>
          <ac:spMkLst>
            <pc:docMk/>
            <pc:sldMk cId="3423196864" sldId="261"/>
            <ac:spMk id="3" creationId="{DE81A648-0E79-4C9E-4631-ADF88B31A5C3}"/>
          </ac:spMkLst>
        </pc:spChg>
      </pc:sldChg>
      <pc:sldChg chg="addSp modSp mod">
        <pc:chgData name="abdulla alkhakani" userId="0e185646c1577308" providerId="LiveId" clId="{1B958851-1EDF-49C0-806C-602E94115C83}" dt="2024-02-14T06:13:40.980" v="84" actId="20577"/>
        <pc:sldMkLst>
          <pc:docMk/>
          <pc:sldMk cId="2042809858" sldId="262"/>
        </pc:sldMkLst>
        <pc:spChg chg="add mod">
          <ac:chgData name="abdulla alkhakani" userId="0e185646c1577308" providerId="LiveId" clId="{1B958851-1EDF-49C0-806C-602E94115C83}" dt="2024-02-14T06:13:40.980" v="84" actId="20577"/>
          <ac:spMkLst>
            <pc:docMk/>
            <pc:sldMk cId="2042809858" sldId="262"/>
            <ac:spMk id="2" creationId="{AF13B833-2FB5-4B6E-6BBF-6DDEE2D5C646}"/>
          </ac:spMkLst>
        </pc:spChg>
        <pc:picChg chg="mod">
          <ac:chgData name="abdulla alkhakani" userId="0e185646c1577308" providerId="LiveId" clId="{1B958851-1EDF-49C0-806C-602E94115C83}" dt="2024-02-14T06:01:35.123" v="42" actId="14100"/>
          <ac:picMkLst>
            <pc:docMk/>
            <pc:sldMk cId="2042809858" sldId="262"/>
            <ac:picMk id="4" creationId="{26A36E3A-DC24-7FC4-BBB0-1F43B05CC3D1}"/>
          </ac:picMkLst>
        </pc:picChg>
      </pc:sldChg>
      <pc:sldChg chg="modSp mod">
        <pc:chgData name="abdulla alkhakani" userId="0e185646c1577308" providerId="LiveId" clId="{1B958851-1EDF-49C0-806C-602E94115C83}" dt="2024-02-14T06:28:41.275" v="128" actId="255"/>
        <pc:sldMkLst>
          <pc:docMk/>
          <pc:sldMk cId="2895137968" sldId="263"/>
        </pc:sldMkLst>
        <pc:spChg chg="mod">
          <ac:chgData name="abdulla alkhakani" userId="0e185646c1577308" providerId="LiveId" clId="{1B958851-1EDF-49C0-806C-602E94115C83}" dt="2024-02-14T06:28:26.608" v="126" actId="20577"/>
          <ac:spMkLst>
            <pc:docMk/>
            <pc:sldMk cId="2895137968" sldId="263"/>
            <ac:spMk id="2" creationId="{8F00A925-945D-2A4B-0D4E-2360453EAACC}"/>
          </ac:spMkLst>
        </pc:spChg>
        <pc:spChg chg="mod">
          <ac:chgData name="abdulla alkhakani" userId="0e185646c1577308" providerId="LiveId" clId="{1B958851-1EDF-49C0-806C-602E94115C83}" dt="2024-02-14T06:28:41.275" v="128" actId="255"/>
          <ac:spMkLst>
            <pc:docMk/>
            <pc:sldMk cId="2895137968" sldId="263"/>
            <ac:spMk id="3" creationId="{9F91DDEE-2684-FBA7-38A0-1C7167095961}"/>
          </ac:spMkLst>
        </pc:spChg>
      </pc:sldChg>
      <pc:sldChg chg="modSp mod">
        <pc:chgData name="abdulla alkhakani" userId="0e185646c1577308" providerId="LiveId" clId="{1B958851-1EDF-49C0-806C-602E94115C83}" dt="2024-02-14T10:08:51.585" v="416" actId="113"/>
        <pc:sldMkLst>
          <pc:docMk/>
          <pc:sldMk cId="1852453827" sldId="264"/>
        </pc:sldMkLst>
        <pc:spChg chg="mod">
          <ac:chgData name="abdulla alkhakani" userId="0e185646c1577308" providerId="LiveId" clId="{1B958851-1EDF-49C0-806C-602E94115C83}" dt="2024-02-14T06:28:10.137" v="121" actId="20577"/>
          <ac:spMkLst>
            <pc:docMk/>
            <pc:sldMk cId="1852453827" sldId="264"/>
            <ac:spMk id="2" creationId="{6D4DDE69-39BC-3014-2D8A-4D26DF1B122E}"/>
          </ac:spMkLst>
        </pc:spChg>
        <pc:spChg chg="mod">
          <ac:chgData name="abdulla alkhakani" userId="0e185646c1577308" providerId="LiveId" clId="{1B958851-1EDF-49C0-806C-602E94115C83}" dt="2024-02-14T10:08:51.585" v="416" actId="113"/>
          <ac:spMkLst>
            <pc:docMk/>
            <pc:sldMk cId="1852453827" sldId="264"/>
            <ac:spMk id="3" creationId="{E9D37322-035E-1E06-B0FF-FA3179ED1223}"/>
          </ac:spMkLst>
        </pc:spChg>
      </pc:sldChg>
      <pc:sldChg chg="modSp mod">
        <pc:chgData name="abdulla alkhakani" userId="0e185646c1577308" providerId="LiveId" clId="{1B958851-1EDF-49C0-806C-602E94115C83}" dt="2024-02-14T06:57:17.816" v="135" actId="207"/>
        <pc:sldMkLst>
          <pc:docMk/>
          <pc:sldMk cId="1988307631" sldId="265"/>
        </pc:sldMkLst>
        <pc:spChg chg="mod">
          <ac:chgData name="abdulla alkhakani" userId="0e185646c1577308" providerId="LiveId" clId="{1B958851-1EDF-49C0-806C-602E94115C83}" dt="2024-02-14T06:56:27.947" v="133" actId="122"/>
          <ac:spMkLst>
            <pc:docMk/>
            <pc:sldMk cId="1988307631" sldId="265"/>
            <ac:spMk id="2" creationId="{53145B40-1B49-6D8B-3100-CCD6E93D0ED6}"/>
          </ac:spMkLst>
        </pc:spChg>
        <pc:spChg chg="mod">
          <ac:chgData name="abdulla alkhakani" userId="0e185646c1577308" providerId="LiveId" clId="{1B958851-1EDF-49C0-806C-602E94115C83}" dt="2024-02-14T06:57:17.816" v="135" actId="207"/>
          <ac:spMkLst>
            <pc:docMk/>
            <pc:sldMk cId="1988307631" sldId="265"/>
            <ac:spMk id="3" creationId="{F13E4E57-AAAE-7C76-8830-6B139E4E76B7}"/>
          </ac:spMkLst>
        </pc:spChg>
      </pc:sldChg>
      <pc:sldChg chg="modSp mod">
        <pc:chgData name="abdulla alkhakani" userId="0e185646c1577308" providerId="LiveId" clId="{1B958851-1EDF-49C0-806C-602E94115C83}" dt="2024-02-14T06:59:01.733" v="142" actId="20577"/>
        <pc:sldMkLst>
          <pc:docMk/>
          <pc:sldMk cId="4228883051" sldId="266"/>
        </pc:sldMkLst>
        <pc:spChg chg="mod">
          <ac:chgData name="abdulla alkhakani" userId="0e185646c1577308" providerId="LiveId" clId="{1B958851-1EDF-49C0-806C-602E94115C83}" dt="2024-02-14T06:58:02.947" v="138"/>
          <ac:spMkLst>
            <pc:docMk/>
            <pc:sldMk cId="4228883051" sldId="266"/>
            <ac:spMk id="2" creationId="{E0F5FDD0-7210-6C14-3DA6-95BA0CD41007}"/>
          </ac:spMkLst>
        </pc:spChg>
        <pc:spChg chg="mod">
          <ac:chgData name="abdulla alkhakani" userId="0e185646c1577308" providerId="LiveId" clId="{1B958851-1EDF-49C0-806C-602E94115C83}" dt="2024-02-14T06:59:01.733" v="142" actId="20577"/>
          <ac:spMkLst>
            <pc:docMk/>
            <pc:sldMk cId="4228883051" sldId="266"/>
            <ac:spMk id="3" creationId="{2FFBB0C4-EDDB-D6CD-1875-D67218CB83C5}"/>
          </ac:spMkLst>
        </pc:spChg>
      </pc:sldChg>
      <pc:sldChg chg="modSp mod">
        <pc:chgData name="abdulla alkhakani" userId="0e185646c1577308" providerId="LiveId" clId="{1B958851-1EDF-49C0-806C-602E94115C83}" dt="2024-02-14T09:05:02.776" v="178" actId="113"/>
        <pc:sldMkLst>
          <pc:docMk/>
          <pc:sldMk cId="3293560785" sldId="267"/>
        </pc:sldMkLst>
        <pc:spChg chg="mod">
          <ac:chgData name="abdulla alkhakani" userId="0e185646c1577308" providerId="LiveId" clId="{1B958851-1EDF-49C0-806C-602E94115C83}" dt="2024-02-14T06:59:38.593" v="146" actId="122"/>
          <ac:spMkLst>
            <pc:docMk/>
            <pc:sldMk cId="3293560785" sldId="267"/>
            <ac:spMk id="2" creationId="{5AA7C11F-11F9-29AB-A3B3-767F7EFB43E2}"/>
          </ac:spMkLst>
        </pc:spChg>
        <pc:spChg chg="mod">
          <ac:chgData name="abdulla alkhakani" userId="0e185646c1577308" providerId="LiveId" clId="{1B958851-1EDF-49C0-806C-602E94115C83}" dt="2024-02-14T09:05:02.776" v="178" actId="113"/>
          <ac:spMkLst>
            <pc:docMk/>
            <pc:sldMk cId="3293560785" sldId="267"/>
            <ac:spMk id="3" creationId="{D9BC8734-5D35-D9F4-6E8E-49FBD3F61965}"/>
          </ac:spMkLst>
        </pc:spChg>
      </pc:sldChg>
      <pc:sldChg chg="modSp mod">
        <pc:chgData name="abdulla alkhakani" userId="0e185646c1577308" providerId="LiveId" clId="{1B958851-1EDF-49C0-806C-602E94115C83}" dt="2024-02-14T09:20:34.913" v="193" actId="27636"/>
        <pc:sldMkLst>
          <pc:docMk/>
          <pc:sldMk cId="3330015918" sldId="268"/>
        </pc:sldMkLst>
        <pc:spChg chg="mod">
          <ac:chgData name="abdulla alkhakani" userId="0e185646c1577308" providerId="LiveId" clId="{1B958851-1EDF-49C0-806C-602E94115C83}" dt="2024-02-14T09:19:14.578" v="187" actId="122"/>
          <ac:spMkLst>
            <pc:docMk/>
            <pc:sldMk cId="3330015918" sldId="268"/>
            <ac:spMk id="2" creationId="{EB84E251-F85B-80CC-D0DD-142C3333647F}"/>
          </ac:spMkLst>
        </pc:spChg>
        <pc:spChg chg="mod">
          <ac:chgData name="abdulla alkhakani" userId="0e185646c1577308" providerId="LiveId" clId="{1B958851-1EDF-49C0-806C-602E94115C83}" dt="2024-02-14T09:20:34.913" v="193" actId="27636"/>
          <ac:spMkLst>
            <pc:docMk/>
            <pc:sldMk cId="3330015918" sldId="268"/>
            <ac:spMk id="3" creationId="{4581963B-A5E9-607F-5F01-C64DD8B03915}"/>
          </ac:spMkLst>
        </pc:spChg>
      </pc:sldChg>
      <pc:sldChg chg="addSp delSp modSp mod">
        <pc:chgData name="abdulla alkhakani" userId="0e185646c1577308" providerId="LiveId" clId="{1B958851-1EDF-49C0-806C-602E94115C83}" dt="2024-02-14T09:41:54.708" v="259" actId="12"/>
        <pc:sldMkLst>
          <pc:docMk/>
          <pc:sldMk cId="2398082080" sldId="269"/>
        </pc:sldMkLst>
        <pc:spChg chg="add del mod">
          <ac:chgData name="abdulla alkhakani" userId="0e185646c1577308" providerId="LiveId" clId="{1B958851-1EDF-49C0-806C-602E94115C83}" dt="2024-02-14T09:26:26.757" v="207" actId="122"/>
          <ac:spMkLst>
            <pc:docMk/>
            <pc:sldMk cId="2398082080" sldId="269"/>
            <ac:spMk id="2" creationId="{8381BC1D-0E99-20C6-8499-1A4CE58EEE96}"/>
          </ac:spMkLst>
        </pc:spChg>
        <pc:spChg chg="add del mod">
          <ac:chgData name="abdulla alkhakani" userId="0e185646c1577308" providerId="LiveId" clId="{1B958851-1EDF-49C0-806C-602E94115C83}" dt="2024-02-14T09:41:54.708" v="259" actId="12"/>
          <ac:spMkLst>
            <pc:docMk/>
            <pc:sldMk cId="2398082080" sldId="269"/>
            <ac:spMk id="3" creationId="{E9EAD2E8-867B-DCCA-44C0-026FC496477B}"/>
          </ac:spMkLst>
        </pc:spChg>
        <pc:spChg chg="add del mod">
          <ac:chgData name="abdulla alkhakani" userId="0e185646c1577308" providerId="LiveId" clId="{1B958851-1EDF-49C0-806C-602E94115C83}" dt="2024-02-14T09:26:08.247" v="201" actId="21"/>
          <ac:spMkLst>
            <pc:docMk/>
            <pc:sldMk cId="2398082080" sldId="269"/>
            <ac:spMk id="5" creationId="{EC4AA53F-0868-B81A-00A9-FAE1CEEF6E0E}"/>
          </ac:spMkLst>
        </pc:spChg>
        <pc:spChg chg="add mod">
          <ac:chgData name="abdulla alkhakani" userId="0e185646c1577308" providerId="LiveId" clId="{1B958851-1EDF-49C0-806C-602E94115C83}" dt="2024-02-14T09:26:14.137" v="203"/>
          <ac:spMkLst>
            <pc:docMk/>
            <pc:sldMk cId="2398082080" sldId="269"/>
            <ac:spMk id="6" creationId="{E9EAD2E8-867B-DCCA-44C0-026FC496477B}"/>
          </ac:spMkLst>
        </pc:spChg>
        <pc:spChg chg="add del">
          <ac:chgData name="abdulla alkhakani" userId="0e185646c1577308" providerId="LiveId" clId="{1B958851-1EDF-49C0-806C-602E94115C83}" dt="2024-02-14T09:39:38.252" v="228" actId="478"/>
          <ac:spMkLst>
            <pc:docMk/>
            <pc:sldMk cId="2398082080" sldId="269"/>
            <ac:spMk id="7" creationId="{F183C3C1-47D8-91FD-F248-816D07E1657A}"/>
          </ac:spMkLst>
        </pc:spChg>
        <pc:picChg chg="add mod">
          <ac:chgData name="abdulla alkhakani" userId="0e185646c1577308" providerId="LiveId" clId="{1B958851-1EDF-49C0-806C-602E94115C83}" dt="2024-02-14T09:40:05.483" v="234" actId="14100"/>
          <ac:picMkLst>
            <pc:docMk/>
            <pc:sldMk cId="2398082080" sldId="269"/>
            <ac:picMk id="1026" creationId="{03B55F68-1D98-6FC3-F0F6-11205D5FD8D2}"/>
          </ac:picMkLst>
        </pc:picChg>
      </pc:sldChg>
      <pc:sldChg chg="modSp mod">
        <pc:chgData name="abdulla alkhakani" userId="0e185646c1577308" providerId="LiveId" clId="{1B958851-1EDF-49C0-806C-602E94115C83}" dt="2024-02-14T09:47:54.414" v="282" actId="27636"/>
        <pc:sldMkLst>
          <pc:docMk/>
          <pc:sldMk cId="904373885" sldId="270"/>
        </pc:sldMkLst>
        <pc:spChg chg="mod">
          <ac:chgData name="abdulla alkhakani" userId="0e185646c1577308" providerId="LiveId" clId="{1B958851-1EDF-49C0-806C-602E94115C83}" dt="2024-02-14T09:45:38.083" v="277" actId="20577"/>
          <ac:spMkLst>
            <pc:docMk/>
            <pc:sldMk cId="904373885" sldId="270"/>
            <ac:spMk id="2" creationId="{18765D36-EBD1-9489-751C-E8971D0743F4}"/>
          </ac:spMkLst>
        </pc:spChg>
        <pc:spChg chg="mod">
          <ac:chgData name="abdulla alkhakani" userId="0e185646c1577308" providerId="LiveId" clId="{1B958851-1EDF-49C0-806C-602E94115C83}" dt="2024-02-14T09:47:54.414" v="282" actId="27636"/>
          <ac:spMkLst>
            <pc:docMk/>
            <pc:sldMk cId="904373885" sldId="270"/>
            <ac:spMk id="3" creationId="{B76250F7-8CEF-914D-3EAB-862DB50D0D87}"/>
          </ac:spMkLst>
        </pc:spChg>
      </pc:sldChg>
      <pc:sldChg chg="modSp mod">
        <pc:chgData name="abdulla alkhakani" userId="0e185646c1577308" providerId="LiveId" clId="{1B958851-1EDF-49C0-806C-602E94115C83}" dt="2024-02-14T09:52:54.573" v="313" actId="113"/>
        <pc:sldMkLst>
          <pc:docMk/>
          <pc:sldMk cId="1447928164" sldId="271"/>
        </pc:sldMkLst>
        <pc:spChg chg="mod">
          <ac:chgData name="abdulla alkhakani" userId="0e185646c1577308" providerId="LiveId" clId="{1B958851-1EDF-49C0-806C-602E94115C83}" dt="2024-02-14T09:48:51.026" v="296" actId="20577"/>
          <ac:spMkLst>
            <pc:docMk/>
            <pc:sldMk cId="1447928164" sldId="271"/>
            <ac:spMk id="2" creationId="{13331032-7295-4A83-5DD8-1E6A8BAACA5A}"/>
          </ac:spMkLst>
        </pc:spChg>
        <pc:spChg chg="mod">
          <ac:chgData name="abdulla alkhakani" userId="0e185646c1577308" providerId="LiveId" clId="{1B958851-1EDF-49C0-806C-602E94115C83}" dt="2024-02-14T09:52:54.573" v="313" actId="113"/>
          <ac:spMkLst>
            <pc:docMk/>
            <pc:sldMk cId="1447928164" sldId="271"/>
            <ac:spMk id="3" creationId="{5FB61388-8AF4-54BE-0BE2-8A13374ABC67}"/>
          </ac:spMkLst>
        </pc:spChg>
      </pc:sldChg>
      <pc:sldChg chg="modSp mod">
        <pc:chgData name="abdulla alkhakani" userId="0e185646c1577308" providerId="LiveId" clId="{1B958851-1EDF-49C0-806C-602E94115C83}" dt="2024-02-14T09:57:26.653" v="332" actId="14100"/>
        <pc:sldMkLst>
          <pc:docMk/>
          <pc:sldMk cId="3236878701" sldId="272"/>
        </pc:sldMkLst>
        <pc:spChg chg="mod">
          <ac:chgData name="abdulla alkhakani" userId="0e185646c1577308" providerId="LiveId" clId="{1B958851-1EDF-49C0-806C-602E94115C83}" dt="2024-02-14T09:54:42.210" v="321" actId="20577"/>
          <ac:spMkLst>
            <pc:docMk/>
            <pc:sldMk cId="3236878701" sldId="272"/>
            <ac:spMk id="2" creationId="{87B76546-26BE-EAAD-5660-6A53EE8276A9}"/>
          </ac:spMkLst>
        </pc:spChg>
        <pc:spChg chg="mod">
          <ac:chgData name="abdulla alkhakani" userId="0e185646c1577308" providerId="LiveId" clId="{1B958851-1EDF-49C0-806C-602E94115C83}" dt="2024-02-14T09:57:26.653" v="332" actId="14100"/>
          <ac:spMkLst>
            <pc:docMk/>
            <pc:sldMk cId="3236878701" sldId="272"/>
            <ac:spMk id="3" creationId="{683C2F5A-6345-7CC0-6BA8-759DD1DB2AA5}"/>
          </ac:spMkLst>
        </pc:spChg>
      </pc:sldChg>
      <pc:sldChg chg="modSp mod">
        <pc:chgData name="abdulla alkhakani" userId="0e185646c1577308" providerId="LiveId" clId="{1B958851-1EDF-49C0-806C-602E94115C83}" dt="2024-02-14T09:58:54.646" v="342" actId="20577"/>
        <pc:sldMkLst>
          <pc:docMk/>
          <pc:sldMk cId="2469557694" sldId="273"/>
        </pc:sldMkLst>
        <pc:spChg chg="mod">
          <ac:chgData name="abdulla alkhakani" userId="0e185646c1577308" providerId="LiveId" clId="{1B958851-1EDF-49C0-806C-602E94115C83}" dt="2024-02-14T09:58:02.202" v="335" actId="122"/>
          <ac:spMkLst>
            <pc:docMk/>
            <pc:sldMk cId="2469557694" sldId="273"/>
            <ac:spMk id="2" creationId="{32379E0A-23CC-1D92-D714-ECE61241A788}"/>
          </ac:spMkLst>
        </pc:spChg>
        <pc:spChg chg="mod">
          <ac:chgData name="abdulla alkhakani" userId="0e185646c1577308" providerId="LiveId" clId="{1B958851-1EDF-49C0-806C-602E94115C83}" dt="2024-02-14T09:58:54.646" v="342" actId="20577"/>
          <ac:spMkLst>
            <pc:docMk/>
            <pc:sldMk cId="2469557694" sldId="273"/>
            <ac:spMk id="3" creationId="{97CA3B84-49D6-0A38-FDCF-0453D7DE6BCF}"/>
          </ac:spMkLst>
        </pc:spChg>
      </pc:sldChg>
      <pc:sldChg chg="modSp mod">
        <pc:chgData name="abdulla alkhakani" userId="0e185646c1577308" providerId="LiveId" clId="{1B958851-1EDF-49C0-806C-602E94115C83}" dt="2024-02-14T10:01:09.019" v="354" actId="5793"/>
        <pc:sldMkLst>
          <pc:docMk/>
          <pc:sldMk cId="3598684838" sldId="274"/>
        </pc:sldMkLst>
        <pc:spChg chg="mod">
          <ac:chgData name="abdulla alkhakani" userId="0e185646c1577308" providerId="LiveId" clId="{1B958851-1EDF-49C0-806C-602E94115C83}" dt="2024-02-14T10:00:01.860" v="348" actId="122"/>
          <ac:spMkLst>
            <pc:docMk/>
            <pc:sldMk cId="3598684838" sldId="274"/>
            <ac:spMk id="2" creationId="{77A509AD-9B06-781D-6EDD-923B891B3758}"/>
          </ac:spMkLst>
        </pc:spChg>
        <pc:spChg chg="mod">
          <ac:chgData name="abdulla alkhakani" userId="0e185646c1577308" providerId="LiveId" clId="{1B958851-1EDF-49C0-806C-602E94115C83}" dt="2024-02-14T10:01:09.019" v="354" actId="5793"/>
          <ac:spMkLst>
            <pc:docMk/>
            <pc:sldMk cId="3598684838" sldId="274"/>
            <ac:spMk id="3" creationId="{456B4A51-1AEE-9FF1-62DB-5B2169486207}"/>
          </ac:spMkLst>
        </pc:spChg>
      </pc:sldChg>
      <pc:sldChg chg="modSp mod">
        <pc:chgData name="abdulla alkhakani" userId="0e185646c1577308" providerId="LiveId" clId="{1B958851-1EDF-49C0-806C-602E94115C83}" dt="2024-02-14T10:03:12.156" v="373" actId="404"/>
        <pc:sldMkLst>
          <pc:docMk/>
          <pc:sldMk cId="3273078614" sldId="275"/>
        </pc:sldMkLst>
        <pc:spChg chg="mod">
          <ac:chgData name="abdulla alkhakani" userId="0e185646c1577308" providerId="LiveId" clId="{1B958851-1EDF-49C0-806C-602E94115C83}" dt="2024-02-14T10:01:28.932" v="361" actId="122"/>
          <ac:spMkLst>
            <pc:docMk/>
            <pc:sldMk cId="3273078614" sldId="275"/>
            <ac:spMk id="2" creationId="{9EDA5B7E-998B-4A7E-51B9-89B0C7819848}"/>
          </ac:spMkLst>
        </pc:spChg>
        <pc:spChg chg="mod">
          <ac:chgData name="abdulla alkhakani" userId="0e185646c1577308" providerId="LiveId" clId="{1B958851-1EDF-49C0-806C-602E94115C83}" dt="2024-02-14T10:03:12.156" v="373" actId="404"/>
          <ac:spMkLst>
            <pc:docMk/>
            <pc:sldMk cId="3273078614" sldId="275"/>
            <ac:spMk id="3" creationId="{0F032B13-378F-F4B2-7C5E-67FBE9448D3B}"/>
          </ac:spMkLst>
        </pc:spChg>
      </pc:sldChg>
      <pc:sldChg chg="del">
        <pc:chgData name="abdulla alkhakani" userId="0e185646c1577308" providerId="LiveId" clId="{1B958851-1EDF-49C0-806C-602E94115C83}" dt="2024-02-14T10:03:49.231" v="375" actId="2696"/>
        <pc:sldMkLst>
          <pc:docMk/>
          <pc:sldMk cId="70756387" sldId="276"/>
        </pc:sldMkLst>
      </pc:sldChg>
      <pc:sldChg chg="del">
        <pc:chgData name="abdulla alkhakani" userId="0e185646c1577308" providerId="LiveId" clId="{1B958851-1EDF-49C0-806C-602E94115C83}" dt="2024-02-14T10:03:45.902" v="374" actId="2696"/>
        <pc:sldMkLst>
          <pc:docMk/>
          <pc:sldMk cId="338163067" sldId="277"/>
        </pc:sldMkLst>
      </pc:sldChg>
      <pc:sldChg chg="del">
        <pc:chgData name="abdulla alkhakani" userId="0e185646c1577308" providerId="LiveId" clId="{1B958851-1EDF-49C0-806C-602E94115C83}" dt="2024-02-14T10:03:52.012" v="376" actId="2696"/>
        <pc:sldMkLst>
          <pc:docMk/>
          <pc:sldMk cId="2324113718" sldId="278"/>
        </pc:sldMkLst>
      </pc:sldChg>
      <pc:sldChg chg="addSp delSp modSp mod">
        <pc:chgData name="abdulla alkhakani" userId="0e185646c1577308" providerId="LiveId" clId="{1B958851-1EDF-49C0-806C-602E94115C83}" dt="2024-02-14T10:05:39.714" v="403" actId="14100"/>
        <pc:sldMkLst>
          <pc:docMk/>
          <pc:sldMk cId="530973180" sldId="279"/>
        </pc:sldMkLst>
        <pc:spChg chg="del">
          <ac:chgData name="abdulla alkhakani" userId="0e185646c1577308" providerId="LiveId" clId="{1B958851-1EDF-49C0-806C-602E94115C83}" dt="2024-02-14T10:05:23.057" v="398" actId="478"/>
          <ac:spMkLst>
            <pc:docMk/>
            <pc:sldMk cId="530973180" sldId="279"/>
            <ac:spMk id="2" creationId="{F4FB449D-F9E0-B56A-B105-0D9016E6D76C}"/>
          </ac:spMkLst>
        </pc:spChg>
        <pc:spChg chg="del mod">
          <ac:chgData name="abdulla alkhakani" userId="0e185646c1577308" providerId="LiveId" clId="{1B958851-1EDF-49C0-806C-602E94115C83}" dt="2024-02-14T10:05:19.461" v="397"/>
          <ac:spMkLst>
            <pc:docMk/>
            <pc:sldMk cId="530973180" sldId="279"/>
            <ac:spMk id="3" creationId="{B72C2E81-93F6-B090-C911-ABAAD986D6C2}"/>
          </ac:spMkLst>
        </pc:spChg>
        <pc:picChg chg="add mod">
          <ac:chgData name="abdulla alkhakani" userId="0e185646c1577308" providerId="LiveId" clId="{1B958851-1EDF-49C0-806C-602E94115C83}" dt="2024-02-14T10:05:39.714" v="403" actId="14100"/>
          <ac:picMkLst>
            <pc:docMk/>
            <pc:sldMk cId="530973180" sldId="279"/>
            <ac:picMk id="4" creationId="{DAAEB49D-DE45-9C65-5DDF-A8316F419DEA}"/>
          </ac:picMkLst>
        </pc:picChg>
      </pc:sldChg>
      <pc:sldChg chg="del">
        <pc:chgData name="abdulla alkhakani" userId="0e185646c1577308" providerId="LiveId" clId="{1B958851-1EDF-49C0-806C-602E94115C83}" dt="2024-02-14T10:03:56.168" v="377" actId="2696"/>
        <pc:sldMkLst>
          <pc:docMk/>
          <pc:sldMk cId="3096725974" sldId="280"/>
        </pc:sldMkLst>
      </pc:sldChg>
      <pc:sldChg chg="del">
        <pc:chgData name="abdulla alkhakani" userId="0e185646c1577308" providerId="LiveId" clId="{1B958851-1EDF-49C0-806C-602E94115C83}" dt="2024-02-14T10:03:59.998" v="378" actId="2696"/>
        <pc:sldMkLst>
          <pc:docMk/>
          <pc:sldMk cId="3444616288" sldId="281"/>
        </pc:sldMkLst>
      </pc:sldChg>
      <pc:sldChg chg="del">
        <pc:chgData name="abdulla alkhakani" userId="0e185646c1577308" providerId="LiveId" clId="{1B958851-1EDF-49C0-806C-602E94115C83}" dt="2024-02-14T10:04:02.906" v="379" actId="2696"/>
        <pc:sldMkLst>
          <pc:docMk/>
          <pc:sldMk cId="56044576" sldId="282"/>
        </pc:sldMkLst>
      </pc:sldChg>
      <pc:sldChg chg="del">
        <pc:chgData name="abdulla alkhakani" userId="0e185646c1577308" providerId="LiveId" clId="{1B958851-1EDF-49C0-806C-602E94115C83}" dt="2024-02-14T10:04:05.530" v="380" actId="2696"/>
        <pc:sldMkLst>
          <pc:docMk/>
          <pc:sldMk cId="3611213740" sldId="283"/>
        </pc:sldMkLst>
      </pc:sldChg>
      <pc:sldChg chg="del">
        <pc:chgData name="abdulla alkhakani" userId="0e185646c1577308" providerId="LiveId" clId="{1B958851-1EDF-49C0-806C-602E94115C83}" dt="2024-02-14T10:04:08.049" v="381" actId="2696"/>
        <pc:sldMkLst>
          <pc:docMk/>
          <pc:sldMk cId="1778611415" sldId="284"/>
        </pc:sldMkLst>
      </pc:sldChg>
      <pc:sldChg chg="del">
        <pc:chgData name="abdulla alkhakani" userId="0e185646c1577308" providerId="LiveId" clId="{1B958851-1EDF-49C0-806C-602E94115C83}" dt="2024-02-14T10:04:10.893" v="382" actId="2696"/>
        <pc:sldMkLst>
          <pc:docMk/>
          <pc:sldMk cId="298724866" sldId="285"/>
        </pc:sldMkLst>
      </pc:sldChg>
      <pc:sldChg chg="del">
        <pc:chgData name="abdulla alkhakani" userId="0e185646c1577308" providerId="LiveId" clId="{1B958851-1EDF-49C0-806C-602E94115C83}" dt="2024-02-14T10:04:15.892" v="383" actId="2696"/>
        <pc:sldMkLst>
          <pc:docMk/>
          <pc:sldMk cId="3601711468" sldId="286"/>
        </pc:sldMkLst>
      </pc:sldChg>
      <pc:sldChg chg="del">
        <pc:chgData name="abdulla alkhakani" userId="0e185646c1577308" providerId="LiveId" clId="{1B958851-1EDF-49C0-806C-602E94115C83}" dt="2024-02-14T10:04:18.969" v="384" actId="2696"/>
        <pc:sldMkLst>
          <pc:docMk/>
          <pc:sldMk cId="1622723627"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DC76-7549-EA84-9CFF-FC923ABD84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62FA4-F207-5EF8-4B1C-D756CC1BB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30980BF-8C14-7992-955B-BA56312E4139}"/>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5" name="Footer Placeholder 4">
            <a:extLst>
              <a:ext uri="{FF2B5EF4-FFF2-40B4-BE49-F238E27FC236}">
                <a16:creationId xmlns:a16="http://schemas.microsoft.com/office/drawing/2014/main" id="{94D7AC91-23FD-AB06-355E-966283EF3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94776-2FBC-0F08-DAA0-17088AA508D2}"/>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84091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88C4-85CB-37EE-560C-2D920D0582A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3ABCD5-A986-E52F-67EE-D6BE0580F8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2CA6C6-7B12-9A79-5110-6F3CBCE5EA2E}"/>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5" name="Footer Placeholder 4">
            <a:extLst>
              <a:ext uri="{FF2B5EF4-FFF2-40B4-BE49-F238E27FC236}">
                <a16:creationId xmlns:a16="http://schemas.microsoft.com/office/drawing/2014/main" id="{D5EC3EE3-2453-558C-A5B1-00855B055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2FF2D-9550-E673-9B41-8411E17ECDD8}"/>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82691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561E6-40C4-5EA9-BE0C-8BA2906451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1F63264-B83B-F4B5-3D34-6CCF7B9F9A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49A20D-5BB6-6538-16B5-87B03E351E56}"/>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5" name="Footer Placeholder 4">
            <a:extLst>
              <a:ext uri="{FF2B5EF4-FFF2-40B4-BE49-F238E27FC236}">
                <a16:creationId xmlns:a16="http://schemas.microsoft.com/office/drawing/2014/main" id="{96BA8A86-22DB-8653-289D-0EAFFC73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BF08E-0D30-AF44-DD90-2DA2D5617C70}"/>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54050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CEF2-CF62-9DCB-856B-64532451D2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FA0390-B402-45CA-4019-B04E327527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FD152E-F633-4ED3-7BF8-F0B5C0F629A2}"/>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5" name="Footer Placeholder 4">
            <a:extLst>
              <a:ext uri="{FF2B5EF4-FFF2-40B4-BE49-F238E27FC236}">
                <a16:creationId xmlns:a16="http://schemas.microsoft.com/office/drawing/2014/main" id="{6B97B613-6080-D7AB-F081-78E7E024A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8D7C2-F422-B721-2F14-A9C1AB616575}"/>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207883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8723-1294-F008-CA61-DD1820BB2F8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A46182A-57F8-E078-AEE0-CC6397BD5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55745F-73A0-07E4-B29D-6DBD45B06F5A}"/>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5" name="Footer Placeholder 4">
            <a:extLst>
              <a:ext uri="{FF2B5EF4-FFF2-40B4-BE49-F238E27FC236}">
                <a16:creationId xmlns:a16="http://schemas.microsoft.com/office/drawing/2014/main" id="{F385363F-E52F-981F-A0E3-B069FC97B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96279-F945-8252-633E-DF8DF562E8B8}"/>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398449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88F1-9510-A841-E588-A65E6F7082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B74F83-4469-DE62-68F2-BBC8B856AD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D993C63-A7F2-102C-8DE5-7E55EA45C0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7C52BFD-9138-FE17-F600-1DFC103D4D59}"/>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6" name="Footer Placeholder 5">
            <a:extLst>
              <a:ext uri="{FF2B5EF4-FFF2-40B4-BE49-F238E27FC236}">
                <a16:creationId xmlns:a16="http://schemas.microsoft.com/office/drawing/2014/main" id="{A274C666-9C0D-206B-5EA8-2D814DF7D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2D82A-9A40-23F6-0C4B-A78D65C080DC}"/>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196230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70A6-EDAA-8804-94D7-64747960FB1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078074-7920-8CF9-A884-460B0F7D16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30467FD-4F86-DD4F-7C90-1ECF26CB7B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1E58F6-73E9-E93C-F847-9EE4BF7C8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F0ED3F-C918-0099-A851-521B41A5299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0C0A3B9-9D12-8B28-E136-0835A7686E7E}"/>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8" name="Footer Placeholder 7">
            <a:extLst>
              <a:ext uri="{FF2B5EF4-FFF2-40B4-BE49-F238E27FC236}">
                <a16:creationId xmlns:a16="http://schemas.microsoft.com/office/drawing/2014/main" id="{4FDBFE13-5022-D573-56B2-7D9572045D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CCC2C0-96A5-0471-B834-E8CA12E7769B}"/>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358023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8B5B-8497-1A10-7F1D-B884EC40048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78DCC46-011B-0417-328E-A3B86B27922E}"/>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4" name="Footer Placeholder 3">
            <a:extLst>
              <a:ext uri="{FF2B5EF4-FFF2-40B4-BE49-F238E27FC236}">
                <a16:creationId xmlns:a16="http://schemas.microsoft.com/office/drawing/2014/main" id="{A38CA875-7B7C-E11F-C6EB-021A7CE512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F45106-3BE3-335E-670D-3C6C4AF2AD65}"/>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14369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45C49-BDB0-6574-C426-ED26066EBCD4}"/>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3" name="Footer Placeholder 2">
            <a:extLst>
              <a:ext uri="{FF2B5EF4-FFF2-40B4-BE49-F238E27FC236}">
                <a16:creationId xmlns:a16="http://schemas.microsoft.com/office/drawing/2014/main" id="{420165CA-BD51-C95F-C94D-D5568C842B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BCFCEA-CFE6-F961-E070-05E46289169F}"/>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180275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86D6A-3645-9647-EBD4-392C598804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79A970-4FDD-977F-D35A-47BF4E201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9C0C87-EE4E-67C7-BFD3-D2D7112F4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02B79E-40FA-929D-D04D-F3DD8448E6D1}"/>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6" name="Footer Placeholder 5">
            <a:extLst>
              <a:ext uri="{FF2B5EF4-FFF2-40B4-BE49-F238E27FC236}">
                <a16:creationId xmlns:a16="http://schemas.microsoft.com/office/drawing/2014/main" id="{5207C24E-98BB-CD6F-AF36-FDFDFB705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5D499-E5F4-6494-D917-957BD2346C0F}"/>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414318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5500-E7D9-578E-A601-AA3C9B240E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C95D2B1-5098-EFED-3D38-B82C1E7DA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EDB49A-9C5D-3111-3E8B-2B344A2DE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7A4F93-724A-CC6C-47F7-6B071290CC91}"/>
              </a:ext>
            </a:extLst>
          </p:cNvPr>
          <p:cNvSpPr>
            <a:spLocks noGrp="1"/>
          </p:cNvSpPr>
          <p:nvPr>
            <p:ph type="dt" sz="half" idx="10"/>
          </p:nvPr>
        </p:nvSpPr>
        <p:spPr/>
        <p:txBody>
          <a:bodyPr/>
          <a:lstStyle/>
          <a:p>
            <a:fld id="{BF5EADF2-082B-4869-B305-0DF54FFDD7D2}" type="datetimeFigureOut">
              <a:rPr lang="en-US" smtClean="0"/>
              <a:t>2/14/2024</a:t>
            </a:fld>
            <a:endParaRPr lang="en-US"/>
          </a:p>
        </p:txBody>
      </p:sp>
      <p:sp>
        <p:nvSpPr>
          <p:cNvPr id="6" name="Footer Placeholder 5">
            <a:extLst>
              <a:ext uri="{FF2B5EF4-FFF2-40B4-BE49-F238E27FC236}">
                <a16:creationId xmlns:a16="http://schemas.microsoft.com/office/drawing/2014/main" id="{E8FB8BDA-2A01-67B8-4BC2-BE6F4BB0E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CB0D0-176D-108A-E263-94181253E509}"/>
              </a:ext>
            </a:extLst>
          </p:cNvPr>
          <p:cNvSpPr>
            <a:spLocks noGrp="1"/>
          </p:cNvSpPr>
          <p:nvPr>
            <p:ph type="sldNum" sz="quarter" idx="12"/>
          </p:nvPr>
        </p:nvSpPr>
        <p:spPr/>
        <p:txBody>
          <a:bodyPr/>
          <a:lstStyle/>
          <a:p>
            <a:fld id="{C2DE0739-CF42-42E9-A90C-86BA506E2C4A}" type="slidenum">
              <a:rPr lang="en-US" smtClean="0"/>
              <a:t>‹#›</a:t>
            </a:fld>
            <a:endParaRPr lang="en-US"/>
          </a:p>
        </p:txBody>
      </p:sp>
    </p:spTree>
    <p:extLst>
      <p:ext uri="{BB962C8B-B14F-4D97-AF65-F5344CB8AC3E}">
        <p14:creationId xmlns:p14="http://schemas.microsoft.com/office/powerpoint/2010/main" val="259429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5730E-1511-36E7-FB4C-3CB10B5DF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E5F2B1-A320-E6FD-CB3B-AB0CAD826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B1CBEB-3D99-708F-299A-0A972EFAD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5EADF2-082B-4869-B305-0DF54FFDD7D2}" type="datetimeFigureOut">
              <a:rPr lang="en-US" smtClean="0"/>
              <a:t>2/14/2024</a:t>
            </a:fld>
            <a:endParaRPr lang="en-US"/>
          </a:p>
        </p:txBody>
      </p:sp>
      <p:sp>
        <p:nvSpPr>
          <p:cNvPr id="5" name="Footer Placeholder 4">
            <a:extLst>
              <a:ext uri="{FF2B5EF4-FFF2-40B4-BE49-F238E27FC236}">
                <a16:creationId xmlns:a16="http://schemas.microsoft.com/office/drawing/2014/main" id="{10776389-C411-08E4-23E9-CE9AE320C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EF79F88-E092-D71C-41CB-1E1613629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DE0739-CF42-42E9-A90C-86BA506E2C4A}" type="slidenum">
              <a:rPr lang="en-US" smtClean="0"/>
              <a:t>‹#›</a:t>
            </a:fld>
            <a:endParaRPr lang="en-US"/>
          </a:p>
        </p:txBody>
      </p:sp>
    </p:spTree>
    <p:extLst>
      <p:ext uri="{BB962C8B-B14F-4D97-AF65-F5344CB8AC3E}">
        <p14:creationId xmlns:p14="http://schemas.microsoft.com/office/powerpoint/2010/main" val="2116855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B371A-6CEC-3000-75FF-4F8315C266E1}"/>
              </a:ext>
            </a:extLst>
          </p:cNvPr>
          <p:cNvSpPr txBox="1">
            <a:spLocks noGrp="1"/>
          </p:cNvSpPr>
          <p:nvPr>
            <p:ph type="ctrTitle"/>
          </p:nvPr>
        </p:nvSpPr>
        <p:spPr>
          <a:xfrm>
            <a:off x="905691" y="522734"/>
            <a:ext cx="4223159" cy="2560509"/>
          </a:xfrm>
          <a:prstGeom prst="rect">
            <a:avLst/>
          </a:prstGeom>
          <a:noFill/>
        </p:spPr>
        <p:txBody>
          <a:bodyPr wrap="square">
            <a:spAutoFit/>
          </a:bodyPr>
          <a:lstStyle/>
          <a:p>
            <a:br>
              <a:rPr kumimoji="0" lang="en-US" altLang="en-US" sz="18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College  of Pharmacy</a:t>
            </a:r>
            <a:b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br>
            <a:r>
              <a:rPr lang="en-US" altLang="en-US" sz="3200" b="1" dirty="0" err="1">
                <a:solidFill>
                  <a:schemeClr val="accent5">
                    <a:lumMod val="75000"/>
                  </a:schemeClr>
                </a:solidFill>
                <a:latin typeface="Andalus" panose="02020603050405020304" pitchFamily="18" charset="-78"/>
                <a:cs typeface="Andalus" panose="02020603050405020304" pitchFamily="18" charset="-78"/>
              </a:rPr>
              <a:t>Mustaqbal</a:t>
            </a:r>
            <a:r>
              <a:rPr lang="en-US" altLang="en-US" sz="3200" b="1" dirty="0">
                <a:solidFill>
                  <a:schemeClr val="accent5">
                    <a:lumMod val="75000"/>
                  </a:schemeClr>
                </a:solidFill>
                <a:latin typeface="Andalus" panose="02020603050405020304" pitchFamily="18" charset="-78"/>
                <a:cs typeface="Andalus" panose="02020603050405020304" pitchFamily="18" charset="-78"/>
              </a:rPr>
              <a:t> university</a:t>
            </a:r>
            <a:br>
              <a:rPr kumimoji="0" lang="en-US" altLang="en-US" sz="3200" b="0" i="0" u="none" strike="noStrike" cap="none" normalizeH="0" baseline="0" dirty="0">
                <a:ln>
                  <a:noFill/>
                </a:ln>
                <a:solidFill>
                  <a:schemeClr val="accent5">
                    <a:lumMod val="75000"/>
                  </a:schemeClr>
                </a:solidFill>
                <a:effectLst/>
                <a:latin typeface="Andalus" panose="02020603050405020304" pitchFamily="18" charset="-78"/>
                <a:cs typeface="Andalus" panose="02020603050405020304" pitchFamily="18" charset="-78"/>
              </a:rPr>
            </a:b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3</a:t>
            </a:r>
            <a:r>
              <a:rPr kumimoji="0" lang="en-US" altLang="en-US" sz="3200" b="1" i="0" u="none" strike="noStrike" cap="none" normalizeH="0" baseline="3000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rd</a:t>
            </a:r>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 stage</a:t>
            </a:r>
          </a:p>
          <a:p>
            <a:r>
              <a:rPr kumimoji="0" lang="en-US" altLang="en-US" sz="3200" b="1" i="0" u="none" strike="noStrike" cap="none" normalizeH="0" baseline="0" dirty="0">
                <a:ln>
                  <a:noFill/>
                </a:ln>
                <a:solidFill>
                  <a:schemeClr val="accent5">
                    <a:lumMod val="75000"/>
                  </a:schemeClr>
                </a:solidFill>
                <a:effectLst/>
                <a:latin typeface="Andalus" panose="02020603050405020304" pitchFamily="18" charset="-78"/>
                <a:ea typeface="Times New Roman" panose="02020603050405020304" pitchFamily="18" charset="0"/>
                <a:cs typeface="Andalus" panose="02020603050405020304" pitchFamily="18" charset="-78"/>
              </a:rPr>
              <a:t>Pharmacology </a:t>
            </a:r>
            <a:br>
              <a:rPr lang="en-US" sz="3200" dirty="0">
                <a:solidFill>
                  <a:schemeClr val="accent5">
                    <a:lumMod val="75000"/>
                  </a:schemeClr>
                </a:solidFill>
              </a:rPr>
            </a:br>
            <a:endParaRPr lang="en-US" sz="3200" dirty="0"/>
          </a:p>
        </p:txBody>
      </p:sp>
      <p:sp>
        <p:nvSpPr>
          <p:cNvPr id="10" name="Subtitle 9">
            <a:extLst>
              <a:ext uri="{FF2B5EF4-FFF2-40B4-BE49-F238E27FC236}">
                <a16:creationId xmlns:a16="http://schemas.microsoft.com/office/drawing/2014/main" id="{9379091F-1F8A-3B42-5FAE-9D1BB98C4ACC}"/>
              </a:ext>
            </a:extLst>
          </p:cNvPr>
          <p:cNvSpPr>
            <a:spLocks noGrp="1"/>
          </p:cNvSpPr>
          <p:nvPr>
            <p:ph type="subTitle" idx="1"/>
          </p:nvPr>
        </p:nvSpPr>
        <p:spPr>
          <a:xfrm>
            <a:off x="722811" y="3027681"/>
            <a:ext cx="6061484" cy="1187268"/>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r>
              <a:rPr lang="el-GR" sz="3600" b="1" i="0" dirty="0">
                <a:solidFill>
                  <a:srgbClr val="FF0000"/>
                </a:solidFill>
                <a:effectLst/>
                <a:latin typeface="Arial" panose="020B0604020202020204" pitchFamily="34" charset="0"/>
              </a:rPr>
              <a:t>β-</a:t>
            </a:r>
            <a:r>
              <a:rPr lang="en-US" sz="3600" b="1" i="0" dirty="0">
                <a:solidFill>
                  <a:srgbClr val="FF0000"/>
                </a:solidFill>
                <a:effectLst/>
                <a:latin typeface="Arial" panose="020B0604020202020204" pitchFamily="34" charset="0"/>
              </a:rPr>
              <a:t>lactam antibiotics</a:t>
            </a:r>
            <a:endParaRPr lang="en-US" sz="4400" dirty="0">
              <a:solidFill>
                <a:srgbClr val="FF0000"/>
              </a:solidFill>
            </a:endParaRPr>
          </a:p>
        </p:txBody>
      </p:sp>
      <p:sp>
        <p:nvSpPr>
          <p:cNvPr id="11" name="TextBox 10">
            <a:extLst>
              <a:ext uri="{FF2B5EF4-FFF2-40B4-BE49-F238E27FC236}">
                <a16:creationId xmlns:a16="http://schemas.microsoft.com/office/drawing/2014/main" id="{DBA92385-A7B9-48EC-FAE9-AF0566ED8E06}"/>
              </a:ext>
            </a:extLst>
          </p:cNvPr>
          <p:cNvSpPr txBox="1"/>
          <p:nvPr/>
        </p:nvSpPr>
        <p:spPr>
          <a:xfrm>
            <a:off x="1672046" y="4814054"/>
            <a:ext cx="4859383" cy="523220"/>
          </a:xfrm>
          <a:prstGeom prst="rect">
            <a:avLst/>
          </a:prstGeom>
          <a:noFill/>
        </p:spPr>
        <p:txBody>
          <a:bodyPr wrap="square">
            <a:spAutoFit/>
          </a:bodyPr>
          <a:lstStyle/>
          <a:p>
            <a:pPr algn="l"/>
            <a:r>
              <a:rPr lang="en-US" sz="2800" b="1" dirty="0">
                <a:solidFill>
                  <a:schemeClr val="accent5">
                    <a:lumMod val="75000"/>
                  </a:schemeClr>
                </a:solidFill>
                <a:latin typeface="Andalus" panose="02020603050405020304" pitchFamily="18" charset="-78"/>
                <a:cs typeface="Andalus" panose="02020603050405020304" pitchFamily="18" charset="-78"/>
              </a:rPr>
              <a:t>Dr. Abdulla Al-</a:t>
            </a:r>
            <a:r>
              <a:rPr lang="en-US" sz="2800" b="1" dirty="0" err="1">
                <a:solidFill>
                  <a:schemeClr val="accent5">
                    <a:lumMod val="75000"/>
                  </a:schemeClr>
                </a:solidFill>
                <a:latin typeface="Andalus" panose="02020603050405020304" pitchFamily="18" charset="-78"/>
                <a:cs typeface="Andalus" panose="02020603050405020304" pitchFamily="18" charset="-78"/>
              </a:rPr>
              <a:t>Khakani</a:t>
            </a:r>
            <a:endParaRPr lang="en-US" sz="2800" dirty="0">
              <a:solidFill>
                <a:schemeClr val="accent5">
                  <a:lumMod val="75000"/>
                </a:schemeClr>
              </a:solidFill>
              <a:latin typeface="Andalus" panose="02020603050405020304" pitchFamily="18" charset="-78"/>
              <a:cs typeface="Andalus" panose="02020603050405020304" pitchFamily="18" charset="-78"/>
            </a:endParaRPr>
          </a:p>
        </p:txBody>
      </p:sp>
      <p:pic>
        <p:nvPicPr>
          <p:cNvPr id="1032" name="Picture 8" descr="Unasyn | RK.MD">
            <a:extLst>
              <a:ext uri="{FF2B5EF4-FFF2-40B4-BE49-F238E27FC236}">
                <a16:creationId xmlns:a16="http://schemas.microsoft.com/office/drawing/2014/main" id="{9BDEFD6C-6A97-D76D-CEA7-3676B6E15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338" y="418011"/>
            <a:ext cx="5237661" cy="606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5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37078-6ED5-AD98-67F7-7D0BAD782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45B40-1B49-6D8B-3100-CCD6E93D0ED6}"/>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CEPHALOSPORINS</a:t>
            </a:r>
            <a:endParaRPr lang="en-US" dirty="0"/>
          </a:p>
        </p:txBody>
      </p:sp>
      <p:sp>
        <p:nvSpPr>
          <p:cNvPr id="3" name="Content Placeholder 2">
            <a:extLst>
              <a:ext uri="{FF2B5EF4-FFF2-40B4-BE49-F238E27FC236}">
                <a16:creationId xmlns:a16="http://schemas.microsoft.com/office/drawing/2014/main" id="{F13E4E57-AAAE-7C76-8830-6B139E4E76B7}"/>
              </a:ext>
            </a:extLst>
          </p:cNvPr>
          <p:cNvSpPr>
            <a:spLocks noGrp="1"/>
          </p:cNvSpPr>
          <p:nvPr>
            <p:ph idx="1"/>
          </p:nvPr>
        </p:nvSpPr>
        <p:spPr/>
        <p:txBody>
          <a:bodyPr/>
          <a:lstStyle/>
          <a:p>
            <a:pPr marL="0" marR="0">
              <a:lnSpc>
                <a:spcPct val="120000"/>
              </a:lnSpc>
              <a:spcBef>
                <a:spcPts val="0"/>
              </a:spcBef>
              <a:spcAft>
                <a:spcPts val="1000"/>
              </a:spcAft>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CEPHALOSPORINS: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The cephalosporins are β-lactam antibiotics that are closely related both structurally and functionally to the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Most cephalosporins are produced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semisynthetically</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by the chemical attachment of side chains to 7-aminocephalosporanic acid. Cephalosporins have the same mode of action as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and they are affected by the same resistance mechanisms. However, they tend to be more resistant than the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to certain β-lactamases.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a:lnSpc>
                <a:spcPct val="120000"/>
              </a:lnSpc>
              <a:spcBef>
                <a:spcPts val="0"/>
              </a:spcBef>
              <a:spcAft>
                <a:spcPts val="1000"/>
              </a:spcAft>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Pharmacokinetics: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Several cephalosporins are available for oral use, but most are administered parenterally. Cephalosporins with side chains may undergo hepatic metabolism, but the major elimination mechanism for drugs in this class is renal excretion via active tubular secretion. </a:t>
            </a:r>
          </a:p>
          <a:p>
            <a:pPr marL="0" marR="0">
              <a:lnSpc>
                <a:spcPct val="120000"/>
              </a:lnSpc>
              <a:spcBef>
                <a:spcPts val="0"/>
              </a:spcBef>
              <a:spcAft>
                <a:spcPts val="1000"/>
              </a:spcAft>
            </a:pPr>
            <a:r>
              <a:rPr lang="en-US" sz="180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Cefoperazone</a:t>
            </a:r>
            <a:r>
              <a:rPr lang="en-US" sz="18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and ceftriaxone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are excreted mainly in the bile.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a:lnSpc>
                <a:spcPct val="12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Most first- and second-generation cephalosporins do not enter the cerebrospinal fluid even when the meninges are inflamed.</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988307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1183-354F-2183-C7D3-8FDB0C250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5FDD0-7210-6C14-3DA6-95BA0CD41007}"/>
              </a:ext>
            </a:extLst>
          </p:cNvPr>
          <p:cNvSpPr>
            <a:spLocks noGrp="1"/>
          </p:cNvSpPr>
          <p:nvPr>
            <p:ph type="title"/>
          </p:nvPr>
        </p:nvSpPr>
        <p:spPr/>
        <p:txBody>
          <a:bodyPr/>
          <a:lstStyle/>
          <a:p>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Mechanisms of Action and Resistance</a:t>
            </a:r>
            <a:endParaRPr lang="en-US" dirty="0"/>
          </a:p>
        </p:txBody>
      </p:sp>
      <p:sp>
        <p:nvSpPr>
          <p:cNvPr id="3" name="Content Placeholder 2">
            <a:extLst>
              <a:ext uri="{FF2B5EF4-FFF2-40B4-BE49-F238E27FC236}">
                <a16:creationId xmlns:a16="http://schemas.microsoft.com/office/drawing/2014/main" id="{2FFBB0C4-EDDB-D6CD-1875-D67218CB83C5}"/>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cs typeface="Arial" panose="020B0604020202020204" pitchFamily="34" charset="0"/>
              </a:rPr>
              <a:t>Cephalosporins bind to PBPs on bacterial cell membranes to inhibit bacterial cell wall synthesis by mechanisms similar to those of the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r>
              <a:rPr lang="en-US" sz="1800" dirty="0">
                <a:effectLst/>
                <a:latin typeface="Times New Roman" panose="02020603050405020304" pitchFamily="18" charset="0"/>
                <a:ea typeface="Times New Roman" panose="02020603050405020304" pitchFamily="18" charset="0"/>
                <a:cs typeface="Arial" panose="020B0604020202020204" pitchFamily="34" charset="0"/>
              </a:rPr>
              <a:t>Cephalosporins are bactericidal against susceptible organisms. </a:t>
            </a:r>
          </a:p>
          <a:p>
            <a:r>
              <a:rPr lang="en-US" sz="1800" dirty="0">
                <a:effectLst/>
                <a:latin typeface="Times New Roman" panose="02020603050405020304" pitchFamily="18" charset="0"/>
                <a:ea typeface="Times New Roman" panose="02020603050405020304" pitchFamily="18" charset="0"/>
                <a:cs typeface="Arial" panose="020B0604020202020204" pitchFamily="34" charset="0"/>
              </a:rPr>
              <a:t>Cephalosporins less susceptible to penicillinases produced by staphylococci, but many bacteria are resistant through the production of other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betalactamases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that can inactivate cephalosporins. </a:t>
            </a:r>
          </a:p>
          <a:p>
            <a:r>
              <a:rPr lang="en-US" sz="1800" dirty="0">
                <a:effectLst/>
                <a:latin typeface="Times New Roman" panose="02020603050405020304" pitchFamily="18" charset="0"/>
                <a:ea typeface="Times New Roman" panose="02020603050405020304" pitchFamily="18" charset="0"/>
                <a:cs typeface="Arial" panose="020B0604020202020204" pitchFamily="34" charset="0"/>
              </a:rPr>
              <a:t>Resistance can also result from decreases in membrane permeability to cephalosporins and from changes in PBPs. </a:t>
            </a:r>
          </a:p>
          <a:p>
            <a:r>
              <a:rPr lang="en-US" sz="1800" dirty="0">
                <a:effectLst/>
                <a:latin typeface="Times New Roman" panose="02020603050405020304" pitchFamily="18" charset="0"/>
                <a:ea typeface="Times New Roman" panose="02020603050405020304" pitchFamily="18" charset="0"/>
                <a:cs typeface="Arial" panose="020B0604020202020204" pitchFamily="34" charset="0"/>
              </a:rPr>
              <a:t>Methicillin-resistant staphylococci are also resistant to cephalosporins.</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422888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5F0B3-1E57-DA2F-E451-69E6B4B84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7C11F-11F9-29AB-A3B3-767F7EFB43E2}"/>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Clinical Uses</a:t>
            </a:r>
            <a:r>
              <a:rPr lang="en-US" sz="4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br>
              <a:rPr lang="en-US" sz="4400" dirty="0">
                <a:effectLst/>
                <a:latin typeface="Aptos" panose="020B00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D9BC8734-5D35-D9F4-6E8E-49FBD3F61965}"/>
              </a:ext>
            </a:extLst>
          </p:cNvPr>
          <p:cNvSpPr>
            <a:spLocks noGrp="1"/>
          </p:cNvSpPr>
          <p:nvPr>
            <p:ph idx="1"/>
          </p:nvPr>
        </p:nvSpPr>
        <p:spPr>
          <a:xfrm>
            <a:off x="838200" y="1825625"/>
            <a:ext cx="10515600" cy="4740638"/>
          </a:xfrm>
        </p:spPr>
        <p:txBody>
          <a:bodyPr>
            <a:normAutofit fontScale="85000" lnSpcReduction="20000"/>
          </a:bodyPr>
          <a:lstStyle/>
          <a:p>
            <a:pPr marL="342900" marR="0" indent="-342900">
              <a:lnSpc>
                <a:spcPct val="120000"/>
              </a:lnSpc>
              <a:spcBef>
                <a:spcPts val="0"/>
              </a:spcBef>
              <a:spcAft>
                <a:spcPts val="1000"/>
              </a:spcAft>
              <a:buAutoNum type="arabicPeriod"/>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First-generation drugs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—Cefazolin (parenteral) and cephalexin (oral) are examples of this subgroup. </a:t>
            </a: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They are active against gram-positive cocci, including staphylococci and common streptococci.</a:t>
            </a: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Many strains of E coli and K pneumoniae are also sensitive. </a:t>
            </a:r>
          </a:p>
          <a:p>
            <a:pPr marL="0" marR="0" indent="0">
              <a:lnSpc>
                <a:spcPct val="120000"/>
              </a:lnSpc>
              <a:spcBef>
                <a:spcPts val="0"/>
              </a:spcBef>
              <a:spcAft>
                <a:spcPts val="1000"/>
              </a:spcAft>
              <a:buNone/>
            </a:pPr>
            <a:r>
              <a:rPr lang="en-US" sz="18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Clinical uses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include treatment of infections caused by these organisms and surgical prophylaxis in selected conditions.</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2. Second-generation</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have slightly less activity against gram-positive organisms than the first-generation drugs but have an extended gram-negative coverage. Marked differences in activity occur among the drugs in this subgroup. </a:t>
            </a:r>
          </a:p>
          <a:p>
            <a:pPr marL="0" marR="0" indent="0">
              <a:lnSpc>
                <a:spcPct val="120000"/>
              </a:lnSpc>
              <a:spcBef>
                <a:spcPts val="0"/>
              </a:spcBef>
              <a:spcAft>
                <a:spcPts val="1000"/>
              </a:spcAft>
              <a:buNone/>
            </a:pPr>
            <a:r>
              <a:rPr lang="en-US" sz="18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Examples of clinical uses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include infections caused by the anaerobe Bacteroides fragilis (cefotetan, cefoxitin) and sinus, ear, and respiratory infections caused by H influenzae or M catarrhalis (cefamandole, cefuroxime, cefaclor).</a:t>
            </a:r>
          </a:p>
          <a:p>
            <a:pPr marL="0" indent="0">
              <a:lnSpc>
                <a:spcPct val="120000"/>
              </a:lnSpc>
              <a:spcBef>
                <a:spcPts val="0"/>
              </a:spcBef>
              <a:spcAft>
                <a:spcPts val="1000"/>
              </a:spcAft>
              <a:buNone/>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 Third-generation drugs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eg</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ceftazidime,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cefoperazone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cefotaxime) include increased activity against gram-negative organisms resistant to other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betalactam</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drugs and ability to penetrate the blood-brain barrier </a:t>
            </a:r>
            <a:r>
              <a:rPr lang="en-US" sz="18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(EXCEPT </a:t>
            </a:r>
            <a:r>
              <a:rPr lang="en-US" sz="1800" dirty="0" err="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cefoperazone</a:t>
            </a:r>
            <a:r>
              <a:rPr lang="en-US" sz="18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and cefixime).</a:t>
            </a:r>
          </a:p>
          <a:p>
            <a:pPr marL="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 Most are active against Providencia, Serratia marcescens, and beta-lactamase producing strains of H influenzae and Neisseria.  Ceftriaxone and cefotaxime are currently the most active cephalosporins against penicillin-resistant pneumococci (PRSP strains). </a:t>
            </a:r>
          </a:p>
          <a:p>
            <a:pPr marL="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Also have activity against Pseudomonas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cefoperazone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ceftazidime) and B fragilis (ceftizoxime).</a:t>
            </a:r>
          </a:p>
          <a:p>
            <a:pPr marL="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Ceftriaxone (parenteral) and cefixime (oral), currently drugs of choice in gonorrhea.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29356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F7898-9406-BB3D-CC02-038B2B894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4E251-F85B-80CC-D0DD-142C3333647F}"/>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Clinical Uses</a:t>
            </a:r>
            <a:endParaRPr lang="en-US" dirty="0"/>
          </a:p>
        </p:txBody>
      </p:sp>
      <p:sp>
        <p:nvSpPr>
          <p:cNvPr id="3" name="Content Placeholder 2">
            <a:extLst>
              <a:ext uri="{FF2B5EF4-FFF2-40B4-BE49-F238E27FC236}">
                <a16:creationId xmlns:a16="http://schemas.microsoft.com/office/drawing/2014/main" id="{4581963B-A5E9-607F-5F01-C64DD8B03915}"/>
              </a:ext>
            </a:extLst>
          </p:cNvPr>
          <p:cNvSpPr>
            <a:spLocks noGrp="1"/>
          </p:cNvSpPr>
          <p:nvPr>
            <p:ph idx="1"/>
          </p:nvPr>
        </p:nvSpPr>
        <p:spPr/>
        <p:txBody>
          <a:bodyPr>
            <a:normAutofit fontScale="92500" lnSpcReduction="20000"/>
          </a:bodyPr>
          <a:lstStyle/>
          <a:p>
            <a:pPr marL="0" marR="0" indent="0">
              <a:lnSpc>
                <a:spcPct val="120000"/>
              </a:lnSpc>
              <a:spcBef>
                <a:spcPts val="0"/>
              </a:spcBef>
              <a:spcAft>
                <a:spcPts val="1000"/>
              </a:spcAft>
              <a:buNone/>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4. Fourth-generation drugs</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Cefepime is more resistant to beta-lactamases produced by gram-negative organisms, including Enterobacter,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Haemophilus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Neisseria, and some penicillin resistant pneumococci</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Cefepime combines the gram-positive activity of first-generation agents with the wider gram-negative spectrum of third generation cephalosporins.</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Ceftaroline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has activity in infections caused by methicillin-resistant staphylococci.</a:t>
            </a:r>
          </a:p>
          <a:p>
            <a:pPr marL="0" marR="0">
              <a:lnSpc>
                <a:spcPct val="120000"/>
              </a:lnSpc>
              <a:spcBef>
                <a:spcPts val="0"/>
              </a:spcBef>
              <a:spcAft>
                <a:spcPts val="1000"/>
              </a:spcAft>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Adverse effects</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1. Allergy—Cephalosporins cause a range of allergic reactions from skin rashes to anaphylactic shock. These reactions occur less frequently with cephalosporins than with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Complete cross-hypersensitivity between different cephalosporins should be assumed. Cross-reactivity between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and cephalosporins is incomplete (5–10%). penicillin resistant pneumococci</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2- Cephalosporins may cause pain at intramuscular injection sites and phlebitis after I.V administration. </a:t>
            </a: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3-They may increase the nephrotoxicity of aminoglycosides when the two are administered together.</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33001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60D28-C02B-0CBC-EB99-BB569487B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81BC1D-0E99-20C6-8499-1A4CE58EEE96}"/>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OTHER BETA-LACTAM DRUGS</a:t>
            </a:r>
            <a:r>
              <a:rPr lang="en-US" sz="4400" dirty="0">
                <a:effectLst/>
                <a:latin typeface="Times New Roman" panose="02020603050405020304" pitchFamily="18" charset="0"/>
                <a:ea typeface="Times New Roman" panose="02020603050405020304" pitchFamily="18" charset="0"/>
                <a:cs typeface="Arial" panose="020B0604020202020204" pitchFamily="34" charset="0"/>
              </a:rPr>
              <a:t>:</a:t>
            </a:r>
            <a:br>
              <a:rPr lang="en-US" sz="4400" dirty="0">
                <a:effectLst/>
                <a:latin typeface="Aptos" panose="020B00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9EAD2E8-867B-DCCA-44C0-026FC496477B}"/>
              </a:ext>
            </a:extLst>
          </p:cNvPr>
          <p:cNvSpPr>
            <a:spLocks noGrp="1"/>
          </p:cNvSpPr>
          <p:nvPr>
            <p:ph idx="1"/>
          </p:nvPr>
        </p:nvSpPr>
        <p:spPr>
          <a:xfrm>
            <a:off x="461553" y="1175657"/>
            <a:ext cx="6052458" cy="5090795"/>
          </a:xfrm>
        </p:spPr>
        <p:txBody>
          <a:bodyPr>
            <a:normAutofit fontScale="92500" lnSpcReduction="10000"/>
          </a:bodyPr>
          <a:lstStyle/>
          <a:p>
            <a:pPr marL="0" indent="0">
              <a:lnSpc>
                <a:spcPct val="120000"/>
              </a:lnSpc>
              <a:spcBef>
                <a:spcPts val="0"/>
              </a:spcBef>
              <a:spcAft>
                <a:spcPts val="1000"/>
              </a:spcAft>
              <a:buClr>
                <a:srgbClr val="FF0000"/>
              </a:buClr>
              <a:buNone/>
            </a:pPr>
            <a:r>
              <a:rPr lang="en-US" sz="2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Aztreonam</a:t>
            </a:r>
          </a:p>
          <a:p>
            <a:pPr marL="0" indent="0">
              <a:lnSpc>
                <a:spcPct val="120000"/>
              </a:lnSpc>
              <a:spcBef>
                <a:spcPts val="0"/>
              </a:spcBef>
              <a:spcAft>
                <a:spcPts val="1000"/>
              </a:spcAft>
              <a:buClr>
                <a:srgbClr val="FF0000"/>
              </a:buClr>
              <a:buNone/>
            </a:pP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Aztreonam is a monobactam that is resistant to beta-lactamases produced by certain gram-negative rods, including Klebsiella, Pseudomonas, and Serratia. </a:t>
            </a:r>
          </a:p>
          <a:p>
            <a:pPr>
              <a:lnSpc>
                <a:spcPct val="120000"/>
              </a:lnSpc>
              <a:spcBef>
                <a:spcPts val="0"/>
              </a:spcBef>
              <a:spcAft>
                <a:spcPts val="1000"/>
              </a:spcAft>
              <a:buClr>
                <a:srgbClr val="FF0000"/>
              </a:buClr>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 drug has no activity against gram positive bacteria or anaerobes. </a:t>
            </a:r>
            <a:endParaRPr lang="en-US" sz="2000" dirty="0">
              <a:effectLst/>
              <a:latin typeface="Aptos" panose="020B0004020202020204" pitchFamily="34" charset="0"/>
              <a:ea typeface="Times New Roman" panose="02020603050405020304" pitchFamily="18" charset="0"/>
              <a:cs typeface="Arial" panose="020B0604020202020204" pitchFamily="34" charset="0"/>
            </a:endParaRPr>
          </a:p>
          <a:p>
            <a:pPr marL="0" indent="0">
              <a:lnSpc>
                <a:spcPct val="120000"/>
              </a:lnSpc>
              <a:spcBef>
                <a:spcPts val="0"/>
              </a:spcBef>
              <a:spcAft>
                <a:spcPts val="1000"/>
              </a:spcAft>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Aztreonam is administered intravenously and is eliminated via renal tubular secretion. </a:t>
            </a:r>
          </a:p>
          <a:p>
            <a:pPr marL="0" indent="0">
              <a:lnSpc>
                <a:spcPct val="120000"/>
              </a:lnSpc>
              <a:spcBef>
                <a:spcPts val="0"/>
              </a:spcBef>
              <a:spcAft>
                <a:spcPts val="1000"/>
              </a:spcAft>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Its half-life is prolonged in renal failure.</a:t>
            </a:r>
          </a:p>
          <a:p>
            <a:pPr marL="0" indent="0">
              <a:lnSpc>
                <a:spcPct val="120000"/>
              </a:lnSpc>
              <a:spcBef>
                <a:spcPts val="0"/>
              </a:spcBef>
              <a:spcAft>
                <a:spcPts val="1000"/>
              </a:spcAft>
              <a:buNone/>
            </a:pPr>
            <a:r>
              <a:rPr lang="en-US" sz="20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 Adverse effects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include gastrointestinal upset with possible superinfection, vertigo and headache, and rarely hepatotoxicity, skin rash (NO cross allergenicity with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Aptos" panose="020B0004020202020204" pitchFamily="34" charset="0"/>
              <a:ea typeface="Times New Roman" panose="02020603050405020304" pitchFamily="18" charset="0"/>
              <a:cs typeface="Arial" panose="020B0604020202020204" pitchFamily="34" charset="0"/>
            </a:endParaRPr>
          </a:p>
        </p:txBody>
      </p:sp>
      <p:pic>
        <p:nvPicPr>
          <p:cNvPr id="1026" name="Picture 2" descr="Aztreonam - LKT Labs">
            <a:extLst>
              <a:ext uri="{FF2B5EF4-FFF2-40B4-BE49-F238E27FC236}">
                <a16:creationId xmlns:a16="http://schemas.microsoft.com/office/drawing/2014/main" id="{03B55F68-1D98-6FC3-F0F6-11205D5FD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269" y="1775053"/>
            <a:ext cx="5224598" cy="462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82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54933-512E-BD10-C73A-EC043B653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65D36-EBD1-9489-751C-E8971D0743F4}"/>
              </a:ext>
            </a:extLst>
          </p:cNvPr>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CARBAPENEMS </a:t>
            </a:r>
          </a:p>
        </p:txBody>
      </p:sp>
      <p:sp>
        <p:nvSpPr>
          <p:cNvPr id="3" name="Content Placeholder 2">
            <a:extLst>
              <a:ext uri="{FF2B5EF4-FFF2-40B4-BE49-F238E27FC236}">
                <a16:creationId xmlns:a16="http://schemas.microsoft.com/office/drawing/2014/main" id="{B76250F7-8CEF-914D-3EAB-862DB50D0D87}"/>
              </a:ext>
            </a:extLst>
          </p:cNvPr>
          <p:cNvSpPr>
            <a:spLocks noGrp="1"/>
          </p:cNvSpPr>
          <p:nvPr>
            <p:ph idx="1"/>
          </p:nvPr>
        </p:nvSpPr>
        <p:spPr/>
        <p:txBody>
          <a:bodyPr>
            <a:normAutofit fontScale="70000" lnSpcReduction="20000"/>
          </a:bodyPr>
          <a:lstStyle/>
          <a:p>
            <a:pPr marL="0" indent="0">
              <a:lnSpc>
                <a:spcPct val="120000"/>
              </a:lnSpc>
              <a:spcBef>
                <a:spcPts val="0"/>
              </a:spcBef>
              <a:spcAft>
                <a:spcPts val="1000"/>
              </a:spcAft>
              <a:buClr>
                <a:srgbClr val="FF0000"/>
              </a:buClr>
              <a:buNone/>
            </a:pP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Imipenem,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Doripenem</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Meropenem, and Ertapenem</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parenterally</a:t>
            </a:r>
            <a:endParaRPr lang="en-US" sz="2800" dirty="0">
              <a:effectLst/>
              <a:latin typeface="Aptos" panose="020B0004020202020204" pitchFamily="34" charset="0"/>
              <a:ea typeface="Times New Roman" panose="02020603050405020304" pitchFamily="18" charset="0"/>
              <a:cs typeface="Arial" panose="020B0604020202020204" pitchFamily="34" charset="0"/>
            </a:endParaRPr>
          </a:p>
          <a:p>
            <a:pPr marL="0" indent="0">
              <a:lnSpc>
                <a:spcPct val="120000"/>
              </a:lnSpc>
              <a:spcBef>
                <a:spcPts val="0"/>
              </a:spcBef>
              <a:spcAft>
                <a:spcPts val="1000"/>
              </a:spcAft>
              <a:buNone/>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 These drugs are carbapenems (chemically different from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but retaining the beta-lactam ring structure)</a:t>
            </a:r>
          </a:p>
          <a:p>
            <a:pPr marL="0" indent="0">
              <a:lnSpc>
                <a:spcPct val="120000"/>
              </a:lnSpc>
              <a:spcBef>
                <a:spcPts val="0"/>
              </a:spcBef>
              <a:spcAft>
                <a:spcPts val="1000"/>
              </a:spcAft>
              <a:buNone/>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•They have wide activity against gram-positive cocci (including some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penicillinresistant</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pneumococci), gram-negative rods, and anaerobes. </a:t>
            </a:r>
          </a:p>
          <a:p>
            <a:pPr marL="0" indent="0">
              <a:lnSpc>
                <a:spcPct val="120000"/>
              </a:lnSpc>
              <a:spcBef>
                <a:spcPts val="0"/>
              </a:spcBef>
              <a:spcAft>
                <a:spcPts val="1000"/>
              </a:spcAft>
              <a:buNone/>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For pseudomonal infections, they are often used in combination with an aminoglycoside. </a:t>
            </a:r>
            <a:endParaRPr lang="en-US" sz="2800" dirty="0">
              <a:effectLst/>
              <a:latin typeface="Aptos" panose="020B0004020202020204" pitchFamily="34" charset="0"/>
              <a:ea typeface="Times New Roman" panose="02020603050405020304" pitchFamily="18" charset="0"/>
              <a:cs typeface="Arial" panose="020B0604020202020204" pitchFamily="34" charset="0"/>
            </a:endParaRPr>
          </a:p>
          <a:p>
            <a:pPr marL="0" indent="0">
              <a:lnSpc>
                <a:spcPct val="120000"/>
              </a:lnSpc>
              <a:spcBef>
                <a:spcPts val="0"/>
              </a:spcBef>
              <a:spcAft>
                <a:spcPts val="1000"/>
              </a:spcAft>
              <a:buNone/>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MRSA strains of staphylococci are resistant.</a:t>
            </a:r>
          </a:p>
          <a:p>
            <a:pPr marL="0" indent="0">
              <a:lnSpc>
                <a:spcPct val="120000"/>
              </a:lnSpc>
              <a:spcBef>
                <a:spcPts val="0"/>
              </a:spcBef>
              <a:spcAft>
                <a:spcPts val="1000"/>
              </a:spcAft>
              <a:buNone/>
            </a:pPr>
            <a:r>
              <a:rPr lang="en-US" sz="2800" dirty="0">
                <a:effectLst/>
                <a:latin typeface="Times New Roman" panose="02020603050405020304" pitchFamily="18" charset="0"/>
                <a:ea typeface="Times New Roman" panose="02020603050405020304" pitchFamily="18" charset="0"/>
                <a:cs typeface="Arial" panose="020B0604020202020204" pitchFamily="34" charset="0"/>
              </a:rPr>
              <a:t> • Imipenem is rapidly inactivated by renal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dehydropeptidase</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-I and is administered in fixed combination with </a:t>
            </a: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cilastatin</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an inhibitor of this enzyme. </a:t>
            </a:r>
          </a:p>
          <a:p>
            <a:pPr marL="0" indent="0">
              <a:lnSpc>
                <a:spcPct val="120000"/>
              </a:lnSpc>
              <a:spcBef>
                <a:spcPts val="0"/>
              </a:spcBef>
              <a:spcAft>
                <a:spcPts val="1000"/>
              </a:spcAft>
              <a:buNone/>
            </a:pPr>
            <a:r>
              <a:rPr lang="en-US" sz="2800" dirty="0" err="1">
                <a:effectLst/>
                <a:latin typeface="Times New Roman" panose="02020603050405020304" pitchFamily="18" charset="0"/>
                <a:ea typeface="Times New Roman" panose="02020603050405020304" pitchFamily="18" charset="0"/>
                <a:cs typeface="Arial" panose="020B0604020202020204" pitchFamily="34" charset="0"/>
              </a:rPr>
              <a:t>Cilastatin</a:t>
            </a:r>
            <a:r>
              <a:rPr lang="en-US" sz="2800" dirty="0">
                <a:effectLst/>
                <a:latin typeface="Times New Roman" panose="02020603050405020304" pitchFamily="18" charset="0"/>
                <a:ea typeface="Times New Roman" panose="02020603050405020304" pitchFamily="18" charset="0"/>
                <a:cs typeface="Arial" panose="020B0604020202020204" pitchFamily="34" charset="0"/>
              </a:rPr>
              <a:t> increases the plasma half-life of imipenem and inhibits the formation of potentially nephrotoxic metabolite.</a:t>
            </a:r>
            <a:endParaRPr lang="en-US" sz="2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90437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331C5-9E59-39E6-119E-419B95C11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31032-7295-4A83-5DD8-1E6A8BAACA5A}"/>
              </a:ext>
            </a:extLst>
          </p:cNvPr>
          <p:cNvSpPr>
            <a:spLocks noGrp="1"/>
          </p:cNvSpPr>
          <p:nvPr>
            <p:ph type="title"/>
          </p:nvPr>
        </p:nvSpPr>
        <p:spPr/>
        <p:txBody>
          <a:bodyPr/>
          <a:lstStyle/>
          <a:p>
            <a:r>
              <a:rPr lang="en-US" b="1" dirty="0">
                <a:solidFill>
                  <a:srgbClr val="C00000"/>
                </a:solidFill>
                <a:latin typeface="Times New Roman" panose="02020603050405020304" pitchFamily="18" charset="0"/>
                <a:cs typeface="Times New Roman" panose="02020603050405020304" pitchFamily="18" charset="0"/>
              </a:rPr>
              <a:t>            CARBAPENEMS </a:t>
            </a:r>
            <a:endParaRPr lang="en-US" dirty="0"/>
          </a:p>
        </p:txBody>
      </p:sp>
      <p:sp>
        <p:nvSpPr>
          <p:cNvPr id="3" name="Content Placeholder 2">
            <a:extLst>
              <a:ext uri="{FF2B5EF4-FFF2-40B4-BE49-F238E27FC236}">
                <a16:creationId xmlns:a16="http://schemas.microsoft.com/office/drawing/2014/main" id="{5FB61388-8AF4-54BE-0BE2-8A13374ABC67}"/>
              </a:ext>
            </a:extLst>
          </p:cNvPr>
          <p:cNvSpPr>
            <a:spLocks noGrp="1"/>
          </p:cNvSpPr>
          <p:nvPr>
            <p:ph idx="1"/>
          </p:nvPr>
        </p:nvSpPr>
        <p:spPr/>
        <p:txBody>
          <a:bodyPr>
            <a:normAutofit fontScale="92500"/>
          </a:bodyPr>
          <a:lstStyle/>
          <a:p>
            <a:r>
              <a:rPr lang="en-US"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Adverse effects of imipenem-</a:t>
            </a:r>
            <a:r>
              <a:rPr lang="en-US"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cilastatin</a:t>
            </a:r>
            <a:r>
              <a:rPr lang="en-US"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dirty="0">
                <a:effectLst/>
                <a:latin typeface="Times New Roman" panose="02020603050405020304" pitchFamily="18" charset="0"/>
                <a:ea typeface="Times New Roman" panose="02020603050405020304" pitchFamily="18" charset="0"/>
                <a:cs typeface="Arial" panose="020B0604020202020204" pitchFamily="34" charset="0"/>
              </a:rPr>
              <a:t>include gastrointestinal distress, skin rash, and, at very high plasma levels, CNS toxicity (confusion, encephalopathy, seizures). </a:t>
            </a:r>
          </a:p>
          <a:p>
            <a:pPr marL="0" indent="0">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 There is partial cross allergenicity with the </a:t>
            </a:r>
            <a:r>
              <a:rPr lang="en-US"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p>
          <a:p>
            <a:pPr marL="0" indent="0">
              <a:buNone/>
            </a:pPr>
            <a:r>
              <a:rPr lang="en-US"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 Beta-Lactamase Inhibitors</a:t>
            </a:r>
            <a:r>
              <a:rPr lang="en-US" dirty="0">
                <a:effectLst/>
                <a:latin typeface="Times New Roman" panose="02020603050405020304" pitchFamily="18" charset="0"/>
                <a:ea typeface="Times New Roman" panose="02020603050405020304" pitchFamily="18" charset="0"/>
                <a:cs typeface="Arial" panose="020B0604020202020204" pitchFamily="34" charset="0"/>
              </a:rPr>
              <a:t> Clavulanic acid, sulbactam, and tazobactam are used in fixed combinations with certain </a:t>
            </a:r>
            <a:r>
              <a:rPr lang="en-US" dirty="0" err="1">
                <a:effectLst/>
                <a:latin typeface="Times New Roman" panose="02020603050405020304" pitchFamily="18" charset="0"/>
                <a:ea typeface="Times New Roman" panose="02020603050405020304" pitchFamily="18" charset="0"/>
                <a:cs typeface="Arial" panose="020B0604020202020204" pitchFamily="34" charset="0"/>
              </a:rPr>
              <a:t>hydrolyzable</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r>
              <a:rPr lang="en-US"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dirty="0">
                <a:effectLst/>
                <a:latin typeface="Times New Roman" panose="02020603050405020304" pitchFamily="18" charset="0"/>
                <a:ea typeface="Times New Roman" panose="02020603050405020304" pitchFamily="18" charset="0"/>
                <a:cs typeface="Arial" panose="020B0604020202020204" pitchFamily="34" charset="0"/>
              </a:rPr>
              <a:t>. </a:t>
            </a:r>
          </a:p>
          <a:p>
            <a:pPr marL="0" indent="0">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 They are most active against plasmid-encoded beta-lactamases such as those produced by gonococci, streptococci, E coli, and H influenzae. </a:t>
            </a:r>
          </a:p>
          <a:p>
            <a:pPr marL="0" indent="0">
              <a:buNone/>
            </a:pPr>
            <a:r>
              <a:rPr lang="en-US" dirty="0">
                <a:effectLst/>
                <a:latin typeface="Times New Roman" panose="02020603050405020304" pitchFamily="18" charset="0"/>
                <a:ea typeface="Times New Roman" panose="02020603050405020304" pitchFamily="18" charset="0"/>
                <a:cs typeface="Arial" panose="020B0604020202020204" pitchFamily="34" charset="0"/>
              </a:rPr>
              <a:t>• They are NOT good inhibitors of inducible chromosomal beta-lactamases formed by Enterobacter, Pseudomonas, and Serratia.</a:t>
            </a:r>
            <a:endParaRPr lang="en-US"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447928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C51F9-447A-3982-DC01-5FEEB516C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76546-26BE-EAAD-5660-6A53EE8276A9}"/>
              </a:ext>
            </a:extLst>
          </p:cNvPr>
          <p:cNvSpPr>
            <a:spLocks noGrp="1"/>
          </p:cNvSpPr>
          <p:nvPr>
            <p:ph type="title"/>
          </p:nvPr>
        </p:nvSpPr>
        <p:spPr/>
        <p:txBody>
          <a:bodyPr>
            <a:normAutofit fontScale="90000"/>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4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OTHER CELL WALL OR MEMBRANE-ACTIVE AGENTS</a:t>
            </a:r>
            <a:br>
              <a:rPr lang="en-US" sz="4000" dirty="0">
                <a:effectLst/>
                <a:latin typeface="Aptos" panose="020B0004020202020204" pitchFamily="34" charset="0"/>
                <a:ea typeface="Times New Roman" panose="02020603050405020304" pitchFamily="18" charset="0"/>
                <a:cs typeface="Arial" panose="020B0604020202020204" pitchFamily="34" charset="0"/>
              </a:rPr>
            </a:br>
            <a:endParaRPr lang="en-US" sz="4000" dirty="0"/>
          </a:p>
        </p:txBody>
      </p:sp>
      <p:sp>
        <p:nvSpPr>
          <p:cNvPr id="3" name="Content Placeholder 2">
            <a:extLst>
              <a:ext uri="{FF2B5EF4-FFF2-40B4-BE49-F238E27FC236}">
                <a16:creationId xmlns:a16="http://schemas.microsoft.com/office/drawing/2014/main" id="{683C2F5A-6345-7CC0-6BA8-759DD1DB2AA5}"/>
              </a:ext>
            </a:extLst>
          </p:cNvPr>
          <p:cNvSpPr>
            <a:spLocks noGrp="1"/>
          </p:cNvSpPr>
          <p:nvPr>
            <p:ph idx="1"/>
          </p:nvPr>
        </p:nvSpPr>
        <p:spPr>
          <a:xfrm>
            <a:off x="838200" y="1825625"/>
            <a:ext cx="10515600" cy="4667250"/>
          </a:xfrm>
        </p:spPr>
        <p:txBody>
          <a:bodyPr/>
          <a:lstStyle/>
          <a:p>
            <a:pPr marL="342900" marR="0" lvl="0" indent="-342900">
              <a:lnSpc>
                <a:spcPct val="120000"/>
              </a:lnSpc>
              <a:spcBef>
                <a:spcPts val="0"/>
              </a:spcBef>
              <a:spcAft>
                <a:spcPts val="0"/>
              </a:spcAft>
              <a:buClr>
                <a:srgbClr val="FF0000"/>
              </a:buClr>
              <a:buFont typeface="+mj-lt"/>
              <a:buAutoNum type="alphaUcPeriod"/>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Vancomycin</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p>
          <a:p>
            <a:pPr marL="0" marR="0" lvl="0" indent="0">
              <a:lnSpc>
                <a:spcPct val="120000"/>
              </a:lnSpc>
              <a:spcBef>
                <a:spcPts val="0"/>
              </a:spcBef>
              <a:spcAft>
                <a:spcPts val="0"/>
              </a:spcAft>
              <a:buClr>
                <a:srgbClr val="FF0000"/>
              </a:buClr>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Vancomycin is a bactericidal glycoprotein that binds to the d-Ala-d-Ala terminal of the nascent peptidoglycan pentapeptide side chain and inhibits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transglycosylation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a:lnSpc>
                <a:spcPct val="120000"/>
              </a:lnSpc>
              <a:spcBef>
                <a:spcPts val="0"/>
              </a:spcBef>
              <a:buClr>
                <a:srgbClr val="FF0000"/>
              </a:buCl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This action prevents elongation of the peptidoglycan chain and interferes with crosslinking.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25400" marR="0" indent="0">
              <a:lnSpc>
                <a:spcPct val="12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Resistance in strains of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enterocci</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(vancomycin-resistant enterococci [VRE]) and staphylococci (vancomycin-resistant S aureus [VRSA]) involves a decreased affinity of vancomycin for the binding site.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25400" marR="0" indent="0">
              <a:lnSpc>
                <a:spcPct val="12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Vancomycin has a narrow spectrum of activity and is used for serious infections caused by drug-resistant gram-positive organisms, including methicillin resistant staphylococci (MRSA) and in combination with ceftriaxone for treatment of (PRSP). </a:t>
            </a:r>
          </a:p>
          <a:p>
            <a:pPr marL="25400" marR="0" indent="0">
              <a:lnSpc>
                <a:spcPct val="12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Vancomycin is a backup drug for treatment of infections caused by Clostridium difficile.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25400" marR="0" indent="0">
              <a:lnSpc>
                <a:spcPct val="120000"/>
              </a:lnSpc>
              <a:spcBef>
                <a:spcPts val="0"/>
              </a:spcBef>
              <a:spcAft>
                <a:spcPts val="1000"/>
              </a:spcAft>
              <a:buNone/>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Toxic effects of vancomycin</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include chills, fever, phlebitis, ototoxicity, and nephrotoxicity. </a:t>
            </a:r>
          </a:p>
          <a:p>
            <a:pPr marL="2540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Rapid intravenous infusion may cause diffuse flushing (“red man syndrome”) from histamine release.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236878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084BA-2FF7-2F37-A93B-4EA9C9920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79E0A-23CC-1D92-D714-ECE61241A788}"/>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Fosfomycin</a:t>
            </a:r>
            <a:endParaRPr lang="en-US" dirty="0"/>
          </a:p>
        </p:txBody>
      </p:sp>
      <p:sp>
        <p:nvSpPr>
          <p:cNvPr id="3" name="Content Placeholder 2">
            <a:extLst>
              <a:ext uri="{FF2B5EF4-FFF2-40B4-BE49-F238E27FC236}">
                <a16:creationId xmlns:a16="http://schemas.microsoft.com/office/drawing/2014/main" id="{97CA3B84-49D6-0A38-FDCF-0453D7DE6BCF}"/>
              </a:ext>
            </a:extLst>
          </p:cNvPr>
          <p:cNvSpPr>
            <a:spLocks noGrp="1"/>
          </p:cNvSpPr>
          <p:nvPr>
            <p:ph idx="1"/>
          </p:nvPr>
        </p:nvSpPr>
        <p:spPr/>
        <p:txBody>
          <a:bodyPr/>
          <a:lstStyle/>
          <a:p>
            <a:pPr marL="342900" marR="0" lvl="0" indent="-342900" rtl="0">
              <a:lnSpc>
                <a:spcPct val="120000"/>
              </a:lnSpc>
              <a:spcBef>
                <a:spcPts val="0"/>
              </a:spcBef>
              <a:spcAft>
                <a:spcPts val="0"/>
              </a:spcAft>
              <a:buClr>
                <a:srgbClr val="FF0000"/>
              </a:buClr>
              <a:buFont typeface="+mj-lt"/>
              <a:buAutoNum type="alphaUcPeriod"/>
            </a:pP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Fosfomycin</a:t>
            </a:r>
            <a:r>
              <a:rPr lang="en-US" sz="2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is an antimetabolite inhibitor of cytosolic </a:t>
            </a:r>
            <a:r>
              <a:rPr lang="en-US" sz="2400" dirty="0" err="1">
                <a:effectLst/>
                <a:latin typeface="Times New Roman" panose="02020603050405020304" pitchFamily="18" charset="0"/>
                <a:ea typeface="Times New Roman" panose="02020603050405020304" pitchFamily="18" charset="0"/>
                <a:cs typeface="Arial" panose="020B0604020202020204" pitchFamily="34" charset="0"/>
              </a:rPr>
              <a:t>enolpyruvate</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transferase. This action prevents the formation of N-acetylmuramic acid, an essential precursor molecule for peptidoglycan chain formation. q Fosfomycin is excreted by the kidney, with urinary levels exceeding the minimal inhibitory concentrations (MICs), So It is indicated for urinary tract infections caused by E. coli or E. faecalis. It maintains high concentrations in the urine over several days, allowing for one-time dose.</a:t>
            </a:r>
            <a:endParaRPr lang="en-US" sz="2400" dirty="0">
              <a:effectLst/>
              <a:latin typeface="Aptos" panose="020B0004020202020204" pitchFamily="34" charset="0"/>
              <a:ea typeface="Times New Roman" panose="02020603050405020304" pitchFamily="18" charset="0"/>
              <a:cs typeface="Arial" panose="020B0604020202020204" pitchFamily="34" charset="0"/>
            </a:endParaRPr>
          </a:p>
          <a:p>
            <a:pPr marL="25400" marR="0" indent="0">
              <a:lnSpc>
                <a:spcPct val="120000"/>
              </a:lnSpc>
              <a:spcBef>
                <a:spcPts val="0"/>
              </a:spcBef>
              <a:spcAft>
                <a:spcPts val="1000"/>
              </a:spcAft>
              <a:buNone/>
            </a:pP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Adverse effects</a:t>
            </a:r>
            <a:r>
              <a:rPr lang="en-US" sz="24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include diarrhea, vaginitis, nausea, and headache.</a:t>
            </a:r>
            <a:endParaRPr lang="en-US" sz="24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46955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8D0A9-9C33-3842-E45F-945C74BE2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A509AD-9B06-781D-6EDD-923B891B3758}"/>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Daptomycin</a:t>
            </a:r>
            <a:endParaRPr lang="en-US" dirty="0"/>
          </a:p>
        </p:txBody>
      </p:sp>
      <p:sp>
        <p:nvSpPr>
          <p:cNvPr id="3" name="Content Placeholder 2">
            <a:extLst>
              <a:ext uri="{FF2B5EF4-FFF2-40B4-BE49-F238E27FC236}">
                <a16:creationId xmlns:a16="http://schemas.microsoft.com/office/drawing/2014/main" id="{456B4A51-1AEE-9FF1-62DB-5B2169486207}"/>
              </a:ext>
            </a:extLst>
          </p:cNvPr>
          <p:cNvSpPr>
            <a:spLocks noGrp="1"/>
          </p:cNvSpPr>
          <p:nvPr>
            <p:ph idx="1"/>
          </p:nvPr>
        </p:nvSpPr>
        <p:spPr/>
        <p:txBody>
          <a:bodyPr>
            <a:normAutofit/>
          </a:bodyPr>
          <a:lstStyle/>
          <a:p>
            <a:pPr marL="25400" marR="0" indent="0">
              <a:lnSpc>
                <a:spcPct val="120000"/>
              </a:lnSpc>
              <a:spcBef>
                <a:spcPts val="0"/>
              </a:spcBef>
              <a:spcAft>
                <a:spcPts val="0"/>
              </a:spcAft>
              <a:buNone/>
            </a:pP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 Daptomycin</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Daptomycin is a bactericidal, a novel cyclic lipopeptide with spectrum similar to vancomycin but active against vancomycin-resistant strains of enterococci and staphylococci.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25400" marR="0" indent="0">
              <a:lnSpc>
                <a:spcPct val="12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Daptomycin is indicated for the treatment of complicated skin and skin structure infections and bacteremia caused by S. aureus. </a:t>
            </a:r>
          </a:p>
          <a:p>
            <a:pPr marL="25400" marR="0" indent="0">
              <a:lnSpc>
                <a:spcPct val="12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Daptomycin is inactivated by pulmonary surfactants; thus, it should never be used in the treatment of pneumonia.</a:t>
            </a:r>
          </a:p>
          <a:p>
            <a:pPr marL="25400" marR="0" indent="0">
              <a:lnSpc>
                <a:spcPct val="12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 Creatine phosphokinase should be monitored since daptomycin may cause myopathy.</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lvl="0" indent="0" rtl="0">
              <a:lnSpc>
                <a:spcPct val="120000"/>
              </a:lnSpc>
              <a:spcBef>
                <a:spcPts val="0"/>
              </a:spcBef>
              <a:spcAft>
                <a:spcPts val="0"/>
              </a:spcAft>
              <a:buClr>
                <a:srgbClr val="FF0000"/>
              </a:buClr>
              <a:buNone/>
            </a:pP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254000" marR="0">
              <a:lnSpc>
                <a:spcPct val="12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59868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96AD-F7C7-78A8-B4FE-5A8F8586A82A}"/>
              </a:ext>
            </a:extLst>
          </p:cNvPr>
          <p:cNvSpPr>
            <a:spLocks noGrp="1"/>
          </p:cNvSpPr>
          <p:nvPr>
            <p:ph type="title"/>
          </p:nvPr>
        </p:nvSpPr>
        <p:spPr/>
        <p:txBody>
          <a:bodyPr/>
          <a:lstStyle/>
          <a:p>
            <a:r>
              <a:rPr lang="en-US" sz="4400" b="1" i="0" dirty="0">
                <a:solidFill>
                  <a:srgbClr val="FF0000"/>
                </a:solidFill>
                <a:effectLst/>
                <a:latin typeface="Arial" panose="020B0604020202020204" pitchFamily="34" charset="0"/>
              </a:rPr>
              <a:t>             </a:t>
            </a:r>
            <a:r>
              <a:rPr lang="el-GR" sz="4400" b="1" i="0" dirty="0">
                <a:solidFill>
                  <a:srgbClr val="FF0000"/>
                </a:solidFill>
                <a:effectLst/>
                <a:latin typeface="Arial" panose="020B0604020202020204" pitchFamily="34" charset="0"/>
              </a:rPr>
              <a:t>β-</a:t>
            </a:r>
            <a:r>
              <a:rPr lang="en-US" sz="4400" b="1" i="0" dirty="0">
                <a:solidFill>
                  <a:srgbClr val="FF0000"/>
                </a:solidFill>
                <a:effectLst/>
                <a:latin typeface="Arial" panose="020B0604020202020204" pitchFamily="34" charset="0"/>
              </a:rPr>
              <a:t>lactam antibiotics</a:t>
            </a:r>
            <a:br>
              <a:rPr lang="en-US" sz="5400" dirty="0">
                <a:solidFill>
                  <a:srgbClr val="FF0000"/>
                </a:solidFill>
              </a:rPr>
            </a:br>
            <a:endParaRPr lang="en-US" dirty="0"/>
          </a:p>
        </p:txBody>
      </p:sp>
      <p:pic>
        <p:nvPicPr>
          <p:cNvPr id="6" name="Content Placeholder 5">
            <a:extLst>
              <a:ext uri="{FF2B5EF4-FFF2-40B4-BE49-F238E27FC236}">
                <a16:creationId xmlns:a16="http://schemas.microsoft.com/office/drawing/2014/main" id="{10D31F8E-A961-95BD-B6AB-4EC08C1132D5}"/>
              </a:ext>
            </a:extLst>
          </p:cNvPr>
          <p:cNvPicPr>
            <a:picLocks noGrp="1" noChangeAspect="1"/>
          </p:cNvPicPr>
          <p:nvPr>
            <p:ph idx="1"/>
          </p:nvPr>
        </p:nvPicPr>
        <p:blipFill rotWithShape="1">
          <a:blip r:embed="rId2"/>
          <a:srcRect l="13071" t="23619" r="59214" b="43873"/>
          <a:stretch/>
        </p:blipFill>
        <p:spPr>
          <a:xfrm>
            <a:off x="1097280" y="1690688"/>
            <a:ext cx="10006149" cy="4666569"/>
          </a:xfrm>
          <a:prstGeom prst="rect">
            <a:avLst/>
          </a:prstGeom>
        </p:spPr>
      </p:pic>
    </p:spTree>
    <p:extLst>
      <p:ext uri="{BB962C8B-B14F-4D97-AF65-F5344CB8AC3E}">
        <p14:creationId xmlns:p14="http://schemas.microsoft.com/office/powerpoint/2010/main" val="272639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A85F-E732-6631-425F-77DE18826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A5B7E-998B-4A7E-51B9-89B0C7819848}"/>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POLYMYXINS</a:t>
            </a:r>
            <a:endParaRPr lang="en-US" dirty="0"/>
          </a:p>
        </p:txBody>
      </p:sp>
      <p:sp>
        <p:nvSpPr>
          <p:cNvPr id="3" name="Content Placeholder 2">
            <a:extLst>
              <a:ext uri="{FF2B5EF4-FFF2-40B4-BE49-F238E27FC236}">
                <a16:creationId xmlns:a16="http://schemas.microsoft.com/office/drawing/2014/main" id="{0F032B13-378F-F4B2-7C5E-67FBE9448D3B}"/>
              </a:ext>
            </a:extLst>
          </p:cNvPr>
          <p:cNvSpPr>
            <a:spLocks noGrp="1"/>
          </p:cNvSpPr>
          <p:nvPr>
            <p:ph idx="1"/>
          </p:nvPr>
        </p:nvSpPr>
        <p:spPr>
          <a:xfrm>
            <a:off x="383177" y="1690688"/>
            <a:ext cx="11660777" cy="4486275"/>
          </a:xfrm>
        </p:spPr>
        <p:txBody>
          <a:bodyPr>
            <a:noAutofit/>
          </a:bodyPr>
          <a:lstStyle/>
          <a:p>
            <a:pPr marL="0" marR="0" lvl="0" indent="0" rtl="0">
              <a:lnSpc>
                <a:spcPct val="120000"/>
              </a:lnSpc>
              <a:spcBef>
                <a:spcPts val="0"/>
              </a:spcBef>
              <a:spcAft>
                <a:spcPts val="0"/>
              </a:spcAft>
              <a:buClr>
                <a:srgbClr val="FF0000"/>
              </a:buClr>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cation polypeptides that bind to phospholipids on the bacterial cell membrane of gram-negative bacteria. </a:t>
            </a:r>
          </a:p>
          <a:p>
            <a:pPr marL="0" marR="0" lvl="0" indent="0" rtl="0">
              <a:lnSpc>
                <a:spcPct val="120000"/>
              </a:lnSpc>
              <a:spcBef>
                <a:spcPts val="0"/>
              </a:spcBef>
              <a:spcAft>
                <a:spcPts val="0"/>
              </a:spcAft>
              <a:buClr>
                <a:srgbClr val="FF0000"/>
              </a:buClr>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They have a detergent-like effect that disrupts cell membrane integrity, leading to leakage of cellular components and ultimately cell death.</a:t>
            </a:r>
            <a:endParaRPr lang="en-US" sz="2000" dirty="0">
              <a:effectLst/>
              <a:latin typeface="Aptos" panose="020B0004020202020204" pitchFamily="34" charset="0"/>
              <a:ea typeface="Times New Roman" panose="02020603050405020304" pitchFamily="18" charset="0"/>
              <a:cs typeface="Arial" panose="020B0604020202020204" pitchFamily="34" charset="0"/>
            </a:endParaRPr>
          </a:p>
          <a:p>
            <a:pPr marL="25400" marR="0" indent="0">
              <a:lnSpc>
                <a:spcPct val="120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Polymyxins are concentration-dependent bactericidal agents with activity against P. aeruginosa, E. coli, K. pneumoniae, Acinetobacter species, and Enterobacter species.</a:t>
            </a:r>
            <a:endParaRPr lang="en-US" sz="2000" dirty="0">
              <a:effectLst/>
              <a:latin typeface="Aptos" panose="020B0004020202020204" pitchFamily="34" charset="0"/>
              <a:ea typeface="Times New Roman" panose="02020603050405020304" pitchFamily="18" charset="0"/>
              <a:cs typeface="Arial" panose="020B0604020202020204" pitchFamily="34" charset="0"/>
            </a:endParaRPr>
          </a:p>
          <a:p>
            <a:pPr marL="25400" marR="0" indent="0">
              <a:lnSpc>
                <a:spcPct val="120000"/>
              </a:lnSpc>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 Only two forms of polymyxin are in clinical use today, polymyxin B and colistin (polymyxin E). Polymyxin B is available in parenteral, ophthalmic,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otic</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topical preparations. </a:t>
            </a:r>
            <a:endParaRPr lang="en-US" sz="2000" dirty="0">
              <a:effectLst/>
              <a:latin typeface="Aptos" panose="020B0004020202020204" pitchFamily="34" charset="0"/>
              <a:ea typeface="Times New Roman" panose="02020603050405020304" pitchFamily="18" charset="0"/>
              <a:cs typeface="Arial" panose="020B0604020202020204" pitchFamily="34" charset="0"/>
            </a:endParaRPr>
          </a:p>
          <a:p>
            <a:pPr marL="254000" marR="0">
              <a:lnSpc>
                <a:spcPct val="120000"/>
              </a:lnSpc>
              <a:spcBef>
                <a:spcPts val="0"/>
              </a:spcBef>
              <a:spcAft>
                <a:spcPts val="1000"/>
              </a:spcAft>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Colistin is only available as a prodrug,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colistimethate</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sodium, which is administered IV or inhaled via a nebulizer.</a:t>
            </a:r>
          </a:p>
          <a:p>
            <a:pPr marL="25400" marR="0" indent="0">
              <a:lnSpc>
                <a:spcPct val="120000"/>
              </a:lnSpc>
              <a:spcBef>
                <a:spcPts val="0"/>
              </a:spcBef>
              <a:spcAft>
                <a:spcPts val="1000"/>
              </a:spcAft>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 The use of these drugs has been limited for a long time, due to the increased risk of nephrotoxicity and neurotoxicity (slurred speech, muscle weakness) when used systemically.</a:t>
            </a:r>
            <a:endParaRPr lang="en-US" sz="2000" dirty="0"/>
          </a:p>
        </p:txBody>
      </p:sp>
    </p:spTree>
    <p:extLst>
      <p:ext uri="{BB962C8B-B14F-4D97-AF65-F5344CB8AC3E}">
        <p14:creationId xmlns:p14="http://schemas.microsoft.com/office/powerpoint/2010/main" val="327307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59D6-8B2A-C25F-FC3F-FC226AD7F686}"/>
            </a:ext>
          </a:extLst>
        </p:cNvPr>
        <p:cNvGrpSpPr/>
        <p:nvPr/>
      </p:nvGrpSpPr>
      <p:grpSpPr>
        <a:xfrm>
          <a:off x="0" y="0"/>
          <a:ext cx="0" cy="0"/>
          <a:chOff x="0" y="0"/>
          <a:chExt cx="0" cy="0"/>
        </a:xfrm>
      </p:grpSpPr>
      <p:pic>
        <p:nvPicPr>
          <p:cNvPr id="4" name="Picture 2" descr="Free creative design thank you label template">
            <a:extLst>
              <a:ext uri="{FF2B5EF4-FFF2-40B4-BE49-F238E27FC236}">
                <a16:creationId xmlns:a16="http://schemas.microsoft.com/office/drawing/2014/main" id="{DAAEB49D-DE45-9C65-5DDF-A8316F419D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223" y="461555"/>
            <a:ext cx="11155680" cy="586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7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C0FC-C173-A231-9E46-5891411429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DE0DF3-E0F2-B7C1-8D5D-9EBF73DCC689}"/>
              </a:ext>
            </a:extLst>
          </p:cNvPr>
          <p:cNvSpPr>
            <a:spLocks noGrp="1"/>
          </p:cNvSpPr>
          <p:nvPr>
            <p:ph idx="1"/>
          </p:nvPr>
        </p:nvSpPr>
        <p:spPr/>
        <p:txBody>
          <a:bodyPr/>
          <a:lstStyle/>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Cell Wall Inhibitors </a:t>
            </a:r>
            <a:r>
              <a:rPr lang="en-US" sz="24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400" dirty="0">
                <a:effectLst/>
                <a:latin typeface="Times New Roman" panose="02020603050405020304" pitchFamily="18" charset="0"/>
                <a:ea typeface="Times New Roman" panose="02020603050405020304" pitchFamily="18" charset="0"/>
                <a:cs typeface="Arial" panose="020B0604020202020204" pitchFamily="34" charset="0"/>
              </a:rPr>
              <a:t> and cephalosporins are the major antibiotics that inhibit bacterial cell wall synthesis.</a:t>
            </a: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 They are called beta-lactams because of the unusual 4-member ring that is common to all their members. </a:t>
            </a:r>
          </a:p>
          <a:p>
            <a:endParaRPr lang="en-US" dirty="0"/>
          </a:p>
        </p:txBody>
      </p:sp>
      <p:pic>
        <p:nvPicPr>
          <p:cNvPr id="4" name="Picture 3">
            <a:extLst>
              <a:ext uri="{FF2B5EF4-FFF2-40B4-BE49-F238E27FC236}">
                <a16:creationId xmlns:a16="http://schemas.microsoft.com/office/drawing/2014/main" id="{AB640953-40AF-7482-D027-34D1137B8EE0}"/>
              </a:ext>
            </a:extLst>
          </p:cNvPr>
          <p:cNvPicPr>
            <a:picLocks noChangeAspect="1"/>
          </p:cNvPicPr>
          <p:nvPr/>
        </p:nvPicPr>
        <p:blipFill rotWithShape="1">
          <a:blip r:embed="rId2"/>
          <a:srcRect l="46630" t="21463" r="20861" b="24027"/>
          <a:stretch/>
        </p:blipFill>
        <p:spPr bwMode="auto">
          <a:xfrm>
            <a:off x="8577942" y="3214801"/>
            <a:ext cx="3254829" cy="3539943"/>
          </a:xfrm>
          <a:prstGeom prst="rect">
            <a:avLst/>
          </a:prstGeom>
          <a:ln>
            <a:noFill/>
          </a:ln>
          <a:extLst>
            <a:ext uri="{53640926-AAD7-44D8-BBD7-CCE9431645EC}">
              <a14:shadowObscured xmlns:a14="http://schemas.microsoft.com/office/drawing/2010/main"/>
            </a:ext>
          </a:extLst>
        </p:spPr>
      </p:pic>
      <p:pic>
        <p:nvPicPr>
          <p:cNvPr id="2050" name="Picture 2" descr="مضادات بيتا-لاكتام - ويكيبيديا">
            <a:extLst>
              <a:ext uri="{FF2B5EF4-FFF2-40B4-BE49-F238E27FC236}">
                <a16:creationId xmlns:a16="http://schemas.microsoft.com/office/drawing/2014/main" id="{0E3A58D6-BDFD-AE62-1954-02921EF85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3231514"/>
            <a:ext cx="4702628" cy="36174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E4AF71D7-C762-834A-3F39-DDC4458452FC}"/>
              </a:ext>
            </a:extLst>
          </p:cNvPr>
          <p:cNvSpPr/>
          <p:nvPr/>
        </p:nvSpPr>
        <p:spPr>
          <a:xfrm>
            <a:off x="286866" y="3325744"/>
            <a:ext cx="3240105" cy="34290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The beta-lactams include some of the most effective, widely used, and well tolerated agents available for the treatment of microbial infections.</a:t>
            </a:r>
            <a:endParaRPr lang="en-US" sz="24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5324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3E504-F0E3-C1DC-32D1-AF8FE24F6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714DC-8DFB-193F-9887-B8EC5563C0B2}"/>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PENICILLINS Classification </a:t>
            </a:r>
            <a:br>
              <a:rPr lang="en-US" sz="4400" dirty="0">
                <a:effectLst/>
                <a:latin typeface="Aptos" panose="020B0004020202020204" pitchFamily="34"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EA2C8EF-1945-059E-5D83-E695B635169F}"/>
              </a:ext>
            </a:extLst>
          </p:cNvPr>
          <p:cNvSpPr>
            <a:spLocks noGrp="1"/>
          </p:cNvSpPr>
          <p:nvPr>
            <p:ph idx="1"/>
          </p:nvPr>
        </p:nvSpPr>
        <p:spPr>
          <a:xfrm>
            <a:off x="561975" y="1209676"/>
            <a:ext cx="11360059" cy="5739764"/>
          </a:xfrm>
        </p:spPr>
        <p:txBody>
          <a:bodyPr>
            <a:normAutofit fontScale="32500" lnSpcReduction="20000"/>
          </a:bodyPr>
          <a:lstStyle/>
          <a:p>
            <a:pPr marL="0" marR="0">
              <a:lnSpc>
                <a:spcPct val="120000"/>
              </a:lnSpc>
              <a:spcBef>
                <a:spcPts val="0"/>
              </a:spcBef>
              <a:spcAft>
                <a:spcPts val="1000"/>
              </a:spcAft>
            </a:pPr>
            <a:r>
              <a:rPr lang="en-US" sz="6200" dirty="0">
                <a:effectLst/>
                <a:latin typeface="Times New Roman" panose="02020603050405020304" pitchFamily="18" charset="0"/>
                <a:ea typeface="Times New Roman" panose="02020603050405020304" pitchFamily="18" charset="0"/>
                <a:cs typeface="Arial" panose="020B0604020202020204" pitchFamily="34" charset="0"/>
              </a:rPr>
              <a:t>All </a:t>
            </a:r>
            <a:r>
              <a:rPr lang="en-US" sz="62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6200" dirty="0">
                <a:effectLst/>
                <a:latin typeface="Times New Roman" panose="02020603050405020304" pitchFamily="18" charset="0"/>
                <a:ea typeface="Times New Roman" panose="02020603050405020304" pitchFamily="18" charset="0"/>
                <a:cs typeface="Arial" panose="020B0604020202020204" pitchFamily="34" charset="0"/>
              </a:rPr>
              <a:t> are derivatives of 6- </a:t>
            </a:r>
            <a:r>
              <a:rPr lang="en-US" sz="6200" dirty="0" err="1">
                <a:effectLst/>
                <a:latin typeface="Times New Roman" panose="02020603050405020304" pitchFamily="18" charset="0"/>
                <a:ea typeface="Times New Roman" panose="02020603050405020304" pitchFamily="18" charset="0"/>
                <a:cs typeface="Arial" panose="020B0604020202020204" pitchFamily="34" charset="0"/>
              </a:rPr>
              <a:t>aminopenicillanic</a:t>
            </a:r>
            <a:r>
              <a:rPr lang="en-US" sz="6200" dirty="0">
                <a:effectLst/>
                <a:latin typeface="Times New Roman" panose="02020603050405020304" pitchFamily="18" charset="0"/>
                <a:ea typeface="Times New Roman" panose="02020603050405020304" pitchFamily="18" charset="0"/>
                <a:cs typeface="Arial" panose="020B0604020202020204" pitchFamily="34" charset="0"/>
              </a:rPr>
              <a:t> acid and contain a beta-lactam ring structure that is essential for antibacterial activity. Penicillin subclasses have additional chemical substituents that confer differences in antimicrobial activity, susceptibility to acid and enzymatic hydrolysis, and </a:t>
            </a:r>
            <a:r>
              <a:rPr lang="en-US" sz="6200" dirty="0" err="1">
                <a:effectLst/>
                <a:latin typeface="Times New Roman" panose="02020603050405020304" pitchFamily="18" charset="0"/>
                <a:ea typeface="Times New Roman" panose="02020603050405020304" pitchFamily="18" charset="0"/>
                <a:cs typeface="Arial" panose="020B0604020202020204" pitchFamily="34" charset="0"/>
              </a:rPr>
              <a:t>biodisposition</a:t>
            </a:r>
            <a:r>
              <a:rPr lang="en-US" sz="62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62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8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Pharmacokinetics</a:t>
            </a:r>
            <a:r>
              <a:rPr lang="en-US" sz="62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6200" dirty="0">
              <a:effectLst/>
              <a:latin typeface="Aptos" panose="020B0004020202020204" pitchFamily="34" charset="0"/>
              <a:ea typeface="Times New Roman" panose="02020603050405020304" pitchFamily="18" charset="0"/>
              <a:cs typeface="Arial" panose="020B0604020202020204" pitchFamily="34" charset="0"/>
            </a:endParaRPr>
          </a:p>
          <a:p>
            <a:pPr marL="514350" marR="0" indent="-514350">
              <a:lnSpc>
                <a:spcPct val="120000"/>
              </a:lnSpc>
              <a:spcBef>
                <a:spcPts val="0"/>
              </a:spcBef>
              <a:spcAft>
                <a:spcPts val="1000"/>
              </a:spcAft>
              <a:buAutoNum type="alphaUcPeriod"/>
            </a:pPr>
            <a:r>
              <a:rPr lang="en-US" sz="8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Routes of administration:</a:t>
            </a:r>
            <a:r>
              <a:rPr lang="en-US" sz="8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p>
          <a:p>
            <a:pPr marL="0" marR="0" indent="0">
              <a:lnSpc>
                <a:spcPct val="120000"/>
              </a:lnSpc>
              <a:spcBef>
                <a:spcPts val="0"/>
              </a:spcBef>
              <a:spcAft>
                <a:spcPts val="1000"/>
              </a:spcAft>
              <a:buNone/>
            </a:pPr>
            <a:r>
              <a:rPr lang="en-US" sz="6200" dirty="0">
                <a:effectLst/>
                <a:latin typeface="Times New Roman" panose="02020603050405020304" pitchFamily="18" charset="0"/>
                <a:ea typeface="Times New Roman" panose="02020603050405020304" pitchFamily="18" charset="0"/>
                <a:cs typeface="Arial" panose="020B0604020202020204" pitchFamily="34" charset="0"/>
              </a:rPr>
              <a:t>1-The combination of ampicillin with sulbactam, ticarcillin with clavulanic acid, and piperacillin with tazobactam, and the </a:t>
            </a:r>
            <a:r>
              <a:rPr lang="en-US" sz="6200" dirty="0" err="1">
                <a:effectLst/>
                <a:latin typeface="Times New Roman" panose="02020603050405020304" pitchFamily="18" charset="0"/>
                <a:ea typeface="Times New Roman" panose="02020603050405020304" pitchFamily="18" charset="0"/>
                <a:cs typeface="Arial" panose="020B0604020202020204" pitchFamily="34" charset="0"/>
              </a:rPr>
              <a:t>antistaphylococcal</a:t>
            </a:r>
            <a:r>
              <a:rPr lang="en-US" sz="6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62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6200" dirty="0">
                <a:effectLst/>
                <a:latin typeface="Times New Roman" panose="02020603050405020304" pitchFamily="18" charset="0"/>
                <a:ea typeface="Times New Roman" panose="02020603050405020304" pitchFamily="18" charset="0"/>
                <a:cs typeface="Arial" panose="020B0604020202020204" pitchFamily="34" charset="0"/>
              </a:rPr>
              <a:t> nafcillin and oxacillin must be administered intravenously (IV) or intramuscularly (IM). </a:t>
            </a:r>
          </a:p>
          <a:p>
            <a:pPr marL="0" marR="0" indent="0">
              <a:lnSpc>
                <a:spcPct val="120000"/>
              </a:lnSpc>
              <a:spcBef>
                <a:spcPts val="0"/>
              </a:spcBef>
              <a:spcAft>
                <a:spcPts val="1000"/>
              </a:spcAft>
              <a:buNone/>
            </a:pPr>
            <a:r>
              <a:rPr lang="en-US" sz="6200" dirty="0">
                <a:latin typeface="Times New Roman" panose="02020603050405020304" pitchFamily="18" charset="0"/>
                <a:ea typeface="Times New Roman" panose="02020603050405020304" pitchFamily="18" charset="0"/>
                <a:cs typeface="Arial" panose="020B0604020202020204" pitchFamily="34" charset="0"/>
              </a:rPr>
              <a:t> </a:t>
            </a:r>
            <a:r>
              <a:rPr lang="en-US" sz="6200" dirty="0">
                <a:effectLst/>
                <a:latin typeface="Times New Roman" panose="02020603050405020304" pitchFamily="18" charset="0"/>
                <a:ea typeface="Times New Roman" panose="02020603050405020304" pitchFamily="18" charset="0"/>
                <a:cs typeface="Arial" panose="020B0604020202020204" pitchFamily="34" charset="0"/>
              </a:rPr>
              <a:t>Penicillin V, amoxicillin, and dicloxacillin are available only as oral preparations. </a:t>
            </a:r>
          </a:p>
          <a:p>
            <a:pPr marL="0" marR="0" indent="0">
              <a:lnSpc>
                <a:spcPct val="120000"/>
              </a:lnSpc>
              <a:spcBef>
                <a:spcPts val="0"/>
              </a:spcBef>
              <a:spcAft>
                <a:spcPts val="1000"/>
              </a:spcAft>
              <a:buNone/>
            </a:pPr>
            <a:r>
              <a:rPr lang="en-US" sz="6200" dirty="0">
                <a:effectLst/>
                <a:latin typeface="Times New Roman" panose="02020603050405020304" pitchFamily="18" charset="0"/>
                <a:ea typeface="Times New Roman" panose="02020603050405020304" pitchFamily="18" charset="0"/>
                <a:cs typeface="Arial" panose="020B0604020202020204" pitchFamily="34" charset="0"/>
              </a:rPr>
              <a:t>Others are effective by the oral, IV, or IM routes.</a:t>
            </a:r>
            <a:endParaRPr lang="en-US" sz="6200" dirty="0">
              <a:effectLst/>
              <a:latin typeface="Aptos" panose="020B0004020202020204" pitchFamily="34" charset="0"/>
              <a:ea typeface="Times New Roman" panose="02020603050405020304" pitchFamily="18" charset="0"/>
              <a:cs typeface="Arial" panose="020B0604020202020204" pitchFamily="34" charset="0"/>
            </a:endParaRPr>
          </a:p>
          <a:p>
            <a:pPr marL="0" marR="0">
              <a:lnSpc>
                <a:spcPct val="120000"/>
              </a:lnSpc>
              <a:spcBef>
                <a:spcPts val="0"/>
              </a:spcBef>
              <a:spcAft>
                <a:spcPts val="1000"/>
              </a:spcAft>
            </a:pPr>
            <a:r>
              <a:rPr lang="en-US" sz="6200" dirty="0">
                <a:effectLst/>
                <a:latin typeface="Times New Roman" panose="02020603050405020304" pitchFamily="18" charset="0"/>
                <a:ea typeface="Times New Roman" panose="02020603050405020304" pitchFamily="18" charset="0"/>
                <a:cs typeface="Arial" panose="020B0604020202020204" pitchFamily="34" charset="0"/>
              </a:rPr>
              <a:t> 2- Depot forms: Procaine penicillin G and benzathine penicillin G are administered IM and serve as depot forms. They are slowly absorbed into the circulation and persist at low levels over a long time period.</a:t>
            </a:r>
            <a:endParaRPr lang="en-US" sz="6200" dirty="0">
              <a:effectLst/>
              <a:latin typeface="Aptos" panose="020B00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00862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55A8F-F4BA-C1FD-E945-E31FDFE2A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522F5-8356-2233-3697-70D33C6BE2AE}"/>
              </a:ext>
            </a:extLst>
          </p:cNvPr>
          <p:cNvSpPr>
            <a:spLocks noGrp="1"/>
          </p:cNvSpPr>
          <p:nvPr>
            <p:ph type="title"/>
          </p:nvPr>
        </p:nvSpPr>
        <p:spPr/>
        <p:txBody>
          <a:bodyPr/>
          <a:lstStyle/>
          <a:p>
            <a:pPr algn="ctr"/>
            <a:r>
              <a:rPr lang="en-US" sz="44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Pharmacokinetics </a:t>
            </a:r>
            <a:br>
              <a:rPr lang="en-US" sz="4400" dirty="0">
                <a:effectLst/>
                <a:latin typeface="Aptos" panose="020B0004020202020204" pitchFamily="34" charset="0"/>
                <a:ea typeface="Times New Roman" panose="02020603050405020304" pitchFamily="18" charset="0"/>
                <a:cs typeface="Arial" panose="020B0604020202020204" pitchFamily="34" charset="0"/>
              </a:rPr>
            </a:br>
            <a:endParaRPr lang="en-US" dirty="0"/>
          </a:p>
        </p:txBody>
      </p:sp>
      <p:sp>
        <p:nvSpPr>
          <p:cNvPr id="6" name="Content Placeholder 5">
            <a:extLst>
              <a:ext uri="{FF2B5EF4-FFF2-40B4-BE49-F238E27FC236}">
                <a16:creationId xmlns:a16="http://schemas.microsoft.com/office/drawing/2014/main" id="{C09DB69C-10D1-799D-4138-338A99110DC5}"/>
              </a:ext>
            </a:extLst>
          </p:cNvPr>
          <p:cNvSpPr txBox="1">
            <a:spLocks noGrp="1"/>
          </p:cNvSpPr>
          <p:nvPr>
            <p:ph idx="1"/>
          </p:nvPr>
        </p:nvSpPr>
        <p:spPr>
          <a:xfrm>
            <a:off x="576549" y="1479323"/>
            <a:ext cx="11038901" cy="5013552"/>
          </a:xfrm>
          <a:prstGeom prst="rect">
            <a:avLst/>
          </a:prstGeom>
          <a:noFill/>
        </p:spPr>
        <p:txBody>
          <a:bodyPr wrap="square">
            <a:spAutoFit/>
          </a:bodyPr>
          <a:lstStyle/>
          <a:p>
            <a:pPr marL="0" marR="0" indent="0">
              <a:lnSpc>
                <a:spcPct val="120000"/>
              </a:lnSpc>
              <a:spcBef>
                <a:spcPts val="0"/>
              </a:spcBef>
              <a:spcAft>
                <a:spcPts val="1000"/>
              </a:spcAft>
              <a:buNone/>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 Absorption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Most of the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are incompletely absorbed after oral administration, and they reach the intestine in sufficient amounts to affect the composition of the intestinal flora.</a:t>
            </a:r>
          </a:p>
          <a:p>
            <a:pPr marL="0" marR="0" indent="0">
              <a:lnSpc>
                <a:spcPct val="120000"/>
              </a:lnSpc>
              <a:spcBef>
                <a:spcPts val="0"/>
              </a:spcBef>
              <a:spcAft>
                <a:spcPts val="1000"/>
              </a:spcAft>
              <a:buNone/>
            </a:pPr>
            <a:r>
              <a:rPr lang="en-US" sz="2000" dirty="0">
                <a:effectLst/>
                <a:latin typeface="Times New Roman" panose="02020603050405020304" pitchFamily="18" charset="0"/>
                <a:ea typeface="Times New Roman" panose="02020603050405020304" pitchFamily="18" charset="0"/>
                <a:cs typeface="Arial" panose="020B0604020202020204" pitchFamily="34" charset="0"/>
              </a:rPr>
              <a:t> Food decreases the absorption of all the penicillinase-resistant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because as gastric emptying time increases, the drugs are destroyed by stomach acid. Therefore, they should be taken on an empty stomach.</a:t>
            </a: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 Distribution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All the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distribute well &amp; cross the placental barrier, but none have been shown to have teratogenic effects. However, penetration into bone or (CSF) is insufficient for therapy unless these sites are inflamed.</a:t>
            </a: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D. Excretion</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The primary route of excretion is by glomerular filtration. Patients with impaired renal function must have dosage regimens adjusted. Nafcillin and oxacillin are metabolized in the liver. </a:t>
            </a:r>
          </a:p>
          <a:p>
            <a:pPr marL="0" marR="0">
              <a:lnSpc>
                <a:spcPct val="120000"/>
              </a:lnSpc>
              <a:spcBef>
                <a:spcPts val="0"/>
              </a:spcBef>
              <a:spcAft>
                <a:spcPts val="1000"/>
              </a:spcAft>
            </a:pPr>
            <a:r>
              <a:rPr lang="en-US" sz="20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Probenecid</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inhibits the secretion of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by competing for active tubular secretion via the organic acid transporter and, thus, can increase blood levels. </a:t>
            </a:r>
            <a:endParaRPr lang="en-US" sz="1000" dirty="0">
              <a:effectLst/>
              <a:latin typeface="Aptos" panose="020B00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251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EEF9-3156-5749-3E74-48EEE2D23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9E95D-EDEC-A344-36ED-5E0625D516C9}"/>
              </a:ext>
            </a:extLst>
          </p:cNvPr>
          <p:cNvSpPr>
            <a:spLocks noGrp="1"/>
          </p:cNvSpPr>
          <p:nvPr>
            <p:ph type="title"/>
          </p:nvPr>
        </p:nvSpPr>
        <p:spPr/>
        <p:txBody>
          <a:bodyPr/>
          <a:lstStyle/>
          <a:p>
            <a:pPr algn="ctr"/>
            <a:r>
              <a:rPr lang="en-US" sz="4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Mechanisms of Action and Resistance</a:t>
            </a:r>
            <a:endParaRPr lang="en-US" dirty="0"/>
          </a:p>
        </p:txBody>
      </p:sp>
      <p:sp>
        <p:nvSpPr>
          <p:cNvPr id="3" name="Content Placeholder 2">
            <a:extLst>
              <a:ext uri="{FF2B5EF4-FFF2-40B4-BE49-F238E27FC236}">
                <a16:creationId xmlns:a16="http://schemas.microsoft.com/office/drawing/2014/main" id="{DE81A648-0E79-4C9E-4631-ADF88B31A5C3}"/>
              </a:ext>
            </a:extLst>
          </p:cNvPr>
          <p:cNvSpPr>
            <a:spLocks noGrp="1"/>
          </p:cNvSpPr>
          <p:nvPr>
            <p:ph idx="1"/>
          </p:nvPr>
        </p:nvSpPr>
        <p:spPr>
          <a:xfrm>
            <a:off x="838200" y="1509311"/>
            <a:ext cx="11292840" cy="4667652"/>
          </a:xfrm>
        </p:spPr>
        <p:txBody>
          <a:bodyPr>
            <a:normAutofit fontScale="25000" lnSpcReduction="20000"/>
          </a:bodyPr>
          <a:lstStyle/>
          <a:p>
            <a:pPr marL="0" marR="0">
              <a:lnSpc>
                <a:spcPct val="120000"/>
              </a:lnSpc>
              <a:spcBef>
                <a:spcPts val="0"/>
              </a:spcBef>
              <a:spcAft>
                <a:spcPts val="1000"/>
              </a:spcAft>
            </a:pPr>
            <a:r>
              <a:rPr lang="en-US" sz="7200" dirty="0">
                <a:effectLst/>
                <a:latin typeface="Times New Roman" panose="02020603050405020304" pitchFamily="18" charset="0"/>
                <a:ea typeface="Times New Roman" panose="02020603050405020304" pitchFamily="18" charset="0"/>
                <a:cs typeface="Arial" panose="020B0604020202020204" pitchFamily="34" charset="0"/>
              </a:rPr>
              <a:t>Beta-lactam antibiotics are bactericidal drugs. They act to inhibit cell wall synthesis by the following steps: </a:t>
            </a:r>
          </a:p>
          <a:p>
            <a:pPr marL="0" marR="0" indent="0">
              <a:lnSpc>
                <a:spcPct val="120000"/>
              </a:lnSpc>
              <a:spcBef>
                <a:spcPts val="0"/>
              </a:spcBef>
              <a:spcAft>
                <a:spcPts val="1000"/>
              </a:spcAft>
              <a:buNone/>
            </a:pPr>
            <a:r>
              <a:rPr lang="en-US" sz="7200" dirty="0">
                <a:effectLst/>
                <a:latin typeface="Times New Roman" panose="02020603050405020304" pitchFamily="18" charset="0"/>
                <a:ea typeface="Times New Roman" panose="02020603050405020304" pitchFamily="18" charset="0"/>
                <a:cs typeface="Arial" panose="020B0604020202020204" pitchFamily="34" charset="0"/>
              </a:rPr>
              <a:t>1- Binding of the drug to specific enzymes (penicillin-binding proteins [PBPs]) located in the bacterial cytoplasmic membrane.</a:t>
            </a:r>
            <a:endParaRPr lang="en-US" sz="72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7200" dirty="0">
                <a:effectLst/>
                <a:latin typeface="Times New Roman" panose="02020603050405020304" pitchFamily="18" charset="0"/>
                <a:ea typeface="Times New Roman" panose="02020603050405020304" pitchFamily="18" charset="0"/>
                <a:cs typeface="Arial" panose="020B0604020202020204" pitchFamily="34" charset="0"/>
              </a:rPr>
              <a:t>2</a:t>
            </a:r>
            <a:r>
              <a:rPr lang="en-US" sz="7200" dirty="0">
                <a:latin typeface="Times New Roman" panose="02020603050405020304" pitchFamily="18" charset="0"/>
                <a:ea typeface="Times New Roman" panose="02020603050405020304" pitchFamily="18" charset="0"/>
                <a:cs typeface="Arial" panose="020B0604020202020204" pitchFamily="34" charset="0"/>
              </a:rPr>
              <a:t>-</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Inhibition of the transpeptidation reaction that cross-links the linear peptidoglycan chain constituents of the cell wall; </a:t>
            </a:r>
          </a:p>
          <a:p>
            <a:pPr marL="0" marR="0" indent="0">
              <a:lnSpc>
                <a:spcPct val="120000"/>
              </a:lnSpc>
              <a:spcBef>
                <a:spcPts val="0"/>
              </a:spcBef>
              <a:spcAft>
                <a:spcPts val="1000"/>
              </a:spcAft>
              <a:buNone/>
            </a:pPr>
            <a:r>
              <a:rPr lang="en-US" sz="7200" dirty="0">
                <a:effectLst/>
                <a:latin typeface="Times New Roman" panose="02020603050405020304" pitchFamily="18" charset="0"/>
                <a:ea typeface="Times New Roman" panose="02020603050405020304" pitchFamily="18" charset="0"/>
                <a:cs typeface="Arial" panose="020B0604020202020204" pitchFamily="34" charset="0"/>
              </a:rPr>
              <a:t>3- Activation of autolytic enzymes that cause lesions in the bacterial cell wall.</a:t>
            </a:r>
          </a:p>
          <a:p>
            <a:pPr marL="0" marR="0">
              <a:lnSpc>
                <a:spcPct val="120000"/>
              </a:lnSpc>
              <a:spcBef>
                <a:spcPts val="0"/>
              </a:spcBef>
              <a:spcAft>
                <a:spcPts val="1000"/>
              </a:spcAft>
            </a:pPr>
            <a:r>
              <a:rPr lang="en-US" sz="9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Mechanism of bacterial resistance</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The formation of beta-lactamases (penicillinases) by most staphylococci and many gram-negative organisms.</a:t>
            </a:r>
            <a:endParaRPr lang="en-US" sz="72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7200" dirty="0">
                <a:latin typeface="Times New Roman" panose="02020603050405020304" pitchFamily="18" charset="0"/>
                <a:ea typeface="Times New Roman" panose="02020603050405020304" pitchFamily="18" charset="0"/>
                <a:cs typeface="Arial" panose="020B0604020202020204" pitchFamily="34" charset="0"/>
              </a:rPr>
              <a:t>1-</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Inhibitors of these bacterial enzymes (</a:t>
            </a:r>
            <a:r>
              <a:rPr lang="en-US" sz="7200" dirty="0" err="1">
                <a:effectLst/>
                <a:latin typeface="Times New Roman" panose="02020603050405020304" pitchFamily="18" charset="0"/>
                <a:ea typeface="Times New Roman" panose="02020603050405020304" pitchFamily="18" charset="0"/>
                <a:cs typeface="Arial" panose="020B0604020202020204" pitchFamily="34" charset="0"/>
              </a:rPr>
              <a:t>eg</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clavulanic acid, sulbactam, tazobactam) are often used in combination with </a:t>
            </a:r>
            <a:r>
              <a:rPr lang="en-US" sz="72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to prevent their inactivation.</a:t>
            </a:r>
            <a:endParaRPr lang="en-US" sz="72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7200" dirty="0">
                <a:effectLst/>
                <a:latin typeface="Times New Roman" panose="02020603050405020304" pitchFamily="18" charset="0"/>
                <a:ea typeface="Times New Roman" panose="02020603050405020304" pitchFamily="18" charset="0"/>
                <a:cs typeface="Arial" panose="020B0604020202020204" pitchFamily="34" charset="0"/>
              </a:rPr>
              <a:t> 2- Structural change in target PBPs is responsible for methicillin resistance in staphylococci (MRSA) and for resistance to penicillin G in pneumococci (</a:t>
            </a:r>
            <a:r>
              <a:rPr lang="en-US" sz="7200" dirty="0" err="1">
                <a:effectLst/>
                <a:latin typeface="Times New Roman" panose="02020603050405020304" pitchFamily="18" charset="0"/>
                <a:ea typeface="Times New Roman" panose="02020603050405020304" pitchFamily="18" charset="0"/>
                <a:cs typeface="Arial" panose="020B0604020202020204" pitchFamily="34" charset="0"/>
              </a:rPr>
              <a:t>eg</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PRSP, penicillin resistant Streptococcus pneumoniae) and enterococci.</a:t>
            </a:r>
            <a:endParaRPr lang="en-US" sz="72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7200" dirty="0">
                <a:effectLst/>
                <a:latin typeface="Times New Roman" panose="02020603050405020304" pitchFamily="18" charset="0"/>
                <a:ea typeface="Times New Roman" panose="02020603050405020304" pitchFamily="18" charset="0"/>
                <a:cs typeface="Arial" panose="020B0604020202020204" pitchFamily="34" charset="0"/>
              </a:rPr>
              <a:t> 3- In some gram-negative rods (</a:t>
            </a:r>
            <a:r>
              <a:rPr lang="en-US" sz="7200" dirty="0" err="1">
                <a:effectLst/>
                <a:latin typeface="Times New Roman" panose="02020603050405020304" pitchFamily="18" charset="0"/>
                <a:ea typeface="Times New Roman" panose="02020603050405020304" pitchFamily="18" charset="0"/>
                <a:cs typeface="Arial" panose="020B0604020202020204" pitchFamily="34" charset="0"/>
              </a:rPr>
              <a:t>eg</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Pseudomonas aeruginosa), changes in the porin structures in the outer cell wall membrane may contribute to resistance by impeding access of </a:t>
            </a:r>
            <a:r>
              <a:rPr lang="en-US" sz="72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7200" dirty="0">
                <a:effectLst/>
                <a:latin typeface="Times New Roman" panose="02020603050405020304" pitchFamily="18" charset="0"/>
                <a:ea typeface="Times New Roman" panose="02020603050405020304" pitchFamily="18" charset="0"/>
                <a:cs typeface="Arial" panose="020B0604020202020204" pitchFamily="34" charset="0"/>
              </a:rPr>
              <a:t> to PBPs.</a:t>
            </a:r>
            <a:endParaRPr lang="en-US" sz="7200" dirty="0">
              <a:effectLst/>
              <a:latin typeface="Aptos" panose="020B0004020202020204" pitchFamily="34"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endParaRPr lang="en-US" sz="72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endParaRPr lang="en-US" sz="33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342319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98A7-CB9D-5060-C224-F4D3EBEC6BA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6A36E3A-DC24-7FC4-BBB0-1F43B05CC3D1}"/>
              </a:ext>
            </a:extLst>
          </p:cNvPr>
          <p:cNvPicPr>
            <a:picLocks noGrp="1" noChangeAspect="1"/>
          </p:cNvPicPr>
          <p:nvPr>
            <p:ph idx="1"/>
          </p:nvPr>
        </p:nvPicPr>
        <p:blipFill rotWithShape="1">
          <a:blip r:embed="rId2"/>
          <a:srcRect l="49680" t="24313" r="26816" b="10540"/>
          <a:stretch/>
        </p:blipFill>
        <p:spPr bwMode="auto">
          <a:xfrm>
            <a:off x="6714310" y="0"/>
            <a:ext cx="5120640" cy="685800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AF13B833-2FB5-4B6E-6BBF-6DDEE2D5C646}"/>
              </a:ext>
            </a:extLst>
          </p:cNvPr>
          <p:cNvSpPr/>
          <p:nvPr/>
        </p:nvSpPr>
        <p:spPr>
          <a:xfrm>
            <a:off x="357051" y="287383"/>
            <a:ext cx="6069875" cy="6435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20000"/>
              </a:lnSpc>
              <a:spcBef>
                <a:spcPts val="0"/>
              </a:spcBef>
              <a:spcAft>
                <a:spcPts val="1000"/>
              </a:spcAft>
            </a:pPr>
            <a:endParaRPr lang="en-US" sz="2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20000"/>
              </a:lnSpc>
              <a:spcBef>
                <a:spcPts val="0"/>
              </a:spcBef>
              <a:spcAft>
                <a:spcPts val="1000"/>
              </a:spcAft>
            </a:pPr>
            <a:endParaRPr lang="en-US" sz="2400" b="1" dirty="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20000"/>
              </a:lnSpc>
              <a:spcBef>
                <a:spcPts val="0"/>
              </a:spcBef>
              <a:spcAft>
                <a:spcPts val="1000"/>
              </a:spcAft>
            </a:pPr>
            <a:r>
              <a:rPr lang="en-US" sz="24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Clinical Uses</a:t>
            </a:r>
            <a:r>
              <a:rPr lang="en-US" sz="24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marL="0" marR="0">
              <a:lnSpc>
                <a:spcPct val="120000"/>
              </a:lnSpc>
              <a:spcBef>
                <a:spcPts val="0"/>
              </a:spcBef>
              <a:spcAft>
                <a:spcPts val="1000"/>
              </a:spcAft>
            </a:pPr>
            <a:r>
              <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1. Narrow-spectrum penicillinase-susceptible agents— Penicillin G is the prototype of a subclass of </a:t>
            </a:r>
            <a:r>
              <a:rPr lang="en-US" sz="2000" dirty="0" err="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Clinical uses include therapy of infections caused by common streptococci, meningococci, gram-positive bacilli, and spirochetes. Many strains of pneumococci (penicillin-resistant S. pneumoniae [PRSP] strains). Staphylococcus aureus and Neisseria gonorrhoeae are resistant via production of beta-lactamases.</a:t>
            </a:r>
            <a:r>
              <a:rPr lang="en-US" sz="2000" dirty="0">
                <a:effectLst/>
                <a:latin typeface="Times New Roman" panose="02020603050405020304" pitchFamily="18" charset="0"/>
                <a:ea typeface="Times New Roman" panose="02020603050405020304" pitchFamily="18" charset="0"/>
              </a:rPr>
              <a:t>. </a:t>
            </a:r>
            <a:r>
              <a:rPr lang="en-US" sz="2000" dirty="0">
                <a:solidFill>
                  <a:schemeClr val="tx1"/>
                </a:solidFill>
                <a:effectLst/>
                <a:latin typeface="Times New Roman" panose="02020603050405020304" pitchFamily="18" charset="0"/>
                <a:ea typeface="Times New Roman" panose="02020603050405020304" pitchFamily="18" charset="0"/>
              </a:rPr>
              <a:t>penicillin G remains the drug of choice for syphilis. Activity against enterococci is enhanced by coadministration of aminoglycosides. </a:t>
            </a:r>
            <a:r>
              <a:rPr lang="en-US" sz="20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Penicillin V is an oral drug used mainly in oropharyngeal infections.</a:t>
            </a:r>
            <a:r>
              <a:rPr lang="en-US" sz="1800" dirty="0">
                <a:effectLst/>
                <a:latin typeface="Times New Roman" panose="02020603050405020304" pitchFamily="18" charset="0"/>
                <a:ea typeface="Times New Roman" panose="02020603050405020304" pitchFamily="18" charset="0"/>
              </a:rPr>
              <a:t>.  penicillin G remains the drug of choice for syphilis. Activity against enterococci is enhanced by coadministration of aminoglycosides. </a:t>
            </a:r>
            <a:endParaRPr lang="en-US" sz="24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280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B545-D2A8-767F-676E-A65F37BA4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0A925-945D-2A4B-0D4E-2360453EAACC}"/>
              </a:ext>
            </a:extLst>
          </p:cNvPr>
          <p:cNvSpPr>
            <a:spLocks noGrp="1"/>
          </p:cNvSpPr>
          <p:nvPr>
            <p:ph type="title"/>
          </p:nvPr>
        </p:nvSpPr>
        <p:spPr>
          <a:xfrm>
            <a:off x="838200" y="618309"/>
            <a:ext cx="10515600" cy="940525"/>
          </a:xfrm>
        </p:spPr>
        <p:txBody>
          <a:bodyPr>
            <a:normAutofit fontScale="90000"/>
          </a:bodyPr>
          <a:lstStyle/>
          <a:p>
            <a:pPr algn="ctr"/>
            <a:br>
              <a:rPr lang="en-US" sz="44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br>
            <a:r>
              <a:rPr lang="en-US" sz="44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Clinical Uses</a:t>
            </a:r>
            <a:r>
              <a:rPr lang="en-US" sz="44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a:t>
            </a:r>
            <a:br>
              <a:rPr lang="en-US" sz="4400"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9F91DDEE-2684-FBA7-38A0-1C7167095961}"/>
              </a:ext>
            </a:extLst>
          </p:cNvPr>
          <p:cNvSpPr>
            <a:spLocks noGrp="1"/>
          </p:cNvSpPr>
          <p:nvPr>
            <p:ph idx="1"/>
          </p:nvPr>
        </p:nvSpPr>
        <p:spPr>
          <a:xfrm>
            <a:off x="838200" y="1558834"/>
            <a:ext cx="10515600" cy="4618129"/>
          </a:xfrm>
        </p:spPr>
        <p:txBody>
          <a:bodyPr>
            <a:normAutofit/>
          </a:bodyPr>
          <a:lstStyle/>
          <a:p>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2. Very-narrow-spectrum penicillinase-resistant drugs— This subclass of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includes methicillin (the prototype, but rarely used owing to its nephrotoxic potential), nafcillin, and oxacillin. Their primary use is in the treatment of known or suspected staphylococcal infections. Methicillin-resistant (MR) staphylococci (S. aureus [MRSA] and S. epidermidis [MRSE]) are resistant to all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and are often resistant to multiple antimicrobial drugs. </a:t>
            </a:r>
          </a:p>
          <a:p>
            <a:r>
              <a:rPr lang="en-US" sz="2000" dirty="0">
                <a:effectLst/>
                <a:latin typeface="Times New Roman" panose="02020603050405020304" pitchFamily="18" charset="0"/>
                <a:ea typeface="Times New Roman" panose="02020603050405020304" pitchFamily="18" charset="0"/>
                <a:cs typeface="Arial" panose="020B0604020202020204" pitchFamily="34" charset="0"/>
              </a:rPr>
              <a:t>3. Wider-spectrum penicillinase-susceptible drugs </a:t>
            </a:r>
          </a:p>
          <a:p>
            <a:r>
              <a:rPr lang="en-US" sz="2000" dirty="0">
                <a:effectLst/>
                <a:latin typeface="Times New Roman" panose="02020603050405020304" pitchFamily="18" charset="0"/>
                <a:ea typeface="Times New Roman" panose="02020603050405020304" pitchFamily="18" charset="0"/>
                <a:cs typeface="Arial" panose="020B0604020202020204" pitchFamily="34" charset="0"/>
              </a:rPr>
              <a:t>a. Ampicillin and amoxicillin has a wider spectrum of antibacterial activity than penicillin G. Their clinical uses include indications similar to penicillin G as well as infections resulting from enterococci, Listeria monocytogenes, Escherichia coli, Proteus mirabilis,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Haemophilus</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influenzae, and Moraxella catarrhalis, although resistant strains occur. When used in combination with inhibitors of penicillinases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eg</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clavulanic acid), their antibacterial activity is often enhanced. In enterococcal and </a:t>
            </a:r>
            <a:r>
              <a:rPr lang="en-US" sz="2000" dirty="0" err="1">
                <a:effectLst/>
                <a:latin typeface="Times New Roman" panose="02020603050405020304" pitchFamily="18" charset="0"/>
                <a:ea typeface="Times New Roman" panose="02020603050405020304" pitchFamily="18" charset="0"/>
                <a:cs typeface="Arial" panose="020B0604020202020204" pitchFamily="34" charset="0"/>
              </a:rPr>
              <a:t>listerial</a:t>
            </a:r>
            <a:r>
              <a:rPr lang="en-US" sz="2000" dirty="0">
                <a:effectLst/>
                <a:latin typeface="Times New Roman" panose="02020603050405020304" pitchFamily="18" charset="0"/>
                <a:ea typeface="Times New Roman" panose="02020603050405020304" pitchFamily="18" charset="0"/>
                <a:cs typeface="Arial" panose="020B0604020202020204" pitchFamily="34" charset="0"/>
              </a:rPr>
              <a:t> infections, ampicillin is synergistic with aminoglycosides. </a:t>
            </a:r>
            <a:endParaRPr lang="en-US" sz="2000" dirty="0"/>
          </a:p>
        </p:txBody>
      </p:sp>
    </p:spTree>
    <p:extLst>
      <p:ext uri="{BB962C8B-B14F-4D97-AF65-F5344CB8AC3E}">
        <p14:creationId xmlns:p14="http://schemas.microsoft.com/office/powerpoint/2010/main" val="289513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85F02-3D84-DD83-0290-432E3DDA5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DDE69-39BC-3014-2D8A-4D26DF1B122E}"/>
              </a:ext>
            </a:extLst>
          </p:cNvPr>
          <p:cNvSpPr>
            <a:spLocks noGrp="1"/>
          </p:cNvSpPr>
          <p:nvPr>
            <p:ph type="title"/>
          </p:nvPr>
        </p:nvSpPr>
        <p:spPr/>
        <p:txBody>
          <a:bodyPr/>
          <a:lstStyle/>
          <a:p>
            <a:r>
              <a:rPr lang="en-US" sz="44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             Clinical Uses</a:t>
            </a:r>
            <a:endParaRPr lang="en-US" dirty="0"/>
          </a:p>
        </p:txBody>
      </p:sp>
      <p:sp>
        <p:nvSpPr>
          <p:cNvPr id="3" name="Content Placeholder 2">
            <a:extLst>
              <a:ext uri="{FF2B5EF4-FFF2-40B4-BE49-F238E27FC236}">
                <a16:creationId xmlns:a16="http://schemas.microsoft.com/office/drawing/2014/main" id="{E9D37322-035E-1E06-B0FF-FA3179ED1223}"/>
              </a:ext>
            </a:extLst>
          </p:cNvPr>
          <p:cNvSpPr>
            <a:spLocks noGrp="1"/>
          </p:cNvSpPr>
          <p:nvPr>
            <p:ph idx="1"/>
          </p:nvPr>
        </p:nvSpPr>
        <p:spPr/>
        <p:txBody>
          <a:bodyPr>
            <a:normAutofit fontScale="92500"/>
          </a:bodyPr>
          <a:lstStyle/>
          <a:p>
            <a:pPr marL="0" indent="0">
              <a:lnSpc>
                <a:spcPct val="120000"/>
              </a:lnSpc>
              <a:spcBef>
                <a:spcPts val="0"/>
              </a:spcBef>
              <a:spcAft>
                <a:spcPts val="1000"/>
              </a:spcAft>
              <a:buNone/>
            </a:pPr>
            <a:r>
              <a:rPr lang="en-US" sz="2200" dirty="0">
                <a:effectLst/>
                <a:latin typeface="Times New Roman" panose="02020603050405020304" pitchFamily="18" charset="0"/>
                <a:ea typeface="Times New Roman" panose="02020603050405020304" pitchFamily="18" charset="0"/>
                <a:cs typeface="Arial" panose="020B0604020202020204" pitchFamily="34" charset="0"/>
              </a:rPr>
              <a:t>b. Piperacillin and ticarcillin These drugs have activity against several gram-negative rods, including Pseudomonas, Enterobacter, and in some cases Klebsiella species. Most drugs in this subgroup have synergistic actions with aminoglycosides against such organisms. Piperacillin and ticarcillin are susceptible to penicillinases and are often used in combination with penicillinase inhibitors (</a:t>
            </a:r>
            <a:r>
              <a:rPr lang="en-US" sz="2200" dirty="0" err="1">
                <a:effectLst/>
                <a:latin typeface="Times New Roman" panose="02020603050405020304" pitchFamily="18" charset="0"/>
                <a:ea typeface="Times New Roman" panose="02020603050405020304" pitchFamily="18" charset="0"/>
                <a:cs typeface="Arial" panose="020B0604020202020204" pitchFamily="34" charset="0"/>
              </a:rPr>
              <a:t>eg</a:t>
            </a:r>
            <a:r>
              <a:rPr lang="en-US" sz="2200" dirty="0">
                <a:effectLst/>
                <a:latin typeface="Times New Roman" panose="02020603050405020304" pitchFamily="18" charset="0"/>
                <a:ea typeface="Times New Roman" panose="02020603050405020304" pitchFamily="18" charset="0"/>
                <a:cs typeface="Arial" panose="020B0604020202020204" pitchFamily="34" charset="0"/>
              </a:rPr>
              <a:t>, tazobactam and clavulanic acid) to enhance their activity.</a:t>
            </a:r>
            <a:endParaRPr lang="en-US" sz="1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marL="0" marR="0" indent="0">
              <a:lnSpc>
                <a:spcPct val="120000"/>
              </a:lnSpc>
              <a:spcBef>
                <a:spcPts val="0"/>
              </a:spcBef>
              <a:spcAft>
                <a:spcPts val="1000"/>
              </a:spcAft>
              <a:buNone/>
            </a:pPr>
            <a:r>
              <a:rPr lang="en-US" sz="22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 Adverse effects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1. Allergy—Allergic reactions include urticaria, severe pruritus, fever, joint swelling, hemolytic anemia, nephritis, and anaphylaxis.</a:t>
            </a:r>
          </a:p>
          <a:p>
            <a:pPr marL="0" marR="0" indent="0">
              <a:lnSpc>
                <a:spcPct val="120000"/>
              </a:lnSpc>
              <a:spcBef>
                <a:spcPts val="0"/>
              </a:spcBef>
              <a:spcAft>
                <a:spcPts val="10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Methicillin causes interstitial nephritis, and nafcillin is associated with neutropenia. Complete cross-allergenicity between different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should be assumed.</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pPr marL="0" marR="0">
              <a:lnSpc>
                <a:spcPct val="120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2. Gastrointestinal disturbances— Nausea and diarrhea may occur with oral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penicillins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especially with ampicillin. Gastrointestinal upsets may be caused by direct irritation or by overgrowth of gram-positive organisms or yeasts. </a:t>
            </a:r>
            <a:endParaRPr lang="en-US" sz="1800" dirty="0">
              <a:effectLst/>
              <a:latin typeface="Aptos" panose="020B00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85245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432</TotalTime>
  <Words>2488</Words>
  <Application>Microsoft Office PowerPoint</Application>
  <PresentationFormat>Widescreen</PresentationFormat>
  <Paragraphs>123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Andalus</vt:lpstr>
      <vt:lpstr>Aptos</vt:lpstr>
      <vt:lpstr>Aptos Display</vt:lpstr>
      <vt:lpstr>Arial</vt:lpstr>
      <vt:lpstr>Times New Roman</vt:lpstr>
      <vt:lpstr>Office Theme</vt:lpstr>
      <vt:lpstr> College  of Pharmacy Mustaqbal university  3rd stage Pharmacology  </vt:lpstr>
      <vt:lpstr>             β-lactam antibiotics </vt:lpstr>
      <vt:lpstr>PowerPoint Presentation</vt:lpstr>
      <vt:lpstr>PENICILLINS Classification  </vt:lpstr>
      <vt:lpstr> Pharmacokinetics  </vt:lpstr>
      <vt:lpstr>Mechanisms of Action and Resistance</vt:lpstr>
      <vt:lpstr>PowerPoint Presentation</vt:lpstr>
      <vt:lpstr> Clinical Uses  </vt:lpstr>
      <vt:lpstr>             Clinical Uses</vt:lpstr>
      <vt:lpstr>CEPHALOSPORINS</vt:lpstr>
      <vt:lpstr>Mechanisms of Action and Resistance</vt:lpstr>
      <vt:lpstr>Clinical Uses  </vt:lpstr>
      <vt:lpstr>Clinical Uses</vt:lpstr>
      <vt:lpstr>OTHER BETA-LACTAM DRUGS: </vt:lpstr>
      <vt:lpstr>CARBAPENEMS </vt:lpstr>
      <vt:lpstr>            CARBAPENEMS </vt:lpstr>
      <vt:lpstr> OTHER CELL WALL OR MEMBRANE-ACTIVE AGENTS </vt:lpstr>
      <vt:lpstr>Fosfomycin</vt:lpstr>
      <vt:lpstr>Daptomycin</vt:lpstr>
      <vt:lpstr>POLYMYXINS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College  of Pharmacy Mustaqbal university  3rd stage Pharmacology  </dc:title>
  <dc:creator>abdulla alkhakani</dc:creator>
  <cp:lastModifiedBy>abdulla alkhakani</cp:lastModifiedBy>
  <cp:revision>1</cp:revision>
  <dcterms:created xsi:type="dcterms:W3CDTF">2024-02-13T06:03:41Z</dcterms:created>
  <dcterms:modified xsi:type="dcterms:W3CDTF">2024-02-14T10:08:56Z</dcterms:modified>
</cp:coreProperties>
</file>