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44000" cy="6858000"/>
          </a:xfrm>
          <a:prstGeom prst="rect">
            <a:avLst/>
          </a:prstGeom>
          <a:noFill/>
          <a:ln w="9525">
            <a:noFill/>
          </a:ln>
        </p:spPr>
      </p:pic>
      <p:sp>
        <p:nvSpPr>
          <p:cNvPr id="2051" name="Rectangle 3"/>
          <p:cNvSpPr>
            <a:spLocks noGrp="1" noChangeArrowheads="1"/>
          </p:cNvSpPr>
          <p:nvPr>
            <p:ph type="ctrTitle"/>
          </p:nvPr>
        </p:nvSpPr>
        <p:spPr>
          <a:xfrm>
            <a:off x="1547813" y="1701800"/>
            <a:ext cx="6908800" cy="1082675"/>
          </a:xfrm>
        </p:spPr>
        <p:txBody>
          <a:bodyPr/>
          <a:lstStyle>
            <a:lvl1pPr algn="r">
              <a:defRPr/>
            </a:lvl1pPr>
          </a:lstStyle>
          <a:p>
            <a:pPr lvl="0" fontAlgn="base"/>
            <a:r>
              <a:rPr lang="en-US" altLang="zh-CN" strike="noStrike" noProof="0" smtClean="0"/>
              <a:t>Click to edit Master title style</a:t>
            </a:r>
            <a:endParaRPr lang="en-US" altLang="zh-CN" strike="noStrike" noProof="0" smtClean="0"/>
          </a:p>
        </p:txBody>
      </p:sp>
      <p:sp>
        <p:nvSpPr>
          <p:cNvPr id="2052" name="Rectangle 4"/>
          <p:cNvSpPr>
            <a:spLocks noGrp="1" noChangeArrowheads="1"/>
          </p:cNvSpPr>
          <p:nvPr>
            <p:ph type="subTitle" idx="1"/>
          </p:nvPr>
        </p:nvSpPr>
        <p:spPr>
          <a:xfrm>
            <a:off x="1547813" y="2927350"/>
            <a:ext cx="6913562" cy="1752600"/>
          </a:xfrm>
        </p:spPr>
        <p:txBody>
          <a:bodyPr/>
          <a:lstStyle>
            <a:lvl1pPr marL="0" indent="0" algn="r">
              <a:buFontTx/>
              <a:buNone/>
              <a:defRPr/>
            </a:lvl1pPr>
          </a:lstStyle>
          <a:p>
            <a:pPr lvl="0" fontAlgn="base"/>
            <a:r>
              <a:rPr lang="en-US" altLang="zh-CN" strike="noStrike" noProof="0" smtClean="0"/>
              <a:t>Click to edit Master subtitle style</a:t>
            </a:r>
            <a:endParaRPr lang="en-US" altLang="zh-CN" strike="noStrike" noProof="0" smtClean="0"/>
          </a:p>
        </p:txBody>
      </p:sp>
      <p:sp>
        <p:nvSpPr>
          <p:cNvPr id="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endParaRPr lang="zh-CN" altLang="en-US" strike="noStrike" noProof="1" dirty="0"/>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190500"/>
            <a:ext cx="6019800" cy="5937250"/>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sz="half" idx="10"/>
          </p:nvPr>
        </p:nvSpPr>
        <p:spPr/>
        <p:txBody>
          <a:bodyPr/>
          <a:p>
            <a:pPr lvl="0" fontAlgn="base"/>
            <a:endParaRPr lang="zh-CN" altLang="en-US" strike="noStrike" noProof="1" dirty="0"/>
          </a:p>
        </p:txBody>
      </p:sp>
      <p:sp>
        <p:nvSpPr>
          <p:cNvPr id="5" name="Footer Placeholder 4"/>
          <p:cNvSpPr>
            <a:spLocks noGrp="1"/>
          </p:cNvSpPr>
          <p:nvPr>
            <p:ph type="ftr" sz="quarter" idx="11"/>
          </p:nvPr>
        </p:nvSpPr>
        <p:spPr/>
        <p:txBody>
          <a:bodyPr/>
          <a:p>
            <a:pPr lvl="0" fontAlgn="base"/>
            <a:endParaRPr lang="zh-CN" altLang="en-US" strike="noStrike" noProof="1" dirty="0"/>
          </a:p>
        </p:txBody>
      </p:sp>
      <p:sp>
        <p:nvSpPr>
          <p:cNvPr id="6" name="Slide Number Placeholder 5"/>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648200" y="1174750"/>
            <a:ext cx="4038600" cy="49530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30238" y="2505075"/>
            <a:ext cx="3868737"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2505075"/>
            <a:ext cx="3887788" cy="3684588"/>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sz="half" idx="10"/>
          </p:nvPr>
        </p:nvSpPr>
        <p:spPr/>
        <p:txBody>
          <a:bodyPr/>
          <a:p>
            <a:pPr lvl="0" fontAlgn="base"/>
            <a:endParaRPr lang="zh-CN" altLang="en-US" strike="noStrike" noProof="1" dirty="0"/>
          </a:p>
        </p:txBody>
      </p:sp>
      <p:sp>
        <p:nvSpPr>
          <p:cNvPr id="8" name="Footer Placeholder 7"/>
          <p:cNvSpPr>
            <a:spLocks noGrp="1"/>
          </p:cNvSpPr>
          <p:nvPr>
            <p:ph type="ftr" sz="quarter" idx="11"/>
          </p:nvPr>
        </p:nvSpPr>
        <p:spPr/>
        <p:txBody>
          <a:bodyPr/>
          <a:p>
            <a:pPr lvl="0" fontAlgn="base"/>
            <a:endParaRPr lang="zh-CN" altLang="en-US" strike="noStrike" noProof="1" dirty="0"/>
          </a:p>
        </p:txBody>
      </p:sp>
      <p:sp>
        <p:nvSpPr>
          <p:cNvPr id="9" name="Slide Number Placeholder 8"/>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sz="half" idx="10"/>
          </p:nvPr>
        </p:nvSpPr>
        <p:spPr/>
        <p:txBody>
          <a:bodyPr/>
          <a:p>
            <a:pPr lvl="0" fontAlgn="base"/>
            <a:endParaRPr lang="zh-CN" altLang="en-US" strike="noStrike" noProof="1" dirty="0"/>
          </a:p>
        </p:txBody>
      </p:sp>
      <p:sp>
        <p:nvSpPr>
          <p:cNvPr id="4" name="Footer Placeholder 3"/>
          <p:cNvSpPr>
            <a:spLocks noGrp="1"/>
          </p:cNvSpPr>
          <p:nvPr>
            <p:ph type="ftr" sz="quarter" idx="11"/>
          </p:nvPr>
        </p:nvSpPr>
        <p:spPr/>
        <p:txBody>
          <a:bodyPr/>
          <a:p>
            <a:pPr lvl="0" fontAlgn="base"/>
            <a:endParaRPr lang="zh-CN" altLang="en-US" strike="noStrike" noProof="1" dirty="0"/>
          </a:p>
        </p:txBody>
      </p:sp>
      <p:sp>
        <p:nvSpPr>
          <p:cNvPr id="5" name="Slide Number Placeholder 4"/>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lvl="0" fontAlgn="base"/>
            <a:endParaRPr lang="zh-CN" altLang="en-US" strike="noStrike" noProof="1" dirty="0"/>
          </a:p>
        </p:txBody>
      </p:sp>
      <p:sp>
        <p:nvSpPr>
          <p:cNvPr id="3" name="Footer Placeholder 2"/>
          <p:cNvSpPr>
            <a:spLocks noGrp="1"/>
          </p:cNvSpPr>
          <p:nvPr>
            <p:ph type="ftr" sz="quarter" idx="11"/>
          </p:nvPr>
        </p:nvSpPr>
        <p:spPr/>
        <p:txBody>
          <a:bodyPr/>
          <a:p>
            <a:pPr lvl="0" fontAlgn="base"/>
            <a:endParaRPr lang="zh-CN" altLang="en-US" strike="noStrike" noProof="1" dirty="0"/>
          </a:p>
        </p:txBody>
      </p:sp>
      <p:sp>
        <p:nvSpPr>
          <p:cNvPr id="4" name="Slide Number Placeholder 3"/>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sz="half" idx="10"/>
          </p:nvPr>
        </p:nvSpPr>
        <p:spPr/>
        <p:txBody>
          <a:bodyPr/>
          <a:p>
            <a:pPr lvl="0" fontAlgn="base"/>
            <a:endParaRPr lang="zh-CN" altLang="en-US" strike="noStrike" noProof="1" dirty="0"/>
          </a:p>
        </p:txBody>
      </p:sp>
      <p:sp>
        <p:nvSpPr>
          <p:cNvPr id="6" name="Footer Placeholder 5"/>
          <p:cNvSpPr>
            <a:spLocks noGrp="1"/>
          </p:cNvSpPr>
          <p:nvPr>
            <p:ph type="ftr" sz="quarter" idx="11"/>
          </p:nvPr>
        </p:nvSpPr>
        <p:spPr/>
        <p:txBody>
          <a:bodyPr/>
          <a:p>
            <a:pPr lvl="0" fontAlgn="base"/>
            <a:endParaRPr lang="zh-CN" altLang="en-US" strike="noStrike" noProof="1" dirty="0"/>
          </a:p>
        </p:txBody>
      </p:sp>
      <p:sp>
        <p:nvSpPr>
          <p:cNvPr id="7" name="Slide Number Placeholder 6"/>
          <p:cNvSpPr>
            <a:spLocks noGrp="1"/>
          </p:cNvSpPr>
          <p:nvPr>
            <p:ph type="sldNum" sz="quarter" idx="12"/>
          </p:nvPr>
        </p:nvSpPr>
        <p:spPr/>
        <p:txBody>
          <a:bodyPr/>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6350" y="0"/>
            <a:ext cx="915035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p:nvPr>
        </p:nvSpPr>
        <p:spPr>
          <a:xfrm>
            <a:off x="457200" y="1174750"/>
            <a:ext cx="8229600" cy="4953000"/>
          </a:xfrm>
          <a:prstGeom prst="rect">
            <a:avLst/>
          </a:prstGeom>
          <a:noFill/>
          <a:ln w="9525">
            <a:noFill/>
          </a:ln>
        </p:spPr>
        <p:txBody>
          <a:bodyPr anchor="t" anchorCtr="0"/>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fontAlgn="base"/>
            <a:endParaRPr lang="zh-CN" altLang="en-US" strike="noStrike" noProof="1" dirty="0"/>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fontAlgn="base"/>
            <a:endParaRPr lang="zh-CN" altLang="en-US" strike="noStrike" noProof="1" dirty="0"/>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fontAlgn="base"/>
            <a:fld id="{9A0DB2DC-4C9A-4742-B13C-FB6460FD3503}" type="slidenum">
              <a:rPr lang="zh-CN" altLang="en-US" strike="noStrike" noProof="1" dirty="0">
                <a:latin typeface="Arial" panose="020B0604020202020204" pitchFamily="34" charset="0"/>
                <a:ea typeface="+mn-ea"/>
                <a:cs typeface="+mn-cs"/>
              </a:rPr>
            </a:fld>
            <a:endParaRPr lang="zh-CN" altLang="en-US" strike="noStrike" noProof="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3" name="Title 1"/>
          <p:cNvSpPr>
            <a:spLocks noGrp="1"/>
          </p:cNvSpPr>
          <p:nvPr>
            <p:ph type="ctrTitle"/>
          </p:nvPr>
        </p:nvSpPr>
        <p:spPr>
          <a:xfrm>
            <a:off x="1971040" y="1701800"/>
            <a:ext cx="4831080" cy="1082675"/>
          </a:xfrm>
        </p:spPr>
        <p:txBody>
          <a:bodyPr anchor="ctr" anchorCtr="0"/>
          <a:p>
            <a:pPr>
              <a:buClrTx/>
              <a:buSzTx/>
              <a:buFontTx/>
            </a:pPr>
            <a:r>
              <a:rPr lang="en-US" altLang="en-US" b="1" kern="1200" dirty="0">
                <a:solidFill>
                  <a:srgbClr val="000000"/>
                </a:solidFill>
                <a:latin typeface="Calibri" panose="020F0502020204030204" charset="0"/>
                <a:ea typeface="+mj-ea"/>
                <a:cs typeface="+mj-cs"/>
              </a:rPr>
              <a:t>5</a:t>
            </a:r>
            <a:r>
              <a:rPr lang="en-US" altLang="en-US" b="1" kern="1200" dirty="0">
                <a:solidFill>
                  <a:srgbClr val="000000"/>
                </a:solidFill>
                <a:latin typeface="Calibri" panose="020F0502020204030204" charset="0"/>
                <a:ea typeface="+mj-ea"/>
                <a:cs typeface="+mj-cs"/>
              </a:rPr>
              <a:t>th</a:t>
            </a:r>
            <a:r>
              <a:rPr lang="en-US" altLang="zh-CN" b="1" kern="1200" dirty="0">
                <a:solidFill>
                  <a:srgbClr val="000000"/>
                </a:solidFill>
                <a:latin typeface="Calibri" panose="020F0502020204030204" charset="0"/>
                <a:ea typeface="+mj-ea"/>
                <a:cs typeface="+mj-cs"/>
              </a:rPr>
              <a:t> Class, 2nd Semester</a:t>
            </a:r>
            <a:r>
              <a:rPr lang="en-US" altLang="en-US" b="1" kern="1200" dirty="0">
                <a:solidFill>
                  <a:srgbClr val="000000"/>
                </a:solidFill>
                <a:latin typeface="Calibri" panose="020F0502020204030204" charset="0"/>
                <a:ea typeface="+mj-ea"/>
                <a:cs typeface="+mj-cs"/>
              </a:rPr>
              <a:t>              </a:t>
            </a:r>
            <a:endParaRPr lang="en-US" altLang="en-US" b="1" kern="1200" dirty="0">
              <a:solidFill>
                <a:srgbClr val="000000"/>
              </a:solidFill>
              <a:latin typeface="Calibri" panose="020F0502020204030204" charset="0"/>
              <a:ea typeface="+mj-ea"/>
              <a:cs typeface="+mj-cs"/>
            </a:endParaRPr>
          </a:p>
        </p:txBody>
      </p:sp>
      <p:sp>
        <p:nvSpPr>
          <p:cNvPr id="3" name="Subtitle 2"/>
          <p:cNvSpPr>
            <a:spLocks noGrp="1"/>
          </p:cNvSpPr>
          <p:nvPr>
            <p:ph type="subTitle" idx="1"/>
          </p:nvPr>
        </p:nvSpPr>
        <p:spPr>
          <a:xfrm>
            <a:off x="1547813" y="2927350"/>
            <a:ext cx="6913563" cy="1752600"/>
          </a:xfrm>
        </p:spPr>
        <p:txBody>
          <a:bodyPr/>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chemeClr val="tx1"/>
                </a:solidFill>
                <a:latin typeface="+mn-lt"/>
                <a:ea typeface="+mn-ea"/>
                <a:cs typeface="+mn-cs"/>
              </a:rPr>
              <a:t>Hospital Training  </a:t>
            </a:r>
            <a:endParaRPr kumimoji="0" lang="en-US" sz="3200" b="0" i="0" u="none" strike="noStrike" kern="1200" cap="none" spc="0" normalizeH="0" baseline="0" noProof="1">
              <a:solidFill>
                <a:schemeClr val="tx1"/>
              </a:solidFill>
              <a:latin typeface="+mn-lt"/>
              <a:ea typeface="+mn-ea"/>
              <a:cs typeface="+mn-cs"/>
            </a:endParaRPr>
          </a:p>
          <a:p>
            <a:pPr marL="0" marR="0" indent="0" algn="ctr" defTabSz="914400" rtl="0" eaLnBrk="1" fontAlgn="base" latinLnBrk="0" hangingPunct="1">
              <a:lnSpc>
                <a:spcPct val="100000"/>
              </a:lnSpc>
              <a:spcBef>
                <a:spcPct val="20000"/>
              </a:spcBef>
              <a:spcAft>
                <a:spcPct val="0"/>
              </a:spcAft>
              <a:buClrTx/>
              <a:buSzTx/>
              <a:buFontTx/>
              <a:buNone/>
            </a:pPr>
            <a:r>
              <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rPr>
              <a:t>Ph.D Teba Jasim Mohammed</a:t>
            </a:r>
            <a:endParaRPr kumimoji="0" lang="en-US" sz="3200" b="0" i="0" u="none" strike="noStrike" kern="1200" cap="none" spc="0" normalizeH="0" baseline="0" noProof="1">
              <a:solidFill>
                <a:srgbClr val="FF0000"/>
              </a:solidFill>
              <a:latin typeface="Arial Black" panose="020B0A04020102020204" charset="0"/>
              <a:ea typeface="+mn-ea"/>
              <a:cs typeface="Arial Black" panose="020B0A04020102020204" charset="0"/>
            </a:endParaRPr>
          </a:p>
        </p:txBody>
      </p:sp>
      <p:sp>
        <p:nvSpPr>
          <p:cNvPr id="3075" name="Rectangle 3"/>
          <p:cNvSpPr/>
          <p:nvPr/>
        </p:nvSpPr>
        <p:spPr>
          <a:xfrm>
            <a:off x="92075" y="184150"/>
            <a:ext cx="8070850" cy="1506538"/>
          </a:xfrm>
          <a:prstGeom prst="rect">
            <a:avLst/>
          </a:prstGeom>
          <a:noFill/>
          <a:ln w="9525">
            <a:noFill/>
          </a:ln>
        </p:spPr>
        <p:txBody>
          <a:bodyPr wrap="square" lIns="91440" tIns="45720" rIns="91440" bIns="45720" anchor="ctr" anchorCtr="0">
            <a:spAutoFit/>
          </a:bodyPr>
          <a:p>
            <a:pPr algn="justLow" defTabSz="914400">
              <a:buClrTx/>
              <a:buFontTx/>
              <a:tabLst>
                <a:tab pos="360680" algn="l"/>
              </a:tabLst>
            </a:pPr>
            <a:r>
              <a:rPr lang="en-GB" altLang="en-US" sz="2400" b="1" dirty="0">
                <a:solidFill>
                  <a:srgbClr val="000000"/>
                </a:solidFill>
                <a:latin typeface="Arial" panose="020B0604020202020204" pitchFamily="34" charset="0"/>
              </a:rPr>
              <a:t>Republic of Iraq</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000" b="1" dirty="0">
                <a:solidFill>
                  <a:srgbClr val="000000"/>
                </a:solidFill>
                <a:latin typeface="Arial" panose="020B0604020202020204" pitchFamily="34" charset="0"/>
              </a:rPr>
              <a:t>Ministry of Higher Education and Scientific Research</a:t>
            </a:r>
            <a:endParaRPr lang="en-US" altLang="zh-CN" sz="2400" b="1" dirty="0">
              <a:latin typeface="Arial" panose="020B0604020202020204" pitchFamily="34" charset="0"/>
            </a:endParaRPr>
          </a:p>
          <a:p>
            <a:pPr algn="justLow" defTabSz="914400" eaLnBrk="0" hangingPunct="0">
              <a:buClrTx/>
              <a:buFontTx/>
              <a:tabLst>
                <a:tab pos="360680" algn="l"/>
              </a:tabLst>
            </a:pPr>
            <a:r>
              <a:rPr lang="en-GB" altLang="en-US" sz="2400" b="1" dirty="0">
                <a:solidFill>
                  <a:srgbClr val="000000"/>
                </a:solidFill>
                <a:latin typeface="Arial" panose="020B0604020202020204" pitchFamily="34" charset="0"/>
              </a:rPr>
              <a:t>Al-</a:t>
            </a:r>
            <a:r>
              <a:rPr lang="en-GB" altLang="en-US" sz="2400" b="1" dirty="0" err="1">
                <a:solidFill>
                  <a:srgbClr val="000000"/>
                </a:solidFill>
                <a:latin typeface="Arial" panose="020B0604020202020204" pitchFamily="34" charset="0"/>
              </a:rPr>
              <a:t>Mustaqbal</a:t>
            </a:r>
            <a:r>
              <a:rPr lang="en-GB" altLang="en-US" sz="2400" b="1" dirty="0">
                <a:solidFill>
                  <a:srgbClr val="000000"/>
                </a:solidFill>
                <a:latin typeface="Arial" panose="020B0604020202020204" pitchFamily="34" charset="0"/>
              </a:rPr>
              <a:t> University</a:t>
            </a:r>
            <a:endParaRPr lang="en-US" altLang="zh-CN" sz="2400" b="1" dirty="0">
              <a:latin typeface="Arial" panose="020B0604020202020204" pitchFamily="34" charset="0"/>
            </a:endParaRPr>
          </a:p>
          <a:p>
            <a:pPr algn="justLow" defTabSz="914400" eaLnBrk="0" hangingPunct="0">
              <a:buClrTx/>
              <a:buFontTx/>
              <a:tabLst>
                <a:tab pos="360680" algn="l"/>
              </a:tabLst>
            </a:pPr>
            <a:r>
              <a:rPr lang="en-US" altLang="zh-CN" sz="2400" b="1" dirty="0">
                <a:solidFill>
                  <a:srgbClr val="000000"/>
                </a:solidFill>
                <a:latin typeface="Arial" panose="020B0604020202020204" pitchFamily="34" charset="0"/>
              </a:rPr>
              <a:t>College </a:t>
            </a:r>
            <a:r>
              <a:rPr lang="en-GB" altLang="en-US" sz="2400" b="1" dirty="0">
                <a:solidFill>
                  <a:srgbClr val="000000"/>
                </a:solidFill>
                <a:latin typeface="Arial" panose="020B0604020202020204" pitchFamily="34" charset="0"/>
              </a:rPr>
              <a:t>of Pharmacy</a:t>
            </a:r>
            <a:endParaRPr lang="en-GB" altLang="en-US" sz="2400" b="1" dirty="0">
              <a:latin typeface="Arial" panose="020B0604020202020204" pitchFamily="34" charset="0"/>
            </a:endParaRPr>
          </a:p>
        </p:txBody>
      </p:sp>
      <p:pic>
        <p:nvPicPr>
          <p:cNvPr id="3076" name="صورة 7"/>
          <p:cNvPicPr>
            <a:picLocks noChangeAspect="1"/>
          </p:cNvPicPr>
          <p:nvPr/>
        </p:nvPicPr>
        <p:blipFill>
          <a:blip r:embed="rId1"/>
          <a:srcRect l="7018" r="5264"/>
          <a:stretch>
            <a:fillRect/>
          </a:stretch>
        </p:blipFill>
        <p:spPr>
          <a:xfrm>
            <a:off x="7021513" y="188913"/>
            <a:ext cx="2022475" cy="2446337"/>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sz="2400">
                <a:solidFill>
                  <a:srgbClr val="FF0000"/>
                </a:solidFill>
                <a:latin typeface="Arial Black" panose="020B0A04020102020204" charset="0"/>
                <a:cs typeface="Arial Black" panose="020B0A04020102020204" charset="0"/>
              </a:rPr>
              <a:t>Hypertensive Urgency and Emergency:</a:t>
            </a:r>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r>
              <a:rPr lang="en-US" sz="2000">
                <a:solidFill>
                  <a:srgbClr val="FF0000"/>
                </a:solidFill>
              </a:rPr>
              <a:t>Hypertensive urgency</a:t>
            </a:r>
            <a:r>
              <a:rPr lang="en-US" sz="2000"/>
              <a:t> (severely elevated BP without acutely progressive end organ damage) Need prompt but gradual control of BP using an oral agents. Outpatient follow-up is appropriate, but needs BP assessment at least weekly. Rapidly acting oral agents, such as Labetalol ,captopril , a short-acting ACE inhibitor, which lowers blood pressure within 15 to 30 minutes of oral dosing and clonidine. are used.</a:t>
            </a:r>
            <a:endParaRPr lang="en-US" sz="2000"/>
          </a:p>
          <a:p>
            <a:r>
              <a:rPr lang="en-US" sz="2000">
                <a:solidFill>
                  <a:srgbClr val="FF0000"/>
                </a:solidFill>
              </a:rPr>
              <a:t>Hypertensive emergency</a:t>
            </a:r>
            <a:r>
              <a:rPr lang="en-US" sz="2000"/>
              <a:t> (severely elevated BP with acutely progressive end organ damage). BP must be brought down rapidly but in a controlled fashion in an intensive care unit by administering intravenous antihypertensive medications, which have a rapid effect and are easily titratable like :Nicardipine, Labetalol, Clevidipine, Esmolol ,Hydralazine , Nitroglycerin (intravenous), sodium Nitroprusside and enalaprilate.</a:t>
            </a:r>
            <a:endParaRPr 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349885" y="1174750"/>
            <a:ext cx="8336915" cy="5207635"/>
          </a:xfrm>
        </p:spPr>
        <p:txBody>
          <a:bodyPr/>
          <a:p>
            <a:pPr marL="0" indent="0">
              <a:buNone/>
            </a:pPr>
            <a:r>
              <a:rPr lang="en-US" sz="2000">
                <a:solidFill>
                  <a:srgbClr val="FF0000"/>
                </a:solidFill>
              </a:rPr>
              <a:t>Note:- </a:t>
            </a:r>
            <a:r>
              <a:rPr lang="en-US" sz="2000"/>
              <a:t>manifestations of acute end organ damage in hypertensive emergency are: Hypertensive encephalopathy, Intracranial hemorrhage , Unstable angina ,Acute myocardial infarction, Left ventricular failure with pulmonary edema, Acute aortic dissection and Eclampsia.(8)</a:t>
            </a:r>
            <a:endParaRPr lang="en-US" sz="2000"/>
          </a:p>
          <a:p>
            <a:pPr marL="0" indent="0">
              <a:buNone/>
            </a:pPr>
            <a:r>
              <a:rPr lang="en-US" sz="2000">
                <a:solidFill>
                  <a:srgbClr val="FF0000"/>
                </a:solidFill>
              </a:rPr>
              <a:t>References</a:t>
            </a:r>
            <a:endParaRPr lang="en-US" sz="2000">
              <a:solidFill>
                <a:srgbClr val="FF0000"/>
              </a:solidFill>
            </a:endParaRPr>
          </a:p>
          <a:p>
            <a:pPr marL="0" indent="0">
              <a:buNone/>
            </a:pPr>
            <a:r>
              <a:rPr lang="en-US" sz="1400"/>
              <a:t>1-Nadia Bukhari , David Kearney .Fasttrack therapeutics . First edition 2009 by pharmaceutical press.</a:t>
            </a:r>
            <a:endParaRPr lang="en-US" sz="1400"/>
          </a:p>
          <a:p>
            <a:pPr marL="0" indent="0">
              <a:buNone/>
            </a:pPr>
            <a:r>
              <a:rPr lang="en-US" sz="1400"/>
              <a:t>2- Caroline S. Zeind ,Michael G. Carvalho.Applied Therapeutic,The Clinical Use Of Drugs.11th Edition 2018</a:t>
            </a:r>
            <a:endParaRPr lang="en-US" sz="1400"/>
          </a:p>
          <a:p>
            <a:pPr marL="0" indent="0">
              <a:buNone/>
            </a:pPr>
            <a:r>
              <a:rPr lang="en-US" sz="1400"/>
              <a:t>3- Lee Goldman,Andrew I. Schafer.Goldman- Cecil Medicine .25th Edition</a:t>
            </a:r>
            <a:endParaRPr lang="en-US" sz="1400"/>
          </a:p>
          <a:p>
            <a:pPr marL="0" indent="0">
              <a:buNone/>
            </a:pPr>
            <a:r>
              <a:rPr lang="en-US" sz="1400"/>
              <a:t>4-Joseph T. DiPiro, Robert L. Pharmacotherapy: A Pathophysiologic Approach, 8th Edition. 2011.</a:t>
            </a:r>
            <a:endParaRPr lang="en-US" sz="1400"/>
          </a:p>
          <a:p>
            <a:pPr marL="0" indent="0">
              <a:buNone/>
            </a:pPr>
            <a:r>
              <a:rPr lang="en-US" sz="1400"/>
              <a:t>5-Maxine A.Papadakis ,Stephen J.Mcphee. Current Medical Diagnosis and Treatment . 58 th ed. 2019</a:t>
            </a:r>
            <a:endParaRPr lang="en-US" sz="1400"/>
          </a:p>
          <a:p>
            <a:pPr marL="0" indent="0">
              <a:buNone/>
            </a:pPr>
            <a:r>
              <a:rPr lang="en-US" sz="1400"/>
              <a:t>6-Roger Walker. Clinical Pharmacy and Therapeutics. Fifth edition 2012.</a:t>
            </a:r>
            <a:endParaRPr lang="en-US" sz="1400"/>
          </a:p>
          <a:p>
            <a:pPr marL="0" indent="0">
              <a:buNone/>
            </a:pPr>
            <a:r>
              <a:rPr lang="en-US" sz="1400"/>
              <a:t>7-David J Quan, Richard A Helms. Textbook of Therapeutics: Drug and Disease Management. 8th edition.</a:t>
            </a:r>
            <a:endParaRPr lang="en-US" sz="1400"/>
          </a:p>
          <a:p>
            <a:pPr marL="0" indent="0">
              <a:buNone/>
            </a:pPr>
            <a:r>
              <a:rPr lang="en-US" sz="1400"/>
              <a:t>8-Beth Gromer. Hypertension: pharmacological management. Hospital pharmacist .April 2007.Vol 14. 119-125.</a:t>
            </a:r>
            <a:endParaRPr lang="en-US" sz="1400"/>
          </a:p>
          <a:p>
            <a:pPr marL="0" indent="0">
              <a:buNone/>
            </a:pPr>
            <a:r>
              <a:rPr lang="en-US" sz="1400"/>
              <a:t>9-Bimal H.Ashar ,Redonda G.Miller,Stephen D.Sisson .The Johns Hopkins Internal Medicine Board Review .5 thed.</a:t>
            </a:r>
            <a:endParaRPr lang="en-US"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rPr>
              <a:t>2-Heart Failure</a:t>
            </a:r>
            <a:endParaRPr lang="en-US">
              <a:solidFill>
                <a:srgbClr val="FF0000"/>
              </a:solidFill>
            </a:endParaRPr>
          </a:p>
        </p:txBody>
      </p:sp>
      <p:sp>
        <p:nvSpPr>
          <p:cNvPr id="3" name="Content Placeholder 2"/>
          <p:cNvSpPr>
            <a:spLocks noGrp="1"/>
          </p:cNvSpPr>
          <p:nvPr>
            <p:ph idx="1"/>
          </p:nvPr>
        </p:nvSpPr>
        <p:spPr/>
        <p:txBody>
          <a:bodyPr/>
          <a:p>
            <a:pPr marL="0" indent="0">
              <a:buNone/>
            </a:pPr>
            <a:r>
              <a:rPr lang="en-US" sz="2400"/>
              <a:t>Heart failure (HF) is a condition caused by the inability of the heart to pump sufficient blood to meet the metabolic needs of the body (1)</a:t>
            </a:r>
            <a:endParaRPr lang="en-US" sz="2400"/>
          </a:p>
          <a:p>
            <a:pPr marL="0" indent="0">
              <a:buNone/>
            </a:pPr>
            <a:r>
              <a:rPr lang="en-US" sz="2400">
                <a:solidFill>
                  <a:srgbClr val="FF0000"/>
                </a:solidFill>
              </a:rPr>
              <a:t>Classification</a:t>
            </a:r>
            <a:endParaRPr lang="en-US" sz="2400">
              <a:solidFill>
                <a:srgbClr val="FF0000"/>
              </a:solidFill>
            </a:endParaRPr>
          </a:p>
          <a:p>
            <a:pPr marL="0" indent="0">
              <a:buNone/>
            </a:pPr>
            <a:r>
              <a:rPr lang="en-US" sz="2400"/>
              <a:t>With systolic failure(problem in contraction): there is a decreased ejection of blood from the heart during systole. With diastolic failure (problem in the filling of ventricles), filling of the ventricles during diastole is reduced (2)</a:t>
            </a:r>
            <a:endParaRPr lang="en-US" sz="2400"/>
          </a:p>
          <a:p>
            <a:pPr marL="0" indent="0">
              <a:buNone/>
            </a:pPr>
            <a:r>
              <a:rPr lang="en-US" sz="2400">
                <a:solidFill>
                  <a:srgbClr val="FF0000"/>
                </a:solidFill>
              </a:rPr>
              <a:t>Etiology:</a:t>
            </a:r>
            <a:endParaRPr lang="en-US" sz="2400">
              <a:solidFill>
                <a:srgbClr val="FF0000"/>
              </a:solidFill>
            </a:endParaRPr>
          </a:p>
          <a:p>
            <a:pPr marL="0" indent="0">
              <a:buNone/>
            </a:pPr>
            <a:r>
              <a:rPr lang="en-US" sz="2400"/>
              <a:t>The common underlying etiologies in patients with heart failure are coronary artery disease and hypertension (3)</a:t>
            </a:r>
            <a:endParaRPr lang="en-US" sz="2400"/>
          </a:p>
          <a:p>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rPr>
              <a:t>Clinical Manifestations</a:t>
            </a:r>
            <a:endParaRPr lang="en-US">
              <a:solidFill>
                <a:srgbClr val="FF0000"/>
              </a:solidFill>
            </a:endParaRPr>
          </a:p>
        </p:txBody>
      </p:sp>
      <p:sp>
        <p:nvSpPr>
          <p:cNvPr id="3" name="Content Placeholder 2"/>
          <p:cNvSpPr>
            <a:spLocks noGrp="1"/>
          </p:cNvSpPr>
          <p:nvPr>
            <p:ph idx="1"/>
          </p:nvPr>
        </p:nvSpPr>
        <p:spPr/>
        <p:txBody>
          <a:bodyPr/>
          <a:p>
            <a:pPr marL="0" indent="0">
              <a:buNone/>
            </a:pPr>
            <a:r>
              <a:rPr lang="en-US">
                <a:solidFill>
                  <a:srgbClr val="FF0000"/>
                </a:solidFill>
              </a:rPr>
              <a:t>A-Left-sided failure. </a:t>
            </a:r>
            <a:endParaRPr lang="en-US">
              <a:solidFill>
                <a:srgbClr val="FF0000"/>
              </a:solidFill>
            </a:endParaRPr>
          </a:p>
          <a:p>
            <a:pPr marL="0" indent="0">
              <a:buNone/>
            </a:pPr>
            <a:r>
              <a:rPr lang="en-US" sz="2000"/>
              <a:t>I</a:t>
            </a:r>
            <a:r>
              <a:rPr lang="en-US" sz="2000"/>
              <a:t>f blood cannot be adequately pumped from the left ventricle to the peripheral circulation, the blood will backs up into the pulmonary alveoli.The result is the development of pulmonary congestion and edema (4)Patients can experience a variety of symptoms [Dyspnea (difficult breathing), or shortness of breath (SOB)], related to buildup of fluid in the lungs (5)</a:t>
            </a:r>
            <a:endParaRPr lang="en-US" sz="2000"/>
          </a:p>
          <a:p>
            <a:pPr marL="0" indent="0">
              <a:buNone/>
            </a:pPr>
            <a:r>
              <a:rPr lang="en-US" sz="2000"/>
              <a:t>1- Exertional dyspnea occurs when patients describe breathlessness induced by physical activity (5)</a:t>
            </a:r>
            <a:endParaRPr lang="en-US" sz="2000"/>
          </a:p>
          <a:p>
            <a:pPr marL="0" indent="0">
              <a:buNone/>
            </a:pPr>
            <a:r>
              <a:rPr lang="en-US" sz="2000"/>
              <a:t>2- Orthopnea : Orthopnea is present if a patient is unable to breathe while lying flat on a bed (i.e., in the recumbent position)(5)</a:t>
            </a:r>
            <a:endParaRPr lang="en-US" sz="2000"/>
          </a:p>
          <a:p>
            <a:pPr marL="0" indent="0">
              <a:buNone/>
            </a:pPr>
            <a:r>
              <a:rPr lang="en-US" sz="2000"/>
              <a:t>3- Paroxysmal nocturnal dyspnea (PND)occurs when patients awaken suddenly with a feeling of breathlessness and suffocation (5)</a:t>
            </a:r>
            <a:endParaRPr lang="en-US" sz="2000"/>
          </a:p>
          <a:p>
            <a:endParaRPr lang="en-US" sz="2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B-Right -sided failure.</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400"/>
              <a:t>When blood is not pumped from the right ventricle, the blood backs up throughout the body producing systemic congestion and edema (4). Edema is especially noticeable in the legs (ankles edema)because gravity pulls the fluid into the lower half of the body (6)</a:t>
            </a:r>
            <a:endParaRPr lang="en-US" sz="2400"/>
          </a:p>
          <a:p>
            <a:pPr marL="0" indent="0">
              <a:buNone/>
            </a:pPr>
            <a:r>
              <a:rPr lang="en-US" sz="2400">
                <a:solidFill>
                  <a:srgbClr val="FF0000"/>
                </a:solidFill>
              </a:rPr>
              <a:t>Heart Failure Symptoms' </a:t>
            </a:r>
            <a:endParaRPr lang="en-US" sz="2400">
              <a:solidFill>
                <a:srgbClr val="FF0000"/>
              </a:solidFill>
            </a:endParaRPr>
          </a:p>
          <a:p>
            <a:pPr marL="0" indent="0">
              <a:buNone/>
            </a:pPr>
            <a:r>
              <a:rPr lang="en-US" sz="2400">
                <a:solidFill>
                  <a:srgbClr val="FF0000"/>
                </a:solidFill>
              </a:rPr>
              <a:t>Classification</a:t>
            </a:r>
            <a:endParaRPr lang="en-US" sz="2400">
              <a:solidFill>
                <a:srgbClr val="FF0000"/>
              </a:solidFill>
            </a:endParaRPr>
          </a:p>
          <a:p>
            <a:pPr marL="0" indent="0">
              <a:buNone/>
            </a:pPr>
            <a:r>
              <a:rPr lang="en-US" sz="2400"/>
              <a:t>(table1)(7)</a:t>
            </a:r>
            <a:endParaRPr lang="en-US" sz="2400"/>
          </a:p>
        </p:txBody>
      </p:sp>
      <p:pic>
        <p:nvPicPr>
          <p:cNvPr id="4" name="Picture 3"/>
          <p:cNvPicPr>
            <a:picLocks noChangeAspect="1"/>
          </p:cNvPicPr>
          <p:nvPr/>
        </p:nvPicPr>
        <p:blipFill>
          <a:blip r:embed="rId1"/>
          <a:stretch>
            <a:fillRect/>
          </a:stretch>
        </p:blipFill>
        <p:spPr>
          <a:xfrm>
            <a:off x="2808605" y="3717290"/>
            <a:ext cx="5878195" cy="24193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Investigations</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t>1- </a:t>
            </a:r>
            <a:r>
              <a:rPr lang="en-US" sz="2000">
                <a:solidFill>
                  <a:srgbClr val="FF0000"/>
                </a:solidFill>
              </a:rPr>
              <a:t>Echocardiogram:</a:t>
            </a:r>
            <a:r>
              <a:rPr lang="en-US" sz="2000"/>
              <a:t> Used to assess LV size, and ejection fraction (EF) (the fraction of the blood pushed during systole from the volume of blood that present at the end of diastole : normally it is more than 50 %) (5)</a:t>
            </a:r>
            <a:endParaRPr lang="en-US" sz="2000"/>
          </a:p>
          <a:p>
            <a:pPr marL="0" indent="0">
              <a:buNone/>
            </a:pPr>
            <a:r>
              <a:rPr lang="en-US" sz="2000"/>
              <a:t>2- </a:t>
            </a:r>
            <a:r>
              <a:rPr lang="en-US" sz="2000">
                <a:solidFill>
                  <a:srgbClr val="FF0000"/>
                </a:solidFill>
              </a:rPr>
              <a:t>Chest x-ray:</a:t>
            </a:r>
            <a:r>
              <a:rPr lang="en-US" sz="2000"/>
              <a:t> Useful for detection of cardiac enlargement, pulmonary edema, and pleural effusions (4)</a:t>
            </a:r>
            <a:endParaRPr lang="en-US" sz="2000"/>
          </a:p>
          <a:p>
            <a:pPr marL="0" indent="0">
              <a:buNone/>
            </a:pPr>
            <a:r>
              <a:rPr lang="en-US" sz="2000"/>
              <a:t>3-</a:t>
            </a:r>
            <a:r>
              <a:rPr lang="en-US" sz="2000">
                <a:solidFill>
                  <a:srgbClr val="FF0000"/>
                </a:solidFill>
              </a:rPr>
              <a:t> ECG:</a:t>
            </a:r>
            <a:r>
              <a:rPr lang="en-US" sz="2000"/>
              <a:t> To assesses the presence of any other cardiac problems, such as arrhythmias(5, 8)</a:t>
            </a:r>
            <a:endParaRPr lang="en-US" sz="2000"/>
          </a:p>
          <a:p>
            <a:pPr marL="0" indent="0">
              <a:buNone/>
            </a:pPr>
            <a:endParaRPr lang="en-US" sz="2000"/>
          </a:p>
          <a:p>
            <a:pPr marL="0" indent="0">
              <a:buNone/>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Treatment</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457200" y="908685"/>
            <a:ext cx="8229600" cy="4953000"/>
          </a:xfrm>
        </p:spPr>
        <p:txBody>
          <a:bodyPr/>
          <a:p>
            <a:pPr marL="0" indent="0">
              <a:buNone/>
            </a:pPr>
            <a:r>
              <a:rPr lang="en-US" sz="2800">
                <a:solidFill>
                  <a:srgbClr val="FF0000"/>
                </a:solidFill>
                <a:latin typeface="Arial Black" panose="020B0A04020102020204" charset="0"/>
                <a:cs typeface="Arial Black" panose="020B0A04020102020204" charset="0"/>
              </a:rPr>
              <a:t>Nonpharmacologic Interventions</a:t>
            </a:r>
            <a:endParaRPr lang="en-US" sz="2800">
              <a:solidFill>
                <a:srgbClr val="FF0000"/>
              </a:solidFill>
              <a:latin typeface="Arial Black" panose="020B0A04020102020204" charset="0"/>
              <a:cs typeface="Arial Black" panose="020B0A04020102020204" charset="0"/>
            </a:endParaRPr>
          </a:p>
          <a:p>
            <a:pPr marL="0" indent="0">
              <a:buNone/>
            </a:pPr>
            <a:r>
              <a:rPr lang="en-US" sz="1800"/>
              <a:t>1- Dietary modificationsin HF consist of sodium restriction and sometimes fluid restriction (5) Patients should routinely practice moderate salt restriction (2–2.5 g sodium or 5–6 g salt per day) (9)Patients should be educated to avoid cooking with salt and to limit intake of foods with high salt content (5) Fluid restriction may not be necessary in many patients. When applicable, a general recommendation is to limit fluid intake from all sources to less than 2 liters per day </a:t>
            </a:r>
            <a:endParaRPr lang="en-US" sz="1800"/>
          </a:p>
          <a:p>
            <a:pPr marL="0" indent="0">
              <a:buNone/>
            </a:pPr>
            <a:r>
              <a:rPr lang="en-US" sz="1800"/>
              <a:t>2- Exercise, while discouraged when the patient is acutely decompensated (Acute heart failure), is recommended when patients are stable. Regular low intensity, aerobic exercise that includes walking, swimming, or riding a bike is encouraged, while heavy weight training is discouraged </a:t>
            </a:r>
            <a:endParaRPr lang="en-US" sz="1800"/>
          </a:p>
          <a:p>
            <a:pPr marL="0" indent="0">
              <a:buNone/>
            </a:pPr>
            <a:endParaRPr lang="en-US" sz="1800"/>
          </a:p>
          <a:p>
            <a:pPr marL="0" indent="0">
              <a:buNone/>
            </a:pPr>
            <a:r>
              <a:rPr lang="en-US" sz="1800"/>
              <a:t>3-Modification of classic risk factors, such as tobacco and alcohol consumption, is important to minimize the potential for further aggravation of heart function </a:t>
            </a:r>
            <a:endParaRPr lang="en-U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Pharmacologic Treatment</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solidFill>
                  <a:srgbClr val="FF0000"/>
                </a:solidFill>
              </a:rPr>
              <a:t>A- Systolic Heart Failure </a:t>
            </a:r>
            <a:endParaRPr lang="en-US" sz="2000">
              <a:solidFill>
                <a:srgbClr val="FF0000"/>
              </a:solidFill>
            </a:endParaRPr>
          </a:p>
          <a:p>
            <a:pPr marL="0" indent="0">
              <a:buNone/>
            </a:pPr>
            <a:r>
              <a:rPr lang="en-US" sz="2000"/>
              <a:t>Agents with proven benefits in improving symptoms, slowing disease </a:t>
            </a:r>
            <a:endParaRPr lang="en-US" sz="2000"/>
          </a:p>
          <a:p>
            <a:pPr marL="0" indent="0">
              <a:buNone/>
            </a:pPr>
            <a:r>
              <a:rPr lang="en-US" sz="2000"/>
              <a:t>progression, and improving survival (reduce mortality) in chronic HF include: ACE inhibitors, ARBs, β-adrenergic blockers , aldosterone antagonists(in select patients) and most recently the combination of angiotensin receptor/neprilysin inhibitor (ARNI) [(sacubitril/valsartan (Entresto®)] (10)</a:t>
            </a:r>
            <a:endParaRPr lang="en-US" sz="2000"/>
          </a:p>
          <a:p>
            <a:pPr marL="0" indent="0">
              <a:buNone/>
            </a:pPr>
            <a:r>
              <a:rPr lang="en-US" sz="2000">
                <a:solidFill>
                  <a:srgbClr val="FF0000"/>
                </a:solidFill>
              </a:rPr>
              <a:t>A-Neprilysin inhibitors (10)</a:t>
            </a:r>
            <a:endParaRPr lang="en-US" sz="2000">
              <a:solidFill>
                <a:srgbClr val="FF0000"/>
              </a:solidFill>
            </a:endParaRPr>
          </a:p>
          <a:p>
            <a:pPr marL="0" indent="0">
              <a:buNone/>
            </a:pPr>
            <a:r>
              <a:rPr lang="en-US" sz="2000"/>
              <a:t>1- Neprilysin is an enzyme that involved in degradation of many peptides including natriuretic peptides, bradykinin and adrenomedullin. Inhibition of neprilysin increased the availability of these peptides which exert favorable effects in heart failure (e.g. vasodilatation and natriuretic actions). </a:t>
            </a:r>
            <a:endParaRPr lang="en-US" sz="2000"/>
          </a:p>
          <a:p>
            <a:pPr marL="0" indent="0">
              <a:buNone/>
            </a:pPr>
            <a:endParaRPr lang="en-US" sz="2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2000"/>
              <a:t>2- Because neprilysin also degrades angiotension II, a neprilysin inhibitor must be combined with agent that blocks rennin-angiotension system. Since ACE and neprilysin each breakdown bradykinin, inhibiting both enzyme lead to significant increase in the risk of angioedema. For that reason the neprilysin inhibitor-ARB (Sacubitril/Valsartan) combination was developed. </a:t>
            </a:r>
            <a:endParaRPr lang="en-US" sz="2000"/>
          </a:p>
          <a:p>
            <a:pPr marL="0" indent="0">
              <a:buNone/>
            </a:pPr>
            <a:r>
              <a:rPr lang="en-US" sz="2000"/>
              <a:t>3-The updated American College of Cardiology/American Heart Association (ACC/AHA)guideline in 2016 recommend using an ACE inhibitor, ARB, or ARNI in combination with background therapy, including beta-blockers and aldosterone antagonists, to reduce morbidity and mortality.</a:t>
            </a:r>
            <a:endParaRPr lang="en-US" sz="2000"/>
          </a:p>
          <a:p>
            <a:pPr marL="0" indent="0">
              <a:buNone/>
            </a:pPr>
            <a:r>
              <a:rPr lang="en-US" sz="2000"/>
              <a:t>4- For patients with chronic symptomatic class II or III HF with reduced ejection fraction who tolerate an ACE inhibitor or ARB, the guidelines recommend replacing the existing ACE inhibitor or ARB with an ARNI to reduce morbidity and mortality.</a:t>
            </a:r>
            <a:endParaRPr 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sz="2000">
                <a:solidFill>
                  <a:srgbClr val="FF0000"/>
                </a:solidFill>
                <a:latin typeface="Arial Black" panose="020B0A04020102020204" charset="0"/>
                <a:cs typeface="Arial Black" panose="020B0A04020102020204" charset="0"/>
              </a:rPr>
              <a:t>B-Angiotensin-Converting Enzyme(ACE) Inhibitors:</a:t>
            </a:r>
            <a:endParaRPr lang="en-US" sz="20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solidFill>
                  <a:srgbClr val="FF0000"/>
                </a:solidFill>
              </a:rPr>
              <a:t>1-</a:t>
            </a:r>
            <a:r>
              <a:rPr lang="en-US" sz="2000"/>
              <a:t> The updated (ACC/AHA)guideline in 2016 recommend using an ACE inhibitor (like captopril, lisinopril, enalapril,…..), ARB, or ARNI in combination with background therapy, including beta-blockers and aldosterone antagonists, to reduce morbidity and mortality.</a:t>
            </a:r>
            <a:endParaRPr lang="en-US" sz="2000"/>
          </a:p>
          <a:p>
            <a:pPr marL="0" indent="0">
              <a:buNone/>
            </a:pPr>
            <a:r>
              <a:rPr lang="en-US" sz="2000">
                <a:solidFill>
                  <a:srgbClr val="FF0000"/>
                </a:solidFill>
              </a:rPr>
              <a:t>2-</a:t>
            </a:r>
            <a:r>
              <a:rPr lang="en-US" sz="2000"/>
              <a:t> ACE inhibitors should be initiated at low doses, followed by increments in dose if lower doses have been well tolerated</a:t>
            </a:r>
            <a:endParaRPr lang="en-US" sz="2000"/>
          </a:p>
          <a:p>
            <a:pPr marL="0" indent="0">
              <a:buNone/>
            </a:pPr>
            <a:endParaRPr lang="en-US" sz="2000"/>
          </a:p>
          <a:p>
            <a:pPr marL="0" indent="0">
              <a:buNone/>
            </a:pPr>
            <a:r>
              <a:rPr lang="en-US" sz="2800">
                <a:solidFill>
                  <a:srgbClr val="FF0000"/>
                </a:solidFill>
                <a:latin typeface="Arial Black" panose="020B0A04020102020204" charset="0"/>
                <a:cs typeface="Arial Black" panose="020B0A04020102020204" charset="0"/>
              </a:rPr>
              <a:t>C- β-Blockers:</a:t>
            </a:r>
            <a:endParaRPr lang="en-US" sz="2800">
              <a:solidFill>
                <a:srgbClr val="FF0000"/>
              </a:solidFill>
              <a:latin typeface="Arial Black" panose="020B0A04020102020204" charset="0"/>
              <a:cs typeface="Arial Black" panose="020B0A04020102020204" charset="0"/>
            </a:endParaRPr>
          </a:p>
          <a:p>
            <a:pPr marL="0" indent="0">
              <a:buNone/>
            </a:pPr>
            <a:r>
              <a:rPr lang="en-US" sz="2000"/>
              <a:t>1-The ACC/AHA guidelines state that β-blockers should be prescribed to all patients with stable systolic HF unless they have a C/I. Extended-release metoprolol succinate, carvedilol, and bisoprolol are FDA approved for use in HF. Metoprolol and bisoprolol are both partially selective β1-lockers, and carvedilol is a mixed α1- and nonselective β-blocking agent </a:t>
            </a:r>
            <a:endParaRPr lang="en-US" sz="2000"/>
          </a:p>
          <a:p>
            <a:pPr marL="0" indent="0">
              <a:buNone/>
            </a:pPr>
            <a:endParaRPr lang="en-US" sz="2000"/>
          </a:p>
          <a:p>
            <a:pPr marL="0" indent="0">
              <a:buNone/>
            </a:pP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Title 1"/>
          <p:cNvSpPr>
            <a:spLocks noGrp="1"/>
          </p:cNvSpPr>
          <p:nvPr>
            <p:ph type="title"/>
          </p:nvPr>
        </p:nvSpPr>
        <p:spPr/>
        <p:txBody>
          <a:bodyPr anchor="ctr" anchorCtr="0"/>
          <a:p>
            <a:r>
              <a:rPr lang="en-US" altLang="zh-CN">
                <a:solidFill>
                  <a:srgbClr val="FF0000"/>
                </a:solidFill>
              </a:rPr>
              <a:t> </a:t>
            </a:r>
            <a:r>
              <a:rPr lang="en-US" altLang="zh-CN">
                <a:solidFill>
                  <a:srgbClr val="FF0000"/>
                </a:solidFill>
                <a:latin typeface="Arial Black" panose="020B0A04020102020204" charset="0"/>
                <a:cs typeface="Arial Black" panose="020B0A04020102020204" charset="0"/>
              </a:rPr>
              <a:t>Cardiovascular Disorders</a:t>
            </a:r>
            <a:endParaRPr lang="en-US" altLang="zh-CN">
              <a:solidFill>
                <a:srgbClr val="FF0000"/>
              </a:solidFill>
              <a:latin typeface="Arial Black" panose="020B0A04020102020204" charset="0"/>
              <a:cs typeface="Arial Black" panose="020B0A04020102020204" charset="0"/>
            </a:endParaRPr>
          </a:p>
        </p:txBody>
      </p:sp>
      <p:sp>
        <p:nvSpPr>
          <p:cNvPr id="4098" name="Content Placeholder 2"/>
          <p:cNvSpPr>
            <a:spLocks noGrp="1"/>
          </p:cNvSpPr>
          <p:nvPr>
            <p:ph idx="1"/>
          </p:nvPr>
        </p:nvSpPr>
        <p:spPr/>
        <p:txBody>
          <a:bodyPr anchor="t" anchorCtr="0"/>
          <a:p>
            <a:pPr marL="0" indent="0">
              <a:buNone/>
            </a:pPr>
            <a:r>
              <a:rPr lang="en-US" altLang="zh-CN" sz="1800">
                <a:solidFill>
                  <a:srgbClr val="FF0000"/>
                </a:solidFill>
              </a:rPr>
              <a:t>Hypertension (HTN):</a:t>
            </a:r>
            <a:r>
              <a:rPr lang="en-US" altLang="zh-CN" sz="1800"/>
              <a:t> is a condition where the BP is consistently above 130/80 mmHg</a:t>
            </a:r>
            <a:endParaRPr lang="en-US" altLang="zh-CN" sz="1800"/>
          </a:p>
          <a:p>
            <a:pPr marL="0" indent="0">
              <a:buNone/>
            </a:pPr>
            <a:r>
              <a:rPr lang="en-US" altLang="zh-CN" sz="1800">
                <a:solidFill>
                  <a:srgbClr val="FF0000"/>
                </a:solidFill>
              </a:rPr>
              <a:t>Essential HTN</a:t>
            </a:r>
            <a:r>
              <a:rPr lang="en-US" altLang="zh-CN" sz="1800"/>
              <a:t> : Most patients (90–95% of cases) with hypertension have essential hypertension , in which there is no identifiable cause for their </a:t>
            </a:r>
            <a:endParaRPr lang="en-US" altLang="zh-CN" sz="1800"/>
          </a:p>
          <a:p>
            <a:pPr marL="0" indent="0">
              <a:buNone/>
            </a:pPr>
            <a:r>
              <a:rPr lang="en-US" altLang="zh-CN" sz="1800"/>
              <a:t>chronically elevated BP </a:t>
            </a:r>
            <a:endParaRPr lang="en-US" altLang="zh-CN" sz="1800"/>
          </a:p>
          <a:p>
            <a:pPr marL="0" indent="0">
              <a:buNone/>
            </a:pPr>
            <a:r>
              <a:rPr lang="en-US" altLang="zh-CN" sz="1800">
                <a:solidFill>
                  <a:srgbClr val="FF0000"/>
                </a:solidFill>
              </a:rPr>
              <a:t>Secondary HTN</a:t>
            </a:r>
            <a:r>
              <a:rPr lang="en-US" altLang="zh-CN" sz="1800"/>
              <a:t>: Patients with secondary hypertension have a specific </a:t>
            </a:r>
            <a:endParaRPr lang="en-US" altLang="zh-CN" sz="1800"/>
          </a:p>
          <a:p>
            <a:pPr marL="0" indent="0">
              <a:buNone/>
            </a:pPr>
            <a:r>
              <a:rPr lang="en-US" altLang="zh-CN" sz="1800"/>
              <a:t>identified cause for elevated BP. The most common causes are :</a:t>
            </a:r>
            <a:endParaRPr lang="en-US" altLang="zh-CN" sz="1800"/>
          </a:p>
          <a:p>
            <a:pPr marL="0" indent="0">
              <a:buNone/>
            </a:pPr>
            <a:r>
              <a:rPr lang="en-US" altLang="zh-CN" sz="1800"/>
              <a:t>Chronic kidney disease, Renovascular disease, Coarctation of the aorta, Primary aldosteronism ,Cushing syndrome ,Pheochromocytoma and Obstructive sleep apnea. </a:t>
            </a:r>
            <a:endParaRPr lang="en-US" altLang="zh-CN" sz="1800"/>
          </a:p>
          <a:p>
            <a:pPr marL="0" indent="0">
              <a:buNone/>
            </a:pPr>
            <a:r>
              <a:rPr lang="en-US" altLang="zh-CN" sz="1800">
                <a:solidFill>
                  <a:srgbClr val="FF0000"/>
                </a:solidFill>
              </a:rPr>
              <a:t>Hypertensive crises</a:t>
            </a:r>
            <a:r>
              <a:rPr lang="en-US" altLang="zh-CN" sz="1800"/>
              <a:t>: are situations in which measured BP values are markedly </a:t>
            </a:r>
            <a:endParaRPr lang="en-US" altLang="zh-CN" sz="1800"/>
          </a:p>
          <a:p>
            <a:pPr marL="0" indent="0">
              <a:buNone/>
            </a:pPr>
            <a:r>
              <a:rPr lang="en-US" altLang="zh-CN" sz="1800"/>
              <a:t>elevated(2)(BP &gt;180/120 mm Hg) </a:t>
            </a:r>
            <a:endParaRPr lang="en-US" altLang="zh-CN" sz="1800"/>
          </a:p>
          <a:p>
            <a:pPr marL="0" indent="0">
              <a:buNone/>
            </a:pPr>
            <a:r>
              <a:rPr lang="en-US" altLang="zh-CN" sz="1800">
                <a:solidFill>
                  <a:srgbClr val="FF0000"/>
                </a:solidFill>
              </a:rPr>
              <a:t>Resistant HTN</a:t>
            </a:r>
            <a:r>
              <a:rPr lang="en-US" altLang="zh-CN" sz="1800"/>
              <a:t>: defined as the failure to reach blood pressure control in patients who are adherent to full doses of an appropriate three-drug regimen (including a diuretic).</a:t>
            </a:r>
            <a:endParaRPr lang="en-US" altLang="zh-CN" sz="1800"/>
          </a:p>
          <a:p>
            <a:pPr marL="0" indent="0">
              <a:buNone/>
            </a:pPr>
            <a:endParaRPr lang="en-US" altLang="zh-CN"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2000"/>
              <a:t>2- β-Blockers should be initiated in stable patients who have no or minimal evidence of fluid overload. Because of their negative inotropic effects, β-blockers should be started in very low doses with slow upward dose titration (in a ‘start low, go slow’ fashion) to avoid symptomatic worsening </a:t>
            </a:r>
            <a:endParaRPr lang="en-US" sz="2000"/>
          </a:p>
          <a:p>
            <a:pPr marL="0" indent="0">
              <a:buNone/>
            </a:pPr>
            <a:r>
              <a:rPr lang="en-US" sz="2800">
                <a:solidFill>
                  <a:srgbClr val="FF0000"/>
                </a:solidFill>
              </a:rPr>
              <a:t>D-Angiotensin II Receptor Blockers (ARBs):</a:t>
            </a:r>
            <a:endParaRPr lang="en-US" sz="2800">
              <a:solidFill>
                <a:srgbClr val="FF0000"/>
              </a:solidFill>
            </a:endParaRPr>
          </a:p>
          <a:p>
            <a:pPr marL="0" indent="0">
              <a:buNone/>
            </a:pPr>
            <a:r>
              <a:rPr lang="en-US" sz="2000"/>
              <a:t>Although some data suggest that ARBs produce equivalent mortality benefits when compared with ACE inhibitors, the American College of Cardiology and/ American Heart Association(ACC/AHA) guidelines recommend use of ARBs only in patients who are intolerant of ACE inhibitors</a:t>
            </a:r>
            <a:endParaRPr lang="en-US" sz="2000"/>
          </a:p>
          <a:p>
            <a:pPr marL="0" indent="0">
              <a:buNone/>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3200">
                <a:solidFill>
                  <a:srgbClr val="FF0000"/>
                </a:solidFill>
                <a:latin typeface="Arial Black" panose="020B0A04020102020204" charset="0"/>
                <a:cs typeface="Arial Black" panose="020B0A04020102020204" charset="0"/>
              </a:rPr>
              <a:t> </a:t>
            </a:r>
            <a:r>
              <a:rPr lang="en-US" sz="3200">
                <a:solidFill>
                  <a:srgbClr val="FF0000"/>
                </a:solidFill>
                <a:latin typeface="Arial Black" panose="020B0A04020102020204" charset="0"/>
                <a:cs typeface="Arial Black" panose="020B0A04020102020204" charset="0"/>
                <a:sym typeface="+mn-ea"/>
              </a:rPr>
              <a:t>E-Aldosterone Antagonists:</a:t>
            </a:r>
            <a:endParaRPr lang="en-US" sz="3200">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p:txBody>
          <a:bodyPr/>
          <a:p>
            <a:pPr marL="0" indent="0">
              <a:buNone/>
            </a:pPr>
            <a:r>
              <a:rPr lang="en-US" sz="2000"/>
              <a:t>There is evidence that aldosterone mediates some of the major effects of RAAS activation, such as myocardial remodeling and fibrosis, as well as sodium retention and potassium loss at the distal tubules .</a:t>
            </a:r>
            <a:endParaRPr lang="en-US" sz="2000"/>
          </a:p>
          <a:p>
            <a:pPr marL="0" indent="0">
              <a:buNone/>
            </a:pPr>
            <a:r>
              <a:rPr lang="en-US" sz="2000"/>
              <a:t>Currently low-dose aldosterone antagonists (e.g. 25 mg/day spironolactone) should be added for: </a:t>
            </a:r>
            <a:endParaRPr lang="en-US" sz="2000"/>
          </a:p>
          <a:p>
            <a:pPr marL="0" indent="0">
              <a:buNone/>
            </a:pPr>
            <a:r>
              <a:rPr lang="en-US" sz="2000"/>
              <a:t>(1) Patients with symptoms of moderate to severe heart failure who are receiving standard therapy; and</a:t>
            </a:r>
            <a:endParaRPr lang="en-US" sz="2000"/>
          </a:p>
          <a:p>
            <a:pPr marL="0" indent="0">
              <a:buNone/>
            </a:pPr>
            <a:r>
              <a:rPr lang="en-US" sz="2000"/>
              <a:t> (2) Those with LV dysfunction early after MI (where heart failure occurs in the first 4 weeks after an acute myocardial infarctionin patients with a left ventricular ejection fraction ≤ 35%.</a:t>
            </a:r>
            <a:endParaRPr lang="en-US" sz="2000"/>
          </a:p>
          <a:p>
            <a:pPr marL="0" indent="0">
              <a:buNone/>
            </a:pPr>
            <a:endParaRPr 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sym typeface="+mn-ea"/>
              </a:rPr>
              <a:t>F-Diuretics:</a:t>
            </a:r>
            <a:endParaRPr lang="en-US">
              <a:solidFill>
                <a:srgbClr val="FF0000"/>
              </a:solidFill>
              <a:latin typeface="Arial Black" panose="020B0A04020102020204" charset="0"/>
              <a:cs typeface="Arial Black" panose="020B0A04020102020204" charset="0"/>
              <a:sym typeface="+mn-ea"/>
            </a:endParaRPr>
          </a:p>
        </p:txBody>
      </p:sp>
      <p:sp>
        <p:nvSpPr>
          <p:cNvPr id="3" name="Content Placeholder 2"/>
          <p:cNvSpPr>
            <a:spLocks noGrp="1"/>
          </p:cNvSpPr>
          <p:nvPr>
            <p:ph idx="1"/>
          </p:nvPr>
        </p:nvSpPr>
        <p:spPr/>
        <p:txBody>
          <a:bodyPr/>
          <a:p>
            <a:pPr marL="0" indent="0">
              <a:buNone/>
            </a:pPr>
            <a:r>
              <a:rPr lang="en-US" sz="2000"/>
              <a:t>1- Loop and thiazide diuretics have not been shown to improve survival in heart failure Consequently, diuretic therapy (in addition to sodium restriction) is recommended in all patients with clinical evidence of fluid retention (peripheral and pulmonary edema). Patients who do not have fluid retention would not require diuretic therapy </a:t>
            </a:r>
            <a:endParaRPr lang="en-US" sz="2000"/>
          </a:p>
          <a:p>
            <a:pPr marL="0" indent="0">
              <a:buNone/>
            </a:pPr>
            <a:r>
              <a:rPr lang="en-US" sz="2000"/>
              <a:t>2- Loop diuretics (furosemide, bumetanide, and torsemide) are the most widely used diuretics in HF</a:t>
            </a:r>
            <a:endParaRPr lang="en-US" sz="2000"/>
          </a:p>
          <a:p>
            <a:pPr marL="0" indent="0">
              <a:buNone/>
            </a:pPr>
            <a:r>
              <a:rPr lang="en-US" sz="2800">
                <a:solidFill>
                  <a:srgbClr val="FF0000"/>
                </a:solidFill>
                <a:latin typeface="Arial Black" panose="020B0A04020102020204" charset="0"/>
                <a:cs typeface="Arial Black" panose="020B0A04020102020204" charset="0"/>
              </a:rPr>
              <a:t>J- Nitrates and Hydralazine:</a:t>
            </a:r>
            <a:endParaRPr lang="en-US" sz="2800">
              <a:solidFill>
                <a:srgbClr val="FF0000"/>
              </a:solidFill>
              <a:latin typeface="Arial Black" panose="020B0A04020102020204" charset="0"/>
              <a:cs typeface="Arial Black" panose="020B0A04020102020204" charset="0"/>
            </a:endParaRPr>
          </a:p>
          <a:p>
            <a:pPr marL="0" indent="0">
              <a:buNone/>
            </a:pPr>
            <a:r>
              <a:rPr lang="en-US" sz="1600">
                <a:solidFill>
                  <a:schemeClr val="tx1"/>
                </a:solidFill>
              </a:rPr>
              <a:t>1- Nitrates (e.g., ISDN) and Hydralazine are combined in the treatment of HF </a:t>
            </a:r>
            <a:endParaRPr lang="en-US" sz="1600">
              <a:solidFill>
                <a:schemeClr val="tx1"/>
              </a:solidFill>
            </a:endParaRPr>
          </a:p>
          <a:p>
            <a:pPr marL="0" indent="0">
              <a:buNone/>
            </a:pPr>
            <a:r>
              <a:rPr lang="en-US" sz="1600">
                <a:solidFill>
                  <a:schemeClr val="tx1"/>
                </a:solidFill>
              </a:rPr>
              <a:t>because of their complementary hemodynamic actions . Hydralazine is a potent arterial dilating agent that decrease afterload. Nitrates have venous dilating properties that decrease preload.</a:t>
            </a:r>
            <a:endParaRPr lang="en-US" sz="1600">
              <a:solidFill>
                <a:schemeClr val="tx1"/>
              </a:solidFill>
            </a:endParaRPr>
          </a:p>
          <a:p>
            <a:pPr marL="0" indent="0">
              <a:buNone/>
            </a:pPr>
            <a:r>
              <a:rPr lang="en-US" sz="1600">
                <a:solidFill>
                  <a:schemeClr val="tx1"/>
                </a:solidFill>
              </a:rPr>
              <a:t>2- The combination may be reasonable for patients with persistent symptoms </a:t>
            </a:r>
            <a:endParaRPr lang="en-US" sz="1600">
              <a:solidFill>
                <a:schemeClr val="tx1"/>
              </a:solidFill>
            </a:endParaRPr>
          </a:p>
          <a:p>
            <a:pPr marL="0" indent="0">
              <a:buNone/>
            </a:pPr>
            <a:r>
              <a:rPr lang="en-US" sz="1600">
                <a:solidFill>
                  <a:schemeClr val="tx1"/>
                </a:solidFill>
              </a:rPr>
              <a:t>despite optimized therapy with an ACE inhibitor (or ARB) and β-blocker. The </a:t>
            </a:r>
            <a:endParaRPr lang="en-US" sz="1600">
              <a:solidFill>
                <a:schemeClr val="tx1"/>
              </a:solidFill>
            </a:endParaRPr>
          </a:p>
          <a:p>
            <a:pPr marL="0" indent="0">
              <a:buNone/>
            </a:pPr>
            <a:r>
              <a:rPr lang="en-US" sz="1600">
                <a:solidFill>
                  <a:schemeClr val="tx1"/>
                </a:solidFill>
              </a:rPr>
              <a:t>combination also appropriate as first-line therapy in patients unable to tolerate </a:t>
            </a:r>
            <a:endParaRPr lang="en-US" sz="1600">
              <a:solidFill>
                <a:schemeClr val="tx1"/>
              </a:solidFill>
            </a:endParaRPr>
          </a:p>
          <a:p>
            <a:pPr marL="0" indent="0">
              <a:buNone/>
            </a:pPr>
            <a:r>
              <a:rPr lang="en-US" sz="1600">
                <a:solidFill>
                  <a:schemeClr val="tx1"/>
                </a:solidFill>
              </a:rPr>
              <a:t>ACE inhibitors or ARBs </a:t>
            </a:r>
            <a:endParaRPr lang="en-US" sz="1600">
              <a:solidFill>
                <a:schemeClr val="tx1"/>
              </a:solidFill>
            </a:endParaRPr>
          </a:p>
          <a:p>
            <a:pPr marL="0" indent="0">
              <a:buNone/>
            </a:pPr>
            <a:endParaRPr lang="en-US" sz="2800">
              <a:solidFill>
                <a:srgbClr val="FF0000"/>
              </a:solidFill>
            </a:endParaRPr>
          </a:p>
          <a:p>
            <a:pPr marL="0" indent="0">
              <a:buNone/>
            </a:pPr>
            <a:endParaRPr lang="en-US" sz="280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H-Digoxin</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t>1- Digoxin does not improve survival in patients with HF but does provide symptomatic Benefits only </a:t>
            </a:r>
            <a:endParaRPr lang="en-US" sz="2000"/>
          </a:p>
          <a:p>
            <a:pPr marL="0" indent="0">
              <a:buNone/>
            </a:pPr>
            <a:endParaRPr lang="en-US" sz="2000"/>
          </a:p>
          <a:p>
            <a:pPr marL="0" indent="0">
              <a:buNone/>
            </a:pPr>
            <a:r>
              <a:rPr lang="en-US" sz="2000"/>
              <a:t>2- Current recommendations are for the addition of digoxin for patients who remain symptomatic despite an optimal HF regimen consisting of an ACE inhibitor or ARB, β-blocker, and diuretic</a:t>
            </a:r>
            <a:endParaRPr lang="en-US" sz="2000"/>
          </a:p>
          <a:p>
            <a:pPr marL="0" indent="0">
              <a:buNone/>
            </a:pPr>
            <a:endParaRPr lang="en-US" sz="2000"/>
          </a:p>
          <a:p>
            <a:pPr marL="0" indent="0">
              <a:buNone/>
            </a:pPr>
            <a:r>
              <a:rPr lang="en-US" sz="2400"/>
              <a:t>3-</a:t>
            </a:r>
            <a:r>
              <a:rPr lang="en-US" sz="2000"/>
              <a:t>Digoxin is also prescribed routinely in patients with HF and concurrent atrial Fibrillation (AF) to slow ventricular rate regardless of HF symptoms (2)Ivabradine is approved by FDA for symptomatic chronic heart failure with left ventricular ejection fraction ≤35%, with sinus rhythm and a heart rate of greater than or equal to 70 bpm at rest to reduce the risk of hospitalization for worsening HF in adults.</a:t>
            </a:r>
            <a:endParaRPr lang="en-US" sz="2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a:solidFill>
                  <a:srgbClr val="FF0000"/>
                </a:solidFill>
                <a:latin typeface="Arial Black" panose="020B0A04020102020204" charset="0"/>
                <a:cs typeface="Arial Black" panose="020B0A04020102020204" charset="0"/>
              </a:rPr>
              <a:t>B-Heart Failure Caused by Diastolic Dysfunction</a:t>
            </a:r>
            <a:endParaRPr lang="en-US" sz="24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t>Diastolic dysfunction, an inadequacy of ventricular relaxation and impaired LV filling. Diastolic dysfunction is characterized by a normal or near-normal LVEF(40% to 60%)</a:t>
            </a:r>
            <a:endParaRPr lang="en-US" sz="2000"/>
          </a:p>
          <a:p>
            <a:pPr marL="0" indent="0">
              <a:buNone/>
            </a:pPr>
            <a:r>
              <a:rPr lang="en-US" sz="2000"/>
              <a:t>For symptomatic patients, diuretics in conjunction with salt restriction are indicated initially to relieve congestive symptoms. Thereafter, β-</a:t>
            </a:r>
            <a:endParaRPr lang="en-US" sz="2000"/>
          </a:p>
          <a:p>
            <a:pPr marL="0" indent="0">
              <a:buNone/>
            </a:pPr>
            <a:r>
              <a:rPr lang="en-US" sz="2000"/>
              <a:t>adrenergic blockers, calcium channel blockers (e.g., verapamil), or ACE </a:t>
            </a:r>
            <a:endParaRPr lang="en-US" sz="2000"/>
          </a:p>
          <a:p>
            <a:pPr marL="0" indent="0">
              <a:buNone/>
            </a:pPr>
            <a:r>
              <a:rPr lang="en-US" sz="2000"/>
              <a:t>inhibitors, and ARBs, may be beneficial </a:t>
            </a:r>
            <a:endParaRPr lang="en-US" sz="2000"/>
          </a:p>
          <a:p>
            <a:pPr marL="0" indent="0">
              <a:buNone/>
            </a:pPr>
            <a:r>
              <a:rPr lang="en-US" sz="2000">
                <a:solidFill>
                  <a:srgbClr val="C00000"/>
                </a:solidFill>
              </a:rPr>
              <a:t>Note : </a:t>
            </a:r>
            <a:endParaRPr lang="en-US" sz="2000">
              <a:solidFill>
                <a:srgbClr val="C00000"/>
              </a:solidFill>
            </a:endParaRPr>
          </a:p>
          <a:p>
            <a:pPr marL="0" indent="0">
              <a:buNone/>
            </a:pPr>
            <a:r>
              <a:rPr lang="en-US" sz="2000"/>
              <a:t>1- Unlike in systolic HF, nondihydropyridine calcium channel blockers (diltiazem and verapamil) may be useful in heart failure caused by diastolic dysfunction</a:t>
            </a:r>
            <a:endParaRPr lang="en-US" sz="2000"/>
          </a:p>
          <a:p>
            <a:pPr marL="0" indent="0">
              <a:buNone/>
            </a:pPr>
            <a:r>
              <a:rPr lang="en-US" sz="2000"/>
              <a:t>2- A recent study did not find favorable effects with digoxin in patients with mild to moderate diastolic HF. Therefore, the role of digoxin for symptom management and HR control in these patients is not well established </a:t>
            </a:r>
            <a:endParaRPr lang="en-US" sz="2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latin typeface="Arial Black" panose="020B0A04020102020204" charset="0"/>
                <a:cs typeface="Arial Black" panose="020B0A04020102020204" charset="0"/>
              </a:rPr>
              <a:t>Pulmonary edema:</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pPr marL="0" indent="0">
              <a:buNone/>
            </a:pPr>
            <a:r>
              <a:rPr lang="en-US" sz="2000"/>
              <a:t>Immediate treatment for acute pulmonary edema:</a:t>
            </a:r>
            <a:endParaRPr lang="en-US" sz="2000"/>
          </a:p>
          <a:p>
            <a:pPr marL="0" indent="0">
              <a:buNone/>
            </a:pPr>
            <a:r>
              <a:rPr lang="en-US" sz="2000"/>
              <a:t>- Patient should be placed in the semisitting position to decrease venous return.</a:t>
            </a:r>
            <a:endParaRPr lang="en-US" sz="2000"/>
          </a:p>
          <a:p>
            <a:pPr marL="0" indent="0">
              <a:buNone/>
            </a:pPr>
            <a:r>
              <a:rPr lang="en-US" sz="2000"/>
              <a:t>-Supplemental oxygen should be administered, mechanical ventilation is indicated if oxygenation is inadequate or hypercapnia occurs.</a:t>
            </a:r>
            <a:endParaRPr lang="en-US" sz="2000"/>
          </a:p>
          <a:p>
            <a:pPr marL="0" indent="0">
              <a:buNone/>
            </a:pPr>
            <a:r>
              <a:rPr lang="en-US" sz="2000"/>
              <a:t>-Morphine sulfate reduces anxiety and dilates pulmonary and systemic veins; (2-4) mg can be given intravenously over several minutes and can be repeated every (10-25) minutes until an effect is seen.</a:t>
            </a:r>
            <a:endParaRPr lang="en-US" sz="2000"/>
          </a:p>
          <a:p>
            <a:pPr marL="0" indent="0">
              <a:buNone/>
            </a:pPr>
            <a:r>
              <a:rPr lang="en-US" sz="2000"/>
              <a:t>-Furosemide is a venodilator that decreases pulmonary congestion within minutes of IV administration, well before its diuretic action begins. An initial dose of (20-80 -mg) IV should be given over several minutes and can be increased based on response. </a:t>
            </a:r>
            <a:endParaRPr lang="en-US" sz="2000"/>
          </a:p>
          <a:p>
            <a:pPr marL="0" indent="0">
              <a:buNone/>
            </a:pPr>
            <a:r>
              <a:rPr lang="en-US" sz="2000"/>
              <a:t>- IV nitroglycerin or nitroprusside can be used if systolic BP is &gt; I 00.</a:t>
            </a:r>
            <a:endParaRPr lang="en-US" sz="2000"/>
          </a:p>
          <a:p>
            <a:pPr marL="0" indent="0">
              <a:buNone/>
            </a:pPr>
            <a:r>
              <a:rPr lang="en-US" sz="2000"/>
              <a:t>- inotropic drugs like dopamine or dobutamine in patients with concomitant hypotension or shock. ( if systolic BP&lt; 90)</a:t>
            </a:r>
            <a:endParaRPr lang="en-US"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latin typeface="Arial Black" panose="020B0A04020102020204" charset="0"/>
                <a:cs typeface="Arial Black" panose="020B0A04020102020204" charset="0"/>
              </a:rPr>
              <a:t> References</a:t>
            </a:r>
            <a:endParaRPr lang="en-US">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a:xfrm>
            <a:off x="349885" y="893445"/>
            <a:ext cx="8336915" cy="5234305"/>
          </a:xfrm>
        </p:spPr>
        <p:txBody>
          <a:bodyPr/>
          <a:p>
            <a:pPr marL="0" indent="0">
              <a:buNone/>
            </a:pPr>
            <a:r>
              <a:rPr lang="en-US" sz="1400"/>
              <a:t>1-Joseph T. DiPiro, Robert L. Pharmacotherapy: A Pathophysiologic Approach, 10th Edition. 2017.</a:t>
            </a:r>
            <a:endParaRPr lang="en-US" sz="1400"/>
          </a:p>
          <a:p>
            <a:pPr marL="0" indent="0">
              <a:buNone/>
            </a:pPr>
            <a:r>
              <a:rPr lang="en-US" sz="1400"/>
              <a:t>2-Zdanowicz, Martin M. Essentials of pathophysiology for pharmacy . © 2003 by CRC Press LLC.</a:t>
            </a:r>
            <a:endParaRPr lang="en-US" sz="1400"/>
          </a:p>
          <a:p>
            <a:pPr marL="0" indent="0">
              <a:buNone/>
            </a:pPr>
            <a:r>
              <a:rPr lang="en-US" sz="1400"/>
              <a:t>3- Roger Walker. Clinical Pharmacy and Therapeutics. Fifth edition 2012.</a:t>
            </a:r>
            <a:endParaRPr lang="en-US" sz="1400"/>
          </a:p>
          <a:p>
            <a:pPr marL="0" indent="0">
              <a:buNone/>
            </a:pPr>
            <a:r>
              <a:rPr lang="en-US" sz="1400"/>
              <a:t>4-Leon Shargel , Alan H. Mutnick . Comprehensive pharmacy review. Fifth edition 2007 </a:t>
            </a:r>
            <a:endParaRPr lang="en-US" sz="1400"/>
          </a:p>
          <a:p>
            <a:pPr marL="0" indent="0">
              <a:buNone/>
            </a:pPr>
            <a:r>
              <a:rPr lang="en-US" sz="1400"/>
              <a:t>5- Marie A. Chisholm-Burns .Pharmacotherapy Principles &amp; Practice. 4rd edition. 2016. . </a:t>
            </a:r>
            <a:endParaRPr lang="en-US" sz="1400"/>
          </a:p>
          <a:p>
            <a:pPr marL="0" indent="0">
              <a:buNone/>
            </a:pPr>
            <a:r>
              <a:rPr lang="en-US" sz="1400"/>
              <a:t>6-Campion Quinn.100 question and answers about congestive heart failure. Copyright © 2006 </a:t>
            </a:r>
            <a:endParaRPr lang="en-US" sz="1400"/>
          </a:p>
          <a:p>
            <a:pPr marL="0" indent="0">
              <a:buNone/>
            </a:pPr>
            <a:r>
              <a:rPr lang="en-US" sz="1400"/>
              <a:t>7- Angela R. Thomason. A Pharmacist’s Guide for Systolic Heart Failure. US Pharm. 2006;7:58-68.</a:t>
            </a:r>
            <a:endParaRPr lang="en-US" sz="1400"/>
          </a:p>
          <a:p>
            <a:pPr marL="0" indent="0">
              <a:buNone/>
            </a:pPr>
            <a:r>
              <a:rPr lang="en-US" sz="1400"/>
              <a:t>8-Nadia Bukhari , David Kearney .Fasttrack therapeutics . First edition 2009 by pharmaceutical press.</a:t>
            </a:r>
            <a:endParaRPr lang="en-US" sz="1400"/>
          </a:p>
          <a:p>
            <a:pPr marL="0" indent="0">
              <a:buNone/>
            </a:pPr>
            <a:r>
              <a:rPr lang="en-US" sz="1400"/>
              <a:t>9-Maxine A.Papadakis ,Stephen J.Mcphee. Current Medical Diagnosis and Treatment . 58 th ed. 2019</a:t>
            </a:r>
            <a:endParaRPr lang="en-US" sz="1400"/>
          </a:p>
          <a:p>
            <a:pPr marL="0" indent="0">
              <a:buNone/>
            </a:pPr>
            <a:r>
              <a:rPr lang="en-US" sz="1400"/>
              <a:t>10- Michael R. Updated Heart Failure Guidelines Highlight Role of Entresto, pharmacy times. 2016.</a:t>
            </a:r>
            <a:endParaRPr lang="en-US" sz="1400"/>
          </a:p>
          <a:p>
            <a:pPr marL="0" indent="0">
              <a:buNone/>
            </a:pPr>
            <a:r>
              <a:rPr lang="en-US" sz="1400"/>
              <a:t>11- Abdallah Al-Mohammad, Jonathan Mant. The diagnosis and management of chronic heart failure: review </a:t>
            </a:r>
            <a:endParaRPr lang="en-US" sz="1400"/>
          </a:p>
          <a:p>
            <a:pPr marL="0" indent="0">
              <a:buNone/>
            </a:pPr>
            <a:r>
              <a:rPr lang="en-US" sz="1400"/>
              <a:t>following the publication of the NICE guidelines. Heart 2011;97:411-416.</a:t>
            </a:r>
            <a:endParaRPr lang="en-US" sz="1400"/>
          </a:p>
          <a:p>
            <a:pPr marL="0" indent="0">
              <a:buNone/>
            </a:pPr>
            <a:r>
              <a:rPr lang="en-US" sz="1400"/>
              <a:t>12-Lee Goldman,Andrew I. Schafer.Goldman- Cecil Medicine .25th Edition.</a:t>
            </a:r>
            <a:endParaRPr lang="en-US" sz="1400"/>
          </a:p>
          <a:p>
            <a:pPr marL="0" indent="0">
              <a:buNone/>
            </a:pPr>
            <a:r>
              <a:rPr lang="en-US" sz="1400"/>
              <a:t>13 - Paul G. Schmitz and Kevin J. Martinl. Internal medicine just the facts. Copyright © 2008 .</a:t>
            </a:r>
            <a:endParaRPr lang="en-US" sz="1400"/>
          </a:p>
          <a:p>
            <a:pPr marL="0" indent="0">
              <a:buNone/>
            </a:pPr>
            <a:r>
              <a:rPr lang="en-US" sz="1400"/>
              <a:t>14-Caroline S. Zeind ,Michael G. Carvalho.Applied Therapeutic,The Clinical Use Of Drugs.11th Edition 2018.</a:t>
            </a:r>
            <a:endParaRPr lang="en-US" sz="1400"/>
          </a:p>
          <a:p>
            <a:pPr marL="0" indent="0">
              <a:buNone/>
            </a:pPr>
            <a:r>
              <a:rPr lang="en-US" sz="1400"/>
              <a:t>15- David J Quan, Richard A Helms. Textbook of Therapeutics: Drug and Disease Management. 8th edition.</a:t>
            </a:r>
            <a:endParaRPr lang="en-US" sz="1400"/>
          </a:p>
          <a:p>
            <a:pPr marL="0" indent="0">
              <a:buNone/>
            </a:pPr>
            <a:r>
              <a:rPr lang="en-US" sz="1400"/>
              <a:t>16- Cooper, Daniel H.; Krainik, Andrew J.; Lubner, Sam J.; Reno, Hilary E. L. Washington Manual </a:t>
            </a:r>
            <a:endParaRPr lang="en-US" sz="1400"/>
          </a:p>
          <a:p>
            <a:pPr marL="0" indent="0">
              <a:buNone/>
            </a:pPr>
            <a:r>
              <a:rPr lang="en-US" sz="1400"/>
              <a:t>of Medical Therapeutics, The, 35 th Edition 2016.</a:t>
            </a:r>
            <a:endParaRPr 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Title 1"/>
          <p:cNvSpPr>
            <a:spLocks noGrp="1"/>
          </p:cNvSpPr>
          <p:nvPr>
            <p:ph type="title"/>
          </p:nvPr>
        </p:nvSpPr>
        <p:spPr/>
        <p:txBody>
          <a:bodyPr anchor="ctr" anchorCtr="0"/>
          <a:p>
            <a:br>
              <a:rPr lang="en-US" altLang="zh-CN"/>
            </a:br>
            <a:r>
              <a:rPr lang="en-US" altLang="zh-CN">
                <a:latin typeface="Arial Black" panose="020B0A04020102020204" charset="0"/>
                <a:cs typeface="Arial Black" panose="020B0A04020102020204" charset="0"/>
              </a:rPr>
              <a:t> </a:t>
            </a:r>
            <a:r>
              <a:rPr lang="en-US" altLang="zh-CN">
                <a:solidFill>
                  <a:srgbClr val="FF0000"/>
                </a:solidFill>
                <a:latin typeface="Arial Black" panose="020B0A04020102020204" charset="0"/>
                <a:cs typeface="Arial Black" panose="020B0A04020102020204" charset="0"/>
              </a:rPr>
              <a:t>Clinical presentation</a:t>
            </a:r>
            <a:br>
              <a:rPr lang="en-US" altLang="zh-CN"/>
            </a:br>
            <a:br>
              <a:rPr lang="en-US" altLang="zh-CN" sz="1800"/>
            </a:br>
            <a:endParaRPr lang="en-US" altLang="zh-CN" sz="1800"/>
          </a:p>
        </p:txBody>
      </p:sp>
      <p:sp>
        <p:nvSpPr>
          <p:cNvPr id="5122" name="Content Placeholder 2"/>
          <p:cNvSpPr>
            <a:spLocks noGrp="1"/>
          </p:cNvSpPr>
          <p:nvPr>
            <p:ph idx="1"/>
          </p:nvPr>
        </p:nvSpPr>
        <p:spPr/>
        <p:txBody>
          <a:bodyPr anchor="t" anchorCtr="0"/>
          <a:p>
            <a:pPr marL="0" indent="0">
              <a:buNone/>
            </a:pPr>
            <a:r>
              <a:rPr lang="en-US" altLang="zh-CN" sz="2400"/>
              <a:t>1-Patients with uncomplicated primary hypertension are usually asymptomatic (4)</a:t>
            </a:r>
            <a:endParaRPr lang="en-US" altLang="zh-CN" sz="2400"/>
          </a:p>
          <a:p>
            <a:pPr marL="0" indent="0">
              <a:buNone/>
            </a:pPr>
            <a:r>
              <a:rPr lang="en-US" altLang="zh-CN" sz="2400"/>
              <a:t>2- The most common and important cardiovascular complications associated with </a:t>
            </a:r>
            <a:endParaRPr lang="en-US" altLang="zh-CN" sz="2400"/>
          </a:p>
          <a:p>
            <a:pPr marL="0" indent="0">
              <a:buNone/>
            </a:pPr>
            <a:r>
              <a:rPr lang="en-US" altLang="zh-CN" sz="2400"/>
              <a:t>hypertension are stroke and myocardial infarction </a:t>
            </a:r>
            <a:endParaRPr lang="en-US" altLang="zh-CN" sz="2400"/>
          </a:p>
          <a:p>
            <a:pPr marL="0" indent="0">
              <a:buNone/>
            </a:pPr>
            <a:r>
              <a:rPr lang="en-US" altLang="zh-CN" sz="4000">
                <a:solidFill>
                  <a:srgbClr val="FF0000"/>
                </a:solidFill>
                <a:latin typeface="+mj-lt"/>
                <a:cs typeface="+mj-lt"/>
              </a:rPr>
              <a:t>Diagnosis</a:t>
            </a:r>
            <a:endParaRPr lang="en-US" altLang="zh-CN" sz="4000">
              <a:solidFill>
                <a:srgbClr val="FF0000"/>
              </a:solidFill>
              <a:latin typeface="+mj-lt"/>
              <a:cs typeface="+mj-lt"/>
            </a:endParaRPr>
          </a:p>
          <a:p>
            <a:pPr marL="0" indent="0">
              <a:buNone/>
            </a:pPr>
            <a:r>
              <a:rPr lang="en-US" altLang="zh-CN" sz="2400"/>
              <a:t>1-The diagnosis of hypertension is made only after the average of two or more</a:t>
            </a:r>
            <a:endParaRPr lang="en-US" altLang="zh-CN" sz="2400"/>
          </a:p>
          <a:p>
            <a:pPr marL="0" indent="0">
              <a:buNone/>
            </a:pPr>
            <a:r>
              <a:rPr lang="en-US" altLang="zh-CN" sz="2400"/>
              <a:t>measurements, taken on separate occasions </a:t>
            </a:r>
            <a:endParaRPr lang="en-US" altLang="zh-CN" sz="2400"/>
          </a:p>
          <a:p>
            <a:pPr marL="0" indent="0">
              <a:buNone/>
            </a:pPr>
            <a:r>
              <a:rPr lang="en-US" altLang="zh-CN" sz="2400"/>
              <a:t>( Repeated after weeks)</a:t>
            </a:r>
            <a:endParaRPr lang="en-US" altLang="zh-CN"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Title 1"/>
          <p:cNvSpPr>
            <a:spLocks noGrp="1"/>
          </p:cNvSpPr>
          <p:nvPr>
            <p:ph type="title"/>
          </p:nvPr>
        </p:nvSpPr>
        <p:spPr/>
        <p:txBody>
          <a:bodyPr anchor="ctr" anchorCtr="0"/>
          <a:p>
            <a:r>
              <a:rPr lang="en-US" altLang="zh-CN"/>
              <a:t> </a:t>
            </a:r>
            <a:r>
              <a:rPr lang="en-US" altLang="zh-CN">
                <a:solidFill>
                  <a:srgbClr val="FF0000"/>
                </a:solidFill>
                <a:latin typeface="Arial Black" panose="020B0A04020102020204" charset="0"/>
                <a:cs typeface="Arial Black" panose="020B0A04020102020204" charset="0"/>
              </a:rPr>
              <a:t>Treatment</a:t>
            </a:r>
            <a:endParaRPr lang="en-US" altLang="zh-CN">
              <a:solidFill>
                <a:srgbClr val="FF0000"/>
              </a:solidFill>
              <a:latin typeface="Arial Black" panose="020B0A04020102020204" charset="0"/>
              <a:cs typeface="Arial Black" panose="020B0A04020102020204" charset="0"/>
            </a:endParaRPr>
          </a:p>
        </p:txBody>
      </p:sp>
      <p:sp>
        <p:nvSpPr>
          <p:cNvPr id="6146" name="Content Placeholder 2"/>
          <p:cNvSpPr>
            <a:spLocks noGrp="1"/>
          </p:cNvSpPr>
          <p:nvPr>
            <p:ph idx="1"/>
          </p:nvPr>
        </p:nvSpPr>
        <p:spPr/>
        <p:txBody>
          <a:bodyPr anchor="t" anchorCtr="0"/>
          <a:p>
            <a:pPr marL="0" indent="0">
              <a:buNone/>
            </a:pPr>
            <a:r>
              <a:rPr lang="en-US" altLang="zh-CN" sz="2400">
                <a:solidFill>
                  <a:srgbClr val="FF0000"/>
                </a:solidFill>
              </a:rPr>
              <a:t>Desired Outcome</a:t>
            </a:r>
            <a:endParaRPr lang="en-US" altLang="zh-CN" sz="2400">
              <a:solidFill>
                <a:srgbClr val="FF0000"/>
              </a:solidFill>
            </a:endParaRPr>
          </a:p>
          <a:p>
            <a:pPr marL="0" indent="0">
              <a:buNone/>
            </a:pPr>
            <a:r>
              <a:rPr lang="en-US" altLang="zh-CN" sz="2400"/>
              <a:t>Goal blood pressure values are less than 140/90 for uncomplicated hypertension and less than 130/80 for patients with chronic kidney disease, coronary artery disease (myocardial infarction [MI] or angina), or stroke.</a:t>
            </a:r>
            <a:endParaRPr lang="en-US" altLang="zh-CN" sz="2400"/>
          </a:p>
          <a:p>
            <a:pPr marL="0" indent="0">
              <a:buNone/>
            </a:pPr>
            <a:r>
              <a:rPr lang="en-US" altLang="zh-CN" sz="2400">
                <a:solidFill>
                  <a:srgbClr val="FF0000"/>
                </a:solidFill>
              </a:rPr>
              <a:t>Note</a:t>
            </a:r>
            <a:r>
              <a:rPr lang="en-US" altLang="zh-CN" sz="2400"/>
              <a:t> : the current recommendation of American diabetic association is stated that: People with diabetes and hypertension should be treated to a systolic blood pressure (SBP) goal of ,&lt;130 mmHg. Lower systolic targets, may be appropriate for certain individuals, such as younger patients, if it can be achieved without undue treatment burden. Patients with diabetes should be treated to a diastolic blood pressure (DBP) ,&lt;80 mmHg </a:t>
            </a:r>
            <a:endParaRPr lang="en-US" altLang="zh-CN" sz="2400"/>
          </a:p>
          <a:p>
            <a:pPr marL="0" indent="0">
              <a:buNone/>
            </a:pPr>
            <a:endParaRPr lang="en-US" altLang="zh-CN"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 </a:t>
            </a:r>
            <a:r>
              <a:rPr lang="en-US" sz="3200">
                <a:solidFill>
                  <a:srgbClr val="FF0000"/>
                </a:solidFill>
                <a:latin typeface="Arial Black" panose="020B0A04020102020204" charset="0"/>
                <a:cs typeface="Arial Black" panose="020B0A04020102020204" charset="0"/>
              </a:rPr>
              <a:t>A-Nonpharmacologic Therapy </a:t>
            </a:r>
            <a:endParaRPr lang="en-US" sz="3200">
              <a:solidFill>
                <a:srgbClr val="FF0000"/>
              </a:solidFill>
              <a:latin typeface="Arial Black" panose="020B0A04020102020204" charset="0"/>
              <a:cs typeface="Arial Black" panose="020B0A04020102020204" charset="0"/>
            </a:endParaRPr>
          </a:p>
        </p:txBody>
      </p:sp>
      <p:sp>
        <p:nvSpPr>
          <p:cNvPr id="3" name="Content Placeholder 2"/>
          <p:cNvSpPr>
            <a:spLocks noGrp="1"/>
          </p:cNvSpPr>
          <p:nvPr>
            <p:ph idx="1"/>
          </p:nvPr>
        </p:nvSpPr>
        <p:spPr/>
        <p:txBody>
          <a:bodyPr/>
          <a:p>
            <a:r>
              <a:rPr lang="en-US"/>
              <a:t>Weight reduction - BMI should be &lt; 25 kg/m2</a:t>
            </a:r>
            <a:endParaRPr lang="en-US"/>
          </a:p>
          <a:p>
            <a:r>
              <a:rPr lang="en-US"/>
              <a:t>Low-fat and saturated fat diet, Low-sodium diet 6 g sodium chloride per day. </a:t>
            </a:r>
            <a:endParaRPr lang="en-US"/>
          </a:p>
          <a:p>
            <a:r>
              <a:rPr lang="en-US"/>
              <a:t>Dynamic exercise - at least 30 minutes per day. </a:t>
            </a:r>
            <a:endParaRPr lang="en-US"/>
          </a:p>
          <a:p>
            <a:r>
              <a:rPr lang="en-US"/>
              <a:t>Reduce cardiovascular risk by stopping smoking</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 </a:t>
            </a:r>
            <a:r>
              <a:rPr lang="en-US">
                <a:solidFill>
                  <a:srgbClr val="FF0000"/>
                </a:solidFill>
              </a:rPr>
              <a:t>B-Pharmacologic Therapy:</a:t>
            </a:r>
            <a:endParaRPr lang="en-US">
              <a:solidFill>
                <a:srgbClr val="FF0000"/>
              </a:solidFill>
            </a:endParaRPr>
          </a:p>
        </p:txBody>
      </p:sp>
      <p:sp>
        <p:nvSpPr>
          <p:cNvPr id="3" name="Content Placeholder 2"/>
          <p:cNvSpPr>
            <a:spLocks noGrp="1"/>
          </p:cNvSpPr>
          <p:nvPr>
            <p:ph idx="1"/>
          </p:nvPr>
        </p:nvSpPr>
        <p:spPr/>
        <p:txBody>
          <a:bodyPr/>
          <a:p>
            <a:pPr marL="0" indent="0">
              <a:buNone/>
            </a:pPr>
            <a:r>
              <a:rPr lang="en-US" sz="2400"/>
              <a:t>1- Initial drug selection depends on the degree of BP elevation and the presence of comorbid conditions.</a:t>
            </a:r>
            <a:endParaRPr lang="en-US" sz="2400"/>
          </a:p>
          <a:p>
            <a:pPr marL="0" indent="0">
              <a:buNone/>
            </a:pPr>
            <a:endParaRPr lang="en-US" sz="2400"/>
          </a:p>
          <a:p>
            <a:pPr marL="0" indent="0">
              <a:buNone/>
            </a:pPr>
            <a:r>
              <a:rPr lang="en-US" sz="2400"/>
              <a:t>2- Primary antihypertensive agents that are acceptable as first-line options include thiazide-type diuretics, angiotensin converting enzyme (ACE) inhibitors, angiotensin II receptor blockers (ARBs), and calcium channel blockers (CCBs) (figure 1) (5)3-β-blockers are no longer recommended as 1st line agent for any patient group unless there is a compelling indication (e.g. angina). β-blockers were found to be less effective in reducing the major cardiovascular events, especially stroke, than other antihypertensives</a:t>
            </a:r>
            <a:endParaRPr lang="en-US" sz="2400"/>
          </a:p>
          <a:p>
            <a:pPr marL="0" indent="0">
              <a:buNone/>
            </a:pPr>
            <a:endParaRPr 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pPr marL="0" indent="0">
              <a:buNone/>
            </a:pPr>
            <a:r>
              <a:rPr lang="en-US" sz="2000"/>
              <a:t>3- β-blockers are no longer recommended as 1st line agent for </a:t>
            </a:r>
            <a:endParaRPr lang="en-US" sz="2000"/>
          </a:p>
          <a:p>
            <a:pPr marL="0" indent="0">
              <a:buNone/>
            </a:pPr>
            <a:r>
              <a:rPr lang="en-US" sz="2000"/>
              <a:t>any patient group unless there is a compelling indication (e.g. angina). β-blockers were found to be less effective in reducing the major </a:t>
            </a:r>
            <a:endParaRPr lang="en-US" sz="2000"/>
          </a:p>
          <a:p>
            <a:pPr marL="0" indent="0">
              <a:buNone/>
            </a:pPr>
            <a:r>
              <a:rPr lang="en-US" sz="2000"/>
              <a:t>cardiovascular events, especially stroke, than other antihypertensives (</a:t>
            </a:r>
            <a:endParaRPr lang="en-US" sz="2000"/>
          </a:p>
          <a:p>
            <a:pPr marL="0" indent="0">
              <a:buNone/>
            </a:pPr>
            <a:r>
              <a:rPr lang="en-US" sz="2000"/>
              <a:t>4- All patients with diabetes and hypertension should be treated with </a:t>
            </a:r>
            <a:endParaRPr lang="en-US" sz="2000"/>
          </a:p>
          <a:p>
            <a:pPr marL="0" indent="0">
              <a:buNone/>
            </a:pPr>
            <a:r>
              <a:rPr lang="en-US" sz="2000"/>
              <a:t>either an ACE inhibitor or an ARB. Both classes provide nephroprotection and reduced CV risk (4)</a:t>
            </a:r>
            <a:endParaRPr lang="en-US" sz="2000"/>
          </a:p>
          <a:p>
            <a:pPr marL="0" indent="0">
              <a:buNone/>
            </a:pPr>
            <a:r>
              <a:rPr lang="en-US" sz="2000"/>
              <a:t>5-Thiazides are the preferred type of diuretic for treating hypertension Loop diuretics are no more effective at lowering BP than thiazides unless renal function is significantly impaired (eGFR) &lt;30 mL/min per 1.73 m2 ). They are also a suitable choice if heart failure is present </a:t>
            </a:r>
            <a:endParaRPr lang="en-US" sz="2000"/>
          </a:p>
          <a:p>
            <a:pPr marL="0" indent="0">
              <a:buNone/>
            </a:pPr>
            <a:endParaRPr 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sp>
        <p:nvSpPr>
          <p:cNvPr id="3" name="Content Placeholder 2"/>
          <p:cNvSpPr>
            <a:spLocks noGrp="1"/>
          </p:cNvSpPr>
          <p:nvPr>
            <p:ph sz="half" idx="1"/>
          </p:nvPr>
        </p:nvSpPr>
        <p:spPr/>
        <p:txBody>
          <a:bodyPr/>
          <a:p>
            <a:pPr marL="0" indent="0">
              <a:buNone/>
            </a:pPr>
            <a:r>
              <a:rPr lang="en-US" sz="2000">
                <a:sym typeface="+mn-ea"/>
              </a:rPr>
              <a:t>6- Methyldopa is the most suitable drug choice for use in pregnancy because of its long-term safety record. Calcium channel blockers, and hydralazine are also used. β-Blockers, particularly atenolol, are used less often as they are associated with intrauterine growth retardation.</a:t>
            </a:r>
            <a:endParaRPr lang="en-US" sz="2000">
              <a:sym typeface="+mn-ea"/>
            </a:endParaRPr>
          </a:p>
          <a:p>
            <a:pPr marL="0" indent="0">
              <a:buNone/>
            </a:pPr>
            <a:endParaRPr lang="en-US" sz="2000"/>
          </a:p>
          <a:p>
            <a:endParaRPr lang="en-US" sz="2000"/>
          </a:p>
        </p:txBody>
      </p:sp>
      <p:pic>
        <p:nvPicPr>
          <p:cNvPr id="4" name="Content Placeholder 3"/>
          <p:cNvPicPr>
            <a:picLocks noChangeAspect="1"/>
          </p:cNvPicPr>
          <p:nvPr>
            <p:ph sz="half" idx="2"/>
          </p:nvPr>
        </p:nvPicPr>
        <p:blipFill>
          <a:blip r:embed="rId1"/>
          <a:stretch>
            <a:fillRect/>
          </a:stretch>
        </p:blipFill>
        <p:spPr>
          <a:xfrm>
            <a:off x="4648200" y="1256665"/>
            <a:ext cx="4038600" cy="47879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72745" y="190500"/>
            <a:ext cx="8314055" cy="822960"/>
          </a:xfrm>
        </p:spPr>
        <p:txBody>
          <a:bodyPr/>
          <a:p>
            <a:r>
              <a:rPr lang="en-US" sz="2800">
                <a:solidFill>
                  <a:srgbClr val="FF0000"/>
                </a:solidFill>
              </a:rPr>
              <a:t>Comorbidities can help guide choice of  antihypertensive medication: </a:t>
            </a:r>
            <a:endParaRPr lang="en-US" sz="2800">
              <a:solidFill>
                <a:srgbClr val="FF0000"/>
              </a:solidFill>
            </a:endParaRPr>
          </a:p>
        </p:txBody>
      </p:sp>
      <p:sp>
        <p:nvSpPr>
          <p:cNvPr id="3" name="Content Placeholder 2"/>
          <p:cNvSpPr>
            <a:spLocks noGrp="1"/>
          </p:cNvSpPr>
          <p:nvPr>
            <p:ph idx="1"/>
          </p:nvPr>
        </p:nvSpPr>
        <p:spPr/>
        <p:txBody>
          <a:bodyPr/>
          <a:p>
            <a:r>
              <a:rPr lang="en-US" sz="2400"/>
              <a:t>CKD: ACEI or ARB.</a:t>
            </a:r>
            <a:endParaRPr lang="en-US" sz="2400"/>
          </a:p>
          <a:p>
            <a:r>
              <a:rPr lang="en-US" sz="2400"/>
              <a:t>Heart failure: ACEI or ARB, β-blocker, aldosterone antagonist, diuretics.</a:t>
            </a:r>
            <a:endParaRPr lang="en-US" sz="2400"/>
          </a:p>
          <a:p>
            <a:r>
              <a:rPr lang="en-US" sz="2400"/>
              <a:t>Myocardial infarction: β-blocker, ACEI, aldosterone antagonist.</a:t>
            </a:r>
            <a:endParaRPr lang="en-US" sz="2400"/>
          </a:p>
          <a:p>
            <a:r>
              <a:rPr lang="en-US" sz="2400"/>
              <a:t>Migraines: β-blockers, CCBs.</a:t>
            </a:r>
            <a:endParaRPr lang="en-US" sz="2400"/>
          </a:p>
          <a:p>
            <a:r>
              <a:rPr lang="en-US" sz="2400"/>
              <a:t>Benign prostatic hypertrophy: α-blockers.</a:t>
            </a:r>
            <a:endParaRPr lang="en-US" sz="2400"/>
          </a:p>
          <a:p>
            <a:r>
              <a:rPr lang="en-US" sz="2400"/>
              <a:t>Essential tremor: β-blockers.</a:t>
            </a:r>
            <a:endParaRPr lang="en-US" sz="2400"/>
          </a:p>
          <a:p>
            <a:r>
              <a:rPr lang="en-US" sz="2400"/>
              <a:t>Hyperthyroidism: β-blockers (nonselective).</a:t>
            </a:r>
            <a:endParaRPr lang="en-US" sz="2400"/>
          </a:p>
          <a:p>
            <a:r>
              <a:rPr lang="en-US" sz="2400"/>
              <a:t>Asthma : Calicum channel blockers (CCBs)</a:t>
            </a:r>
            <a:endParaRPr lang="en-US" sz="2400"/>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18147</Words>
  <Application>WPS Presentation</Application>
  <PresentationFormat/>
  <Paragraphs>234</Paragraphs>
  <Slides>26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26</vt:i4>
      </vt:variant>
    </vt:vector>
  </HeadingPairs>
  <TitlesOfParts>
    <vt:vector size="34" baseType="lpstr">
      <vt:lpstr>Arial</vt:lpstr>
      <vt:lpstr>SimSun</vt:lpstr>
      <vt:lpstr>Wingdings</vt:lpstr>
      <vt:lpstr>Calibri</vt:lpstr>
      <vt:lpstr>Microsoft YaHei</vt:lpstr>
      <vt:lpstr>Arial Unicode MS</vt:lpstr>
      <vt:lpstr>Arial Black</vt:lpstr>
      <vt:lpstr>Gear Drives</vt:lpstr>
      <vt:lpstr>5th Class, 2nd Semester              </vt:lpstr>
      <vt:lpstr> Cardiovascular Disorders</vt:lpstr>
      <vt:lpstr>  Clinical presentation  </vt:lpstr>
      <vt:lpstr> Treatment</vt:lpstr>
      <vt:lpstr> A-Nonpharmacologic Therapy (2)</vt:lpstr>
      <vt:lpstr> B-Pharmacologic Therapy:</vt:lpstr>
      <vt:lpstr>PowerPoint 演示文稿</vt:lpstr>
      <vt:lpstr>PowerPoint 演示文稿</vt:lpstr>
      <vt:lpstr>Comorbidities can help guide choice of  antihypertensive medication: (9)</vt:lpstr>
      <vt:lpstr> Hypertensive Urgency and Emergency (5)(9)</vt:lpstr>
      <vt:lpstr>PowerPoint 演示文稿</vt:lpstr>
      <vt:lpstr> 2-Heart Failure</vt:lpstr>
      <vt:lpstr> Clinical Manifestations</vt:lpstr>
      <vt:lpstr> B-Right -sided failure.</vt:lpstr>
      <vt:lpstr> Investigations</vt:lpstr>
      <vt:lpstr> Treatment</vt:lpstr>
      <vt:lpstr> Pharmacologic Treatment</vt:lpstr>
      <vt:lpstr>PowerPoint 演示文稿</vt:lpstr>
      <vt:lpstr> B-Angiotensin-Converting Enzyme(ACE) Inhibitors:</vt:lpstr>
      <vt:lpstr>PowerPoint 演示文稿</vt:lpstr>
      <vt:lpstr> E-Aldosterone Antagonists:</vt:lpstr>
      <vt:lpstr> F-Diuretics:</vt:lpstr>
      <vt:lpstr> H-Digoxin</vt:lpstr>
      <vt:lpstr>B-Heart Failure Caused by Diastolic Dysfunction</vt:lpstr>
      <vt:lpstr> Pulmonary edema(16)</vt:lpstr>
      <vt:lpstr>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Class, 2nd Semester              </dc:title>
  <dc:creator>kjh</dc:creator>
  <cp:lastModifiedBy>kjh</cp:lastModifiedBy>
  <cp:revision>10</cp:revision>
  <dcterms:created xsi:type="dcterms:W3CDTF">2024-01-31T08:45:00Z</dcterms:created>
  <dcterms:modified xsi:type="dcterms:W3CDTF">2024-02-01T07:42:18Z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1033-12.2.0.13431</vt:lpwstr>
  </property>
  <property fmtid="{D5CDD505-2E9C-101B-9397-08002B2CF9AE}" pid="3" name="ICV">
    <vt:lpwstr>1B7C3D36B0994DB2B76F3CFA6CD48800_12</vt:lpwstr>
  </property>
</Properties>
</file>