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1" r:id="rId5"/>
    <p:sldId id="266" r:id="rId6"/>
    <p:sldId id="265" r:id="rId7"/>
    <p:sldId id="258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1038-E347-4865-AC74-34EE91F84C78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7456D7-24ED-492C-B388-9BF5C5F52AB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1038-E347-4865-AC74-34EE91F84C78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56D7-24ED-492C-B388-9BF5C5F52A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1038-E347-4865-AC74-34EE91F84C78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56D7-24ED-492C-B388-9BF5C5F52A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1038-E347-4865-AC74-34EE91F84C78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7456D7-24ED-492C-B388-9BF5C5F52AB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1038-E347-4865-AC74-34EE91F84C78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7456D7-24ED-492C-B388-9BF5C5F52A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1038-E347-4865-AC74-34EE91F84C78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7456D7-24ED-492C-B388-9BF5C5F52AB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1038-E347-4865-AC74-34EE91F84C78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7456D7-24ED-492C-B388-9BF5C5F52AB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1038-E347-4865-AC74-34EE91F84C78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7456D7-24ED-492C-B388-9BF5C5F52AB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1038-E347-4865-AC74-34EE91F84C78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7456D7-24ED-492C-B388-9BF5C5F52A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1038-E347-4865-AC74-34EE91F84C78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7456D7-24ED-492C-B388-9BF5C5F52AB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1038-E347-4865-AC74-34EE91F84C78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7456D7-24ED-492C-B388-9BF5C5F52AB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9D71038-E347-4865-AC74-34EE91F84C78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C7456D7-24ED-492C-B388-9BF5C5F52AB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362200"/>
            <a:ext cx="7543800" cy="1828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Pharmacognosy III, 3</a:t>
            </a:r>
            <a:r>
              <a:rPr lang="en-US" baseline="30000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stage, 2</a:t>
            </a:r>
            <a:r>
              <a:rPr lang="en-US" baseline="30000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Semeter</a:t>
            </a:r>
            <a:endParaRPr lang="en-US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8458200" cy="2590800"/>
          </a:xfrm>
        </p:spPr>
        <p:txBody>
          <a:bodyPr>
            <a:noAutofit/>
          </a:bodyPr>
          <a:lstStyle/>
          <a:p>
            <a:pPr algn="ctr"/>
            <a:r>
              <a:rPr lang="ar-BH" sz="4800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م.د شيرين محمد مكي الحسيني</a:t>
            </a:r>
            <a:endParaRPr lang="en-US" sz="4800" dirty="0" smtClean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800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Lab. 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638"/>
            <a:ext cx="304800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535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71800"/>
            <a:ext cx="7543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dbl" dirty="0" smtClean="0"/>
              <a:t>Quantitative and Qualitative Analysis  of  </a:t>
            </a:r>
            <a:r>
              <a:rPr lang="en-US" b="1" u="dbl" dirty="0" err="1" smtClean="0"/>
              <a:t>Piperine</a:t>
            </a:r>
            <a:r>
              <a:rPr lang="en-US" b="1" u="dbl" dirty="0" smtClean="0"/>
              <a:t> Alkaloid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607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971800"/>
            <a:ext cx="7543800" cy="2152650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5425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14799"/>
            <a:ext cx="365760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523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3276600"/>
            <a:ext cx="9144000" cy="19812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Wagner 's Test:</a:t>
            </a:r>
          </a:p>
          <a:p>
            <a:r>
              <a:rPr lang="en-US" sz="2800" dirty="0">
                <a:solidFill>
                  <a:srgbClr val="FF0000"/>
                </a:solidFill>
              </a:rPr>
              <a:t>Aim: </a:t>
            </a:r>
            <a:r>
              <a:rPr lang="en-US" sz="2800" dirty="0" smtClean="0"/>
              <a:t>   To </a:t>
            </a:r>
            <a:r>
              <a:rPr lang="en-US" sz="2800" dirty="0"/>
              <a:t>indicate in general the alkaloid as other alkaloids.</a:t>
            </a:r>
          </a:p>
          <a:p>
            <a:r>
              <a:rPr lang="en-US" sz="2800" dirty="0" err="1">
                <a:solidFill>
                  <a:srgbClr val="FF0000"/>
                </a:solidFill>
              </a:rPr>
              <a:t>Equipments</a:t>
            </a:r>
            <a:r>
              <a:rPr lang="en-US" sz="2800" dirty="0">
                <a:solidFill>
                  <a:srgbClr val="FF0000"/>
                </a:solidFill>
              </a:rPr>
              <a:t> and Reagents:</a:t>
            </a:r>
          </a:p>
          <a:p>
            <a:r>
              <a:rPr lang="en-US" sz="2800" dirty="0" smtClean="0"/>
              <a:t>Test tube.</a:t>
            </a:r>
            <a:endParaRPr lang="en-US" sz="2800" dirty="0"/>
          </a:p>
          <a:p>
            <a:r>
              <a:rPr lang="en-US" sz="2800" dirty="0"/>
              <a:t>Ethanol.</a:t>
            </a:r>
          </a:p>
          <a:p>
            <a:r>
              <a:rPr lang="en-US" sz="2800" dirty="0" err="1"/>
              <a:t>HCl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Procedure: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18288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1- </a:t>
            </a:r>
            <a:r>
              <a:rPr lang="en-US" sz="2800" b="1" dirty="0" err="1" smtClean="0">
                <a:solidFill>
                  <a:srgbClr val="FF0000"/>
                </a:solidFill>
              </a:rPr>
              <a:t>Preperation</a:t>
            </a:r>
            <a:r>
              <a:rPr lang="en-US" sz="2800" b="1" dirty="0" smtClean="0">
                <a:solidFill>
                  <a:srgbClr val="FF0000"/>
                </a:solidFill>
              </a:rPr>
              <a:t> of </a:t>
            </a:r>
            <a:r>
              <a:rPr lang="en-US" sz="2800" b="1" dirty="0" err="1" smtClean="0">
                <a:solidFill>
                  <a:srgbClr val="FF0000"/>
                </a:solidFill>
              </a:rPr>
              <a:t>Wagners</a:t>
            </a:r>
            <a:r>
              <a:rPr lang="en-US" sz="2800" b="1" dirty="0">
                <a:solidFill>
                  <a:srgbClr val="FF0000"/>
                </a:solidFill>
              </a:rPr>
              <a:t> reagent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  <a:r>
              <a:rPr lang="ar-BH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This </a:t>
            </a:r>
            <a:r>
              <a:rPr lang="en-US" sz="2800" b="1" dirty="0"/>
              <a:t>reagent is prepared by dissolving </a:t>
            </a:r>
            <a:r>
              <a:rPr lang="en-US" sz="2800" b="1" dirty="0" smtClean="0"/>
              <a:t>1 </a:t>
            </a:r>
            <a:r>
              <a:rPr lang="en-US" sz="2800" b="1" dirty="0"/>
              <a:t>gm of iodine and </a:t>
            </a:r>
            <a:r>
              <a:rPr lang="en-US" sz="2800" b="1" dirty="0" smtClean="0"/>
              <a:t>3 gm </a:t>
            </a:r>
            <a:r>
              <a:rPr lang="en-US" sz="2800" b="1" dirty="0"/>
              <a:t>of potassium iodide in </a:t>
            </a:r>
            <a:r>
              <a:rPr lang="en-US" sz="2800" b="1" dirty="0" smtClean="0"/>
              <a:t>50 </a:t>
            </a:r>
            <a:r>
              <a:rPr lang="en-US" sz="2800" b="1" dirty="0"/>
              <a:t>mL of distilled water. This test is utilized to detect alkaloids, yielding a reddish-brown precipitate by reaction.</a:t>
            </a:r>
            <a:endParaRPr lang="en-US" sz="2800" b="1" dirty="0" smtClean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1905000"/>
            <a:ext cx="7543800" cy="914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641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85801"/>
            <a:ext cx="8229600" cy="3657599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/>
              <a:t> </a:t>
            </a:r>
            <a:r>
              <a:rPr lang="en-US" sz="3200" b="1" dirty="0" smtClean="0"/>
              <a:t>2- Take </a:t>
            </a:r>
            <a:r>
              <a:rPr lang="en-US" sz="3200" b="1" dirty="0"/>
              <a:t>few crystals of </a:t>
            </a:r>
            <a:r>
              <a:rPr lang="en-US" sz="3200" b="1" dirty="0" err="1"/>
              <a:t>piperine</a:t>
            </a:r>
            <a:r>
              <a:rPr lang="en-US" sz="3200" b="1" dirty="0"/>
              <a:t> alkaloid and dissolve in few </a:t>
            </a:r>
            <a:r>
              <a:rPr lang="en-US" sz="3200" b="1" dirty="0" err="1"/>
              <a:t>mls</a:t>
            </a:r>
            <a:r>
              <a:rPr lang="en-US" sz="3200" b="1" dirty="0"/>
              <a:t> of ethanol, in test tube then add 2 drops of </a:t>
            </a:r>
            <a:r>
              <a:rPr lang="en-US" sz="3200" b="1" dirty="0" err="1"/>
              <a:t>HCl</a:t>
            </a:r>
            <a:r>
              <a:rPr lang="en-US" sz="3200" b="1" dirty="0"/>
              <a:t>. Then add 2 drops of Wagner's reagent.</a:t>
            </a:r>
          </a:p>
          <a:p>
            <a:pPr algn="just"/>
            <a:r>
              <a:rPr lang="en-US" sz="3200" b="1" dirty="0">
                <a:solidFill>
                  <a:srgbClr val="FF0000"/>
                </a:solidFill>
              </a:rPr>
              <a:t>Result: </a:t>
            </a:r>
            <a:r>
              <a:rPr lang="en-US" sz="3200" b="1" dirty="0"/>
              <a:t>Brown precipitate will occur.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3794760" cy="914400"/>
          </a:xfrm>
        </p:spPr>
        <p:txBody>
          <a:bodyPr/>
          <a:lstStyle/>
          <a:p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4114800"/>
            <a:ext cx="34480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438400" y="5207259"/>
            <a:ext cx="3257550" cy="144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A: </a:t>
            </a:r>
            <a:r>
              <a:rPr lang="en-US" dirty="0" smtClean="0"/>
              <a:t>Wagner's </a:t>
            </a:r>
            <a:r>
              <a:rPr lang="en-US" dirty="0"/>
              <a:t>reagent.</a:t>
            </a:r>
            <a:br>
              <a:rPr lang="en-US" dirty="0"/>
            </a:br>
            <a:r>
              <a:rPr lang="en-US" dirty="0"/>
              <a:t>B. Result.</a:t>
            </a:r>
          </a:p>
        </p:txBody>
      </p:sp>
    </p:spTree>
    <p:extLst>
      <p:ext uri="{BB962C8B-B14F-4D97-AF65-F5344CB8AC3E}">
        <p14:creationId xmlns:p14="http://schemas.microsoft.com/office/powerpoint/2010/main" val="725217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4737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187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29000"/>
            <a:ext cx="9067800" cy="1676400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/>
              <a:t>By </a:t>
            </a:r>
            <a:r>
              <a:rPr lang="en-US" sz="2400" dirty="0"/>
              <a:t>the use of thin layer chromatography </a:t>
            </a:r>
            <a:r>
              <a:rPr lang="en-US" sz="2400" b="1" dirty="0"/>
              <a:t>(T.L.C)</a:t>
            </a:r>
            <a:endParaRPr lang="en-US" sz="2400" dirty="0"/>
          </a:p>
          <a:p>
            <a:pPr lvl="0"/>
            <a:r>
              <a:rPr lang="en-US" sz="2400" dirty="0">
                <a:solidFill>
                  <a:srgbClr val="FF0000"/>
                </a:solidFill>
              </a:rPr>
              <a:t>The stationary phase = </a:t>
            </a:r>
            <a:r>
              <a:rPr lang="en-US" sz="2400" i="1" dirty="0"/>
              <a:t>Silica gel G</a:t>
            </a:r>
            <a:r>
              <a:rPr lang="en-US" sz="2400" b="1" i="1" dirty="0"/>
              <a:t>.</a:t>
            </a:r>
            <a:endParaRPr lang="en-US" sz="2400" dirty="0"/>
          </a:p>
          <a:p>
            <a:pPr lvl="0"/>
            <a:r>
              <a:rPr lang="en-US" sz="2400" dirty="0">
                <a:solidFill>
                  <a:srgbClr val="FF0000"/>
                </a:solidFill>
              </a:rPr>
              <a:t>The mobile phase =</a:t>
            </a:r>
            <a:r>
              <a:rPr lang="en-US" sz="2400" b="1" i="1" dirty="0"/>
              <a:t>Toluene: </a:t>
            </a:r>
            <a:r>
              <a:rPr lang="en-US" sz="2400" b="1" i="1" dirty="0" err="1"/>
              <a:t>Diethylether</a:t>
            </a:r>
            <a:r>
              <a:rPr lang="en-US" sz="2400" b="1" i="1" dirty="0"/>
              <a:t>: </a:t>
            </a:r>
            <a:r>
              <a:rPr lang="en-US" sz="2400" b="1" i="1" dirty="0" err="1"/>
              <a:t>Diaxon</a:t>
            </a:r>
            <a:r>
              <a:rPr lang="en-US" sz="2400" b="1" i="1" dirty="0"/>
              <a:t> (62.5:21.5:16).</a:t>
            </a:r>
            <a:endParaRPr lang="en-US" sz="2400" dirty="0"/>
          </a:p>
          <a:p>
            <a:pPr lvl="0"/>
            <a:r>
              <a:rPr lang="en-US" sz="2400" dirty="0" smtClean="0">
                <a:solidFill>
                  <a:srgbClr val="FF0000"/>
                </a:solidFill>
              </a:rPr>
              <a:t>The </a:t>
            </a:r>
            <a:r>
              <a:rPr lang="en-US" sz="2400" dirty="0">
                <a:solidFill>
                  <a:srgbClr val="FF0000"/>
                </a:solidFill>
              </a:rPr>
              <a:t>spray reagent =</a:t>
            </a:r>
            <a:r>
              <a:rPr lang="en-US" sz="2400" b="1" i="1" dirty="0" err="1"/>
              <a:t>Dragendorff's</a:t>
            </a:r>
            <a:r>
              <a:rPr lang="en-US" sz="2400" b="1" i="1" dirty="0"/>
              <a:t> reagent.</a:t>
            </a:r>
            <a:endParaRPr lang="en-US" sz="2400" dirty="0"/>
          </a:p>
          <a:p>
            <a:pPr lvl="0"/>
            <a:r>
              <a:rPr lang="en-US" sz="2400" dirty="0">
                <a:solidFill>
                  <a:srgbClr val="FF0000"/>
                </a:solidFill>
              </a:rPr>
              <a:t>Mechanism of separation = </a:t>
            </a:r>
            <a:r>
              <a:rPr lang="en-US" sz="2400" i="1" dirty="0"/>
              <a:t>Adsorption</a:t>
            </a:r>
            <a:r>
              <a:rPr lang="en-US" sz="2400" dirty="0"/>
              <a:t>.</a:t>
            </a:r>
          </a:p>
          <a:p>
            <a:pPr lvl="0"/>
            <a:r>
              <a:rPr lang="en-US" sz="2400" dirty="0">
                <a:solidFill>
                  <a:srgbClr val="FF0000"/>
                </a:solidFill>
              </a:rPr>
              <a:t>Developing = </a:t>
            </a:r>
            <a:r>
              <a:rPr lang="en-US" sz="2400" i="1" dirty="0"/>
              <a:t>Ascending</a:t>
            </a:r>
            <a:r>
              <a:rPr lang="en-US" sz="2400" b="1" i="1" dirty="0"/>
              <a:t>.</a:t>
            </a:r>
            <a:endParaRPr lang="en-US" sz="2400" dirty="0"/>
          </a:p>
          <a:p>
            <a:pPr marL="18288" indent="0" rtl="1">
              <a:buNone/>
            </a:pPr>
            <a:r>
              <a:rPr lang="en-US" sz="2800" dirty="0"/>
              <a:t> </a:t>
            </a:r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382000" cy="9144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The Identification of  </a:t>
            </a:r>
            <a:r>
              <a:rPr lang="en-US" sz="2800" dirty="0" err="1">
                <a:solidFill>
                  <a:srgbClr val="FF0000"/>
                </a:solidFill>
              </a:rPr>
              <a:t>Piperine</a:t>
            </a:r>
            <a:r>
              <a:rPr lang="en-US" sz="2800" dirty="0">
                <a:solidFill>
                  <a:srgbClr val="FF0000"/>
                </a:solidFill>
              </a:rPr>
              <a:t> Alkaloid By Chromatography (TLC) </a:t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76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352800"/>
            <a:ext cx="9144000" cy="3352800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</a:rPr>
              <a:t>Procedure: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1- Prepare </a:t>
            </a:r>
            <a:r>
              <a:rPr lang="en-US" sz="2800" dirty="0"/>
              <a:t>100ml of mobile phase, and place it in the glass tank.</a:t>
            </a:r>
            <a:br>
              <a:rPr lang="en-US" sz="2800" dirty="0"/>
            </a:br>
            <a:r>
              <a:rPr lang="en-US" sz="2800" dirty="0" smtClean="0"/>
              <a:t>2- Cover </a:t>
            </a:r>
            <a:r>
              <a:rPr lang="en-US" sz="2800" dirty="0"/>
              <a:t>the tank with glass lid and allow standing for 45 minutes before use.</a:t>
            </a:r>
            <a:br>
              <a:rPr lang="en-US" sz="2800" dirty="0"/>
            </a:br>
            <a:r>
              <a:rPr lang="en-US" sz="2800" dirty="0" smtClean="0"/>
              <a:t>3- Apply </a:t>
            </a:r>
            <a:r>
              <a:rPr lang="en-US" sz="2800" dirty="0"/>
              <a:t>the sample spots, and the standard spot on the silica gel plates, on the base line.</a:t>
            </a:r>
            <a:br>
              <a:rPr lang="en-US" sz="2800" dirty="0"/>
            </a:br>
            <a:r>
              <a:rPr lang="en-US" sz="2800" dirty="0" smtClean="0"/>
              <a:t>4- Put </a:t>
            </a:r>
            <a:r>
              <a:rPr lang="en-US" sz="2800" dirty="0"/>
              <a:t>the silica gel plate in the glass tank and allow the mobile phase to rise to about two-third the plate.</a:t>
            </a:r>
            <a:br>
              <a:rPr lang="en-US" sz="2800" dirty="0"/>
            </a:br>
            <a:r>
              <a:rPr lang="en-US" sz="2800" dirty="0" smtClean="0"/>
              <a:t>5- Remove </a:t>
            </a:r>
            <a:r>
              <a:rPr lang="en-US" sz="2800" dirty="0"/>
              <a:t>the plate from the tank, and allow drying, and then detecting the spots by the use of the spray reagent.</a:t>
            </a:r>
            <a:br>
              <a:rPr lang="en-US" sz="2800" dirty="0"/>
            </a:br>
            <a:r>
              <a:rPr lang="en-US" sz="2800" dirty="0">
                <a:solidFill>
                  <a:srgbClr val="FF0000"/>
                </a:solidFill>
              </a:rPr>
              <a:t>Result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  <a:r>
              <a:rPr lang="en-US" sz="2800" dirty="0" smtClean="0"/>
              <a:t>Orange </a:t>
            </a:r>
            <a:r>
              <a:rPr lang="en-US" sz="2800" dirty="0"/>
              <a:t>spot will appear.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645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9612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141</TotalTime>
  <Words>201</Words>
  <Application>Microsoft Office PowerPoint</Application>
  <PresentationFormat>On-screen Show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Elemental</vt:lpstr>
      <vt:lpstr>Pharmacognosy III, 3rd stage, 2nd Semeter</vt:lpstr>
      <vt:lpstr>Quantitative and Qualitative Analysis  of  Piperine Alkaloid  </vt:lpstr>
      <vt:lpstr>PowerPoint Presentation</vt:lpstr>
      <vt:lpstr>PowerPoint Presentation</vt:lpstr>
      <vt:lpstr>PowerPoint Presentation</vt:lpstr>
      <vt:lpstr>PowerPoint Presentation</vt:lpstr>
      <vt:lpstr>The Identification of  Piperine Alkaloid By Chromatography (TLC)  </vt:lpstr>
      <vt:lpstr>Procedure: 1- Prepare 100ml of mobile phase, and place it in the glass tank. 2- Cover the tank with glass lid and allow standing for 45 minutes before use. 3- Apply the sample spots, and the standard spot on the silica gel plates, on the base line. 4- Put the silica gel plate in the glass tank and allow the mobile phase to rise to about two-third the plate. 5- Remove the plate from the tank, and allow drying, and then detecting the spots by the use of the spray reagent. Result: Orange spot will appear. </vt:lpstr>
      <vt:lpstr>PowerPoint Presentation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Pharmacognosy III, 3rd stage, 2nd Semeter</dc:title>
  <dc:creator>Maher</dc:creator>
  <cp:lastModifiedBy>Maher</cp:lastModifiedBy>
  <cp:revision>13</cp:revision>
  <dcterms:created xsi:type="dcterms:W3CDTF">2024-02-01T06:44:26Z</dcterms:created>
  <dcterms:modified xsi:type="dcterms:W3CDTF">2024-02-08T06:43:36Z</dcterms:modified>
</cp:coreProperties>
</file>