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82" r:id="rId21"/>
    <p:sldId id="275" r:id="rId22"/>
    <p:sldId id="276" r:id="rId23"/>
    <p:sldId id="277" r:id="rId24"/>
    <p:sldId id="278" r:id="rId25"/>
    <p:sldId id="279" r:id="rId26"/>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160"/>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9144000" cy="6858000"/>
          </a:xfrm>
          <a:prstGeom prst="rect">
            <a:avLst/>
          </a:prstGeom>
          <a:noFill/>
          <a:ln w="9525">
            <a:noFill/>
          </a:ln>
        </p:spPr>
      </p:pic>
      <p:sp>
        <p:nvSpPr>
          <p:cNvPr id="2051" name="Rectangle 3"/>
          <p:cNvSpPr>
            <a:spLocks noGrp="1" noChangeArrowheads="1"/>
          </p:cNvSpPr>
          <p:nvPr>
            <p:ph type="ctrTitle"/>
          </p:nvPr>
        </p:nvSpPr>
        <p:spPr>
          <a:xfrm>
            <a:off x="1547813" y="1701800"/>
            <a:ext cx="6908800" cy="1082675"/>
          </a:xfrm>
        </p:spPr>
        <p:txBody>
          <a:bodyPr/>
          <a:lstStyle>
            <a:lvl1pPr algn="r">
              <a:defRPr/>
            </a:lvl1pPr>
          </a:lstStyle>
          <a:p>
            <a:pPr lvl="0" fontAlgn="base"/>
            <a:r>
              <a:rPr lang="en-US" altLang="zh-CN" strike="noStrike" noProof="0" smtClean="0"/>
              <a:t>Click to edit Master title style</a:t>
            </a:r>
            <a:endParaRPr lang="en-US" altLang="zh-CN" strike="noStrike" noProof="0" smtClean="0"/>
          </a:p>
        </p:txBody>
      </p:sp>
      <p:sp>
        <p:nvSpPr>
          <p:cNvPr id="2052" name="Rectangle 4"/>
          <p:cNvSpPr>
            <a:spLocks noGrp="1" noChangeArrowheads="1"/>
          </p:cNvSpPr>
          <p:nvPr>
            <p:ph type="subTitle" idx="1"/>
          </p:nvPr>
        </p:nvSpPr>
        <p:spPr>
          <a:xfrm>
            <a:off x="1547813" y="2927350"/>
            <a:ext cx="6913562" cy="1752600"/>
          </a:xfrm>
        </p:spPr>
        <p:txBody>
          <a:bodyPr/>
          <a:lstStyle>
            <a:lvl1pPr marL="0" indent="0" algn="r">
              <a:buFontTx/>
              <a:buNone/>
              <a:defRPr/>
            </a:lvl1pPr>
          </a:lstStyle>
          <a:p>
            <a:pPr lvl="0" fontAlgn="base"/>
            <a:r>
              <a:rPr lang="en-US" altLang="zh-CN" strike="noStrike" noProof="0" smtClean="0"/>
              <a:t>Click to edit Master subtitle style</a:t>
            </a:r>
            <a:endParaRPr lang="en-US" altLang="zh-CN" strike="noStrike" noProof="0" smtClean="0"/>
          </a:p>
        </p:txBody>
      </p:sp>
      <p:sp>
        <p:nvSpPr>
          <p:cNvPr id="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fontAlgn="base"/>
            <a:endParaRPr lang="zh-CN" altLang="en-US" strike="noStrike" noProof="1" dirty="0"/>
          </a:p>
        </p:txBody>
      </p:sp>
      <p:sp>
        <p:nvSpPr>
          <p:cNvPr id="1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fontAlgn="base"/>
            <a:endParaRPr lang="zh-CN" altLang="en-US" strike="noStrike" noProof="1" dirty="0"/>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457200" y="190500"/>
            <a:ext cx="6019800" cy="5937250"/>
          </a:xfrm>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fontAlgn="base"/>
            <a:r>
              <a:rPr lang="en-US" strike="noStrike" noProof="1" smtClean="0"/>
              <a:t>Click to edit Master text styles</a:t>
            </a:r>
            <a:endParaRPr lang="en-US" strike="noStrike" noProof="1" smtClean="0"/>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457200" y="1174750"/>
            <a:ext cx="4038600" cy="4953000"/>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4648200" y="1174750"/>
            <a:ext cx="4038600" cy="4953000"/>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Date Placeholder 4"/>
          <p:cNvSpPr>
            <a:spLocks noGrp="1"/>
          </p:cNvSpPr>
          <p:nvPr>
            <p:ph type="dt" sz="half" idx="10"/>
          </p:nvPr>
        </p:nvSpPr>
        <p:spPr/>
        <p:txBody>
          <a:bodyPr/>
          <a:p>
            <a:pPr lvl="0" fontAlgn="base"/>
            <a:endParaRPr lang="zh-CN" altLang="en-US" strike="noStrike" noProof="1" dirty="0"/>
          </a:p>
        </p:txBody>
      </p:sp>
      <p:sp>
        <p:nvSpPr>
          <p:cNvPr id="6" name="Footer Placeholder 5"/>
          <p:cNvSpPr>
            <a:spLocks noGrp="1"/>
          </p:cNvSpPr>
          <p:nvPr>
            <p:ph type="ftr" sz="quarter" idx="11"/>
          </p:nvPr>
        </p:nvSpPr>
        <p:spPr/>
        <p:txBody>
          <a:bodyPr/>
          <a:p>
            <a:pPr lvl="0" fontAlgn="base"/>
            <a:endParaRPr lang="zh-CN" altLang="en-US" strike="noStrike" noProof="1" dirty="0"/>
          </a:p>
        </p:txBody>
      </p:sp>
      <p:sp>
        <p:nvSpPr>
          <p:cNvPr id="7" name="Slide Number Placeholder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630238" y="2505075"/>
            <a:ext cx="3868737" cy="3684588"/>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4629150" y="2505075"/>
            <a:ext cx="3887788" cy="3684588"/>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6"/>
          <p:cNvSpPr>
            <a:spLocks noGrp="1"/>
          </p:cNvSpPr>
          <p:nvPr>
            <p:ph type="dt" sz="half" idx="10"/>
          </p:nvPr>
        </p:nvSpPr>
        <p:spPr/>
        <p:txBody>
          <a:bodyPr/>
          <a:p>
            <a:pPr lvl="0" fontAlgn="base"/>
            <a:endParaRPr lang="zh-CN" altLang="en-US" strike="noStrike" noProof="1" dirty="0"/>
          </a:p>
        </p:txBody>
      </p:sp>
      <p:sp>
        <p:nvSpPr>
          <p:cNvPr id="8" name="Footer Placeholder 7"/>
          <p:cNvSpPr>
            <a:spLocks noGrp="1"/>
          </p:cNvSpPr>
          <p:nvPr>
            <p:ph type="ftr" sz="quarter" idx="11"/>
          </p:nvPr>
        </p:nvSpPr>
        <p:spPr/>
        <p:txBody>
          <a:bodyPr/>
          <a:p>
            <a:pPr lvl="0" fontAlgn="base"/>
            <a:endParaRPr lang="zh-CN" altLang="en-US" strike="noStrike" noProof="1" dirty="0"/>
          </a:p>
        </p:txBody>
      </p:sp>
      <p:sp>
        <p:nvSpPr>
          <p:cNvPr id="9" name="Slide Number Placeholder 8"/>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Date Placeholder 2"/>
          <p:cNvSpPr>
            <a:spLocks noGrp="1"/>
          </p:cNvSpPr>
          <p:nvPr>
            <p:ph type="dt" sz="half" idx="10"/>
          </p:nvPr>
        </p:nvSpPr>
        <p:spPr/>
        <p:txBody>
          <a:bodyPr/>
          <a:p>
            <a:pPr lvl="0" fontAlgn="base"/>
            <a:endParaRPr lang="zh-CN" altLang="en-US" strike="noStrike" noProof="1" dirty="0"/>
          </a:p>
        </p:txBody>
      </p:sp>
      <p:sp>
        <p:nvSpPr>
          <p:cNvPr id="4" name="Footer Placeholder 3"/>
          <p:cNvSpPr>
            <a:spLocks noGrp="1"/>
          </p:cNvSpPr>
          <p:nvPr>
            <p:ph type="ftr" sz="quarter" idx="11"/>
          </p:nvPr>
        </p:nvSpPr>
        <p:spPr/>
        <p:txBody>
          <a:bodyPr/>
          <a:p>
            <a:pPr lvl="0" fontAlgn="base"/>
            <a:endParaRPr lang="zh-CN" altLang="en-US" strike="noStrike" noProof="1" dirty="0"/>
          </a:p>
        </p:txBody>
      </p:sp>
      <p:sp>
        <p:nvSpPr>
          <p:cNvPr id="5" name="Slide Number Placeholder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lvl="0" fontAlgn="base"/>
            <a:endParaRPr lang="zh-CN" altLang="en-US" strike="noStrike" noProof="1" dirty="0"/>
          </a:p>
        </p:txBody>
      </p:sp>
      <p:sp>
        <p:nvSpPr>
          <p:cNvPr id="3" name="Footer Placeholder 2"/>
          <p:cNvSpPr>
            <a:spLocks noGrp="1"/>
          </p:cNvSpPr>
          <p:nvPr>
            <p:ph type="ftr" sz="quarter" idx="11"/>
          </p:nvPr>
        </p:nvSpPr>
        <p:spPr/>
        <p:txBody>
          <a:bodyPr/>
          <a:p>
            <a:pPr lvl="0" fontAlgn="base"/>
            <a:endParaRPr lang="zh-CN" altLang="en-US" strike="noStrike" noProof="1" dirty="0"/>
          </a:p>
        </p:txBody>
      </p:sp>
      <p:sp>
        <p:nvSpPr>
          <p:cNvPr id="4" name="Slide Number Placeholder 3"/>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lvl="0" fontAlgn="base"/>
            <a:endParaRPr lang="zh-CN" altLang="en-US" strike="noStrike" noProof="1" dirty="0"/>
          </a:p>
        </p:txBody>
      </p:sp>
      <p:sp>
        <p:nvSpPr>
          <p:cNvPr id="6" name="Footer Placeholder 5"/>
          <p:cNvSpPr>
            <a:spLocks noGrp="1"/>
          </p:cNvSpPr>
          <p:nvPr>
            <p:ph type="ftr" sz="quarter" idx="11"/>
          </p:nvPr>
        </p:nvSpPr>
        <p:spPr/>
        <p:txBody>
          <a:bodyPr/>
          <a:p>
            <a:pPr lvl="0" fontAlgn="base"/>
            <a:endParaRPr lang="zh-CN" altLang="en-US" strike="noStrike" noProof="1" dirty="0"/>
          </a:p>
        </p:txBody>
      </p:sp>
      <p:sp>
        <p:nvSpPr>
          <p:cNvPr id="7" name="Slide Number Placeholder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pPr fontAlgn="base"/>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lvl="0" fontAlgn="base"/>
            <a:endParaRPr lang="zh-CN" altLang="en-US" strike="noStrike" noProof="1" dirty="0"/>
          </a:p>
        </p:txBody>
      </p:sp>
      <p:sp>
        <p:nvSpPr>
          <p:cNvPr id="6" name="Footer Placeholder 5"/>
          <p:cNvSpPr>
            <a:spLocks noGrp="1"/>
          </p:cNvSpPr>
          <p:nvPr>
            <p:ph type="ftr" sz="quarter" idx="11"/>
          </p:nvPr>
        </p:nvSpPr>
        <p:spPr/>
        <p:txBody>
          <a:bodyPr/>
          <a:p>
            <a:pPr lvl="0" fontAlgn="base"/>
            <a:endParaRPr lang="zh-CN" altLang="en-US" strike="noStrike" noProof="1" dirty="0"/>
          </a:p>
        </p:txBody>
      </p:sp>
      <p:sp>
        <p:nvSpPr>
          <p:cNvPr id="7" name="Slide Number Placeholder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3"/>
          <p:cNvPicPr>
            <a:picLocks noChangeAspect="1"/>
          </p:cNvPicPr>
          <p:nvPr/>
        </p:nvPicPr>
        <p:blipFill>
          <a:blip r:embed="rId12"/>
          <a:stretch>
            <a:fillRect/>
          </a:stretch>
        </p:blipFill>
        <p:spPr>
          <a:xfrm>
            <a:off x="-6350" y="0"/>
            <a:ext cx="915035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8" name="Rectangle 4"/>
          <p:cNvSpPr>
            <a:spLocks noGrp="1"/>
          </p:cNvSpPr>
          <p:nvPr>
            <p:ph type="body"/>
          </p:nvPr>
        </p:nvSpPr>
        <p:spPr>
          <a:xfrm>
            <a:off x="457200" y="1174750"/>
            <a:ext cx="8229600" cy="4953000"/>
          </a:xfrm>
          <a:prstGeom prst="rect">
            <a:avLst/>
          </a:prstGeom>
          <a:noFill/>
          <a:ln w="9525">
            <a:noFill/>
          </a:ln>
        </p:spPr>
        <p:txBody>
          <a:bodyPr anchor="t" anchorCtr="0"/>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pPr lvl="0" fontAlgn="base"/>
            <a:endParaRPr lang="zh-CN" altLang="en-US" strike="noStrike" noProof="1" dirty="0"/>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lvl="0" fontAlgn="base"/>
            <a:endParaRPr lang="zh-CN" altLang="en-US" strike="noStrike" noProof="1" dirty="0"/>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3" name="Title 1"/>
          <p:cNvSpPr>
            <a:spLocks noGrp="1"/>
          </p:cNvSpPr>
          <p:nvPr>
            <p:ph type="ctrTitle"/>
          </p:nvPr>
        </p:nvSpPr>
        <p:spPr>
          <a:xfrm>
            <a:off x="1971040" y="1701800"/>
            <a:ext cx="4831080" cy="1082675"/>
          </a:xfrm>
        </p:spPr>
        <p:txBody>
          <a:bodyPr anchor="ctr" anchorCtr="0"/>
          <a:p>
            <a:pPr>
              <a:buClrTx/>
              <a:buSzTx/>
              <a:buFontTx/>
            </a:pPr>
            <a:r>
              <a:rPr lang="en-US" altLang="en-US" b="1" kern="1200" dirty="0">
                <a:solidFill>
                  <a:srgbClr val="000000"/>
                </a:solidFill>
                <a:latin typeface="Calibri" panose="020F0502020204030204" charset="0"/>
                <a:ea typeface="+mj-ea"/>
                <a:cs typeface="+mj-cs"/>
              </a:rPr>
              <a:t>5</a:t>
            </a:r>
            <a:r>
              <a:rPr lang="en-US" altLang="en-US" b="1" kern="1200" dirty="0">
                <a:solidFill>
                  <a:srgbClr val="000000"/>
                </a:solidFill>
                <a:latin typeface="Calibri" panose="020F0502020204030204" charset="0"/>
                <a:ea typeface="+mj-ea"/>
                <a:cs typeface="+mj-cs"/>
              </a:rPr>
              <a:t>th</a:t>
            </a:r>
            <a:r>
              <a:rPr lang="en-US" altLang="zh-CN" b="1" kern="1200" dirty="0">
                <a:solidFill>
                  <a:srgbClr val="000000"/>
                </a:solidFill>
                <a:latin typeface="Calibri" panose="020F0502020204030204" charset="0"/>
                <a:ea typeface="+mj-ea"/>
                <a:cs typeface="+mj-cs"/>
              </a:rPr>
              <a:t> Class, 2nd Semester</a:t>
            </a:r>
            <a:r>
              <a:rPr lang="en-US" altLang="en-US" b="1" kern="1200" dirty="0">
                <a:solidFill>
                  <a:srgbClr val="000000"/>
                </a:solidFill>
                <a:latin typeface="Calibri" panose="020F0502020204030204" charset="0"/>
                <a:ea typeface="+mj-ea"/>
                <a:cs typeface="+mj-cs"/>
              </a:rPr>
              <a:t>              </a:t>
            </a:r>
            <a:endParaRPr lang="en-US" altLang="en-US" b="1" kern="1200" dirty="0">
              <a:solidFill>
                <a:srgbClr val="000000"/>
              </a:solidFill>
              <a:latin typeface="Calibri" panose="020F0502020204030204" charset="0"/>
              <a:ea typeface="+mj-ea"/>
              <a:cs typeface="+mj-cs"/>
            </a:endParaRPr>
          </a:p>
        </p:txBody>
      </p:sp>
      <p:sp>
        <p:nvSpPr>
          <p:cNvPr id="3" name="Subtitle 2"/>
          <p:cNvSpPr>
            <a:spLocks noGrp="1"/>
          </p:cNvSpPr>
          <p:nvPr>
            <p:ph type="subTitle" idx="1"/>
          </p:nvPr>
        </p:nvSpPr>
        <p:spPr>
          <a:xfrm>
            <a:off x="1547813" y="2927350"/>
            <a:ext cx="6913563" cy="1752600"/>
          </a:xfrm>
        </p:spPr>
        <p:txBody>
          <a:bodyPr/>
          <a:p>
            <a:pPr marL="0" marR="0" indent="0" algn="ctr" defTabSz="914400" rtl="0" eaLnBrk="1" fontAlgn="base" latinLnBrk="0" hangingPunct="1">
              <a:lnSpc>
                <a:spcPct val="100000"/>
              </a:lnSpc>
              <a:spcBef>
                <a:spcPct val="20000"/>
              </a:spcBef>
              <a:spcAft>
                <a:spcPct val="0"/>
              </a:spcAft>
              <a:buClrTx/>
              <a:buSzTx/>
              <a:buFontTx/>
              <a:buNone/>
            </a:pPr>
            <a:r>
              <a:rPr kumimoji="0" lang="en-US" sz="3200" b="0" i="0" u="none" strike="noStrike" kern="1200" cap="none" spc="0" normalizeH="0" baseline="0" noProof="1">
                <a:solidFill>
                  <a:schemeClr val="tx1"/>
                </a:solidFill>
                <a:latin typeface="+mn-lt"/>
                <a:ea typeface="+mn-ea"/>
                <a:cs typeface="+mn-cs"/>
              </a:rPr>
              <a:t>Hospital Training  </a:t>
            </a:r>
            <a:endParaRPr kumimoji="0" lang="en-US" sz="3200" b="0" i="0" u="none" strike="noStrike" kern="1200" cap="none" spc="0" normalizeH="0" baseline="0" noProof="1">
              <a:solidFill>
                <a:schemeClr val="tx1"/>
              </a:solidFill>
              <a:latin typeface="+mn-lt"/>
              <a:ea typeface="+mn-ea"/>
              <a:cs typeface="+mn-cs"/>
            </a:endParaRPr>
          </a:p>
          <a:p>
            <a:pPr marL="0" marR="0" indent="0" algn="ctr" defTabSz="914400" rtl="0" eaLnBrk="1" fontAlgn="base" latinLnBrk="0" hangingPunct="1">
              <a:lnSpc>
                <a:spcPct val="100000"/>
              </a:lnSpc>
              <a:spcBef>
                <a:spcPct val="20000"/>
              </a:spcBef>
              <a:spcAft>
                <a:spcPct val="0"/>
              </a:spcAft>
              <a:buClrTx/>
              <a:buSzTx/>
              <a:buFontTx/>
              <a:buNone/>
            </a:pPr>
            <a:r>
              <a:rPr kumimoji="0" lang="en-US" sz="3200" b="0" i="0" u="none" strike="noStrike" kern="1200" cap="none" spc="0" normalizeH="0" baseline="0" noProof="1">
                <a:solidFill>
                  <a:srgbClr val="FF0000"/>
                </a:solidFill>
                <a:latin typeface="Arial Black" panose="020B0A04020102020204" charset="0"/>
                <a:ea typeface="+mn-ea"/>
                <a:cs typeface="Arial Black" panose="020B0A04020102020204" charset="0"/>
              </a:rPr>
              <a:t>Ph.D Teba Jasim Mohammed</a:t>
            </a:r>
            <a:endParaRPr kumimoji="0" lang="en-US" sz="3200" b="0" i="0" u="none" strike="noStrike" kern="1200" cap="none" spc="0" normalizeH="0" baseline="0" noProof="1">
              <a:solidFill>
                <a:srgbClr val="FF0000"/>
              </a:solidFill>
              <a:latin typeface="Arial Black" panose="020B0A04020102020204" charset="0"/>
              <a:ea typeface="+mn-ea"/>
              <a:cs typeface="Arial Black" panose="020B0A04020102020204" charset="0"/>
            </a:endParaRPr>
          </a:p>
        </p:txBody>
      </p:sp>
      <p:sp>
        <p:nvSpPr>
          <p:cNvPr id="3075" name="Rectangle 3"/>
          <p:cNvSpPr/>
          <p:nvPr/>
        </p:nvSpPr>
        <p:spPr>
          <a:xfrm>
            <a:off x="92075" y="184150"/>
            <a:ext cx="8070850" cy="1506538"/>
          </a:xfrm>
          <a:prstGeom prst="rect">
            <a:avLst/>
          </a:prstGeom>
          <a:noFill/>
          <a:ln w="9525">
            <a:noFill/>
          </a:ln>
        </p:spPr>
        <p:txBody>
          <a:bodyPr wrap="square" lIns="91440" tIns="45720" rIns="91440" bIns="45720" anchor="ctr" anchorCtr="0">
            <a:spAutoFit/>
          </a:bodyPr>
          <a:p>
            <a:pPr algn="justLow" defTabSz="914400">
              <a:buClrTx/>
              <a:buFontTx/>
              <a:tabLst>
                <a:tab pos="360680" algn="l"/>
              </a:tabLst>
            </a:pPr>
            <a:r>
              <a:rPr lang="en-GB" altLang="en-US" sz="2400" b="1" dirty="0">
                <a:solidFill>
                  <a:srgbClr val="000000"/>
                </a:solidFill>
                <a:latin typeface="Arial" panose="020B0604020202020204" pitchFamily="34" charset="0"/>
              </a:rPr>
              <a:t>Republic of Iraq</a:t>
            </a:r>
            <a:endParaRPr lang="en-US" altLang="zh-CN" sz="2400" b="1" dirty="0">
              <a:latin typeface="Arial" panose="020B0604020202020204" pitchFamily="34" charset="0"/>
            </a:endParaRPr>
          </a:p>
          <a:p>
            <a:pPr algn="justLow" defTabSz="914400" eaLnBrk="0" hangingPunct="0">
              <a:buClrTx/>
              <a:buFontTx/>
              <a:tabLst>
                <a:tab pos="360680" algn="l"/>
              </a:tabLst>
            </a:pPr>
            <a:r>
              <a:rPr lang="en-GB" altLang="en-US" sz="2000" b="1" dirty="0">
                <a:solidFill>
                  <a:srgbClr val="000000"/>
                </a:solidFill>
                <a:latin typeface="Arial" panose="020B0604020202020204" pitchFamily="34" charset="0"/>
              </a:rPr>
              <a:t>Ministry of Higher Education and Scientific Research</a:t>
            </a:r>
            <a:endParaRPr lang="en-US" altLang="zh-CN" sz="2400" b="1" dirty="0">
              <a:latin typeface="Arial" panose="020B0604020202020204" pitchFamily="34" charset="0"/>
            </a:endParaRPr>
          </a:p>
          <a:p>
            <a:pPr algn="justLow" defTabSz="914400" eaLnBrk="0" hangingPunct="0">
              <a:buClrTx/>
              <a:buFontTx/>
              <a:tabLst>
                <a:tab pos="360680" algn="l"/>
              </a:tabLst>
            </a:pPr>
            <a:r>
              <a:rPr lang="en-GB" altLang="en-US" sz="2400" b="1" dirty="0">
                <a:solidFill>
                  <a:srgbClr val="000000"/>
                </a:solidFill>
                <a:latin typeface="Arial" panose="020B0604020202020204" pitchFamily="34" charset="0"/>
              </a:rPr>
              <a:t>Al-</a:t>
            </a:r>
            <a:r>
              <a:rPr lang="en-GB" altLang="en-US" sz="2400" b="1" dirty="0" err="1">
                <a:solidFill>
                  <a:srgbClr val="000000"/>
                </a:solidFill>
                <a:latin typeface="Arial" panose="020B0604020202020204" pitchFamily="34" charset="0"/>
              </a:rPr>
              <a:t>Mustaqbal</a:t>
            </a:r>
            <a:r>
              <a:rPr lang="en-GB" altLang="en-US" sz="2400" b="1" dirty="0">
                <a:solidFill>
                  <a:srgbClr val="000000"/>
                </a:solidFill>
                <a:latin typeface="Arial" panose="020B0604020202020204" pitchFamily="34" charset="0"/>
              </a:rPr>
              <a:t> University</a:t>
            </a:r>
            <a:endParaRPr lang="en-US" altLang="zh-CN" sz="2400" b="1" dirty="0">
              <a:latin typeface="Arial" panose="020B0604020202020204" pitchFamily="34" charset="0"/>
            </a:endParaRPr>
          </a:p>
          <a:p>
            <a:pPr algn="justLow" defTabSz="914400" eaLnBrk="0" hangingPunct="0">
              <a:buClrTx/>
              <a:buFontTx/>
              <a:tabLst>
                <a:tab pos="360680" algn="l"/>
              </a:tabLst>
            </a:pPr>
            <a:r>
              <a:rPr lang="en-US" altLang="zh-CN" sz="2400" b="1" dirty="0">
                <a:solidFill>
                  <a:srgbClr val="000000"/>
                </a:solidFill>
                <a:latin typeface="Arial" panose="020B0604020202020204" pitchFamily="34" charset="0"/>
              </a:rPr>
              <a:t>College </a:t>
            </a:r>
            <a:r>
              <a:rPr lang="en-GB" altLang="en-US" sz="2400" b="1" dirty="0">
                <a:solidFill>
                  <a:srgbClr val="000000"/>
                </a:solidFill>
                <a:latin typeface="Arial" panose="020B0604020202020204" pitchFamily="34" charset="0"/>
              </a:rPr>
              <a:t>of Pharmacy</a:t>
            </a:r>
            <a:endParaRPr lang="en-GB" altLang="en-US" sz="2400" b="1" dirty="0">
              <a:latin typeface="Arial" panose="020B0604020202020204" pitchFamily="34" charset="0"/>
            </a:endParaRPr>
          </a:p>
        </p:txBody>
      </p:sp>
      <p:pic>
        <p:nvPicPr>
          <p:cNvPr id="3076" name="صورة 7"/>
          <p:cNvPicPr>
            <a:picLocks noChangeAspect="1"/>
          </p:cNvPicPr>
          <p:nvPr/>
        </p:nvPicPr>
        <p:blipFill>
          <a:blip r:embed="rId1"/>
          <a:srcRect l="7018" r="5264"/>
          <a:stretch>
            <a:fillRect/>
          </a:stretch>
        </p:blipFill>
        <p:spPr>
          <a:xfrm>
            <a:off x="7021513" y="188913"/>
            <a:ext cx="2022475" cy="2446337"/>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r>
              <a:rPr lang="en-US">
                <a:solidFill>
                  <a:srgbClr val="FF0000"/>
                </a:solidFill>
                <a:latin typeface="Arial Black" panose="020B0A04020102020204" charset="0"/>
                <a:cs typeface="Arial Black" panose="020B0A04020102020204" charset="0"/>
              </a:rPr>
              <a:t>Stroke</a:t>
            </a:r>
            <a:endParaRPr lang="en-US" altLang="en-US" sz="24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457200" y="952500"/>
            <a:ext cx="8229600" cy="4953000"/>
          </a:xfrm>
        </p:spPr>
        <p:txBody>
          <a:bodyPr/>
          <a:p>
            <a:pPr marL="0" indent="0">
              <a:buNone/>
            </a:pPr>
            <a:r>
              <a:rPr lang="en-US" sz="2000"/>
              <a:t>1- a neurologic deficit that lasts at least 24 hours and is presumed to be of vascular origin </a:t>
            </a:r>
            <a:endParaRPr lang="en-US" sz="2000"/>
          </a:p>
          <a:p>
            <a:pPr marL="0" indent="0">
              <a:buNone/>
            </a:pPr>
            <a:r>
              <a:rPr lang="en-US" sz="2000"/>
              <a:t>2-Transient ischemic attacks (TIAs) are ischemic neurologic deficits lasting less than 24 hours and usually less than 30 minutes(1)</a:t>
            </a:r>
            <a:endParaRPr lang="en-US" sz="2000"/>
          </a:p>
          <a:p>
            <a:pPr marL="0" indent="0">
              <a:buNone/>
            </a:pPr>
            <a:r>
              <a:rPr lang="en-US" sz="2000"/>
              <a:t>3-Stroke can be either ischemic or hemorrhagic in origin Approximately 85% of strokes are ischaemic and 15% haemorrhagic (3)</a:t>
            </a:r>
            <a:endParaRPr lang="en-US" sz="2000"/>
          </a:p>
          <a:p>
            <a:pPr marL="0" indent="0">
              <a:buNone/>
            </a:pPr>
            <a:r>
              <a:rPr lang="en-US" sz="2000">
                <a:solidFill>
                  <a:srgbClr val="FF0000"/>
                </a:solidFill>
              </a:rPr>
              <a:t>Risk Factors for Stroke</a:t>
            </a:r>
            <a:endParaRPr lang="en-US" sz="2000">
              <a:solidFill>
                <a:srgbClr val="FF0000"/>
              </a:solidFill>
            </a:endParaRPr>
          </a:p>
          <a:p>
            <a:pPr marL="0" indent="0">
              <a:buNone/>
            </a:pPr>
            <a:r>
              <a:rPr lang="en-US" sz="2000"/>
              <a:t>1- Nonmodifiable risk factors for stroke include increased age, male gender, and heredity (1)</a:t>
            </a:r>
            <a:endParaRPr lang="en-US" sz="2000"/>
          </a:p>
          <a:p>
            <a:pPr marL="0" indent="0">
              <a:buNone/>
            </a:pPr>
            <a:r>
              <a:rPr lang="en-US" sz="2000"/>
              <a:t>2- Modifiable risk factors include hypertension and cardiac disease (e.g., CAD) diabetes mellitus, dyslipidemia, and cigarette smoking </a:t>
            </a:r>
            <a:endParaRPr lang="en-US"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br>
              <a:rPr lang="en-US"/>
            </a:br>
            <a:r>
              <a:rPr lang="en-US">
                <a:solidFill>
                  <a:srgbClr val="FF0000"/>
                </a:solidFill>
                <a:latin typeface="Arial Black" panose="020B0A04020102020204" charset="0"/>
                <a:cs typeface="Arial Black" panose="020B0A04020102020204" charset="0"/>
              </a:rPr>
              <a:t>Pathophysiology</a:t>
            </a:r>
            <a:br>
              <a:rPr lang="en-US"/>
            </a:br>
            <a:endParaRPr lang="en-US"/>
          </a:p>
        </p:txBody>
      </p:sp>
      <p:sp>
        <p:nvSpPr>
          <p:cNvPr id="3" name="Content Placeholder 2"/>
          <p:cNvSpPr>
            <a:spLocks noGrp="1"/>
          </p:cNvSpPr>
          <p:nvPr>
            <p:ph idx="1"/>
          </p:nvPr>
        </p:nvSpPr>
        <p:spPr>
          <a:xfrm>
            <a:off x="349885" y="1174750"/>
            <a:ext cx="8336915" cy="5207635"/>
          </a:xfrm>
        </p:spPr>
        <p:txBody>
          <a:bodyPr/>
          <a:p>
            <a:pPr marL="0" indent="0">
              <a:buNone/>
            </a:pPr>
            <a:r>
              <a:rPr lang="en-US" sz="1600">
                <a:highlight>
                  <a:srgbClr val="FFFF00"/>
                </a:highlight>
              </a:rPr>
              <a:t>A-Ischemic Stroke: </a:t>
            </a:r>
            <a:endParaRPr lang="en-US" sz="1600">
              <a:highlight>
                <a:srgbClr val="FFFF00"/>
              </a:highlight>
            </a:endParaRPr>
          </a:p>
          <a:p>
            <a:pPr marL="0" indent="0">
              <a:buNone/>
            </a:pPr>
            <a:r>
              <a:rPr lang="en-US" sz="1600"/>
              <a:t>Ischemic strokes are due either to local thrombus formation or to emboli where the clot forms elsewhere in the body before it is transported to the brain to occlude a cerebral artery.The final result is decreasing cerebral blood flow causing ischemia and infarction</a:t>
            </a:r>
            <a:endParaRPr lang="en-US" sz="1600"/>
          </a:p>
          <a:p>
            <a:pPr marL="0" indent="0">
              <a:buNone/>
            </a:pPr>
            <a:r>
              <a:rPr lang="en-US" sz="1600">
                <a:highlight>
                  <a:srgbClr val="FFFF00"/>
                </a:highlight>
              </a:rPr>
              <a:t>B-Hemorrhagic Stroke:</a:t>
            </a:r>
            <a:endParaRPr lang="en-US" sz="1600">
              <a:highlight>
                <a:srgbClr val="FFFF00"/>
              </a:highlight>
            </a:endParaRPr>
          </a:p>
          <a:p>
            <a:pPr marL="0" indent="0">
              <a:buNone/>
            </a:pPr>
            <a:r>
              <a:rPr lang="en-US" sz="1600"/>
              <a:t>A haemorrhagic stroke occurs when there is bleeding from the vessels within the brain (intracranial) or the vessels on the surface of the brain into the space between the skull and the brain (subarachnoid)The presence of blood in the brain causes damage to the tissue through a mass effect and the neurotoxicity of blood components </a:t>
            </a:r>
            <a:endParaRPr lang="en-US" sz="1600"/>
          </a:p>
          <a:p>
            <a:pPr marL="0" indent="0">
              <a:buNone/>
            </a:pPr>
            <a:r>
              <a:rPr lang="en-US" sz="2000">
                <a:solidFill>
                  <a:srgbClr val="FF0000"/>
                </a:solidFill>
                <a:latin typeface="Arial" panose="020B0604020202020204" pitchFamily="34" charset="0"/>
                <a:cs typeface="Arial" panose="020B0604020202020204" pitchFamily="34" charset="0"/>
              </a:rPr>
              <a:t>Investigations:</a:t>
            </a:r>
            <a:endParaRPr lang="en-US" sz="2000"/>
          </a:p>
          <a:p>
            <a:pPr marL="0" indent="0">
              <a:buNone/>
            </a:pPr>
            <a:r>
              <a:rPr lang="en-US" sz="1600"/>
              <a:t>1-The priority is usually to determine the type of stroke suffered .This is achieved through the use of CT scan or MRI of the brain. This will establish the type of stroke and the size and location of any haemorrhage or infarct. </a:t>
            </a:r>
            <a:endParaRPr lang="en-US" sz="1600"/>
          </a:p>
          <a:p>
            <a:pPr marL="0" indent="0">
              <a:buNone/>
            </a:pPr>
            <a:r>
              <a:rPr lang="en-US" sz="1600"/>
              <a:t>2- Further tests are done to establish risk factors for the stroke event (such as BP for hypertension, blood glucose for diabetes and ECG for the presence of arrhythmias).</a:t>
            </a:r>
            <a:endParaRPr lang="en-US" sz="16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90500"/>
            <a:ext cx="8229600" cy="678815"/>
          </a:xfrm>
        </p:spPr>
        <p:txBody>
          <a:bodyPr/>
          <a:p>
            <a:r>
              <a:rPr lang="en-US"/>
              <a:t> </a:t>
            </a:r>
            <a:r>
              <a:rPr lang="en-US" sz="2400">
                <a:solidFill>
                  <a:srgbClr val="FF0000"/>
                </a:solidFill>
                <a:latin typeface="Arial Black" panose="020B0A04020102020204" charset="0"/>
                <a:cs typeface="Arial Black" panose="020B0A04020102020204" charset="0"/>
              </a:rPr>
              <a:t>Pharmacologic Therapy of Ischemic Stroke</a:t>
            </a:r>
            <a:endParaRPr lang="en-US" sz="24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299085" y="884555"/>
            <a:ext cx="8387715" cy="5243195"/>
          </a:xfrm>
        </p:spPr>
        <p:txBody>
          <a:bodyPr/>
          <a:p>
            <a:pPr marL="0" indent="0">
              <a:buNone/>
            </a:pPr>
            <a:r>
              <a:rPr lang="en-US" sz="1600">
                <a:highlight>
                  <a:srgbClr val="FFFF00"/>
                </a:highlight>
                <a:latin typeface="Arial" panose="020B0604020202020204" pitchFamily="34" charset="0"/>
                <a:cs typeface="Arial" panose="020B0604020202020204" pitchFamily="34" charset="0"/>
              </a:rPr>
              <a:t>1-Thrombolysis</a:t>
            </a:r>
            <a:r>
              <a:rPr lang="en-US" sz="1600">
                <a:latin typeface="Arial" panose="020B0604020202020204" pitchFamily="34" charset="0"/>
                <a:cs typeface="Arial" panose="020B0604020202020204" pitchFamily="34" charset="0"/>
              </a:rPr>
              <a:t>: All patients with an ischemic stroke within 4.5 hours of onset should receive thrombolytic treatment with intravenous tissue plasminogen activator (alteplase) because it is effective in improving stroke outcome; Endovascular mechanical thrombectomy used as an alternative or adjunctive</a:t>
            </a:r>
            <a:r>
              <a:rPr lang="en-US" sz="1400">
                <a:latin typeface="Arial" panose="020B0604020202020204" pitchFamily="34" charset="0"/>
                <a:cs typeface="Arial" panose="020B0604020202020204" pitchFamily="34" charset="0"/>
              </a:rPr>
              <a:t>treatment of acute stroke in patients who are ineligible for, or have contraindications to, thrombolytics or in those who failed to achieve vascular </a:t>
            </a:r>
            <a:endParaRPr lang="en-US" sz="1400">
              <a:latin typeface="Arial" panose="020B0604020202020204" pitchFamily="34" charset="0"/>
              <a:cs typeface="Arial" panose="020B0604020202020204" pitchFamily="34" charset="0"/>
            </a:endParaRPr>
          </a:p>
          <a:p>
            <a:pPr marL="0" indent="0">
              <a:buNone/>
            </a:pPr>
            <a:r>
              <a:rPr lang="en-US" sz="1400">
                <a:latin typeface="Arial" panose="020B0604020202020204" pitchFamily="34" charset="0"/>
                <a:cs typeface="Arial" panose="020B0604020202020204" pitchFamily="34" charset="0"/>
              </a:rPr>
              <a:t>reperfusion with IV thrombolytics. (2)</a:t>
            </a:r>
            <a:endParaRPr lang="en-US" sz="1400">
              <a:latin typeface="Arial" panose="020B0604020202020204" pitchFamily="34" charset="0"/>
              <a:cs typeface="Arial" panose="020B0604020202020204" pitchFamily="34" charset="0"/>
            </a:endParaRPr>
          </a:p>
          <a:p>
            <a:pPr marL="0" indent="0">
              <a:buNone/>
            </a:pPr>
            <a:r>
              <a:rPr lang="en-US" sz="1400">
                <a:highlight>
                  <a:srgbClr val="FFFF00"/>
                </a:highlight>
                <a:latin typeface="Arial" panose="020B0604020202020204" pitchFamily="34" charset="0"/>
                <a:cs typeface="Arial" panose="020B0604020202020204" pitchFamily="34" charset="0"/>
              </a:rPr>
              <a:t>2- Brain edema</a:t>
            </a:r>
            <a:r>
              <a:rPr lang="en-US" sz="1400">
                <a:latin typeface="Arial" panose="020B0604020202020204" pitchFamily="34" charset="0"/>
                <a:cs typeface="Arial" panose="020B0604020202020204" pitchFamily="34" charset="0"/>
              </a:rPr>
              <a:t> develops between the second and third day after stroke onset with symptoms and signs of increasing intracranial pressure (ICP). Elevated ICP is managed by head elevation and osmotic agents such as mannitol </a:t>
            </a:r>
            <a:endParaRPr lang="en-US" sz="1400">
              <a:latin typeface="Arial" panose="020B0604020202020204" pitchFamily="34" charset="0"/>
              <a:cs typeface="Arial" panose="020B0604020202020204" pitchFamily="34" charset="0"/>
            </a:endParaRPr>
          </a:p>
          <a:p>
            <a:pPr marL="0" indent="0">
              <a:buNone/>
            </a:pPr>
            <a:r>
              <a:rPr lang="en-US" sz="1400">
                <a:highlight>
                  <a:srgbClr val="FFFF00"/>
                </a:highlight>
                <a:latin typeface="Arial" panose="020B0604020202020204" pitchFamily="34" charset="0"/>
                <a:cs typeface="Arial" panose="020B0604020202020204" pitchFamily="34" charset="0"/>
              </a:rPr>
              <a:t>3- Maintenance of an adequate cerebral perfusion pressure</a:t>
            </a:r>
            <a:r>
              <a:rPr lang="en-US" sz="1400">
                <a:latin typeface="Arial" panose="020B0604020202020204" pitchFamily="34" charset="0"/>
                <a:cs typeface="Arial" panose="020B0604020202020204" pitchFamily="34" charset="0"/>
              </a:rPr>
              <a:t> helps prevent further ischemia. Attempts to lower the blood pressure of hypertensive patient during the acute phase (i.e., within 2 weeks) </a:t>
            </a:r>
            <a:endParaRPr lang="en-US" sz="1400">
              <a:latin typeface="Arial" panose="020B0604020202020204" pitchFamily="34" charset="0"/>
              <a:cs typeface="Arial" panose="020B0604020202020204" pitchFamily="34" charset="0"/>
            </a:endParaRPr>
          </a:p>
          <a:p>
            <a:pPr marL="0" indent="0">
              <a:buNone/>
            </a:pPr>
            <a:r>
              <a:rPr lang="en-US" sz="1400">
                <a:latin typeface="Arial" panose="020B0604020202020204" pitchFamily="34" charset="0"/>
                <a:cs typeface="Arial" panose="020B0604020202020204" pitchFamily="34" charset="0"/>
              </a:rPr>
              <a:t>(first 7 days)  of a stroke should generally be avoided, as lowering the blood pressure may further </a:t>
            </a:r>
            <a:endParaRPr lang="en-US" sz="1400">
              <a:latin typeface="Arial" panose="020B0604020202020204" pitchFamily="34" charset="0"/>
              <a:cs typeface="Arial" panose="020B0604020202020204" pitchFamily="34" charset="0"/>
            </a:endParaRPr>
          </a:p>
          <a:p>
            <a:pPr marL="0" indent="0">
              <a:buNone/>
            </a:pPr>
            <a:r>
              <a:rPr lang="en-US" sz="1400">
                <a:latin typeface="Arial" panose="020B0604020202020204" pitchFamily="34" charset="0"/>
                <a:cs typeface="Arial" panose="020B0604020202020204" pitchFamily="34" charset="0"/>
              </a:rPr>
              <a:t>compromise ischemic areas, However, the pressure should be lowered if it exceeds 220/120 mm Hg, if there is malignant hypertension, concomitant myocardial ischemia, or if blood pressure is &gt;185/110 mmHg and thrombolytic therapy indicated [short-acting parenteral agents (e.g., labetalol, nicardipine, and nitroprusside) are preferred] </a:t>
            </a:r>
            <a:endParaRPr lang="en-US" sz="1400">
              <a:latin typeface="Arial" panose="020B0604020202020204" pitchFamily="34" charset="0"/>
              <a:cs typeface="Arial" panose="020B0604020202020204" pitchFamily="34" charset="0"/>
            </a:endParaRPr>
          </a:p>
          <a:p>
            <a:pPr marL="0" indent="0">
              <a:buNone/>
            </a:pPr>
            <a:r>
              <a:rPr lang="en-US" sz="1400">
                <a:highlight>
                  <a:srgbClr val="FFFF00"/>
                </a:highlight>
                <a:latin typeface="Arial" panose="020B0604020202020204" pitchFamily="34" charset="0"/>
                <a:cs typeface="Arial" panose="020B0604020202020204" pitchFamily="34" charset="0"/>
              </a:rPr>
              <a:t>4- Aspirin </a:t>
            </a:r>
            <a:r>
              <a:rPr lang="en-US" sz="1400">
                <a:latin typeface="Arial" panose="020B0604020202020204" pitchFamily="34" charset="0"/>
                <a:cs typeface="Arial" panose="020B0604020202020204" pitchFamily="34" charset="0"/>
              </a:rPr>
              <a:t>is the only antiplatelet agent that has been proven effective for the acute treatment of ischemic stroke; there are several antiplatelet agents proven for the secondary prevention of stroke Aspirin should be started between 24 and 48 hours after completion of alteplase. In patients not eligible for thrombolytic therapy, the immediate administration of aspirin 325 mg orally daily is indicated </a:t>
            </a:r>
            <a:endParaRPr lang="en-US" sz="1400">
              <a:latin typeface="Arial" panose="020B0604020202020204" pitchFamily="34" charset="0"/>
              <a:cs typeface="Arial" panose="020B0604020202020204" pitchFamily="34" charset="0"/>
            </a:endParaRPr>
          </a:p>
          <a:p>
            <a:pPr marL="0" indent="0">
              <a:buNone/>
            </a:pPr>
            <a:endParaRPr lang="en-US" sz="140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solidFill>
                <a:srgbClr val="FF0000"/>
              </a:solidFill>
            </a:endParaRPr>
          </a:p>
        </p:txBody>
      </p:sp>
      <p:sp>
        <p:nvSpPr>
          <p:cNvPr id="3" name="Content Placeholder 2"/>
          <p:cNvSpPr>
            <a:spLocks noGrp="1"/>
          </p:cNvSpPr>
          <p:nvPr>
            <p:ph idx="1"/>
          </p:nvPr>
        </p:nvSpPr>
        <p:spPr>
          <a:xfrm>
            <a:off x="293370" y="908050"/>
            <a:ext cx="8393430" cy="5219700"/>
          </a:xfrm>
        </p:spPr>
        <p:txBody>
          <a:bodyPr/>
          <a:p>
            <a:pPr marL="0" indent="0">
              <a:buNone/>
            </a:pPr>
            <a:r>
              <a:rPr lang="en-US" sz="1600">
                <a:highlight>
                  <a:srgbClr val="FFFF00"/>
                </a:highlight>
                <a:latin typeface="Arial" panose="020B0604020202020204" pitchFamily="34" charset="0"/>
                <a:cs typeface="Arial" panose="020B0604020202020204" pitchFamily="34" charset="0"/>
                <a:sym typeface="+mn-ea"/>
              </a:rPr>
              <a:t>5- Anticoagulant drugs</a:t>
            </a:r>
            <a:r>
              <a:rPr lang="en-US" sz="1600">
                <a:latin typeface="Arial" panose="020B0604020202020204" pitchFamily="34" charset="0"/>
                <a:cs typeface="Arial" panose="020B0604020202020204" pitchFamily="34" charset="0"/>
                <a:sym typeface="+mn-ea"/>
              </a:rPr>
              <a:t> should be started in the setting of atrial fibrillation or other source of cardioembolism. Treatment is with warfarin (target INR 2.0–3.0) or dabigatran </a:t>
            </a:r>
            <a:endParaRPr lang="en-US" sz="1600">
              <a:latin typeface="Arial" panose="020B0604020202020204" pitchFamily="34" charset="0"/>
              <a:cs typeface="Arial" panose="020B0604020202020204" pitchFamily="34" charset="0"/>
            </a:endParaRPr>
          </a:p>
          <a:p>
            <a:pPr marL="0" indent="0">
              <a:buNone/>
            </a:pPr>
            <a:r>
              <a:rPr lang="en-US" sz="1600">
                <a:highlight>
                  <a:srgbClr val="FFFF00"/>
                </a:highlight>
                <a:latin typeface="Arial" panose="020B0604020202020204" pitchFamily="34" charset="0"/>
                <a:cs typeface="Arial" panose="020B0604020202020204" pitchFamily="34" charset="0"/>
                <a:sym typeface="+mn-ea"/>
              </a:rPr>
              <a:t>6-The increase in body temperature</a:t>
            </a:r>
            <a:r>
              <a:rPr lang="en-US" sz="1600">
                <a:latin typeface="Arial" panose="020B0604020202020204" pitchFamily="34" charset="0"/>
                <a:cs typeface="Arial" panose="020B0604020202020204" pitchFamily="34" charset="0"/>
                <a:sym typeface="+mn-ea"/>
              </a:rPr>
              <a:t> is associated with worse outcomes after an acute stroke, so a reduction in body temperature can be beneficial in stroke patients. Use of antipyretics, such as acetaminophen are advised to maintain normal or slightly subnormal body temperatures. </a:t>
            </a:r>
            <a:endParaRPr lang="en-US" sz="1600">
              <a:latin typeface="Arial" panose="020B0604020202020204" pitchFamily="34" charset="0"/>
              <a:cs typeface="Arial" panose="020B0604020202020204" pitchFamily="34" charset="0"/>
              <a:sym typeface="+mn-ea"/>
            </a:endParaRPr>
          </a:p>
          <a:p>
            <a:pPr marL="0" indent="0">
              <a:buNone/>
            </a:pPr>
            <a:r>
              <a:rPr lang="en-US" sz="1600">
                <a:highlight>
                  <a:srgbClr val="FFFF00"/>
                </a:highlight>
                <a:latin typeface="Arial" panose="020B0604020202020204" pitchFamily="34" charset="0"/>
                <a:cs typeface="Arial" panose="020B0604020202020204" pitchFamily="34" charset="0"/>
                <a:sym typeface="+mn-ea"/>
              </a:rPr>
              <a:t>7- hyperglycemia</a:t>
            </a:r>
            <a:r>
              <a:rPr lang="en-US" sz="1600">
                <a:latin typeface="Arial" panose="020B0604020202020204" pitchFamily="34" charset="0"/>
                <a:cs typeface="Arial" panose="020B0604020202020204" pitchFamily="34" charset="0"/>
                <a:sym typeface="+mn-ea"/>
              </a:rPr>
              <a:t> may adversely affect ischemic infarction outcomes and increased mortality . If hyperglycemia is detected, appropriate insulin therapy should be initiated to keep the serum glucose concentration less than 140 mg/dL without causing hypoglycemia. </a:t>
            </a:r>
            <a:endParaRPr lang="en-US" sz="1600">
              <a:latin typeface="Arial" panose="020B0604020202020204" pitchFamily="34" charset="0"/>
              <a:cs typeface="Arial" panose="020B0604020202020204" pitchFamily="34" charset="0"/>
            </a:endParaRPr>
          </a:p>
          <a:p>
            <a:pPr marL="0" indent="0">
              <a:buNone/>
            </a:pPr>
            <a:r>
              <a:rPr lang="en-US" sz="1800">
                <a:solidFill>
                  <a:srgbClr val="FF0000"/>
                </a:solidFill>
                <a:latin typeface="Arial Black" panose="020B0A04020102020204" charset="0"/>
                <a:cs typeface="Arial Black" panose="020B0A04020102020204" charset="0"/>
              </a:rPr>
              <a:t>Secondary prevention</a:t>
            </a:r>
            <a:endParaRPr lang="en-US" sz="1800">
              <a:solidFill>
                <a:srgbClr val="FF0000"/>
              </a:solidFill>
              <a:latin typeface="Arial Black" panose="020B0A04020102020204" charset="0"/>
              <a:cs typeface="Arial Black" panose="020B0A04020102020204" charset="0"/>
            </a:endParaRPr>
          </a:p>
          <a:p>
            <a:pPr marL="0" indent="0">
              <a:buNone/>
            </a:pPr>
            <a:r>
              <a:rPr lang="en-US" sz="1600"/>
              <a:t>Those who have experienced an ischaemic stroke have an increased risk of a further stroke so secondary prevention is important </a:t>
            </a:r>
            <a:endParaRPr lang="en-US" sz="1600"/>
          </a:p>
          <a:p>
            <a:pPr marL="0" indent="0">
              <a:buNone/>
            </a:pPr>
            <a:r>
              <a:rPr lang="en-US" sz="1600">
                <a:highlight>
                  <a:srgbClr val="FFFF00"/>
                </a:highlight>
              </a:rPr>
              <a:t>1- Antiplatelets </a:t>
            </a:r>
            <a:r>
              <a:rPr lang="en-US" sz="1600"/>
              <a:t>: Aspirin, clopidogrel, and the combination of aspirin plus extended-release dipyridamole are the antiplatelet agents most commonly used for this purpose .</a:t>
            </a:r>
            <a:endParaRPr lang="en-US" sz="1600"/>
          </a:p>
          <a:p>
            <a:pPr marL="0" indent="0">
              <a:buNone/>
            </a:pPr>
            <a:r>
              <a:rPr lang="en-US" sz="1600">
                <a:highlight>
                  <a:srgbClr val="FFFF00"/>
                </a:highlight>
              </a:rPr>
              <a:t>2- Anticoagulant: </a:t>
            </a:r>
            <a:r>
              <a:rPr lang="en-US" sz="1600"/>
              <a:t>In patients with atrial fibrillation and a presumed cardiac source of embolism, oral anticoagulation with either vitamin K antagonism (warfarin), apixaban, dabigatran, or rivaroxaban is recommended for secondary stroke prevention.</a:t>
            </a:r>
            <a:endParaRPr lang="en-US" sz="1600"/>
          </a:p>
          <a:p>
            <a:pPr marL="0" indent="0">
              <a:buNone/>
            </a:pPr>
            <a:r>
              <a:rPr lang="en-US" sz="1600">
                <a:highlight>
                  <a:srgbClr val="FFFF00"/>
                </a:highlight>
              </a:rPr>
              <a:t>3- Statins:</a:t>
            </a:r>
            <a:r>
              <a:rPr lang="en-US" sz="1600"/>
              <a:t> treatment with statins reduces the risk of recurrent stroke. Statins is used in ischemic stroke patients to achieve a LDL cholesterol concentration of less than 100 mg/dL </a:t>
            </a:r>
            <a:endParaRPr lang="en-US" sz="1600"/>
          </a:p>
          <a:p>
            <a:pPr marL="0" indent="0">
              <a:buNone/>
            </a:pPr>
            <a:endParaRPr lang="en-US" sz="1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latin typeface="Arial Black" panose="020B0A04020102020204" charset="0"/>
                <a:cs typeface="Arial Black" panose="020B0A04020102020204" charset="0"/>
              </a:rPr>
              <a:t> </a:t>
            </a:r>
            <a:endParaRPr lang="en-US">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427990" y="884555"/>
            <a:ext cx="8258810" cy="5243195"/>
          </a:xfrm>
        </p:spPr>
        <p:txBody>
          <a:bodyPr/>
          <a:p>
            <a:pPr marL="0" indent="0">
              <a:buNone/>
            </a:pPr>
            <a:r>
              <a:rPr lang="en-US" sz="1800">
                <a:highlight>
                  <a:srgbClr val="FFFF00"/>
                </a:highlight>
                <a:latin typeface="Arial" panose="020B0604020202020204" pitchFamily="34" charset="0"/>
                <a:cs typeface="Arial" panose="020B0604020202020204" pitchFamily="34" charset="0"/>
                <a:sym typeface="+mn-ea"/>
              </a:rPr>
              <a:t>4- Elevated blood pressure</a:t>
            </a:r>
            <a:r>
              <a:rPr lang="en-US" sz="1800">
                <a:latin typeface="Arial" panose="020B0604020202020204" pitchFamily="34" charset="0"/>
                <a:cs typeface="Arial" panose="020B0604020202020204" pitchFamily="34" charset="0"/>
                <a:sym typeface="+mn-ea"/>
              </a:rPr>
              <a:t> is common after ischemic stroke, and its treatment is associated with a decreased risk of stroke recurrence. ACE inhibitor and </a:t>
            </a:r>
            <a:endParaRPr lang="en-US" sz="1800">
              <a:latin typeface="Arial" panose="020B0604020202020204" pitchFamily="34" charset="0"/>
              <a:cs typeface="Arial" panose="020B0604020202020204" pitchFamily="34" charset="0"/>
              <a:sym typeface="+mn-ea"/>
            </a:endParaRPr>
          </a:p>
          <a:p>
            <a:pPr marL="0" indent="0">
              <a:buNone/>
            </a:pPr>
            <a:r>
              <a:rPr lang="en-US" sz="1800">
                <a:latin typeface="Arial" panose="020B0604020202020204" pitchFamily="34" charset="0"/>
                <a:cs typeface="Arial" panose="020B0604020202020204" pitchFamily="34" charset="0"/>
                <a:sym typeface="+mn-ea"/>
              </a:rPr>
              <a:t>a diuretic are usually considered for reduction of blood pressure in patients with stroke or TIA after the acute period (first 7 days)</a:t>
            </a:r>
            <a:endParaRPr lang="en-US" sz="1800">
              <a:latin typeface="Arial" panose="020B0604020202020204" pitchFamily="34" charset="0"/>
              <a:cs typeface="Arial" panose="020B0604020202020204" pitchFamily="34" charset="0"/>
              <a:sym typeface="+mn-ea"/>
            </a:endParaRPr>
          </a:p>
          <a:p>
            <a:pPr marL="0" indent="0">
              <a:buNone/>
            </a:pPr>
            <a:r>
              <a:rPr lang="en-US" sz="1800">
                <a:solidFill>
                  <a:srgbClr val="FF0000"/>
                </a:solidFill>
                <a:latin typeface="Arial" panose="020B0604020202020204" pitchFamily="34" charset="0"/>
                <a:cs typeface="Arial" panose="020B0604020202020204" pitchFamily="34" charset="0"/>
              </a:rPr>
              <a:t>B- Pharmacologic Therapy of Hemorrhagic Stroke:</a:t>
            </a:r>
            <a:endParaRPr lang="en-US" sz="1800">
              <a:solidFill>
                <a:srgbClr val="FF0000"/>
              </a:solidFill>
              <a:latin typeface="Arial" panose="020B0604020202020204" pitchFamily="34" charset="0"/>
              <a:cs typeface="Arial" panose="020B0604020202020204" pitchFamily="34" charset="0"/>
            </a:endParaRPr>
          </a:p>
          <a:p>
            <a:pPr marL="0" indent="0">
              <a:buNone/>
            </a:pPr>
            <a:r>
              <a:rPr lang="en-US" sz="1800">
                <a:latin typeface="Arial" panose="020B0604020202020204" pitchFamily="34" charset="0"/>
                <a:cs typeface="Arial" panose="020B0604020202020204" pitchFamily="34" charset="0"/>
              </a:rPr>
              <a:t>1-There are currently no proven pharmacologic strategies for treating intracerebral hemorrhage</a:t>
            </a:r>
            <a:endParaRPr lang="en-US" sz="1800">
              <a:latin typeface="Arial" panose="020B0604020202020204" pitchFamily="34" charset="0"/>
              <a:cs typeface="Arial" panose="020B0604020202020204" pitchFamily="34" charset="0"/>
            </a:endParaRPr>
          </a:p>
          <a:p>
            <a:pPr marL="0" indent="0">
              <a:buNone/>
            </a:pPr>
            <a:r>
              <a:rPr lang="en-US" sz="1800">
                <a:latin typeface="Arial" panose="020B0604020202020204" pitchFamily="34" charset="0"/>
                <a:cs typeface="Arial" panose="020B0604020202020204" pitchFamily="34" charset="0"/>
              </a:rPr>
              <a:t>2-Subarachnoid hemorrhage is associated with a high incidence of delayed cerebral ischemia after the bleeding episode. Vasospasm of the cerebral vasculature is thought to be responsible for the delayed ischemia and occurs between 4 and 21 days after the bleed. The calcium channel blocker Nimodipine(60 mg every 4 hours for 21 days) is recommended to reduce the incidence and severity of neurologic deficits resulting from delayed ischemia </a:t>
            </a:r>
            <a:endParaRPr lang="en-US" sz="18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a:t>
            </a:r>
            <a:endParaRPr lang="en-US" sz="1600">
              <a:latin typeface="Arial" panose="020B0604020202020204" pitchFamily="34" charset="0"/>
              <a:cs typeface="Arial" panose="020B0604020202020204" pitchFamily="34" charset="0"/>
            </a:endParaRPr>
          </a:p>
          <a:p>
            <a:pPr marL="0" indent="0">
              <a:buNone/>
            </a:pPr>
            <a:endParaRPr lang="en-US" sz="1600">
              <a:latin typeface="Arial" panose="020B060402020202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r>
              <a:rPr lang="en-US">
                <a:solidFill>
                  <a:srgbClr val="FF0000"/>
                </a:solidFill>
                <a:latin typeface="Arial Black" panose="020B0A04020102020204" charset="0"/>
                <a:cs typeface="Arial Black" panose="020B0A04020102020204" charset="0"/>
              </a:rPr>
              <a:t>Complications of stroke</a:t>
            </a:r>
            <a:endParaRPr lang="en-US">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sz="half" idx="1"/>
          </p:nvPr>
        </p:nvSpPr>
        <p:spPr>
          <a:xfrm>
            <a:off x="457200" y="3764280"/>
            <a:ext cx="8544560" cy="2363470"/>
          </a:xfrm>
        </p:spPr>
        <p:txBody>
          <a:bodyPr/>
          <a:p>
            <a:pPr marL="0" indent="0">
              <a:buNone/>
            </a:pPr>
            <a:r>
              <a:rPr lang="en-US">
                <a:solidFill>
                  <a:srgbClr val="FF0000"/>
                </a:solidFill>
                <a:latin typeface="Arial" panose="020B0604020202020204" pitchFamily="34" charset="0"/>
                <a:cs typeface="Arial" panose="020B0604020202020204" pitchFamily="34" charset="0"/>
                <a:sym typeface="+mn-ea"/>
              </a:rPr>
              <a:t>Rehabilitation:</a:t>
            </a:r>
            <a:endParaRPr lang="en-US">
              <a:solidFill>
                <a:srgbClr val="FF0000"/>
              </a:solidFill>
              <a:latin typeface="Arial" panose="020B0604020202020204" pitchFamily="34" charset="0"/>
              <a:cs typeface="Arial" panose="020B0604020202020204" pitchFamily="34" charset="0"/>
            </a:endParaRPr>
          </a:p>
          <a:p>
            <a:pPr marL="0" indent="0">
              <a:buNone/>
            </a:pPr>
            <a:r>
              <a:rPr lang="en-US" sz="1800">
                <a:latin typeface="Arial" panose="020B0604020202020204" pitchFamily="34" charset="0"/>
                <a:cs typeface="Arial" panose="020B0604020202020204" pitchFamily="34" charset="0"/>
                <a:sym typeface="+mn-ea"/>
              </a:rPr>
              <a:t>Proper rehabilitation of the stroke patient includes early physical, occupational, and speech therapy and is effective in reducing long-term disability</a:t>
            </a:r>
            <a:endParaRPr lang="en-US" sz="1800">
              <a:latin typeface="Arial" panose="020B0604020202020204" pitchFamily="34" charset="0"/>
              <a:cs typeface="Arial" panose="020B0604020202020204" pitchFamily="34" charset="0"/>
            </a:endParaRPr>
          </a:p>
          <a:p>
            <a:pPr marL="0" indent="0">
              <a:buNone/>
            </a:pPr>
            <a:endParaRPr lang="en-US" sz="1800">
              <a:latin typeface="Arial" panose="020B0604020202020204" pitchFamily="34" charset="0"/>
              <a:cs typeface="Arial" panose="020B0604020202020204" pitchFamily="34" charset="0"/>
            </a:endParaRPr>
          </a:p>
        </p:txBody>
      </p:sp>
      <p:pic>
        <p:nvPicPr>
          <p:cNvPr id="4" name="Content Placeholder 3"/>
          <p:cNvPicPr>
            <a:picLocks noChangeAspect="1"/>
          </p:cNvPicPr>
          <p:nvPr>
            <p:ph sz="half" idx="2"/>
          </p:nvPr>
        </p:nvPicPr>
        <p:blipFill>
          <a:blip r:embed="rId1"/>
          <a:srcRect t="4758"/>
          <a:stretch>
            <a:fillRect/>
          </a:stretch>
        </p:blipFill>
        <p:spPr>
          <a:xfrm>
            <a:off x="690880" y="1012825"/>
            <a:ext cx="6690995" cy="280606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latin typeface="Arial Black" panose="020B0A04020102020204" charset="0"/>
                <a:cs typeface="Arial Black" panose="020B0A04020102020204" charset="0"/>
              </a:rPr>
              <a:t> </a:t>
            </a:r>
            <a:r>
              <a:rPr lang="en-US" sz="2400">
                <a:solidFill>
                  <a:srgbClr val="FF0000"/>
                </a:solidFill>
                <a:latin typeface="Arial Black" panose="020B0A04020102020204" charset="0"/>
                <a:cs typeface="Arial Black" panose="020B0A04020102020204" charset="0"/>
              </a:rPr>
              <a:t>Atrial fibrillation (AF) (irregular irregularity):</a:t>
            </a:r>
            <a:endParaRPr lang="en-US" sz="24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457200" y="908685"/>
            <a:ext cx="8229600" cy="4953000"/>
          </a:xfrm>
        </p:spPr>
        <p:txBody>
          <a:bodyPr/>
          <a:p>
            <a:pPr marL="0" indent="0">
              <a:buNone/>
            </a:pPr>
            <a:r>
              <a:rPr lang="en-US" sz="1800">
                <a:solidFill>
                  <a:srgbClr val="FF0000"/>
                </a:solidFill>
              </a:rPr>
              <a:t>1-</a:t>
            </a:r>
            <a:r>
              <a:rPr lang="en-US" sz="1800"/>
              <a:t> AF is one of the most common arrhythmias and it is a major cause of </a:t>
            </a:r>
            <a:endParaRPr lang="en-US" sz="1800"/>
          </a:p>
          <a:p>
            <a:pPr marL="0" indent="0">
              <a:buNone/>
            </a:pPr>
            <a:r>
              <a:rPr lang="en-US" sz="1800"/>
              <a:t>morbidity and mortality. AF incidence increases with age and is more common in patients with hypertension, coronary artery disease and heart failure. Other causative factors include hyperthyroidism and high alcohol consumption.</a:t>
            </a:r>
            <a:endParaRPr lang="en-US" sz="1800"/>
          </a:p>
          <a:p>
            <a:pPr marL="0" indent="0">
              <a:buNone/>
            </a:pPr>
            <a:r>
              <a:rPr lang="en-US" sz="1800">
                <a:solidFill>
                  <a:srgbClr val="FF0000"/>
                </a:solidFill>
              </a:rPr>
              <a:t>2-</a:t>
            </a:r>
            <a:r>
              <a:rPr lang="en-US" sz="1800"/>
              <a:t> During episodes of AF, the atria beat rapidly but in an uncoordinated manner. The ventricles are activated irregularly. This produces the characteristic ‘irregularly irregular’ pulse</a:t>
            </a:r>
            <a:endParaRPr lang="en-US" sz="1800"/>
          </a:p>
          <a:p>
            <a:pPr marL="0" indent="0">
              <a:buNone/>
            </a:pPr>
            <a:r>
              <a:rPr lang="en-US" sz="1800">
                <a:solidFill>
                  <a:srgbClr val="FF0000"/>
                </a:solidFill>
              </a:rPr>
              <a:t>3-</a:t>
            </a:r>
            <a:r>
              <a:rPr lang="en-US" sz="1800"/>
              <a:t> One of the most important consequence of AF is embolic stroke (During AF, atrial contraction is absent. Therefore, due to the fact that atrial contraction is responsible for approximately 30% of ventricular filling, this blood that is not ejected from the left atrium to the left ventricle pools in the atrium, and facilitates the formation of a thrombus) </a:t>
            </a:r>
            <a:endParaRPr lang="en-US" sz="1800"/>
          </a:p>
          <a:p>
            <a:pPr marL="0" indent="0">
              <a:buNone/>
            </a:pPr>
            <a:endParaRPr lang="en-US" sz="1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sym typeface="+mn-ea"/>
              </a:rPr>
              <a:t>Clinical presentation</a:t>
            </a:r>
            <a:r>
              <a:rPr lang="en-US">
                <a:sym typeface="+mn-ea"/>
              </a:rPr>
              <a:t> : </a:t>
            </a:r>
            <a:endParaRPr lang="en-US">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436880" y="868680"/>
            <a:ext cx="8249920" cy="5259070"/>
          </a:xfrm>
        </p:spPr>
        <p:txBody>
          <a:bodyPr/>
          <a:p>
            <a:pPr marL="0" indent="0">
              <a:buNone/>
            </a:pPr>
            <a:r>
              <a:rPr lang="en-US" sz="1600">
                <a:latin typeface="Arial" panose="020B0604020202020204" pitchFamily="34" charset="0"/>
                <a:cs typeface="Arial" panose="020B0604020202020204" pitchFamily="34" charset="0"/>
              </a:rPr>
              <a:t>1- Patients with atrial flutter or AF may be asymptomatic (5)</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2- Patients may experience symptoms of heart failure (6). </a:t>
            </a:r>
            <a:endParaRPr lang="en-US" sz="1600">
              <a:latin typeface="Arial" panose="020B0604020202020204" pitchFamily="34" charset="0"/>
              <a:cs typeface="Arial" panose="020B0604020202020204" pitchFamily="34" charset="0"/>
            </a:endParaRPr>
          </a:p>
          <a:p>
            <a:pPr marL="0" indent="0">
              <a:buNone/>
            </a:pPr>
            <a:r>
              <a:rPr lang="en-US" sz="2000">
                <a:solidFill>
                  <a:srgbClr val="FF0000"/>
                </a:solidFill>
              </a:rPr>
              <a:t>Symptoms </a:t>
            </a:r>
            <a:endParaRPr lang="en-US" sz="2000">
              <a:solidFill>
                <a:srgbClr val="FF0000"/>
              </a:solidFill>
            </a:endParaRPr>
          </a:p>
          <a:p>
            <a:pPr marL="0" indent="0">
              <a:buNone/>
            </a:pPr>
            <a:r>
              <a:rPr lang="en-US" sz="1600">
                <a:latin typeface="Arial" panose="020B0604020202020204" pitchFamily="34" charset="0"/>
                <a:cs typeface="Arial" panose="020B0604020202020204" pitchFamily="34" charset="0"/>
              </a:rPr>
              <a:t>including shortness of breath, fatigue, dizziness and syncope (Congestive heart failure develops when the atria do not effectively pump blood into the ventricles) Patients commonly complain of palpitations; often the complaint is “I can feel my heart beating fast” or “It feels like my heart is going to beat out of my chest.”</a:t>
            </a:r>
            <a:endParaRPr lang="en-US" sz="1600">
              <a:latin typeface="Arial" panose="020B0604020202020204" pitchFamily="34" charset="0"/>
              <a:cs typeface="Arial" panose="020B0604020202020204" pitchFamily="34" charset="0"/>
            </a:endParaRPr>
          </a:p>
          <a:p>
            <a:pPr marL="0" indent="0">
              <a:buNone/>
            </a:pPr>
            <a:r>
              <a:rPr lang="en-US" sz="2000">
                <a:solidFill>
                  <a:srgbClr val="FF0000"/>
                </a:solidFill>
              </a:rPr>
              <a:t>Diagnosis:</a:t>
            </a:r>
            <a:endParaRPr lang="en-US" sz="2000">
              <a:solidFill>
                <a:srgbClr val="FF0000"/>
              </a:solidFill>
            </a:endParaRPr>
          </a:p>
          <a:p>
            <a:pPr marL="0" indent="0">
              <a:buNone/>
            </a:pPr>
            <a:r>
              <a:rPr lang="en-US" sz="1600"/>
              <a:t>The electrocardiogram (ECG) is the cornerstone of diagnosis for cardiac rhythm</a:t>
            </a:r>
            <a:r>
              <a:rPr lang="en-US" altLang="en-US" sz="1600"/>
              <a:t> </a:t>
            </a:r>
            <a:r>
              <a:rPr lang="en-US" sz="1600"/>
              <a:t>disturbances </a:t>
            </a:r>
            <a:endParaRPr lang="en-US" sz="1600"/>
          </a:p>
          <a:p>
            <a:pPr marL="0" indent="0">
              <a:buNone/>
            </a:pPr>
            <a:r>
              <a:rPr lang="en-US" sz="2000">
                <a:solidFill>
                  <a:srgbClr val="FF0000"/>
                </a:solidFill>
              </a:rPr>
              <a:t>Treatment </a:t>
            </a:r>
            <a:endParaRPr lang="en-US" sz="2000">
              <a:solidFill>
                <a:srgbClr val="FF0000"/>
              </a:solidFill>
            </a:endParaRPr>
          </a:p>
          <a:p>
            <a:pPr marL="0" indent="0">
              <a:buNone/>
            </a:pPr>
            <a:r>
              <a:rPr lang="en-US" sz="1600">
                <a:latin typeface="Arial" panose="020B0604020202020204" pitchFamily="34" charset="0"/>
                <a:cs typeface="Arial" panose="020B0604020202020204" pitchFamily="34" charset="0"/>
              </a:rPr>
              <a:t>Hemodynamically Unstable AF</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For patients who present with an episode of AF that is hemodynamically unstable (patients with shock or severe hypotension, pulmonary edema, or ongoing myocardial infarction or ischemia), emergent conversion to sinus rhythm is necessary using direct current cardioversion (DCC) </a:t>
            </a:r>
            <a:endParaRPr lang="en-US" sz="1600">
              <a:latin typeface="Arial" panose="020B060402020202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latin typeface="Arial Black" panose="020B0A04020102020204" charset="0"/>
                <a:cs typeface="Arial Black" panose="020B0A04020102020204" charset="0"/>
              </a:rPr>
              <a:t>Gastroenterology</a:t>
            </a:r>
            <a:endParaRPr lang="en-US">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318135" y="852170"/>
            <a:ext cx="8368665" cy="5275580"/>
          </a:xfrm>
        </p:spPr>
        <p:txBody>
          <a:bodyPr/>
          <a:p>
            <a:pPr marL="0" indent="0">
              <a:buNone/>
            </a:pPr>
            <a:r>
              <a:rPr lang="en-US" sz="1600">
                <a:highlight>
                  <a:srgbClr val="FFFF00"/>
                </a:highlight>
                <a:latin typeface="Arial" panose="020B0604020202020204" pitchFamily="34" charset="0"/>
                <a:cs typeface="Arial" panose="020B0604020202020204" pitchFamily="34" charset="0"/>
              </a:rPr>
              <a:t>1-Cirrhosis and Portal Hypertension:</a:t>
            </a:r>
            <a:r>
              <a:rPr lang="en-US" sz="1600">
                <a:latin typeface="Arial" panose="020B0604020202020204" pitchFamily="34" charset="0"/>
                <a:cs typeface="Arial" panose="020B0604020202020204" pitchFamily="34" charset="0"/>
              </a:rPr>
              <a:t>Cirrhosis,can be defined as fibrosis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of the hepatic parenchyma (hepatocytes) resulting in nodule formation and altered hepatic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functions </a:t>
            </a:r>
            <a:endParaRPr lang="en-US" sz="1600">
              <a:latin typeface="Arial" panose="020B0604020202020204" pitchFamily="34" charset="0"/>
              <a:cs typeface="Arial" panose="020B0604020202020204" pitchFamily="34" charset="0"/>
            </a:endParaRPr>
          </a:p>
          <a:p>
            <a:pPr marL="0" indent="0">
              <a:buNone/>
            </a:pPr>
            <a:r>
              <a:rPr lang="en-US" sz="1800">
                <a:solidFill>
                  <a:srgbClr val="FF0000"/>
                </a:solidFill>
                <a:latin typeface="Arial" panose="020B0604020202020204" pitchFamily="34" charset="0"/>
                <a:cs typeface="Arial" panose="020B0604020202020204" pitchFamily="34" charset="0"/>
              </a:rPr>
              <a:t>Etiology:</a:t>
            </a:r>
            <a:r>
              <a:rPr lang="en-US" sz="1800">
                <a:latin typeface="Arial" panose="020B0604020202020204" pitchFamily="34" charset="0"/>
                <a:cs typeface="Arial" panose="020B0604020202020204" pitchFamily="34" charset="0"/>
              </a:rPr>
              <a:t> </a:t>
            </a:r>
            <a:endParaRPr lang="en-US" sz="18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World-wide, the most common causes of cirrhosis are chronic viral hepatitis (types B and C) and prolonged excessive alcohol consumption </a:t>
            </a:r>
            <a:endParaRPr lang="en-US" sz="1600">
              <a:latin typeface="Arial" panose="020B0604020202020204" pitchFamily="34" charset="0"/>
              <a:cs typeface="Arial" panose="020B0604020202020204" pitchFamily="34" charset="0"/>
            </a:endParaRPr>
          </a:p>
          <a:p>
            <a:pPr marL="0" indent="0">
              <a:buNone/>
            </a:pPr>
            <a:r>
              <a:rPr lang="en-US" sz="1800">
                <a:solidFill>
                  <a:srgbClr val="FF0000"/>
                </a:solidFill>
                <a:latin typeface="Arial" panose="020B0604020202020204" pitchFamily="34" charset="0"/>
                <a:cs typeface="Arial" panose="020B0604020202020204" pitchFamily="34" charset="0"/>
              </a:rPr>
              <a:t>Pathophysiology:</a:t>
            </a:r>
            <a:endParaRPr lang="en-US" sz="1800">
              <a:solidFill>
                <a:srgbClr val="FF0000"/>
              </a:solidFill>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The main pathophysiologic abnormalities that resulted from cirrhosis are :</a:t>
            </a:r>
            <a:endParaRPr lang="en-US" sz="1600">
              <a:latin typeface="Arial" panose="020B0604020202020204" pitchFamily="34" charset="0"/>
              <a:cs typeface="Arial" panose="020B0604020202020204" pitchFamily="34" charset="0"/>
            </a:endParaRPr>
          </a:p>
          <a:p>
            <a:pPr marL="0" indent="0">
              <a:buNone/>
            </a:pPr>
            <a:r>
              <a:rPr lang="en-US" sz="1600">
                <a:solidFill>
                  <a:srgbClr val="FF0000"/>
                </a:solidFill>
                <a:latin typeface="Arial" panose="020B0604020202020204" pitchFamily="34" charset="0"/>
                <a:cs typeface="Arial" panose="020B0604020202020204" pitchFamily="34" charset="0"/>
              </a:rPr>
              <a:t>A- Ascites:</a:t>
            </a:r>
            <a:endParaRPr lang="en-US" sz="1600">
              <a:solidFill>
                <a:srgbClr val="FF0000"/>
              </a:solidFill>
              <a:latin typeface="Arial" panose="020B0604020202020204" pitchFamily="34" charset="0"/>
              <a:cs typeface="Arial" panose="020B0604020202020204" pitchFamily="34" charset="0"/>
            </a:endParaRPr>
          </a:p>
          <a:p>
            <a:pPr marL="0" indent="0">
              <a:buNone/>
            </a:pPr>
            <a:r>
              <a:rPr lang="en-US" sz="1600">
                <a:highlight>
                  <a:srgbClr val="FFFF00"/>
                </a:highlight>
                <a:latin typeface="Arial" panose="020B0604020202020204" pitchFamily="34" charset="0"/>
                <a:cs typeface="Arial" panose="020B0604020202020204" pitchFamily="34" charset="0"/>
              </a:rPr>
              <a:t>1- </a:t>
            </a:r>
            <a:r>
              <a:rPr lang="en-US" sz="1600">
                <a:latin typeface="Arial" panose="020B0604020202020204" pitchFamily="34" charset="0"/>
                <a:cs typeface="Arial" panose="020B0604020202020204" pitchFamily="34" charset="0"/>
              </a:rPr>
              <a:t>Ascites is the accumulation of an excessive amount of fluid within the peritoneal cavity. </a:t>
            </a:r>
            <a:endParaRPr lang="en-US" sz="1600">
              <a:latin typeface="Arial" panose="020B0604020202020204" pitchFamily="34" charset="0"/>
              <a:cs typeface="Arial" panose="020B0604020202020204" pitchFamily="34" charset="0"/>
            </a:endParaRPr>
          </a:p>
          <a:p>
            <a:pPr marL="0" indent="0">
              <a:buNone/>
            </a:pPr>
            <a:r>
              <a:rPr lang="en-US" sz="1600">
                <a:highlight>
                  <a:srgbClr val="FFFF00"/>
                </a:highlight>
                <a:latin typeface="Arial" panose="020B0604020202020204" pitchFamily="34" charset="0"/>
                <a:cs typeface="Arial" panose="020B0604020202020204" pitchFamily="34" charset="0"/>
              </a:rPr>
              <a:t>2-</a:t>
            </a:r>
            <a:r>
              <a:rPr lang="en-US" sz="1600">
                <a:latin typeface="Arial" panose="020B0604020202020204" pitchFamily="34" charset="0"/>
                <a:cs typeface="Arial" panose="020B0604020202020204" pitchFamily="34" charset="0"/>
              </a:rPr>
              <a:t> The development of ascites is related to hypoalbuminemia and the activation of the renin-angiotensin-aldosterone system (RAAS), with sodium and water retention (1, 2, 4)</a:t>
            </a:r>
            <a:endParaRPr lang="en-US" sz="1600">
              <a:latin typeface="Arial" panose="020B0604020202020204" pitchFamily="34" charset="0"/>
              <a:cs typeface="Arial" panose="020B0604020202020204" pitchFamily="34" charset="0"/>
            </a:endParaRPr>
          </a:p>
          <a:p>
            <a:pPr marL="0" indent="0">
              <a:buNone/>
            </a:pPr>
            <a:r>
              <a:rPr lang="en-US" sz="1600">
                <a:solidFill>
                  <a:srgbClr val="FF0000"/>
                </a:solidFill>
                <a:latin typeface="Arial" panose="020B0604020202020204" pitchFamily="34" charset="0"/>
                <a:cs typeface="Arial" panose="020B0604020202020204" pitchFamily="34" charset="0"/>
              </a:rPr>
              <a:t>B- Portal hypertension and esophageal varices: </a:t>
            </a:r>
            <a:endParaRPr lang="en-US" sz="1600">
              <a:latin typeface="Arial" panose="020B0604020202020204" pitchFamily="34" charset="0"/>
              <a:cs typeface="Arial" panose="020B0604020202020204" pitchFamily="34" charset="0"/>
            </a:endParaRPr>
          </a:p>
          <a:p>
            <a:pPr marL="0" indent="0">
              <a:buNone/>
            </a:pPr>
            <a:r>
              <a:rPr lang="en-US" sz="1600">
                <a:highlight>
                  <a:srgbClr val="FFFF00"/>
                </a:highlight>
                <a:latin typeface="Arial" panose="020B0604020202020204" pitchFamily="34" charset="0"/>
                <a:cs typeface="Arial" panose="020B0604020202020204" pitchFamily="34" charset="0"/>
              </a:rPr>
              <a:t>1-</a:t>
            </a:r>
            <a:r>
              <a:rPr lang="en-US" sz="1600">
                <a:latin typeface="Arial" panose="020B0604020202020204" pitchFamily="34" charset="0"/>
                <a:cs typeface="Arial" panose="020B0604020202020204" pitchFamily="34" charset="0"/>
              </a:rPr>
              <a:t> Portal hypertension is a consequence of increased resistance to blood flow through the portal vein (2) because of fibrotic changes (2)The most important sequelae of portal hypertension are the development of varices (2)</a:t>
            </a:r>
            <a:endParaRPr lang="en-US" sz="1600">
              <a:latin typeface="Arial" panose="020B0604020202020204" pitchFamily="34" charset="0"/>
              <a:cs typeface="Arial" panose="020B0604020202020204" pitchFamily="34" charset="0"/>
            </a:endParaRPr>
          </a:p>
          <a:p>
            <a:pPr marL="0" indent="0">
              <a:buNone/>
            </a:pPr>
            <a:r>
              <a:rPr lang="en-US" sz="1600">
                <a:highlight>
                  <a:srgbClr val="FFFF00"/>
                </a:highlight>
                <a:latin typeface="Arial" panose="020B0604020202020204" pitchFamily="34" charset="0"/>
                <a:cs typeface="Arial" panose="020B0604020202020204" pitchFamily="34" charset="0"/>
              </a:rPr>
              <a:t>2-</a:t>
            </a:r>
            <a:r>
              <a:rPr lang="en-US" sz="1600">
                <a:latin typeface="Arial" panose="020B0604020202020204" pitchFamily="34" charset="0"/>
                <a:cs typeface="Arial" panose="020B0604020202020204" pitchFamily="34" charset="0"/>
              </a:rPr>
              <a:t>The varices develop in the esophagus, stomach, and rectum (5). Varices are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weak vessels, and any increase in pressure can cause rupture and bleeding (5)</a:t>
            </a:r>
            <a:endParaRPr lang="en-US" sz="1600">
              <a:latin typeface="Arial" panose="020B0604020202020204" pitchFamily="34" charset="0"/>
              <a:cs typeface="Arial" panose="020B0604020202020204" pitchFamily="34" charset="0"/>
            </a:endParaRPr>
          </a:p>
          <a:p>
            <a:pPr marL="0" indent="0">
              <a:buNone/>
            </a:pPr>
            <a:r>
              <a:rPr lang="en-US" sz="2000"/>
              <a:t>.</a:t>
            </a:r>
            <a:endParaRPr lang="en-US" sz="2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en-US" sz="1800">
                <a:highlight>
                  <a:srgbClr val="FFFF00"/>
                </a:highlight>
                <a:latin typeface="Arial" panose="020B0604020202020204" pitchFamily="34" charset="0"/>
                <a:cs typeface="Arial" panose="020B0604020202020204" pitchFamily="34" charset="0"/>
                <a:sym typeface="+mn-ea"/>
              </a:rPr>
              <a:t>C- Hepatic encephalopathy (HE): </a:t>
            </a:r>
            <a:r>
              <a:rPr lang="en-US" sz="1600">
                <a:latin typeface="Arial" panose="020B0604020202020204" pitchFamily="34" charset="0"/>
                <a:cs typeface="Arial" panose="020B0604020202020204" pitchFamily="34" charset="0"/>
                <a:sym typeface="+mn-ea"/>
              </a:rPr>
              <a:t>HE is an alteration in mental status and cognitive function occurring in the presence of liver failure (4). The symptoms of HE range from forgetfulness, mental confusion to coma (6). HE may result from an accumulation of gut_x0002_derived nitrogenous substances in the systemic circulation which then enter the CNS (2)</a:t>
            </a:r>
            <a:br>
              <a:rPr lang="en-US" sz="1600">
                <a:latin typeface="Arial" panose="020B0604020202020204" pitchFamily="34" charset="0"/>
                <a:cs typeface="Arial" panose="020B0604020202020204" pitchFamily="34" charset="0"/>
                <a:sym typeface="+mn-ea"/>
              </a:rPr>
            </a:br>
            <a:r>
              <a:rPr lang="en-US" sz="1800">
                <a:highlight>
                  <a:srgbClr val="FFFF00"/>
                </a:highlight>
                <a:latin typeface="Arial" panose="020B0604020202020204" pitchFamily="34" charset="0"/>
                <a:cs typeface="Arial" panose="020B0604020202020204" pitchFamily="34" charset="0"/>
                <a:sym typeface="+mn-ea"/>
              </a:rPr>
              <a:t>D- Spontaneous Bacterial Peritonitis (SBP): </a:t>
            </a:r>
            <a:r>
              <a:rPr lang="en-US" sz="1600">
                <a:latin typeface="Arial" panose="020B0604020202020204" pitchFamily="34" charset="0"/>
                <a:cs typeface="Arial" panose="020B0604020202020204" pitchFamily="34" charset="0"/>
                <a:sym typeface="+mn-ea"/>
              </a:rPr>
              <a:t>is defined as the spontaneous infection of the ascitic fluid in the absence of an identified intra-abdominal source of infection (1, 4)</a:t>
            </a:r>
            <a:endParaRPr lang="en-US" sz="1600">
              <a:latin typeface="Arial" panose="020B0604020202020204" pitchFamily="34" charset="0"/>
              <a:cs typeface="Arial" panose="020B0604020202020204" pitchFamily="34" charset="0"/>
              <a:sym typeface="+mn-ea"/>
            </a:endParaRPr>
          </a:p>
          <a:p>
            <a:pPr marL="0" indent="0">
              <a:buNone/>
            </a:pPr>
            <a:br>
              <a:rPr lang="en-US" sz="1600">
                <a:latin typeface="Arial" panose="020B0604020202020204" pitchFamily="34" charset="0"/>
                <a:cs typeface="Arial" panose="020B0604020202020204" pitchFamily="34" charset="0"/>
                <a:sym typeface="+mn-ea"/>
              </a:rPr>
            </a:br>
            <a:r>
              <a:rPr lang="en-US" sz="1600">
                <a:highlight>
                  <a:srgbClr val="FFFF00"/>
                </a:highlight>
                <a:latin typeface="Arial" panose="020B0604020202020204" pitchFamily="34" charset="0"/>
                <a:cs typeface="Arial" panose="020B0604020202020204" pitchFamily="34" charset="0"/>
                <a:sym typeface="+mn-ea"/>
              </a:rPr>
              <a:t>E- Abnormalities in Coagulation: </a:t>
            </a:r>
            <a:r>
              <a:rPr lang="en-US" sz="1600">
                <a:latin typeface="Arial" panose="020B0604020202020204" pitchFamily="34" charset="0"/>
                <a:cs typeface="Arial" panose="020B0604020202020204" pitchFamily="34" charset="0"/>
                <a:sym typeface="+mn-ea"/>
              </a:rPr>
              <a:t>Most coagulation factors are created in the liver, and the levels of these factors can be significantly reduced in chronic liver disease leading to bleeding tendency (2)</a:t>
            </a:r>
            <a:br>
              <a:rPr lang="en-US" sz="1600">
                <a:latin typeface="Arial" panose="020B0604020202020204" pitchFamily="34" charset="0"/>
                <a:cs typeface="Arial" panose="020B0604020202020204" pitchFamily="34" charset="0"/>
                <a:sym typeface="+mn-ea"/>
              </a:rPr>
            </a:br>
            <a:br>
              <a:rPr lang="en-US" sz="1600">
                <a:latin typeface="Arial" panose="020B0604020202020204" pitchFamily="34" charset="0"/>
                <a:cs typeface="Arial" panose="020B0604020202020204" pitchFamily="34" charset="0"/>
                <a:sym typeface="+mn-ea"/>
              </a:rPr>
            </a:br>
            <a:r>
              <a:rPr lang="en-US" sz="1600">
                <a:highlight>
                  <a:srgbClr val="FFFF00"/>
                </a:highlight>
                <a:latin typeface="Arial" panose="020B0604020202020204" pitchFamily="34" charset="0"/>
                <a:cs typeface="Arial" panose="020B0604020202020204" pitchFamily="34" charset="0"/>
                <a:sym typeface="+mn-ea"/>
              </a:rPr>
              <a:t>F- Hepatorenal syndrome</a:t>
            </a:r>
            <a:br>
              <a:rPr lang="en-US" sz="1600">
                <a:highlight>
                  <a:srgbClr val="FFFF00"/>
                </a:highlight>
                <a:latin typeface="Arial" panose="020B0604020202020204" pitchFamily="34" charset="0"/>
                <a:cs typeface="Arial" panose="020B0604020202020204" pitchFamily="34" charset="0"/>
                <a:sym typeface="+mn-ea"/>
              </a:rPr>
            </a:br>
            <a:r>
              <a:rPr lang="en-US" sz="1600">
                <a:latin typeface="Arial" panose="020B0604020202020204" pitchFamily="34" charset="0"/>
                <a:cs typeface="Arial" panose="020B0604020202020204" pitchFamily="34" charset="0"/>
                <a:sym typeface="+mn-ea"/>
              </a:rPr>
              <a:t>The hepatorenal syndrome (HRS) is a form of renal failure without renal pathology that occurs in about 10% of patients with liver cirrhosis (4)</a:t>
            </a:r>
            <a:endParaRPr lang="en-US" sz="1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Title 1"/>
          <p:cNvSpPr>
            <a:spLocks noGrp="1"/>
          </p:cNvSpPr>
          <p:nvPr>
            <p:ph type="title"/>
          </p:nvPr>
        </p:nvSpPr>
        <p:spPr/>
        <p:txBody>
          <a:bodyPr anchor="ctr" anchorCtr="0"/>
          <a:p>
            <a:r>
              <a:rPr lang="en-US" altLang="zh-CN">
                <a:solidFill>
                  <a:srgbClr val="FF0000"/>
                </a:solidFill>
              </a:rPr>
              <a:t> </a:t>
            </a:r>
            <a:r>
              <a:rPr lang="en-US" altLang="zh-CN">
                <a:solidFill>
                  <a:srgbClr val="FF0000"/>
                </a:solidFill>
                <a:latin typeface="Arial Black" panose="020B0A04020102020204" charset="0"/>
                <a:cs typeface="Arial Black" panose="020B0A04020102020204" charset="0"/>
              </a:rPr>
              <a:t>Chronic stable angina</a:t>
            </a:r>
            <a:endParaRPr lang="en-US" altLang="en-US">
              <a:solidFill>
                <a:srgbClr val="FF0000"/>
              </a:solidFill>
              <a:latin typeface="Arial Black" panose="020B0A04020102020204" charset="0"/>
              <a:cs typeface="Arial Black" panose="020B0A04020102020204" charset="0"/>
            </a:endParaRPr>
          </a:p>
        </p:txBody>
      </p:sp>
      <p:sp>
        <p:nvSpPr>
          <p:cNvPr id="4098" name="Content Placeholder 2"/>
          <p:cNvSpPr>
            <a:spLocks noGrp="1"/>
          </p:cNvSpPr>
          <p:nvPr>
            <p:ph idx="1"/>
          </p:nvPr>
        </p:nvSpPr>
        <p:spPr/>
        <p:txBody>
          <a:bodyPr anchor="t" anchorCtr="0"/>
          <a:p>
            <a:pPr marL="0" indent="0">
              <a:buNone/>
            </a:pPr>
            <a:r>
              <a:rPr lang="en-US" altLang="zh-CN" sz="1800">
                <a:latin typeface="+mj-lt"/>
                <a:cs typeface="+mj-lt"/>
              </a:rPr>
              <a:t>1-Angina pectoris is a discomfort in the chest and/or an adjacent area resulting </a:t>
            </a:r>
            <a:endParaRPr lang="en-US" altLang="zh-CN" sz="1800">
              <a:latin typeface="+mj-lt"/>
              <a:cs typeface="+mj-lt"/>
            </a:endParaRPr>
          </a:p>
          <a:p>
            <a:pPr marL="0" indent="0">
              <a:buNone/>
            </a:pPr>
            <a:r>
              <a:rPr lang="en-US" altLang="zh-CN" sz="1800">
                <a:latin typeface="+mj-lt"/>
                <a:cs typeface="+mj-lt"/>
              </a:rPr>
              <a:t>from myocardial ischemia (1)</a:t>
            </a:r>
            <a:endParaRPr lang="en-US" altLang="zh-CN" sz="1800">
              <a:latin typeface="+mj-lt"/>
              <a:cs typeface="+mj-lt"/>
            </a:endParaRPr>
          </a:p>
          <a:p>
            <a:pPr marL="0" indent="0">
              <a:buNone/>
            </a:pPr>
            <a:r>
              <a:rPr lang="en-US" altLang="zh-CN" sz="1800">
                <a:latin typeface="+mj-lt"/>
                <a:cs typeface="+mj-lt"/>
              </a:rPr>
              <a:t>2-Stable angina: is defined as a predictable occurrence of chest discomfort with </a:t>
            </a:r>
            <a:endParaRPr lang="en-US" altLang="zh-CN" sz="1800">
              <a:latin typeface="+mj-lt"/>
              <a:cs typeface="+mj-lt"/>
            </a:endParaRPr>
          </a:p>
          <a:p>
            <a:pPr marL="0" indent="0">
              <a:buNone/>
            </a:pPr>
            <a:r>
              <a:rPr lang="en-US" altLang="zh-CN" sz="1800">
                <a:latin typeface="+mj-lt"/>
                <a:cs typeface="+mj-lt"/>
              </a:rPr>
              <a:t>physical exertion (2) and is predictably resolved with rest or administration of </a:t>
            </a:r>
            <a:endParaRPr lang="en-US" altLang="zh-CN" sz="1800">
              <a:latin typeface="+mj-lt"/>
              <a:cs typeface="+mj-lt"/>
            </a:endParaRPr>
          </a:p>
          <a:p>
            <a:pPr marL="0" indent="0">
              <a:buNone/>
            </a:pPr>
            <a:r>
              <a:rPr lang="en-US" altLang="zh-CN" sz="1800">
                <a:latin typeface="+mj-lt"/>
                <a:cs typeface="+mj-lt"/>
              </a:rPr>
              <a:t>sublingual nitroglycerin (3)</a:t>
            </a:r>
            <a:endParaRPr lang="en-US" altLang="zh-CN" sz="1800">
              <a:latin typeface="+mj-lt"/>
              <a:cs typeface="+mj-lt"/>
            </a:endParaRPr>
          </a:p>
          <a:p>
            <a:pPr marL="0" indent="0">
              <a:buNone/>
            </a:pPr>
            <a:r>
              <a:rPr lang="en-US" altLang="zh-CN" sz="1800">
                <a:latin typeface="+mj-lt"/>
                <a:cs typeface="+mj-lt"/>
              </a:rPr>
              <a:t>3-Angina caused by spasm of the coronary arteries is known as Variant or</a:t>
            </a:r>
            <a:endParaRPr lang="en-US" altLang="zh-CN" sz="1800">
              <a:latin typeface="+mj-lt"/>
              <a:cs typeface="+mj-lt"/>
            </a:endParaRPr>
          </a:p>
          <a:p>
            <a:pPr marL="0" indent="0">
              <a:buNone/>
            </a:pPr>
            <a:r>
              <a:rPr lang="en-US" altLang="zh-CN" sz="1800">
                <a:latin typeface="+mj-lt"/>
                <a:cs typeface="+mj-lt"/>
              </a:rPr>
              <a:t>(Prinzmetal) angina (4)</a:t>
            </a:r>
            <a:endParaRPr lang="en-US" altLang="zh-CN" sz="1800">
              <a:latin typeface="+mj-lt"/>
              <a:cs typeface="+mj-lt"/>
            </a:endParaRPr>
          </a:p>
          <a:p>
            <a:pPr marL="0" indent="0">
              <a:buNone/>
            </a:pPr>
            <a:r>
              <a:rPr lang="en-US" altLang="zh-CN" sz="1800">
                <a:latin typeface="+mj-lt"/>
                <a:cs typeface="+mj-lt"/>
              </a:rPr>
              <a:t>4-Unstable angina : angina which increases rapidly in severity and occurs at rest</a:t>
            </a:r>
            <a:endParaRPr lang="en-US" altLang="zh-CN" sz="1800">
              <a:latin typeface="+mj-lt"/>
              <a:cs typeface="+mj-lt"/>
            </a:endParaRPr>
          </a:p>
          <a:p>
            <a:pPr marL="0" indent="0">
              <a:buNone/>
            </a:pPr>
            <a:r>
              <a:rPr lang="en-US" altLang="zh-CN" sz="2000">
                <a:solidFill>
                  <a:srgbClr val="FF0000"/>
                </a:solidFill>
                <a:latin typeface="Arial Black" panose="020B0A04020102020204" charset="0"/>
                <a:cs typeface="Arial Black" panose="020B0A04020102020204" charset="0"/>
              </a:rPr>
              <a:t>Pathophysiology</a:t>
            </a:r>
            <a:endParaRPr lang="en-US" altLang="zh-CN" sz="2000">
              <a:solidFill>
                <a:srgbClr val="FF0000"/>
              </a:solidFill>
              <a:latin typeface="Arial Black" panose="020B0A04020102020204" charset="0"/>
              <a:cs typeface="Arial Black" panose="020B0A04020102020204" charset="0"/>
            </a:endParaRPr>
          </a:p>
          <a:p>
            <a:pPr marL="0" indent="0">
              <a:buNone/>
            </a:pPr>
            <a:r>
              <a:rPr lang="en-US" altLang="zh-CN" sz="1800">
                <a:latin typeface="+mj-lt"/>
                <a:cs typeface="+mj-lt"/>
              </a:rPr>
              <a:t>1-Angina pectoris typically occurs when myocardial oxygen demand exceeds </a:t>
            </a:r>
            <a:endParaRPr lang="en-US" altLang="zh-CN" sz="1800">
              <a:latin typeface="+mj-lt"/>
              <a:cs typeface="+mj-lt"/>
            </a:endParaRPr>
          </a:p>
          <a:p>
            <a:pPr marL="0" indent="0">
              <a:buNone/>
            </a:pPr>
            <a:r>
              <a:rPr lang="en-US" altLang="zh-CN" sz="1800">
                <a:latin typeface="+mj-lt"/>
                <a:cs typeface="+mj-lt"/>
              </a:rPr>
              <a:t>myocardial oxygen supply (perfusion). </a:t>
            </a:r>
            <a:endParaRPr lang="en-US" altLang="zh-CN" sz="1800">
              <a:latin typeface="+mj-lt"/>
              <a:cs typeface="+mj-lt"/>
            </a:endParaRPr>
          </a:p>
          <a:p>
            <a:pPr marL="0" indent="0">
              <a:buNone/>
            </a:pPr>
            <a:r>
              <a:rPr lang="en-US" altLang="zh-CN" sz="1800">
                <a:latin typeface="+mj-lt"/>
                <a:cs typeface="+mj-lt"/>
              </a:rPr>
              <a:t>2-The underlying pathologic condition is the presence of atherosclerosis in one or more of the coronary arteries </a:t>
            </a:r>
            <a:endParaRPr lang="en-US" altLang="zh-CN" sz="1800">
              <a:latin typeface="+mj-lt"/>
              <a:cs typeface="+mj-lt"/>
            </a:endParaRPr>
          </a:p>
          <a:p>
            <a:pPr marL="0" indent="0">
              <a:buNone/>
            </a:pPr>
            <a:endParaRPr lang="en-US" altLang="zh-CN" sz="1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2800">
                <a:solidFill>
                  <a:srgbClr val="FF0000"/>
                </a:solidFill>
                <a:latin typeface="Arial Black" panose="020B0A04020102020204" charset="0"/>
                <a:cs typeface="Arial Black" panose="020B0A04020102020204" charset="0"/>
                <a:sym typeface="+mn-ea"/>
              </a:rPr>
              <a:t>Signs and Symptoms</a:t>
            </a:r>
            <a:endParaRPr lang="en-US" sz="2800">
              <a:solidFill>
                <a:srgbClr val="FF0000"/>
              </a:solidFill>
              <a:latin typeface="Arial Black" panose="020B0A04020102020204" charset="0"/>
              <a:cs typeface="Arial Black" panose="020B0A04020102020204" charset="0"/>
              <a:sym typeface="+mn-ea"/>
            </a:endParaRPr>
          </a:p>
        </p:txBody>
      </p:sp>
      <p:sp>
        <p:nvSpPr>
          <p:cNvPr id="3" name="Content Placeholder 2"/>
          <p:cNvSpPr>
            <a:spLocks noGrp="1"/>
          </p:cNvSpPr>
          <p:nvPr>
            <p:ph idx="1"/>
          </p:nvPr>
        </p:nvSpPr>
        <p:spPr/>
        <p:txBody>
          <a:bodyPr/>
          <a:p>
            <a:pPr marL="0" indent="0">
              <a:buNone/>
            </a:pPr>
            <a:r>
              <a:rPr lang="en-US" sz="1600">
                <a:latin typeface="Arial" panose="020B0604020202020204" pitchFamily="34" charset="0"/>
                <a:cs typeface="Arial" panose="020B0604020202020204" pitchFamily="34" charset="0"/>
              </a:rPr>
              <a:t>Cirrhosis is often asymptomatic until the late stages of disease (4). The presenting signs and symptoms of cirrhosis are: (2)</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 Hepatomegaly, splenomegaly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 Pruritis, jaundice, palmar erythema, hyperpigmentation.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 Gynecomastia, reduced libido.</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 Ascites, edema.</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 Encephalopathy.</a:t>
            </a:r>
            <a:endParaRPr lang="en-US" sz="1600">
              <a:latin typeface="Arial" panose="020B0604020202020204" pitchFamily="34" charset="0"/>
              <a:cs typeface="Arial" panose="020B0604020202020204" pitchFamily="34" charset="0"/>
            </a:endParaRPr>
          </a:p>
          <a:p>
            <a:pPr marL="0" indent="0">
              <a:buNone/>
            </a:pPr>
            <a:r>
              <a:rPr lang="en-US" sz="1800">
                <a:solidFill>
                  <a:srgbClr val="FF0000"/>
                </a:solidFill>
                <a:latin typeface="Arial" panose="020B0604020202020204" pitchFamily="34" charset="0"/>
                <a:cs typeface="Arial" panose="020B0604020202020204" pitchFamily="34" charset="0"/>
              </a:rPr>
              <a:t>Laboratory abnormalities (2)</a:t>
            </a:r>
            <a:endParaRPr lang="en-US" sz="1800">
              <a:solidFill>
                <a:srgbClr val="FF0000"/>
              </a:solidFill>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 Hypoalbuminemia</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 Elevated prothrombin time, alkaline phosphatase, AST, and ALT.</a:t>
            </a:r>
            <a:endParaRPr lang="en-US" sz="1600">
              <a:latin typeface="Arial" panose="020B0604020202020204" pitchFamily="34" charset="0"/>
              <a:cs typeface="Arial" panose="020B0604020202020204" pitchFamily="34" charset="0"/>
            </a:endParaRPr>
          </a:p>
          <a:p>
            <a:pPr marL="0" indent="0">
              <a:buNone/>
            </a:pPr>
            <a:endParaRPr lang="en-US" sz="1600">
              <a:latin typeface="Arial" panose="020B0604020202020204" pitchFamily="34" charset="0"/>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3200">
                <a:solidFill>
                  <a:srgbClr val="FF0000"/>
                </a:solidFill>
                <a:latin typeface="Arial Black" panose="020B0A04020102020204" charset="0"/>
                <a:cs typeface="Arial Black" panose="020B0A04020102020204" charset="0"/>
              </a:rPr>
              <a:t> treatment:</a:t>
            </a:r>
            <a:endParaRPr lang="en-US" sz="3200">
              <a:solidFill>
                <a:srgbClr val="FF0000"/>
              </a:solidFill>
              <a:latin typeface="Arial Black" panose="020B0A04020102020204" charset="0"/>
              <a:cs typeface="Arial Black" panose="020B0A04020102020204" charset="0"/>
              <a:sym typeface="+mn-ea"/>
            </a:endParaRPr>
          </a:p>
        </p:txBody>
      </p:sp>
      <p:sp>
        <p:nvSpPr>
          <p:cNvPr id="3" name="Content Placeholder 2"/>
          <p:cNvSpPr>
            <a:spLocks noGrp="1"/>
          </p:cNvSpPr>
          <p:nvPr>
            <p:ph idx="1"/>
          </p:nvPr>
        </p:nvSpPr>
        <p:spPr>
          <a:xfrm>
            <a:off x="375285" y="774065"/>
            <a:ext cx="8311515" cy="5353685"/>
          </a:xfrm>
        </p:spPr>
        <p:txBody>
          <a:bodyPr/>
          <a:p>
            <a:pPr marL="0" indent="0">
              <a:buNone/>
            </a:pPr>
            <a:r>
              <a:rPr lang="en-US" sz="1600">
                <a:highlight>
                  <a:srgbClr val="FFFF00"/>
                </a:highlight>
                <a:latin typeface="Arial" panose="020B0604020202020204" pitchFamily="34" charset="0"/>
                <a:cs typeface="Arial" panose="020B0604020202020204" pitchFamily="34" charset="0"/>
              </a:rPr>
              <a:t>A-General approach:</a:t>
            </a:r>
            <a:r>
              <a:rPr lang="en-US" sz="1600">
                <a:latin typeface="Arial" panose="020B0604020202020204" pitchFamily="34" charset="0"/>
                <a:cs typeface="Arial" panose="020B0604020202020204" pitchFamily="34" charset="0"/>
              </a:rPr>
              <a:t>Identify and eliminate theIdentify and eliminate the causes of cirrhosis (e.g., alcohol abuse) (2)</a:t>
            </a:r>
            <a:endParaRPr lang="en-US" sz="1600">
              <a:latin typeface="Arial" panose="020B0604020202020204" pitchFamily="34" charset="0"/>
              <a:cs typeface="Arial" panose="020B0604020202020204" pitchFamily="34" charset="0"/>
            </a:endParaRPr>
          </a:p>
          <a:p>
            <a:pPr marL="0" indent="0">
              <a:buNone/>
            </a:pPr>
            <a:r>
              <a:rPr lang="en-US" sz="1800">
                <a:highlight>
                  <a:srgbClr val="FFFF00"/>
                </a:highlight>
                <a:latin typeface="Arial" panose="020B0604020202020204" pitchFamily="34" charset="0"/>
                <a:cs typeface="Arial" panose="020B0604020202020204" pitchFamily="34" charset="0"/>
              </a:rPr>
              <a:t>B-Hepatic Encephalopathy:</a:t>
            </a:r>
            <a:endParaRPr lang="en-US" sz="1800">
              <a:highlight>
                <a:srgbClr val="FFFF00"/>
              </a:highlight>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1-Durig episode of acute HE, temporary protein restriction can be useful. Long term protein restriction is not recommended (4)</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2- The use of lactulose is standard therapy for HE (7)Antibiotic therapy with metronidazole (250 mg orally three times daily)or neomycin is reserved for patients who have not responded to lactulose The nonabsorbable agent rifaximin, 550 mg orally twice daily or 400 mg three times daily , is preferred and has been shown to maintain remission of and reduce the risk of re hospitalization for hepatic encephalopathy over a 24-month period, with or without the concomitant use of lactulose.</a:t>
            </a:r>
            <a:endParaRPr lang="en-US" sz="1600">
              <a:latin typeface="Arial" panose="020B0604020202020204" pitchFamily="34" charset="0"/>
              <a:cs typeface="Arial" panose="020B0604020202020204" pitchFamily="34" charset="0"/>
            </a:endParaRPr>
          </a:p>
          <a:p>
            <a:pPr marL="0" indent="0">
              <a:buNone/>
            </a:pPr>
            <a:r>
              <a:rPr lang="en-US" sz="1600">
                <a:highlight>
                  <a:srgbClr val="FFFF00"/>
                </a:highlight>
                <a:latin typeface="Arial" panose="020B0604020202020204" pitchFamily="34" charset="0"/>
                <a:cs typeface="Arial" panose="020B0604020202020204" pitchFamily="34" charset="0"/>
              </a:rPr>
              <a:t>C- Spontaneous Bacterial Peritonitis (SBP): </a:t>
            </a:r>
            <a:endParaRPr lang="en-US" sz="1600">
              <a:highlight>
                <a:srgbClr val="FFFF00"/>
              </a:highlight>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1- Antibiotics: Patients with documented or suspected SBP should receive broad-spectrum antibiotic therapy (2) [Third-generation cephalosporins like cefotaxime, 2 g every 8–12 hours for at least 5 days ceftriaxone 1 gm once daily ,Fluoroquinolones (ciprofloxacin or ofloxacin) may be used] (2, 7, 8)</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2- Albumin: Plasma volume expansion with albumin decreases the incidence of HRS and improves survival</a:t>
            </a:r>
            <a:endParaRPr lang="en-US" sz="1600">
              <a:latin typeface="Arial" panose="020B0604020202020204" pitchFamily="34" charset="0"/>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latin typeface="Arial Black" panose="020B0A04020102020204" charset="0"/>
                <a:cs typeface="Arial Black" panose="020B0A04020102020204" charset="0"/>
                <a:sym typeface="+mn-ea"/>
              </a:rPr>
              <a:t>prophylactic Antibiotics:</a:t>
            </a:r>
            <a:endParaRPr lang="en-US">
              <a:solidFill>
                <a:srgbClr val="FF0000"/>
              </a:solidFill>
              <a:latin typeface="Arial Black" panose="020B0A04020102020204" charset="0"/>
              <a:cs typeface="Arial Black" panose="020B0A04020102020204" charset="0"/>
              <a:sym typeface="+mn-ea"/>
            </a:endParaRPr>
          </a:p>
        </p:txBody>
      </p:sp>
      <p:sp>
        <p:nvSpPr>
          <p:cNvPr id="3" name="Content Placeholder 2"/>
          <p:cNvSpPr>
            <a:spLocks noGrp="1"/>
          </p:cNvSpPr>
          <p:nvPr>
            <p:ph idx="1"/>
          </p:nvPr>
        </p:nvSpPr>
        <p:spPr>
          <a:xfrm>
            <a:off x="217170" y="844550"/>
            <a:ext cx="8469630" cy="5283200"/>
          </a:xfrm>
        </p:spPr>
        <p:txBody>
          <a:bodyPr/>
          <a:p>
            <a:pPr marL="0" indent="0">
              <a:buNone/>
            </a:pPr>
            <a:endParaRPr lang="en-US" sz="2800">
              <a:solidFill>
                <a:srgbClr val="FF0000"/>
              </a:solidFill>
            </a:endParaRPr>
          </a:p>
          <a:p>
            <a:pPr marL="0" indent="0">
              <a:buNone/>
            </a:pPr>
            <a:endParaRPr lang="en-US" sz="2800">
              <a:solidFill>
                <a:srgbClr val="FF0000"/>
              </a:solidFill>
            </a:endParaRPr>
          </a:p>
        </p:txBody>
      </p:sp>
      <p:sp>
        <p:nvSpPr>
          <p:cNvPr id="4" name="Text Box 3"/>
          <p:cNvSpPr txBox="1"/>
          <p:nvPr/>
        </p:nvSpPr>
        <p:spPr>
          <a:xfrm>
            <a:off x="322580" y="1027430"/>
            <a:ext cx="8364855" cy="5815330"/>
          </a:xfrm>
          <a:prstGeom prst="rect">
            <a:avLst/>
          </a:prstGeom>
          <a:noFill/>
        </p:spPr>
        <p:txBody>
          <a:bodyPr wrap="square" rtlCol="0" anchor="t">
            <a:noAutofit/>
          </a:bodyPr>
          <a:p>
            <a:r>
              <a:rPr lang="en-US" sz="1600">
                <a:solidFill>
                  <a:srgbClr val="FF0000"/>
                </a:solidFill>
              </a:rPr>
              <a:t>A- </a:t>
            </a:r>
            <a:r>
              <a:rPr lang="en-US" sz="1600"/>
              <a:t>Primary prevention (prevention of SBP in patients who never develop SBP previously) (e.g. for those who experience a variceal hemorrhage) Oral norfloxacin or I.V ceftriaxone reduces the risk of bacterial peritonitis </a:t>
            </a:r>
            <a:endParaRPr lang="en-US" sz="1600"/>
          </a:p>
          <a:p>
            <a:r>
              <a:rPr lang="en-US" sz="1600">
                <a:solidFill>
                  <a:srgbClr val="FF0000"/>
                </a:solidFill>
              </a:rPr>
              <a:t>B- </a:t>
            </a:r>
            <a:r>
              <a:rPr lang="en-US" sz="1600"/>
              <a:t>Secondary prevention: (prevention of SBP in patients who develop SBP) : Antibiotics used indefinitely (8). Examples of antibiotic used for secondary prevention are Norfloxacin, Trimethoprim-sulfamethoxazole and Ciprofloxacin (4, 9, 10)</a:t>
            </a:r>
            <a:endParaRPr lang="en-US" sz="1600"/>
          </a:p>
          <a:p>
            <a:r>
              <a:rPr lang="en-US" sz="1600">
                <a:highlight>
                  <a:srgbClr val="FFFF00"/>
                </a:highlight>
              </a:rPr>
              <a:t>D- Management of Portal hypertension and Variceal Bleeding: </a:t>
            </a:r>
            <a:endParaRPr lang="en-US" sz="1600">
              <a:highlight>
                <a:srgbClr val="FFFF00"/>
              </a:highlight>
            </a:endParaRPr>
          </a:p>
          <a:p>
            <a:r>
              <a:rPr lang="en-US" sz="1600"/>
              <a:t>1- </a:t>
            </a:r>
            <a:r>
              <a:rPr lang="en-US" sz="1600">
                <a:solidFill>
                  <a:srgbClr val="FF0000"/>
                </a:solidFill>
              </a:rPr>
              <a:t>Primary Prophylaxis</a:t>
            </a:r>
            <a:r>
              <a:rPr lang="en-US" sz="1600"/>
              <a:t> (prevention of a first variceal bleeding)All patients with cirrhosis and portal hypertension with varices should receive primary prophylaxis with β-Adrenergic blockers to reduce portal pressure (2)</a:t>
            </a:r>
            <a:endParaRPr lang="en-US" sz="1600"/>
          </a:p>
          <a:p>
            <a:r>
              <a:rPr lang="en-US" sz="1600"/>
              <a:t>2- </a:t>
            </a:r>
            <a:r>
              <a:rPr lang="en-US" sz="1600">
                <a:solidFill>
                  <a:srgbClr val="FF0000"/>
                </a:solidFill>
              </a:rPr>
              <a:t>Acute Variceal Hemorrhage</a:t>
            </a:r>
            <a:endParaRPr lang="en-US" sz="1600"/>
          </a:p>
          <a:p>
            <a:r>
              <a:rPr lang="en-US" sz="1600">
                <a:solidFill>
                  <a:srgbClr val="FF0000"/>
                </a:solidFill>
              </a:rPr>
              <a:t>A-</a:t>
            </a:r>
            <a:r>
              <a:rPr lang="en-US" sz="1600"/>
              <a:t> Fluid resuscitation.</a:t>
            </a:r>
            <a:endParaRPr lang="en-US" sz="1600"/>
          </a:p>
          <a:p>
            <a:r>
              <a:rPr lang="en-US" sz="1600">
                <a:solidFill>
                  <a:srgbClr val="FF0000"/>
                </a:solidFill>
              </a:rPr>
              <a:t>B- </a:t>
            </a:r>
            <a:r>
              <a:rPr lang="en-US" sz="1600"/>
              <a:t>Combination pharmacologic therapy plus endoscopic variceal ligation (EVL) is the most rational approach to treatment (2)</a:t>
            </a:r>
            <a:endParaRPr lang="en-US" sz="1600"/>
          </a:p>
          <a:p>
            <a:r>
              <a:rPr lang="en-US" sz="1600">
                <a:solidFill>
                  <a:srgbClr val="FF0000"/>
                </a:solidFill>
              </a:rPr>
              <a:t>C-</a:t>
            </a:r>
            <a:r>
              <a:rPr lang="en-US" sz="1600"/>
              <a:t>Vasoactive drug therapy [octreotide(a synthetic analogue of somatostatin), or terlipessin]. These agents decrease splanchnic blood flow and reduce portal and variceal pressures (5)</a:t>
            </a:r>
            <a:endParaRPr lang="en-US" sz="1600"/>
          </a:p>
          <a:p>
            <a:r>
              <a:rPr lang="en-US" sz="1600">
                <a:solidFill>
                  <a:srgbClr val="FF0000"/>
                </a:solidFill>
              </a:rPr>
              <a:t>D-</a:t>
            </a:r>
            <a:r>
              <a:rPr lang="en-US" sz="1600"/>
              <a:t> If standard therapy fails to control bleeding, an invasive procedure such transjugular intrahepatic portosystemic shunt (TIPS) is necessary. The TIPS involves the placement of one or more stents between the hepatic vein and the portal vein </a:t>
            </a:r>
            <a:endParaRPr lang="en-US" sz="1600"/>
          </a:p>
          <a:p>
            <a:r>
              <a:rPr lang="en-US" sz="1600"/>
              <a:t>3- Prevention of rebleeding (secondary prophylaxis): </a:t>
            </a:r>
            <a:endParaRPr lang="en-US" sz="1600"/>
          </a:p>
          <a:p>
            <a:r>
              <a:rPr lang="en-US" sz="1600"/>
              <a:t>A combination of EVL and nonselective β-blockers (Propranolol or nadolol) is considered the most effective regimen</a:t>
            </a:r>
            <a:endParaRPr lang="en-US" sz="16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endParaRPr lang="en-US">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389890" y="775970"/>
            <a:ext cx="8296910" cy="5473700"/>
          </a:xfrm>
        </p:spPr>
        <p:txBody>
          <a:bodyPr/>
          <a:p>
            <a:pPr marL="0" indent="0">
              <a:buNone/>
            </a:pPr>
            <a:r>
              <a:rPr lang="en-US" sz="1800">
                <a:highlight>
                  <a:srgbClr val="FFFF00"/>
                </a:highlight>
                <a:latin typeface="Arial" panose="020B0604020202020204" pitchFamily="34" charset="0"/>
                <a:cs typeface="Arial" panose="020B0604020202020204" pitchFamily="34" charset="0"/>
              </a:rPr>
              <a:t>E-Ascites:</a:t>
            </a:r>
            <a:endParaRPr lang="en-US" sz="1800">
              <a:highlight>
                <a:srgbClr val="FFFF00"/>
              </a:highlight>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1-The treatment of ascites includes abstinence from alcohol, sodium restriction,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and diurectics. Sodium chloride should be restricted to 2 g/day (2) If sodium restriction alone fails to result in diuresis and weight loss, diuretics should be prescribed (5) with a goal of 0.5-kg maximum daily weight loss (2)</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2- Because of the role of hyperaldosteronism in ascites, spironolactone is the drugs of choice (5)Loop diuretics (furosemide) may be added to the regimen (1, 9)Diuretic therapy in cirrhosis is typically lifelong (5) The dose of spironolactone is initially 100 mg orally daily and may be increased by100 mg every 3–5 days up to a maximum dose of 400 mg/day, The dose of oral furosemide ranges from 40 mg/day to maximum 160 mg/day.</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3- In patients with pronounced ascites, paracentesis (removal of ascitic fluid from the abdominal cavity with a needle or a catheter) has proven to be an effective treatment (10)mConcomitant albumin replacement by I.V infusion is given to avoid depleting the intravascular space and precipitating hypotension (5)</a:t>
            </a:r>
            <a:endParaRPr lang="en-US" sz="1600">
              <a:latin typeface="Arial" panose="020B0604020202020204" pitchFamily="34" charset="0"/>
              <a:cs typeface="Arial" panose="020B0604020202020204" pitchFamily="34" charset="0"/>
            </a:endParaRPr>
          </a:p>
          <a:p>
            <a:pPr marL="0" indent="0">
              <a:buNone/>
            </a:pPr>
            <a:r>
              <a:rPr lang="en-US" sz="1800">
                <a:highlight>
                  <a:srgbClr val="FFFF00"/>
                </a:highlight>
                <a:latin typeface="Arial" panose="020B0604020202020204" pitchFamily="34" charset="0"/>
                <a:cs typeface="Arial" panose="020B0604020202020204" pitchFamily="34" charset="0"/>
              </a:rPr>
              <a:t>F-Pruritis: </a:t>
            </a:r>
            <a:endParaRPr lang="en-US" sz="1800">
              <a:highlight>
                <a:srgbClr val="FFFF00"/>
              </a:highlight>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1- Antihistamines are not very effective for pruritis in liver disease. If given, non-sedating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antihistamines would be preferable (e.g. loratidine), as sedating antihistamines could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mask the effects of hepatic encephalopathy</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2- Anion exchange resins (colestyramine) bind to the bile acids that cause itching and is first line therapy</a:t>
            </a:r>
            <a:endParaRPr lang="en-US" sz="1600">
              <a:latin typeface="Arial" panose="020B0604020202020204" pitchFamily="34" charset="0"/>
              <a:cs typeface="Arial" panose="020B0604020202020204" pitchFamily="34" charset="0"/>
            </a:endParaRPr>
          </a:p>
          <a:p>
            <a:pPr marL="0" indent="0">
              <a:buNone/>
            </a:pPr>
            <a:endParaRPr lang="en-US" sz="1600">
              <a:latin typeface="Arial" panose="020B0604020202020204" pitchFamily="34" charset="0"/>
              <a:cs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sz="24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p:txBody>
          <a:bodyPr/>
          <a:p>
            <a:pPr marL="0" indent="0">
              <a:buNone/>
            </a:pPr>
            <a:r>
              <a:rPr lang="en-US" sz="1800">
                <a:highlight>
                  <a:srgbClr val="FFFF00"/>
                </a:highlight>
                <a:latin typeface="Arial" panose="020B0604020202020204" pitchFamily="34" charset="0"/>
                <a:cs typeface="Arial" panose="020B0604020202020204" pitchFamily="34" charset="0"/>
              </a:rPr>
              <a:t>G-Clotting disorders: </a:t>
            </a:r>
            <a:endParaRPr lang="en-US" sz="1800">
              <a:highlight>
                <a:srgbClr val="FFFF00"/>
              </a:highlight>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Treatment is vitamin K (phytomenadione), 10 mg given IV for 3 days. The patient's INR and prothrombin time are monitored (5)</a:t>
            </a:r>
            <a:endParaRPr lang="en-US" sz="1600">
              <a:latin typeface="Arial" panose="020B0604020202020204" pitchFamily="34" charset="0"/>
              <a:cs typeface="Arial" panose="020B0604020202020204" pitchFamily="34" charset="0"/>
            </a:endParaRPr>
          </a:p>
          <a:p>
            <a:pPr marL="0" indent="0">
              <a:buNone/>
            </a:pPr>
            <a:r>
              <a:rPr lang="en-US" sz="1600">
                <a:highlight>
                  <a:srgbClr val="FFFF00"/>
                </a:highlight>
                <a:latin typeface="Arial" panose="020B0604020202020204" pitchFamily="34" charset="0"/>
                <a:cs typeface="Arial" panose="020B0604020202020204" pitchFamily="34" charset="0"/>
              </a:rPr>
              <a:t>H- Hepatorenal syndrome:</a:t>
            </a:r>
            <a:endParaRPr lang="en-US" sz="1600">
              <a:highlight>
                <a:srgbClr val="FFFF00"/>
              </a:highlight>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1- The definitive treatment for HRS is liver transplantation (1) Diuretic therapy must be stopped because this can worsen the kidney disease (1)</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2- Management of HRS also includes expanding the intravascular volume with I.V albumin (2) plus vasoconstrictors [e.g. terlipressin] (8)</a:t>
            </a:r>
            <a:endParaRPr lang="en-US" sz="1600">
              <a:latin typeface="Arial" panose="020B0604020202020204" pitchFamily="34" charset="0"/>
              <a:cs typeface="Arial" panose="020B0604020202020204" pitchFamily="34" charset="0"/>
            </a:endParaRPr>
          </a:p>
          <a:p>
            <a:pPr marL="0" indent="0">
              <a:buNone/>
            </a:pPr>
            <a:r>
              <a:rPr lang="en-US" sz="1800">
                <a:solidFill>
                  <a:srgbClr val="FF0000"/>
                </a:solidFill>
                <a:latin typeface="Arial" panose="020B0604020202020204" pitchFamily="34" charset="0"/>
                <a:cs typeface="Arial" panose="020B0604020202020204" pitchFamily="34" charset="0"/>
              </a:rPr>
              <a:t>Liver Transplantation</a:t>
            </a:r>
            <a:endParaRPr lang="en-US" sz="1800">
              <a:solidFill>
                <a:srgbClr val="FF0000"/>
              </a:solidFill>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Liver transplantation in cirrhosis is considered in patients with severe, irreversible liver disease (1)</a:t>
            </a:r>
            <a:endParaRPr lang="en-US" sz="1600">
              <a:latin typeface="Arial" panose="020B0604020202020204" pitchFamily="34" charset="0"/>
              <a:cs typeface="Arial" panose="020B0604020202020204" pitchFamily="34" charset="0"/>
            </a:endParaRPr>
          </a:p>
          <a:p>
            <a:pPr marL="0" indent="0">
              <a:buNone/>
            </a:pPr>
            <a:r>
              <a:rPr lang="en-US" sz="2000"/>
              <a:t>.</a:t>
            </a:r>
            <a:endParaRPr lang="en-US"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Title 1"/>
          <p:cNvSpPr>
            <a:spLocks noGrp="1"/>
          </p:cNvSpPr>
          <p:nvPr>
            <p:ph type="title"/>
          </p:nvPr>
        </p:nvSpPr>
        <p:spPr/>
        <p:txBody>
          <a:bodyPr anchor="ctr" anchorCtr="0"/>
          <a:p>
            <a:br>
              <a:rPr lang="en-US" altLang="zh-CN"/>
            </a:br>
            <a:r>
              <a:rPr lang="en-US" altLang="zh-CN">
                <a:latin typeface="Arial Black" panose="020B0A04020102020204" charset="0"/>
                <a:cs typeface="Arial Black" panose="020B0A04020102020204" charset="0"/>
              </a:rPr>
              <a:t> </a:t>
            </a:r>
            <a:r>
              <a:rPr lang="en-US" altLang="zh-CN">
                <a:solidFill>
                  <a:srgbClr val="FF0000"/>
                </a:solidFill>
                <a:latin typeface="Arial Black" panose="020B0A04020102020204" charset="0"/>
                <a:cs typeface="Arial Black" panose="020B0A04020102020204" charset="0"/>
              </a:rPr>
              <a:t>Clinical presentation</a:t>
            </a:r>
            <a:br>
              <a:rPr lang="en-US" altLang="zh-CN"/>
            </a:br>
            <a:br>
              <a:rPr lang="en-US" altLang="zh-CN" sz="1800"/>
            </a:br>
            <a:endParaRPr lang="en-US" altLang="zh-CN" sz="1800"/>
          </a:p>
        </p:txBody>
      </p:sp>
      <p:sp>
        <p:nvSpPr>
          <p:cNvPr id="5122" name="Content Placeholder 2"/>
          <p:cNvSpPr>
            <a:spLocks noGrp="1"/>
          </p:cNvSpPr>
          <p:nvPr>
            <p:ph idx="1"/>
          </p:nvPr>
        </p:nvSpPr>
        <p:spPr>
          <a:xfrm>
            <a:off x="457200" y="894080"/>
            <a:ext cx="8229600" cy="5233670"/>
          </a:xfrm>
        </p:spPr>
        <p:txBody>
          <a:bodyPr anchor="t" anchorCtr="0"/>
          <a:p>
            <a:pPr marL="0" indent="0">
              <a:buNone/>
            </a:pPr>
            <a:r>
              <a:rPr lang="en-US" altLang="zh-CN" sz="1600">
                <a:solidFill>
                  <a:schemeClr val="tx1"/>
                </a:solidFill>
                <a:highlight>
                  <a:srgbClr val="FFFF00"/>
                </a:highlight>
                <a:latin typeface="+mj-lt"/>
                <a:cs typeface="+mj-lt"/>
              </a:rPr>
              <a:t>1.</a:t>
            </a:r>
            <a:r>
              <a:rPr lang="en-US" altLang="zh-CN" sz="1600">
                <a:solidFill>
                  <a:schemeClr val="tx1"/>
                </a:solidFill>
                <a:latin typeface="+mj-lt"/>
                <a:cs typeface="+mj-lt"/>
              </a:rPr>
              <a:t> Circumstances that precipitate and relieve angina: Angina occurs most </a:t>
            </a:r>
            <a:endParaRPr lang="en-US" altLang="zh-CN" sz="1600">
              <a:solidFill>
                <a:schemeClr val="tx1"/>
              </a:solidFill>
              <a:latin typeface="+mj-lt"/>
              <a:cs typeface="+mj-lt"/>
            </a:endParaRPr>
          </a:p>
          <a:p>
            <a:pPr marL="0" indent="0">
              <a:buNone/>
            </a:pPr>
            <a:r>
              <a:rPr lang="en-US" altLang="zh-CN" sz="1600">
                <a:solidFill>
                  <a:schemeClr val="tx1"/>
                </a:solidFill>
                <a:latin typeface="+mj-lt"/>
                <a:cs typeface="+mj-lt"/>
              </a:rPr>
              <a:t>commonly during activity and is relieved by resting (7)</a:t>
            </a:r>
            <a:endParaRPr lang="en-US" altLang="zh-CN" sz="1600">
              <a:solidFill>
                <a:schemeClr val="tx1"/>
              </a:solidFill>
              <a:latin typeface="+mj-lt"/>
              <a:cs typeface="+mj-lt"/>
            </a:endParaRPr>
          </a:p>
          <a:p>
            <a:pPr marL="0" indent="0">
              <a:buNone/>
            </a:pPr>
            <a:r>
              <a:rPr lang="en-US" altLang="zh-CN" sz="1600">
                <a:solidFill>
                  <a:schemeClr val="tx1"/>
                </a:solidFill>
                <a:highlight>
                  <a:srgbClr val="FFFF00"/>
                </a:highlight>
                <a:latin typeface="+mj-lt"/>
                <a:cs typeface="+mj-lt"/>
              </a:rPr>
              <a:t>2.</a:t>
            </a:r>
            <a:r>
              <a:rPr lang="en-US" altLang="zh-CN" sz="1600">
                <a:solidFill>
                  <a:schemeClr val="tx1"/>
                </a:solidFill>
                <a:latin typeface="+mj-lt"/>
                <a:cs typeface="+mj-lt"/>
              </a:rPr>
              <a:t> Characteristics of the discomfort: Patients often do not refer to angina as </a:t>
            </a:r>
            <a:endParaRPr lang="en-US" altLang="zh-CN" sz="1600">
              <a:solidFill>
                <a:schemeClr val="tx1"/>
              </a:solidFill>
              <a:latin typeface="+mj-lt"/>
              <a:cs typeface="+mj-lt"/>
            </a:endParaRPr>
          </a:p>
          <a:p>
            <a:pPr marL="0" indent="0">
              <a:buNone/>
            </a:pPr>
            <a:r>
              <a:rPr lang="en-US" altLang="zh-CN" sz="1600">
                <a:solidFill>
                  <a:schemeClr val="tx1"/>
                </a:solidFill>
                <a:latin typeface="+mj-lt"/>
                <a:cs typeface="+mj-lt"/>
              </a:rPr>
              <a:t>“pain” but as a sensation of tightness, , burning, or pressing (7)</a:t>
            </a:r>
            <a:endParaRPr lang="en-US" altLang="zh-CN" sz="1600">
              <a:solidFill>
                <a:schemeClr val="tx1"/>
              </a:solidFill>
              <a:latin typeface="+mj-lt"/>
              <a:cs typeface="+mj-lt"/>
            </a:endParaRPr>
          </a:p>
          <a:p>
            <a:pPr marL="0" indent="0">
              <a:buNone/>
            </a:pPr>
            <a:r>
              <a:rPr lang="en-US" altLang="zh-CN" sz="1600">
                <a:solidFill>
                  <a:schemeClr val="tx1"/>
                </a:solidFill>
                <a:highlight>
                  <a:srgbClr val="FFFF00"/>
                </a:highlight>
                <a:latin typeface="+mj-lt"/>
                <a:cs typeface="+mj-lt"/>
              </a:rPr>
              <a:t>3.</a:t>
            </a:r>
            <a:r>
              <a:rPr lang="en-US" altLang="zh-CN" sz="1600">
                <a:solidFill>
                  <a:schemeClr val="tx1"/>
                </a:solidFill>
                <a:latin typeface="+mj-lt"/>
                <a:cs typeface="+mj-lt"/>
              </a:rPr>
              <a:t> Location and radiation: In most cases, the discomfort is felt behind or slightly </a:t>
            </a:r>
            <a:endParaRPr lang="en-US" altLang="zh-CN" sz="1600">
              <a:solidFill>
                <a:schemeClr val="tx1"/>
              </a:solidFill>
              <a:latin typeface="+mj-lt"/>
              <a:cs typeface="+mj-lt"/>
            </a:endParaRPr>
          </a:p>
          <a:p>
            <a:pPr marL="0" indent="0">
              <a:buNone/>
            </a:pPr>
            <a:r>
              <a:rPr lang="en-US" altLang="zh-CN" sz="1600">
                <a:solidFill>
                  <a:schemeClr val="tx1"/>
                </a:solidFill>
                <a:latin typeface="+mj-lt"/>
                <a:cs typeface="+mj-lt"/>
              </a:rPr>
              <a:t>to the left of the mid sternum. It radiates most often to the left shoulder and </a:t>
            </a:r>
            <a:endParaRPr lang="en-US" altLang="zh-CN" sz="1600">
              <a:solidFill>
                <a:schemeClr val="tx1"/>
              </a:solidFill>
              <a:latin typeface="+mj-lt"/>
              <a:cs typeface="+mj-lt"/>
            </a:endParaRPr>
          </a:p>
          <a:p>
            <a:pPr marL="0" indent="0">
              <a:buNone/>
            </a:pPr>
            <a:r>
              <a:rPr lang="en-US" altLang="zh-CN" sz="1600">
                <a:solidFill>
                  <a:schemeClr val="tx1"/>
                </a:solidFill>
                <a:latin typeface="+mj-lt"/>
                <a:cs typeface="+mj-lt"/>
              </a:rPr>
              <a:t>upper arm, frequently moving down the arm. </a:t>
            </a:r>
            <a:endParaRPr lang="en-US" altLang="zh-CN" sz="1600">
              <a:solidFill>
                <a:schemeClr val="tx1"/>
              </a:solidFill>
              <a:latin typeface="+mj-lt"/>
              <a:cs typeface="+mj-lt"/>
            </a:endParaRPr>
          </a:p>
          <a:p>
            <a:pPr marL="0" indent="0">
              <a:buNone/>
            </a:pPr>
            <a:r>
              <a:rPr lang="en-US" altLang="zh-CN" sz="1600">
                <a:solidFill>
                  <a:schemeClr val="tx1"/>
                </a:solidFill>
                <a:latin typeface="+mj-lt"/>
                <a:cs typeface="+mj-lt"/>
              </a:rPr>
              <a:t>It may also radiate to the right shoulder or arm, the neck, or even the back (7)</a:t>
            </a:r>
            <a:endParaRPr lang="en-US" altLang="zh-CN" sz="1600">
              <a:solidFill>
                <a:schemeClr val="tx1"/>
              </a:solidFill>
              <a:latin typeface="+mj-lt"/>
              <a:cs typeface="+mj-lt"/>
            </a:endParaRPr>
          </a:p>
          <a:p>
            <a:pPr marL="0" indent="0">
              <a:buNone/>
            </a:pPr>
            <a:r>
              <a:rPr lang="en-US" altLang="zh-CN" sz="1600">
                <a:solidFill>
                  <a:schemeClr val="tx1"/>
                </a:solidFill>
                <a:highlight>
                  <a:srgbClr val="FFFF00"/>
                </a:highlight>
                <a:latin typeface="+mj-lt"/>
                <a:cs typeface="+mj-lt"/>
              </a:rPr>
              <a:t>4.</a:t>
            </a:r>
            <a:r>
              <a:rPr lang="en-US" altLang="zh-CN" sz="1600">
                <a:solidFill>
                  <a:schemeClr val="tx1"/>
                </a:solidFill>
                <a:latin typeface="+mj-lt"/>
                <a:cs typeface="+mj-lt"/>
              </a:rPr>
              <a:t> Duration of attacks: Duration of attack is usually 0.5–30 minutes (6)</a:t>
            </a:r>
            <a:endParaRPr lang="en-US" altLang="zh-CN" sz="1600">
              <a:solidFill>
                <a:schemeClr val="tx1"/>
              </a:solidFill>
              <a:latin typeface="+mj-lt"/>
              <a:cs typeface="+mj-lt"/>
            </a:endParaRPr>
          </a:p>
          <a:p>
            <a:pPr marL="0" indent="0">
              <a:buNone/>
            </a:pPr>
            <a:r>
              <a:rPr lang="en-US" altLang="zh-CN" sz="1600">
                <a:solidFill>
                  <a:schemeClr val="tx1"/>
                </a:solidFill>
                <a:highlight>
                  <a:srgbClr val="FFFF00"/>
                </a:highlight>
                <a:latin typeface="+mj-lt"/>
                <a:cs typeface="+mj-lt"/>
              </a:rPr>
              <a:t>5</a:t>
            </a:r>
            <a:r>
              <a:rPr lang="en-US" altLang="en-US" sz="1600">
                <a:solidFill>
                  <a:schemeClr val="tx1"/>
                </a:solidFill>
                <a:highlight>
                  <a:srgbClr val="FFFF00"/>
                </a:highlight>
                <a:latin typeface="+mj-lt"/>
                <a:cs typeface="+mj-lt"/>
              </a:rPr>
              <a:t> </a:t>
            </a:r>
            <a:r>
              <a:rPr lang="en-US" altLang="en-US" sz="1600">
                <a:solidFill>
                  <a:schemeClr val="tx1"/>
                </a:solidFill>
                <a:highlight>
                  <a:srgbClr val="FFFF00"/>
                </a:highlight>
                <a:latin typeface="+mj-lt"/>
                <a:cs typeface="+mj-lt"/>
              </a:rPr>
              <a:t>.</a:t>
            </a:r>
            <a:r>
              <a:rPr lang="en-US" altLang="zh-CN" sz="1600">
                <a:solidFill>
                  <a:schemeClr val="tx1"/>
                </a:solidFill>
                <a:latin typeface="+mj-lt"/>
                <a:cs typeface="+mj-lt"/>
              </a:rPr>
              <a:t>Nitroglycerin Relief: Relief of pain occurring within 45 seconds to 5 minutes </a:t>
            </a:r>
            <a:endParaRPr lang="en-US" altLang="zh-CN" sz="1600">
              <a:solidFill>
                <a:schemeClr val="tx1"/>
              </a:solidFill>
              <a:latin typeface="+mj-lt"/>
              <a:cs typeface="+mj-lt"/>
            </a:endParaRPr>
          </a:p>
          <a:p>
            <a:pPr marL="0" indent="0">
              <a:buNone/>
            </a:pPr>
            <a:r>
              <a:rPr lang="en-US" altLang="zh-CN" sz="1600">
                <a:solidFill>
                  <a:schemeClr val="tx1"/>
                </a:solidFill>
                <a:latin typeface="+mj-lt"/>
                <a:cs typeface="+mj-lt"/>
              </a:rPr>
              <a:t>of taking Nitroglycerin (6)</a:t>
            </a:r>
            <a:endParaRPr lang="en-US" altLang="zh-CN" sz="1600">
              <a:solidFill>
                <a:schemeClr val="tx1"/>
              </a:solidFill>
              <a:latin typeface="+mj-lt"/>
              <a:cs typeface="+mj-lt"/>
            </a:endParaRPr>
          </a:p>
          <a:p>
            <a:pPr marL="0" indent="0">
              <a:buNone/>
            </a:pPr>
            <a:r>
              <a:rPr lang="en-US" altLang="zh-CN" sz="1800">
                <a:solidFill>
                  <a:srgbClr val="FF0000"/>
                </a:solidFill>
                <a:latin typeface="Arial Black" panose="020B0A04020102020204" charset="0"/>
                <a:cs typeface="Arial Black" panose="020B0A04020102020204" charset="0"/>
              </a:rPr>
              <a:t>Diagnosis:</a:t>
            </a:r>
            <a:endParaRPr lang="en-US" altLang="zh-CN" sz="1800">
              <a:solidFill>
                <a:srgbClr val="FF0000"/>
              </a:solidFill>
              <a:latin typeface="Arial Black" panose="020B0A04020102020204" charset="0"/>
              <a:cs typeface="Arial Black" panose="020B0A04020102020204" charset="0"/>
            </a:endParaRPr>
          </a:p>
          <a:p>
            <a:pPr marL="0" indent="0">
              <a:buNone/>
            </a:pPr>
            <a:r>
              <a:rPr lang="en-US" altLang="zh-CN" sz="1600">
                <a:solidFill>
                  <a:schemeClr val="tx1"/>
                </a:solidFill>
                <a:highlight>
                  <a:srgbClr val="FFFF00"/>
                </a:highlight>
                <a:latin typeface="Arial" panose="020B0604020202020204" pitchFamily="34" charset="0"/>
                <a:cs typeface="Arial" panose="020B0604020202020204" pitchFamily="34" charset="0"/>
              </a:rPr>
              <a:t>1-</a:t>
            </a:r>
            <a:r>
              <a:rPr lang="en-US" altLang="zh-CN" sz="1600">
                <a:solidFill>
                  <a:schemeClr val="tx1"/>
                </a:solidFill>
                <a:latin typeface="Arial" panose="020B0604020202020204" pitchFamily="34" charset="0"/>
                <a:cs typeface="Arial" panose="020B0604020202020204" pitchFamily="34" charset="0"/>
              </a:rPr>
              <a:t>The resting ECG is normal in about one half of patients with angina who are </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600">
                <a:solidFill>
                  <a:schemeClr val="tx1"/>
                </a:solidFill>
                <a:latin typeface="Arial" panose="020B0604020202020204" pitchFamily="34" charset="0"/>
                <a:cs typeface="Arial" panose="020B0604020202020204" pitchFamily="34" charset="0"/>
              </a:rPr>
              <a:t>not experiencing an acute attack (8)</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600">
                <a:solidFill>
                  <a:schemeClr val="tx1"/>
                </a:solidFill>
                <a:highlight>
                  <a:srgbClr val="FFFF00"/>
                </a:highlight>
                <a:latin typeface="Arial" panose="020B0604020202020204" pitchFamily="34" charset="0"/>
                <a:cs typeface="Arial" panose="020B0604020202020204" pitchFamily="34" charset="0"/>
              </a:rPr>
              <a:t>2- </a:t>
            </a:r>
            <a:r>
              <a:rPr lang="en-US" altLang="zh-CN" sz="1600">
                <a:solidFill>
                  <a:schemeClr val="tx1"/>
                </a:solidFill>
                <a:latin typeface="Arial" panose="020B0604020202020204" pitchFamily="34" charset="0"/>
                <a:cs typeface="Arial" panose="020B0604020202020204" pitchFamily="34" charset="0"/>
              </a:rPr>
              <a:t>Stress ECG Testing (9)</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600">
                <a:solidFill>
                  <a:schemeClr val="tx1"/>
                </a:solidFill>
                <a:highlight>
                  <a:srgbClr val="FFFF00"/>
                </a:highlight>
                <a:latin typeface="Arial" panose="020B0604020202020204" pitchFamily="34" charset="0"/>
                <a:cs typeface="Arial" panose="020B0604020202020204" pitchFamily="34" charset="0"/>
              </a:rPr>
              <a:t>3-</a:t>
            </a:r>
            <a:r>
              <a:rPr lang="en-US" altLang="zh-CN" sz="1600">
                <a:solidFill>
                  <a:schemeClr val="tx1"/>
                </a:solidFill>
                <a:latin typeface="Arial" panose="020B0604020202020204" pitchFamily="34" charset="0"/>
                <a:cs typeface="Arial" panose="020B0604020202020204" pitchFamily="34" charset="0"/>
              </a:rPr>
              <a:t> Coronary angiography: Coronary angiography is regarded as the definitive test as it demonstrates the presence of occlusions, their position and their severity</a:t>
            </a:r>
            <a:endParaRPr lang="en-US" altLang="zh-CN" sz="1600">
              <a:solidFill>
                <a:schemeClr val="tx1"/>
              </a:solidFill>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Title 1"/>
          <p:cNvSpPr>
            <a:spLocks noGrp="1"/>
          </p:cNvSpPr>
          <p:nvPr>
            <p:ph type="title"/>
          </p:nvPr>
        </p:nvSpPr>
        <p:spPr/>
        <p:txBody>
          <a:bodyPr anchor="ctr" anchorCtr="0"/>
          <a:p>
            <a:r>
              <a:rPr lang="en-US" altLang="zh-CN"/>
              <a:t> </a:t>
            </a:r>
            <a:r>
              <a:rPr lang="en-US" altLang="zh-CN">
                <a:solidFill>
                  <a:srgbClr val="FF0000"/>
                </a:solidFill>
                <a:latin typeface="Arial Black" panose="020B0A04020102020204" charset="0"/>
                <a:cs typeface="Arial Black" panose="020B0A04020102020204" charset="0"/>
              </a:rPr>
              <a:t>Treatment</a:t>
            </a:r>
            <a:endParaRPr lang="en-US" altLang="zh-CN">
              <a:solidFill>
                <a:srgbClr val="FF0000"/>
              </a:solidFill>
              <a:latin typeface="Arial Black" panose="020B0A04020102020204" charset="0"/>
              <a:cs typeface="Arial Black" panose="020B0A04020102020204" charset="0"/>
            </a:endParaRPr>
          </a:p>
        </p:txBody>
      </p:sp>
      <p:sp>
        <p:nvSpPr>
          <p:cNvPr id="6146" name="Content Placeholder 2"/>
          <p:cNvSpPr>
            <a:spLocks noGrp="1"/>
          </p:cNvSpPr>
          <p:nvPr>
            <p:ph idx="1"/>
          </p:nvPr>
        </p:nvSpPr>
        <p:spPr>
          <a:xfrm>
            <a:off x="445770" y="809625"/>
            <a:ext cx="8241030" cy="5318125"/>
          </a:xfrm>
        </p:spPr>
        <p:txBody>
          <a:bodyPr anchor="t" anchorCtr="0"/>
          <a:p>
            <a:pPr marL="0" indent="0">
              <a:buNone/>
            </a:pPr>
            <a:endParaRPr lang="en-US" altLang="zh-CN" sz="1200">
              <a:highlight>
                <a:srgbClr val="FFFF00"/>
              </a:highlight>
              <a:latin typeface="Arial" panose="020B0604020202020204" pitchFamily="34" charset="0"/>
              <a:cs typeface="Arial" panose="020B0604020202020204" pitchFamily="34" charset="0"/>
            </a:endParaRPr>
          </a:p>
          <a:p>
            <a:pPr marL="0" indent="0">
              <a:buNone/>
            </a:pPr>
            <a:r>
              <a:rPr lang="en-US" altLang="zh-CN" sz="1200">
                <a:highlight>
                  <a:srgbClr val="FFFF00"/>
                </a:highlight>
                <a:latin typeface="Arial" panose="020B0604020202020204" pitchFamily="34" charset="0"/>
                <a:cs typeface="Arial" panose="020B0604020202020204" pitchFamily="34" charset="0"/>
              </a:rPr>
              <a:t>(1)</a:t>
            </a:r>
            <a:r>
              <a:rPr lang="en-US" altLang="zh-CN" sz="1200">
                <a:latin typeface="Arial" panose="020B0604020202020204" pitchFamily="34" charset="0"/>
                <a:cs typeface="Arial" panose="020B0604020202020204" pitchFamily="34" charset="0"/>
              </a:rPr>
              <a:t>Sublingual nitroglycerin for immediate relief of angina.</a:t>
            </a:r>
            <a:endParaRPr lang="en-US" altLang="zh-CN" sz="1200">
              <a:latin typeface="Arial" panose="020B0604020202020204" pitchFamily="34" charset="0"/>
              <a:cs typeface="Arial" panose="020B0604020202020204" pitchFamily="34" charset="0"/>
            </a:endParaRPr>
          </a:p>
          <a:p>
            <a:pPr marL="0" indent="0">
              <a:buNone/>
            </a:pPr>
            <a:r>
              <a:rPr lang="en-US" altLang="zh-CN" sz="1200">
                <a:solidFill>
                  <a:srgbClr val="FF0000"/>
                </a:solidFill>
                <a:latin typeface="Arial" panose="020B0604020202020204" pitchFamily="34" charset="0"/>
                <a:cs typeface="Arial" panose="020B0604020202020204" pitchFamily="34" charset="0"/>
              </a:rPr>
              <a:t>A-</a:t>
            </a:r>
            <a:r>
              <a:rPr lang="en-US" altLang="zh-CN" sz="1200">
                <a:latin typeface="Arial" panose="020B0604020202020204" pitchFamily="34" charset="0"/>
                <a:cs typeface="Arial" panose="020B0604020202020204" pitchFamily="34" charset="0"/>
              </a:rPr>
              <a:t>Nitrate therapy may be used to terminate an acute anginal attack, to prevent effort- or stress-induced attacks, or for long-term prophylaxis.Sublingual, buccal, or spray nitroglycerin products are preferred for alleviation of anginal attacks because of rapid absorption (8)Current recommendations are if the pain persists or is unimproved 5 minutes after the first dose of NTG, the patient should contact their physician or be transported to an emergency room as they may be experiencing an MI. If patient needs more than one tablet, he can take a maximum of three tablets in 15 minutes (6, 7)</a:t>
            </a:r>
            <a:endParaRPr lang="en-US" altLang="zh-CN" sz="1200">
              <a:latin typeface="Arial" panose="020B0604020202020204" pitchFamily="34" charset="0"/>
              <a:cs typeface="Arial" panose="020B0604020202020204" pitchFamily="34" charset="0"/>
            </a:endParaRPr>
          </a:p>
          <a:p>
            <a:pPr marL="0" indent="0">
              <a:buNone/>
            </a:pPr>
            <a:r>
              <a:rPr lang="en-US" altLang="zh-CN" sz="1200">
                <a:solidFill>
                  <a:srgbClr val="FF0000"/>
                </a:solidFill>
                <a:latin typeface="Arial" panose="020B0604020202020204" pitchFamily="34" charset="0"/>
                <a:cs typeface="Arial" panose="020B0604020202020204" pitchFamily="34" charset="0"/>
              </a:rPr>
              <a:t>B-</a:t>
            </a:r>
            <a:r>
              <a:rPr lang="en-US" altLang="zh-CN" sz="1200">
                <a:latin typeface="Arial" panose="020B0604020202020204" pitchFamily="34" charset="0"/>
                <a:cs typeface="Arial" panose="020B0604020202020204" pitchFamily="34" charset="0"/>
              </a:rPr>
              <a:t>Chewable, oral, and transdermal products are acceptable for long-term </a:t>
            </a:r>
            <a:endParaRPr lang="en-US" altLang="zh-CN" sz="1200">
              <a:latin typeface="Arial" panose="020B0604020202020204" pitchFamily="34" charset="0"/>
              <a:cs typeface="Arial" panose="020B0604020202020204" pitchFamily="34" charset="0"/>
            </a:endParaRPr>
          </a:p>
          <a:p>
            <a:pPr marL="0" indent="0">
              <a:buNone/>
            </a:pPr>
            <a:r>
              <a:rPr lang="en-US" altLang="zh-CN" sz="1200">
                <a:latin typeface="Arial" panose="020B0604020202020204" pitchFamily="34" charset="0"/>
                <a:cs typeface="Arial" panose="020B0604020202020204" pitchFamily="34" charset="0"/>
              </a:rPr>
              <a:t>prophylaxis of angina. The main limitation to long-term nitrate therapy is tolerance, which can be limited by using a regimen that includes a minimum 8- to 10-hour period per day without nitrates (nitrate-free interval)</a:t>
            </a:r>
            <a:endParaRPr lang="en-US" altLang="zh-CN" sz="1200">
              <a:latin typeface="Arial" panose="020B0604020202020204" pitchFamily="34" charset="0"/>
              <a:cs typeface="Arial" panose="020B0604020202020204" pitchFamily="34" charset="0"/>
            </a:endParaRPr>
          </a:p>
          <a:p>
            <a:pPr marL="0" indent="0">
              <a:buNone/>
            </a:pPr>
            <a:r>
              <a:rPr lang="en-US" altLang="zh-CN" sz="1200">
                <a:highlight>
                  <a:srgbClr val="FFFF00"/>
                </a:highlight>
                <a:latin typeface="Arial" panose="020B0604020202020204" pitchFamily="34" charset="0"/>
                <a:cs typeface="Arial" panose="020B0604020202020204" pitchFamily="34" charset="0"/>
              </a:rPr>
              <a:t>(2)</a:t>
            </a:r>
            <a:r>
              <a:rPr lang="en-US" altLang="zh-CN" sz="1200">
                <a:latin typeface="Arial" panose="020B0604020202020204" pitchFamily="34" charset="0"/>
                <a:cs typeface="Arial" panose="020B0604020202020204" pitchFamily="34" charset="0"/>
              </a:rPr>
              <a:t> Aspirin (81–325 mg daily) should be prescribed for all patients with angina. Clopidogrel, 75 mg daily is a good alternative in aspirin-intolerant patients </a:t>
            </a:r>
            <a:endParaRPr lang="en-US" altLang="zh-CN" sz="1200">
              <a:latin typeface="Arial" panose="020B0604020202020204" pitchFamily="34" charset="0"/>
              <a:cs typeface="Arial" panose="020B0604020202020204" pitchFamily="34" charset="0"/>
            </a:endParaRPr>
          </a:p>
          <a:p>
            <a:pPr marL="0" indent="0">
              <a:buNone/>
            </a:pPr>
            <a:r>
              <a:rPr lang="en-US" altLang="zh-CN" sz="1200">
                <a:highlight>
                  <a:srgbClr val="FFFF00"/>
                </a:highlight>
                <a:latin typeface="Arial" panose="020B0604020202020204" pitchFamily="34" charset="0"/>
                <a:cs typeface="Arial" panose="020B0604020202020204" pitchFamily="34" charset="0"/>
              </a:rPr>
              <a:t>(3)</a:t>
            </a:r>
            <a:r>
              <a:rPr lang="en-US" altLang="zh-CN" sz="1200">
                <a:latin typeface="Arial" panose="020B0604020202020204" pitchFamily="34" charset="0"/>
                <a:cs typeface="Arial" panose="020B0604020202020204" pitchFamily="34" charset="0"/>
              </a:rPr>
              <a:t> β- blockers.They reduce heart rate and force of contraction, allowing greater time for perfusion and decreased demand for oxygen. Cardioselective beta-blockers, such as atenolol and metoprolol, are preferred (4), they have no or little role in the management of variant angina as they may induce coronary vasoconstriction and prolong ischemia (2)</a:t>
            </a:r>
            <a:endParaRPr lang="en-US" altLang="zh-CN" sz="1200">
              <a:latin typeface="Arial" panose="020B0604020202020204" pitchFamily="34" charset="0"/>
              <a:cs typeface="Arial" panose="020B0604020202020204" pitchFamily="34" charset="0"/>
            </a:endParaRPr>
          </a:p>
          <a:p>
            <a:pPr marL="0" indent="0">
              <a:buNone/>
            </a:pPr>
            <a:r>
              <a:rPr lang="en-US" altLang="zh-CN" sz="1200">
                <a:highlight>
                  <a:srgbClr val="FFFF00"/>
                </a:highlight>
                <a:latin typeface="Arial" panose="020B0604020202020204" pitchFamily="34" charset="0"/>
                <a:cs typeface="Arial" panose="020B0604020202020204" pitchFamily="34" charset="0"/>
              </a:rPr>
              <a:t>(4)</a:t>
            </a:r>
            <a:r>
              <a:rPr lang="en-US" altLang="zh-CN" sz="1200">
                <a:latin typeface="Arial" panose="020B0604020202020204" pitchFamily="34" charset="0"/>
                <a:cs typeface="Arial" panose="020B0604020202020204" pitchFamily="34" charset="0"/>
              </a:rPr>
              <a:t> Calcium antagonists or long-acting nitrates [isosorbide dinitrate(ISDN) or isosorbide mononitrate (ISMN) ]for reduction of symptoms when β-blockers are contraindicated (or they may be used in combination with β-blockers when initial treatment with β-blockers is not successful).</a:t>
            </a:r>
            <a:endParaRPr lang="en-US" altLang="zh-CN" sz="1200">
              <a:latin typeface="Arial" panose="020B0604020202020204" pitchFamily="34" charset="0"/>
              <a:cs typeface="Arial" panose="020B0604020202020204" pitchFamily="34" charset="0"/>
            </a:endParaRPr>
          </a:p>
          <a:p>
            <a:pPr marL="0" indent="0">
              <a:buNone/>
            </a:pPr>
            <a:r>
              <a:rPr lang="en-US" altLang="zh-CN" sz="1200">
                <a:highlight>
                  <a:srgbClr val="FFFF00"/>
                </a:highlight>
                <a:latin typeface="Arial" panose="020B0604020202020204" pitchFamily="34" charset="0"/>
                <a:cs typeface="Arial" panose="020B0604020202020204" pitchFamily="34" charset="0"/>
              </a:rPr>
              <a:t>(5)</a:t>
            </a:r>
            <a:r>
              <a:rPr lang="en-US" altLang="zh-CN" sz="1200">
                <a:latin typeface="Arial" panose="020B0604020202020204" pitchFamily="34" charset="0"/>
                <a:cs typeface="Arial" panose="020B0604020202020204" pitchFamily="34" charset="0"/>
              </a:rPr>
              <a:t> LDL-lowering therapy: for patients with coronary artery disease (CAD) and a high LDL concentration (to be lowered to less than 100 mg/dL)</a:t>
            </a:r>
            <a:endParaRPr lang="en-US" altLang="zh-CN" sz="1200">
              <a:latin typeface="Arial" panose="020B0604020202020204" pitchFamily="34" charset="0"/>
              <a:cs typeface="Arial" panose="020B0604020202020204" pitchFamily="34" charset="0"/>
            </a:endParaRPr>
          </a:p>
          <a:p>
            <a:pPr marL="0" indent="0">
              <a:buNone/>
            </a:pPr>
            <a:r>
              <a:rPr lang="en-US" altLang="zh-CN" sz="1200">
                <a:solidFill>
                  <a:schemeClr val="tx1"/>
                </a:solidFill>
                <a:highlight>
                  <a:srgbClr val="FFFF00"/>
                </a:highlight>
                <a:latin typeface="Arial" panose="020B0604020202020204" pitchFamily="34" charset="0"/>
                <a:cs typeface="Arial" panose="020B0604020202020204" pitchFamily="34" charset="0"/>
              </a:rPr>
              <a:t>(6)</a:t>
            </a:r>
            <a:r>
              <a:rPr lang="en-US" altLang="zh-CN" sz="1200">
                <a:solidFill>
                  <a:schemeClr val="tx1"/>
                </a:solidFill>
                <a:latin typeface="Arial" panose="020B0604020202020204" pitchFamily="34" charset="0"/>
                <a:cs typeface="Arial" panose="020B0604020202020204" pitchFamily="34" charset="0"/>
              </a:rPr>
              <a:t> Others antianginal agents include: Ranolazine which is especially useful in </a:t>
            </a:r>
            <a:endParaRPr lang="en-US" altLang="zh-CN" sz="1200">
              <a:solidFill>
                <a:schemeClr val="tx1"/>
              </a:solidFill>
              <a:latin typeface="Arial" panose="020B0604020202020204" pitchFamily="34" charset="0"/>
              <a:cs typeface="Arial" panose="020B0604020202020204" pitchFamily="34" charset="0"/>
            </a:endParaRPr>
          </a:p>
          <a:p>
            <a:pPr marL="0" indent="0">
              <a:buNone/>
            </a:pPr>
            <a:r>
              <a:rPr lang="en-US" altLang="zh-CN" sz="1200">
                <a:solidFill>
                  <a:schemeClr val="tx1"/>
                </a:solidFill>
                <a:latin typeface="Arial" panose="020B0604020202020204" pitchFamily="34" charset="0"/>
                <a:cs typeface="Arial" panose="020B0604020202020204" pitchFamily="34" charset="0"/>
              </a:rPr>
              <a:t>patients who cannot tolerate further decreases in heart rate and blood pressure </a:t>
            </a:r>
            <a:endParaRPr lang="en-US" altLang="zh-CN" sz="1200">
              <a:solidFill>
                <a:schemeClr val="tx1"/>
              </a:solidFill>
              <a:latin typeface="Arial" panose="020B0604020202020204" pitchFamily="34" charset="0"/>
              <a:cs typeface="Arial" panose="020B0604020202020204" pitchFamily="34" charset="0"/>
            </a:endParaRPr>
          </a:p>
          <a:p>
            <a:pPr marL="0" indent="0">
              <a:buNone/>
            </a:pPr>
            <a:r>
              <a:rPr lang="en-US" altLang="zh-CN" sz="1200">
                <a:solidFill>
                  <a:schemeClr val="tx1"/>
                </a:solidFill>
                <a:latin typeface="Arial" panose="020B0604020202020204" pitchFamily="34" charset="0"/>
                <a:cs typeface="Arial" panose="020B0604020202020204" pitchFamily="34" charset="0"/>
              </a:rPr>
              <a:t>secondary to the use of traditional antianginal agents. (6)</a:t>
            </a:r>
            <a:endParaRPr lang="en-US" altLang="zh-CN" sz="1200">
              <a:solidFill>
                <a:schemeClr val="tx1"/>
              </a:solidFill>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1800">
                <a:solidFill>
                  <a:srgbClr val="FF0000"/>
                </a:solidFill>
              </a:rPr>
              <a:t> </a:t>
            </a:r>
            <a:r>
              <a:rPr lang="en-US" altLang="zh-CN" sz="1800">
                <a:solidFill>
                  <a:srgbClr val="FF0000"/>
                </a:solidFill>
                <a:latin typeface="Arial Black" panose="020B0A04020102020204" charset="0"/>
                <a:cs typeface="Arial Black" panose="020B0A04020102020204" charset="0"/>
                <a:sym typeface="+mn-ea"/>
              </a:rPr>
              <a:t>Non pharmacological Treatment:</a:t>
            </a:r>
            <a:endParaRPr lang="en-US" sz="18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379730" y="744220"/>
            <a:ext cx="8307070" cy="5383530"/>
          </a:xfrm>
        </p:spPr>
        <p:txBody>
          <a:bodyPr/>
          <a:p>
            <a:pPr marL="0" indent="0">
              <a:buNone/>
            </a:pPr>
            <a:r>
              <a:rPr lang="en-US" altLang="zh-CN" sz="1600">
                <a:latin typeface="Arial" panose="020B0604020202020204" pitchFamily="34" charset="0"/>
                <a:cs typeface="Arial" panose="020B0604020202020204" pitchFamily="34" charset="0"/>
                <a:sym typeface="+mn-ea"/>
              </a:rPr>
              <a:t>In those who fail to respond to drug therapy, or where there is occlusion of numerous coronary arteries, coronary artery bypass graft (CABG) surgery or percutaneous coronary intervention (PCl) should be considered In PCl, a balloon attached toa catheter is used to open the patient's coronary vessels , which may also be held open with a metal stent (4)</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sz="1400">
                <a:solidFill>
                  <a:srgbClr val="FF0000"/>
                </a:solidFill>
                <a:latin typeface="Arial Black" panose="020B0A04020102020204" charset="0"/>
                <a:cs typeface="Arial Black" panose="020B0A04020102020204" charset="0"/>
              </a:rPr>
              <a:t>Acute Coronary Syndrome (ACS):</a:t>
            </a:r>
            <a:endParaRPr lang="en-US" sz="1400">
              <a:solidFill>
                <a:srgbClr val="FF0000"/>
              </a:solidFill>
              <a:latin typeface="Arial Black" panose="020B0A04020102020204" charset="0"/>
              <a:cs typeface="Arial Black" panose="020B0A04020102020204" charset="0"/>
            </a:endParaRPr>
          </a:p>
          <a:p>
            <a:pPr marL="0" indent="0">
              <a:buNone/>
            </a:pPr>
            <a:r>
              <a:rPr lang="en-US" sz="1400">
                <a:solidFill>
                  <a:srgbClr val="FF0000"/>
                </a:solidFill>
                <a:latin typeface="Arial" panose="020B0604020202020204" pitchFamily="34" charset="0"/>
                <a:cs typeface="Arial" panose="020B0604020202020204" pitchFamily="34" charset="0"/>
              </a:rPr>
              <a:t>1-</a:t>
            </a:r>
            <a:r>
              <a:rPr lang="en-US" sz="1400">
                <a:solidFill>
                  <a:schemeClr val="tx1"/>
                </a:solidFill>
                <a:latin typeface="Arial" panose="020B0604020202020204" pitchFamily="34" charset="0"/>
                <a:cs typeface="Arial" panose="020B0604020202020204" pitchFamily="34" charset="0"/>
              </a:rPr>
              <a:t>ACS is an umbrella term that includes either unstable angina (UA) or acute myocardial infarction (AMI) [consisting of ST segment elevation MI (STEMI) or non–ST segment elevation MI (NSTEMI)] (1)</a:t>
            </a:r>
            <a:r>
              <a:rPr lang="en-US" sz="1400">
                <a:solidFill>
                  <a:srgbClr val="FF0000"/>
                </a:solidFill>
                <a:latin typeface="Arial" panose="020B0604020202020204" pitchFamily="34" charset="0"/>
                <a:cs typeface="Arial" panose="020B0604020202020204" pitchFamily="34" charset="0"/>
              </a:rPr>
              <a:t>.</a:t>
            </a:r>
            <a:endParaRPr lang="en-US" sz="1400">
              <a:solidFill>
                <a:srgbClr val="FF0000"/>
              </a:solidFill>
              <a:latin typeface="Arial" panose="020B0604020202020204" pitchFamily="34" charset="0"/>
              <a:cs typeface="Arial" panose="020B0604020202020204" pitchFamily="34" charset="0"/>
            </a:endParaRPr>
          </a:p>
          <a:p>
            <a:pPr marL="0" indent="0">
              <a:buNone/>
            </a:pPr>
            <a:r>
              <a:rPr lang="en-US" sz="1400">
                <a:solidFill>
                  <a:srgbClr val="FF0000"/>
                </a:solidFill>
                <a:latin typeface="Arial" panose="020B0604020202020204" pitchFamily="34" charset="0"/>
                <a:cs typeface="Arial" panose="020B0604020202020204" pitchFamily="34" charset="0"/>
              </a:rPr>
              <a:t>2</a:t>
            </a:r>
            <a:r>
              <a:rPr lang="en-US" sz="1400">
                <a:solidFill>
                  <a:schemeClr val="tx1"/>
                </a:solidFill>
                <a:latin typeface="Arial" panose="020B0604020202020204" pitchFamily="34" charset="0"/>
                <a:cs typeface="Arial" panose="020B0604020202020204" pitchFamily="34" charset="0"/>
              </a:rPr>
              <a:t>-Unstable angina is characterized by rapidly worsening angina, angina on minimal exertion or angina at rest in the absence of myocardial damage (2)</a:t>
            </a:r>
            <a:endParaRPr lang="en-US" sz="1400">
              <a:solidFill>
                <a:srgbClr val="FF0000"/>
              </a:solidFill>
              <a:latin typeface="Arial" panose="020B0604020202020204" pitchFamily="34" charset="0"/>
              <a:cs typeface="Arial" panose="020B0604020202020204" pitchFamily="34" charset="0"/>
            </a:endParaRPr>
          </a:p>
          <a:p>
            <a:pPr marL="0" indent="0">
              <a:buNone/>
            </a:pPr>
            <a:r>
              <a:rPr lang="en-US" sz="1400">
                <a:solidFill>
                  <a:srgbClr val="FF0000"/>
                </a:solidFill>
                <a:latin typeface="Arial" panose="020B0604020202020204" pitchFamily="34" charset="0"/>
                <a:cs typeface="Arial" panose="020B0604020202020204" pitchFamily="34" charset="0"/>
              </a:rPr>
              <a:t>3-</a:t>
            </a:r>
            <a:r>
              <a:rPr lang="en-US" sz="1400">
                <a:solidFill>
                  <a:schemeClr val="tx1"/>
                </a:solidFill>
                <a:latin typeface="Arial" panose="020B0604020202020204" pitchFamily="34" charset="0"/>
                <a:cs typeface="Arial" panose="020B0604020202020204" pitchFamily="34" charset="0"/>
              </a:rPr>
              <a:t>MI occurs when symptoms occur at rest and there is evidence of myocardial necrosis [causing elevation in cardiac biomarkers(enzymes)]</a:t>
            </a:r>
            <a:endParaRPr lang="en-US" sz="1400">
              <a:solidFill>
                <a:schemeClr val="tx1"/>
              </a:solidFill>
              <a:latin typeface="Arial" panose="020B0604020202020204" pitchFamily="34" charset="0"/>
              <a:cs typeface="Arial" panose="020B0604020202020204" pitchFamily="34" charset="0"/>
            </a:endParaRPr>
          </a:p>
          <a:p>
            <a:pPr marL="0" indent="0">
              <a:buNone/>
            </a:pPr>
            <a:r>
              <a:rPr lang="en-US" sz="1400">
                <a:solidFill>
                  <a:srgbClr val="FF0000"/>
                </a:solidFill>
                <a:latin typeface="Arial" panose="020B0604020202020204" pitchFamily="34" charset="0"/>
                <a:cs typeface="Arial" panose="020B0604020202020204" pitchFamily="34" charset="0"/>
              </a:rPr>
              <a:t>4-</a:t>
            </a:r>
            <a:r>
              <a:rPr lang="en-US" sz="1400">
                <a:solidFill>
                  <a:schemeClr val="tx1"/>
                </a:solidFill>
                <a:latin typeface="Arial" panose="020B0604020202020204" pitchFamily="34" charset="0"/>
                <a:cs typeface="Arial" panose="020B0604020202020204" pitchFamily="34" charset="0"/>
              </a:rPr>
              <a:t>UA and NSTEMI present without persistent ST segment elevation and are managed differently from STEMI</a:t>
            </a:r>
            <a:endParaRPr lang="en-US" sz="1400">
              <a:solidFill>
                <a:schemeClr val="tx1"/>
              </a:solidFill>
              <a:latin typeface="Arial" panose="020B0604020202020204" pitchFamily="34" charset="0"/>
              <a:cs typeface="Arial" panose="020B0604020202020204" pitchFamily="34" charset="0"/>
            </a:endParaRPr>
          </a:p>
          <a:p>
            <a:pPr marL="0" indent="0">
              <a:buNone/>
            </a:pPr>
            <a:r>
              <a:rPr lang="en-US" sz="1600">
                <a:solidFill>
                  <a:srgbClr val="FF0000"/>
                </a:solidFill>
                <a:latin typeface="Arial Black" panose="020B0A04020102020204" charset="0"/>
                <a:cs typeface="Arial Black" panose="020B0A04020102020204" charset="0"/>
              </a:rPr>
              <a:t>Pathophysiology</a:t>
            </a:r>
            <a:endParaRPr lang="en-US" sz="1600">
              <a:solidFill>
                <a:srgbClr val="FF0000"/>
              </a:solidFill>
              <a:latin typeface="Arial Black" panose="020B0A04020102020204" charset="0"/>
              <a:cs typeface="Arial Black" panose="020B0A04020102020204" charset="0"/>
            </a:endParaRPr>
          </a:p>
          <a:p>
            <a:pPr marL="0" indent="0">
              <a:buNone/>
            </a:pPr>
            <a:r>
              <a:rPr lang="en-US" sz="1400">
                <a:solidFill>
                  <a:srgbClr val="FF0000"/>
                </a:solidFill>
                <a:latin typeface="Arial" panose="020B0604020202020204" pitchFamily="34" charset="0"/>
                <a:cs typeface="Arial" panose="020B0604020202020204" pitchFamily="34" charset="0"/>
              </a:rPr>
              <a:t>1- </a:t>
            </a:r>
            <a:r>
              <a:rPr lang="en-US" sz="1400">
                <a:solidFill>
                  <a:schemeClr val="tx1"/>
                </a:solidFill>
                <a:latin typeface="Arial" panose="020B0604020202020204" pitchFamily="34" charset="0"/>
                <a:cs typeface="Arial" panose="020B0604020202020204" pitchFamily="34" charset="0"/>
              </a:rPr>
              <a:t>The majority of ACS results from occlusion of a coronary artery secondary to thrombus formation(1)</a:t>
            </a:r>
            <a:endParaRPr lang="en-US" sz="1400">
              <a:solidFill>
                <a:schemeClr val="tx1"/>
              </a:solidFill>
              <a:latin typeface="Arial" panose="020B0604020202020204" pitchFamily="34" charset="0"/>
              <a:cs typeface="Arial" panose="020B0604020202020204" pitchFamily="34" charset="0"/>
            </a:endParaRPr>
          </a:p>
          <a:p>
            <a:pPr marL="0" indent="0">
              <a:buNone/>
            </a:pPr>
            <a:r>
              <a:rPr lang="en-US" sz="1400">
                <a:solidFill>
                  <a:srgbClr val="FF0000"/>
                </a:solidFill>
                <a:latin typeface="Arial" panose="020B0604020202020204" pitchFamily="34" charset="0"/>
                <a:cs typeface="Arial" panose="020B0604020202020204" pitchFamily="34" charset="0"/>
              </a:rPr>
              <a:t>2-</a:t>
            </a:r>
            <a:r>
              <a:rPr lang="en-US" sz="1400">
                <a:solidFill>
                  <a:schemeClr val="tx1"/>
                </a:solidFill>
                <a:latin typeface="Arial" panose="020B0604020202020204" pitchFamily="34" charset="0"/>
                <a:cs typeface="Arial" panose="020B0604020202020204" pitchFamily="34" charset="0"/>
              </a:rPr>
              <a:t> In patients with UA, there is little thrombotic occlusion. In patients with NSTEMI, there is partial thrombotic occlusion. </a:t>
            </a:r>
            <a:endParaRPr lang="en-US" sz="1400">
              <a:solidFill>
                <a:schemeClr val="tx1"/>
              </a:solidFill>
              <a:latin typeface="Arial" panose="020B0604020202020204" pitchFamily="34" charset="0"/>
              <a:cs typeface="Arial" panose="020B0604020202020204" pitchFamily="34" charset="0"/>
            </a:endParaRPr>
          </a:p>
          <a:p>
            <a:pPr marL="0" indent="0">
              <a:buNone/>
            </a:pPr>
            <a:r>
              <a:rPr lang="en-US" sz="1400">
                <a:solidFill>
                  <a:schemeClr val="tx1"/>
                </a:solidFill>
                <a:latin typeface="Arial" panose="020B0604020202020204" pitchFamily="34" charset="0"/>
                <a:cs typeface="Arial" panose="020B0604020202020204" pitchFamily="34" charset="0"/>
              </a:rPr>
              <a:t>For STEMI, there is total thrombotic occlusion</a:t>
            </a:r>
            <a:endParaRPr lang="en-US" sz="1400">
              <a:solidFill>
                <a:schemeClr val="tx1"/>
              </a:solidFill>
              <a:latin typeface="Arial" panose="020B0604020202020204" pitchFamily="34" charset="0"/>
              <a:cs typeface="Arial" panose="020B0604020202020204" pitchFamily="34" charset="0"/>
            </a:endParaRPr>
          </a:p>
          <a:p>
            <a:pPr marL="0" indent="0">
              <a:buNone/>
            </a:pPr>
            <a:r>
              <a:rPr lang="en-US" sz="1600">
                <a:solidFill>
                  <a:srgbClr val="FF0000"/>
                </a:solidFill>
                <a:latin typeface="Arial Black" panose="020B0A04020102020204" charset="0"/>
                <a:cs typeface="Arial Black" panose="020B0A04020102020204" charset="0"/>
              </a:rPr>
              <a:t>Risk Factors</a:t>
            </a:r>
            <a:endParaRPr lang="en-US" sz="1600">
              <a:solidFill>
                <a:srgbClr val="FF0000"/>
              </a:solidFill>
              <a:latin typeface="Arial Black" panose="020B0A04020102020204" charset="0"/>
              <a:cs typeface="Arial Black" panose="020B0A04020102020204" charset="0"/>
            </a:endParaRPr>
          </a:p>
          <a:p>
            <a:pPr marL="0" indent="0">
              <a:buNone/>
            </a:pPr>
            <a:r>
              <a:rPr lang="en-US" sz="1400">
                <a:solidFill>
                  <a:schemeClr val="tx1"/>
                </a:solidFill>
                <a:latin typeface="Arial" panose="020B0604020202020204" pitchFamily="34" charset="0"/>
                <a:cs typeface="Arial" panose="020B0604020202020204" pitchFamily="34" charset="0"/>
              </a:rPr>
              <a:t>Risk factors for an ACS may be modifiable or nonmodifiable. Nonmodifiable risk factors include age, male gender , and family history. Modifiable risk factors include smoking, alcohol intake, physical inactivity, hypertension, type 2 diabetes, dyslipidemias, obesity</a:t>
            </a:r>
            <a:endParaRPr lang="en-US" sz="1400">
              <a:solidFill>
                <a:schemeClr val="tx1"/>
              </a:solidFill>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r>
              <a:rPr lang="en-US" sz="2400">
                <a:solidFill>
                  <a:srgbClr val="FF0000"/>
                </a:solidFill>
                <a:latin typeface="Arial Black" panose="020B0A04020102020204" charset="0"/>
                <a:cs typeface="Arial Black" panose="020B0A04020102020204" charset="0"/>
              </a:rPr>
              <a:t>C</a:t>
            </a:r>
            <a:r>
              <a:rPr lang="en-US" sz="2400">
                <a:solidFill>
                  <a:srgbClr val="FF0000"/>
                </a:solidFill>
                <a:latin typeface="Arial Black" panose="020B0A04020102020204" charset="0"/>
                <a:cs typeface="Arial Black" panose="020B0A04020102020204" charset="0"/>
                <a:sym typeface="+mn-ea"/>
              </a:rPr>
              <a:t>linical Presentation</a:t>
            </a:r>
            <a:endParaRPr lang="en-US" sz="2400">
              <a:solidFill>
                <a:srgbClr val="FF0000"/>
              </a:solidFill>
              <a:latin typeface="Arial Black" panose="020B0A04020102020204" charset="0"/>
              <a:cs typeface="Arial Black" panose="020B0A04020102020204" charset="0"/>
              <a:sym typeface="+mn-ea"/>
            </a:endParaRPr>
          </a:p>
        </p:txBody>
      </p:sp>
      <p:sp>
        <p:nvSpPr>
          <p:cNvPr id="3" name="Content Placeholder 2"/>
          <p:cNvSpPr>
            <a:spLocks noGrp="1"/>
          </p:cNvSpPr>
          <p:nvPr>
            <p:ph idx="1"/>
          </p:nvPr>
        </p:nvSpPr>
        <p:spPr>
          <a:xfrm>
            <a:off x="460375" y="790575"/>
            <a:ext cx="8226425" cy="5337175"/>
          </a:xfrm>
        </p:spPr>
        <p:txBody>
          <a:bodyPr/>
          <a:p>
            <a:pPr marL="0" indent="0">
              <a:buNone/>
            </a:pPr>
            <a:r>
              <a:rPr lang="en-US" sz="1400">
                <a:solidFill>
                  <a:srgbClr val="FF0000"/>
                </a:solidFill>
                <a:latin typeface="Arial" panose="020B0604020202020204" pitchFamily="34" charset="0"/>
                <a:cs typeface="Arial" panose="020B0604020202020204" pitchFamily="34" charset="0"/>
              </a:rPr>
              <a:t>1-</a:t>
            </a:r>
            <a:r>
              <a:rPr lang="en-US" sz="1400">
                <a:latin typeface="Arial" panose="020B0604020202020204" pitchFamily="34" charset="0"/>
                <a:cs typeface="Arial" panose="020B0604020202020204" pitchFamily="34" charset="0"/>
              </a:rPr>
              <a:t>Central chest pain similar to that occurring in angina is the most common presenting symptoms .Unlike angina it is usually occurs at rest , is more severe and last for longer duration (e.g. some hours ) .Accompanying symptoms may include nausea, vomiting, diaphoresis, or shortness of breath (SOB) (6)</a:t>
            </a:r>
            <a:endParaRPr lang="en-US" sz="1400">
              <a:latin typeface="Arial" panose="020B0604020202020204" pitchFamily="34" charset="0"/>
              <a:cs typeface="Arial" panose="020B0604020202020204" pitchFamily="34" charset="0"/>
            </a:endParaRPr>
          </a:p>
          <a:p>
            <a:pPr marL="0" indent="0">
              <a:buNone/>
            </a:pPr>
            <a:r>
              <a:rPr lang="en-US" sz="1400">
                <a:solidFill>
                  <a:srgbClr val="FF0000"/>
                </a:solidFill>
                <a:latin typeface="Arial" panose="020B0604020202020204" pitchFamily="34" charset="0"/>
                <a:cs typeface="Arial" panose="020B0604020202020204" pitchFamily="34" charset="0"/>
              </a:rPr>
              <a:t>2-</a:t>
            </a:r>
            <a:r>
              <a:rPr lang="en-US" sz="1400">
                <a:latin typeface="Arial" panose="020B0604020202020204" pitchFamily="34" charset="0"/>
                <a:cs typeface="Arial" panose="020B0604020202020204" pitchFamily="34" charset="0"/>
              </a:rPr>
              <a:t>Sudden death, from arrhythmias [like ventricular fibrillation (VF)], may occur immediately and often within the first hour</a:t>
            </a:r>
            <a:endParaRPr lang="en-US" sz="1400">
              <a:latin typeface="Arial" panose="020B0604020202020204" pitchFamily="34" charset="0"/>
              <a:cs typeface="Arial" panose="020B0604020202020204" pitchFamily="34" charset="0"/>
            </a:endParaRPr>
          </a:p>
          <a:p>
            <a:pPr marL="0" indent="0">
              <a:buNone/>
            </a:pPr>
            <a:r>
              <a:rPr lang="en-US" sz="1600">
                <a:solidFill>
                  <a:srgbClr val="FF0000"/>
                </a:solidFill>
                <a:latin typeface="Arial Black" panose="020B0A04020102020204" charset="0"/>
                <a:cs typeface="Arial Black" panose="020B0A04020102020204" charset="0"/>
              </a:rPr>
              <a:t>Diagnosis:</a:t>
            </a:r>
            <a:endParaRPr lang="en-US" sz="1600">
              <a:solidFill>
                <a:srgbClr val="FF0000"/>
              </a:solidFill>
              <a:latin typeface="Arial Black" panose="020B0A04020102020204" charset="0"/>
              <a:cs typeface="Arial Black" panose="020B0A04020102020204" charset="0"/>
            </a:endParaRPr>
          </a:p>
          <a:p>
            <a:pPr marL="0" indent="0">
              <a:buNone/>
            </a:pPr>
            <a:r>
              <a:rPr lang="en-US" sz="1600">
                <a:highlight>
                  <a:srgbClr val="FFFF00"/>
                </a:highlight>
                <a:latin typeface="Arial" panose="020B0604020202020204" pitchFamily="34" charset="0"/>
                <a:cs typeface="Arial" panose="020B0604020202020204" pitchFamily="34" charset="0"/>
              </a:rPr>
              <a:t>A-</a:t>
            </a:r>
            <a:r>
              <a:rPr lang="en-US" sz="1600">
                <a:latin typeface="Arial Black" panose="020B0A04020102020204" charset="0"/>
                <a:cs typeface="Arial Black" panose="020B0A04020102020204" charset="0"/>
              </a:rPr>
              <a:t>ECG :</a:t>
            </a:r>
            <a:r>
              <a:rPr lang="en-US" sz="1600">
                <a:latin typeface="Arial" panose="020B0604020202020204" pitchFamily="34" charset="0"/>
                <a:cs typeface="Arial" panose="020B0604020202020204" pitchFamily="34" charset="0"/>
              </a:rPr>
              <a:t> </a:t>
            </a:r>
            <a:endParaRPr lang="en-US" sz="1600">
              <a:latin typeface="Arial" panose="020B0604020202020204" pitchFamily="34" charset="0"/>
              <a:cs typeface="Arial" panose="020B0604020202020204" pitchFamily="34" charset="0"/>
            </a:endParaRPr>
          </a:p>
          <a:p>
            <a:pPr marL="0" indent="0">
              <a:buNone/>
            </a:pPr>
            <a:r>
              <a:rPr lang="en-US" sz="1400">
                <a:solidFill>
                  <a:srgbClr val="FF0000"/>
                </a:solidFill>
                <a:latin typeface="Arial" panose="020B0604020202020204" pitchFamily="34" charset="0"/>
                <a:cs typeface="Arial" panose="020B0604020202020204" pitchFamily="34" charset="0"/>
              </a:rPr>
              <a:t>1-</a:t>
            </a:r>
            <a:r>
              <a:rPr lang="en-US" sz="1400">
                <a:latin typeface="Arial" panose="020B0604020202020204" pitchFamily="34" charset="0"/>
                <a:cs typeface="Arial" panose="020B0604020202020204" pitchFamily="34" charset="0"/>
              </a:rPr>
              <a:t>The ECG should be obtained within 10 minutes of patient presentation.(1, 3)</a:t>
            </a:r>
            <a:endParaRPr lang="en-US" sz="1400">
              <a:latin typeface="Arial" panose="020B0604020202020204" pitchFamily="34" charset="0"/>
              <a:cs typeface="Arial" panose="020B0604020202020204" pitchFamily="34" charset="0"/>
            </a:endParaRPr>
          </a:p>
          <a:p>
            <a:pPr marL="0" indent="0">
              <a:buNone/>
            </a:pPr>
            <a:r>
              <a:rPr lang="en-US" sz="1400">
                <a:solidFill>
                  <a:srgbClr val="FF0000"/>
                </a:solidFill>
                <a:latin typeface="Arial" panose="020B0604020202020204" pitchFamily="34" charset="0"/>
                <a:cs typeface="Arial" panose="020B0604020202020204" pitchFamily="34" charset="0"/>
              </a:rPr>
              <a:t>2- </a:t>
            </a:r>
            <a:r>
              <a:rPr lang="en-US" sz="1400">
                <a:latin typeface="Arial" panose="020B0604020202020204" pitchFamily="34" charset="0"/>
                <a:cs typeface="Arial" panose="020B0604020202020204" pitchFamily="34" charset="0"/>
              </a:rPr>
              <a:t>The ECG is also helpful in determining the location of an infarction (1, 3)</a:t>
            </a:r>
            <a:endParaRPr lang="en-US" sz="1400">
              <a:latin typeface="Arial" panose="020B0604020202020204" pitchFamily="34" charset="0"/>
              <a:cs typeface="Arial" panose="020B0604020202020204" pitchFamily="34" charset="0"/>
            </a:endParaRPr>
          </a:p>
          <a:p>
            <a:pPr marL="0" indent="0">
              <a:buNone/>
            </a:pPr>
            <a:r>
              <a:rPr lang="en-US" sz="1400">
                <a:solidFill>
                  <a:srgbClr val="FF0000"/>
                </a:solidFill>
                <a:latin typeface="Arial" panose="020B0604020202020204" pitchFamily="34" charset="0"/>
                <a:cs typeface="Arial" panose="020B0604020202020204" pitchFamily="34" charset="0"/>
              </a:rPr>
              <a:t>3- </a:t>
            </a:r>
            <a:r>
              <a:rPr lang="en-US" sz="1400">
                <a:latin typeface="Arial" panose="020B0604020202020204" pitchFamily="34" charset="0"/>
                <a:cs typeface="Arial" panose="020B0604020202020204" pitchFamily="34" charset="0"/>
              </a:rPr>
              <a:t>Infarctions are located in a specific region of the heart (e.g.,anterior, lateral, inferior, posterior). An anterior wall infarction carries a worse prognosis than an inferior or lateral wall infarction because it is more commonly associated with development of left ventricular failure and cardiogenic shock (1)</a:t>
            </a:r>
            <a:endParaRPr lang="en-US" sz="1400">
              <a:latin typeface="Arial" panose="020B0604020202020204" pitchFamily="34" charset="0"/>
              <a:cs typeface="Arial" panose="020B0604020202020204" pitchFamily="34" charset="0"/>
            </a:endParaRPr>
          </a:p>
          <a:p>
            <a:pPr marL="0" indent="0">
              <a:buNone/>
            </a:pPr>
            <a:r>
              <a:rPr lang="en-US" sz="1400">
                <a:solidFill>
                  <a:srgbClr val="FF0000"/>
                </a:solidFill>
                <a:latin typeface="Arial" panose="020B0604020202020204" pitchFamily="34" charset="0"/>
                <a:cs typeface="Arial" panose="020B0604020202020204" pitchFamily="34" charset="0"/>
              </a:rPr>
              <a:t>4-</a:t>
            </a:r>
            <a:r>
              <a:rPr lang="en-US" sz="1400">
                <a:latin typeface="Arial" panose="020B0604020202020204" pitchFamily="34" charset="0"/>
                <a:cs typeface="Arial" panose="020B0604020202020204" pitchFamily="34" charset="0"/>
              </a:rPr>
              <a:t>Some patients with myocardial ischemia have no ECG changes, so biochemical markers should be assessed </a:t>
            </a:r>
            <a:endParaRPr lang="en-US" sz="1400">
              <a:latin typeface="Arial" panose="020B0604020202020204" pitchFamily="34" charset="0"/>
              <a:cs typeface="Arial" panose="020B0604020202020204" pitchFamily="34" charset="0"/>
            </a:endParaRPr>
          </a:p>
          <a:p>
            <a:pPr marL="0" indent="0">
              <a:buNone/>
            </a:pPr>
            <a:r>
              <a:rPr lang="en-US" sz="1600">
                <a:solidFill>
                  <a:schemeClr val="tx1"/>
                </a:solidFill>
                <a:highlight>
                  <a:srgbClr val="FFFF00"/>
                </a:highlight>
                <a:latin typeface="Arial Black" panose="020B0A04020102020204" charset="0"/>
                <a:cs typeface="Arial Black" panose="020B0A04020102020204" charset="0"/>
              </a:rPr>
              <a:t>B-</a:t>
            </a:r>
            <a:r>
              <a:rPr lang="en-US" sz="1600">
                <a:solidFill>
                  <a:schemeClr val="tx1"/>
                </a:solidFill>
                <a:latin typeface="Arial Black" panose="020B0A04020102020204" charset="0"/>
                <a:cs typeface="Arial Black" panose="020B0A04020102020204" charset="0"/>
              </a:rPr>
              <a:t>Biochemical markers </a:t>
            </a:r>
            <a:endParaRPr lang="en-US" sz="1600">
              <a:solidFill>
                <a:schemeClr val="tx1"/>
              </a:solidFill>
              <a:latin typeface="Arial Black" panose="020B0A04020102020204" charset="0"/>
              <a:cs typeface="Arial Black" panose="020B0A04020102020204" charset="0"/>
            </a:endParaRPr>
          </a:p>
          <a:p>
            <a:pPr marL="0" indent="0">
              <a:buNone/>
            </a:pPr>
            <a:r>
              <a:rPr lang="en-US" sz="1400">
                <a:latin typeface="Arial" panose="020B0604020202020204" pitchFamily="34" charset="0"/>
                <a:cs typeface="Arial" panose="020B0604020202020204" pitchFamily="34" charset="0"/>
              </a:rPr>
              <a:t>1-When a cardiac cell is injured, enzymes [Troponins T and I , creatine kinase myocardial band (CK-MB)] are released into the circulation (1)</a:t>
            </a:r>
            <a:endParaRPr lang="en-US" sz="1400">
              <a:latin typeface="Arial" panose="020B0604020202020204" pitchFamily="34" charset="0"/>
              <a:cs typeface="Arial" panose="020B0604020202020204" pitchFamily="34" charset="0"/>
            </a:endParaRPr>
          </a:p>
          <a:p>
            <a:pPr marL="0" indent="0">
              <a:buNone/>
            </a:pPr>
            <a:r>
              <a:rPr lang="en-US" sz="1400">
                <a:latin typeface="Arial" panose="020B0604020202020204" pitchFamily="34" charset="0"/>
                <a:cs typeface="Arial" panose="020B0604020202020204" pitchFamily="34" charset="0"/>
              </a:rPr>
              <a:t>2-Troponins T and I are highly specific for myocardial injury and are preferred for the diagnosis of an acute MI </a:t>
            </a:r>
            <a:endParaRPr lang="en-US" sz="140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2000">
                <a:solidFill>
                  <a:srgbClr val="FF0000"/>
                </a:solidFill>
                <a:latin typeface="Arial Black" panose="020B0A04020102020204" charset="0"/>
                <a:cs typeface="Arial Black" panose="020B0A04020102020204" charset="0"/>
              </a:rPr>
              <a:t>Complication and Treatment</a:t>
            </a:r>
            <a:endParaRPr lang="en-US" sz="20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365760" y="699770"/>
            <a:ext cx="8321040" cy="5427980"/>
          </a:xfrm>
        </p:spPr>
        <p:txBody>
          <a:bodyPr/>
          <a:p>
            <a:pPr marL="0" indent="0">
              <a:buNone/>
            </a:pPr>
            <a:r>
              <a:rPr lang="en-US" sz="1400">
                <a:latin typeface="Arial" panose="020B0604020202020204" pitchFamily="34" charset="0"/>
                <a:cs typeface="Arial" panose="020B0604020202020204" pitchFamily="34" charset="0"/>
              </a:rPr>
              <a:t>1- Heart failure                2- Arrhythmias                   3- Reinfarction.</a:t>
            </a:r>
            <a:endParaRPr lang="en-US" sz="1400">
              <a:latin typeface="Arial" panose="020B0604020202020204" pitchFamily="34" charset="0"/>
              <a:cs typeface="Arial" panose="020B0604020202020204" pitchFamily="34" charset="0"/>
            </a:endParaRPr>
          </a:p>
          <a:p>
            <a:pPr marL="0" indent="0">
              <a:buNone/>
            </a:pPr>
            <a:r>
              <a:rPr lang="en-US" sz="1800">
                <a:solidFill>
                  <a:srgbClr val="FF0000"/>
                </a:solidFill>
                <a:latin typeface="Arial Black" panose="020B0A04020102020204" charset="0"/>
                <a:cs typeface="Arial Black" panose="020B0A04020102020204" charset="0"/>
              </a:rPr>
              <a:t>Treatment:</a:t>
            </a:r>
            <a:endParaRPr lang="en-US" sz="1800">
              <a:solidFill>
                <a:srgbClr val="FF0000"/>
              </a:solidFill>
              <a:latin typeface="Arial Black" panose="020B0A04020102020204" charset="0"/>
              <a:cs typeface="Arial Black" panose="020B0A04020102020204" charset="0"/>
            </a:endParaRPr>
          </a:p>
          <a:p>
            <a:pPr marL="0" indent="0">
              <a:buNone/>
            </a:pPr>
            <a:r>
              <a:rPr lang="en-US" sz="1400">
                <a:latin typeface="Arial" panose="020B0604020202020204" pitchFamily="34" charset="0"/>
                <a:cs typeface="Arial" panose="020B0604020202020204" pitchFamily="34" charset="0"/>
              </a:rPr>
              <a:t>The primary strategy for patients with an occluded coronary artery (STEMI) is the restoration of coronary flow with either a fibrinolystic agent or percutaneous coronary intervention( PCI ). If the coronary artery is patent (UA and NSTEMI), then fibrinolysis is unnecessary and probably harmful, although PCI may still be appropriate (4)</a:t>
            </a:r>
            <a:endParaRPr lang="en-US" sz="1400">
              <a:latin typeface="Arial" panose="020B0604020202020204" pitchFamily="34" charset="0"/>
              <a:cs typeface="Arial" panose="020B0604020202020204" pitchFamily="34" charset="0"/>
            </a:endParaRPr>
          </a:p>
          <a:p>
            <a:pPr marL="0" indent="0">
              <a:buNone/>
            </a:pPr>
            <a:r>
              <a:rPr lang="en-US" sz="1400">
                <a:highlight>
                  <a:srgbClr val="FFFF00"/>
                </a:highlight>
                <a:latin typeface="Arial" panose="020B0604020202020204" pitchFamily="34" charset="0"/>
                <a:cs typeface="Arial" panose="020B0604020202020204" pitchFamily="34" charset="0"/>
              </a:rPr>
              <a:t>A-Nonpharmacological Therapy</a:t>
            </a:r>
            <a:endParaRPr lang="en-US" sz="1400">
              <a:highlight>
                <a:srgbClr val="FFFF00"/>
              </a:highlight>
              <a:latin typeface="Arial" panose="020B0604020202020204" pitchFamily="34" charset="0"/>
              <a:cs typeface="Arial" panose="020B0604020202020204" pitchFamily="34" charset="0"/>
            </a:endParaRPr>
          </a:p>
          <a:p>
            <a:pPr marL="0" indent="0">
              <a:buNone/>
            </a:pPr>
            <a:r>
              <a:rPr lang="en-US" sz="1400">
                <a:highlight>
                  <a:srgbClr val="FFFF00"/>
                </a:highlight>
                <a:latin typeface="Arial" panose="020B0604020202020204" pitchFamily="34" charset="0"/>
                <a:cs typeface="Arial" panose="020B0604020202020204" pitchFamily="34" charset="0"/>
              </a:rPr>
              <a:t>1-</a:t>
            </a:r>
            <a:r>
              <a:rPr lang="en-US" sz="1400">
                <a:latin typeface="Arial" panose="020B0604020202020204" pitchFamily="34" charset="0"/>
                <a:cs typeface="Arial" panose="020B0604020202020204" pitchFamily="34" charset="0"/>
              </a:rPr>
              <a:t> For patients with STEMI: primary PCI (with either balloon angioplasty or stent placement) is the treatment of choice when the patient with STEMI presenting within 12 hours of the onset of chest discomfort (3, 7)</a:t>
            </a:r>
            <a:endParaRPr lang="en-US" sz="1400">
              <a:latin typeface="Arial" panose="020B0604020202020204" pitchFamily="34" charset="0"/>
              <a:cs typeface="Arial" panose="020B0604020202020204" pitchFamily="34" charset="0"/>
            </a:endParaRPr>
          </a:p>
          <a:p>
            <a:pPr marL="0" indent="0">
              <a:buNone/>
            </a:pPr>
            <a:r>
              <a:rPr lang="en-US" sz="1400">
                <a:highlight>
                  <a:srgbClr val="FFFF00"/>
                </a:highlight>
                <a:latin typeface="Arial" panose="020B0604020202020204" pitchFamily="34" charset="0"/>
                <a:cs typeface="Arial" panose="020B0604020202020204" pitchFamily="34" charset="0"/>
              </a:rPr>
              <a:t>2-</a:t>
            </a:r>
            <a:r>
              <a:rPr lang="en-US" sz="1400">
                <a:latin typeface="Arial" panose="020B0604020202020204" pitchFamily="34" charset="0"/>
                <a:cs typeface="Arial" panose="020B0604020202020204" pitchFamily="34" charset="0"/>
              </a:rPr>
              <a:t>For </a:t>
            </a:r>
            <a:r>
              <a:rPr lang="en-US" sz="1400">
                <a:latin typeface="Arial" panose="020B0604020202020204" pitchFamily="34" charset="0"/>
                <a:cs typeface="Arial" panose="020B0604020202020204" pitchFamily="34" charset="0"/>
                <a:sym typeface="+mn-ea"/>
              </a:rPr>
              <a:t>patients with </a:t>
            </a:r>
            <a:r>
              <a:rPr lang="en-US" sz="1400">
                <a:latin typeface="Arial" panose="020B0604020202020204" pitchFamily="34" charset="0"/>
                <a:cs typeface="Arial" panose="020B0604020202020204" pitchFamily="34" charset="0"/>
              </a:rPr>
              <a:t>NSTEMI: In patients with NSTEMI, it is recommended either PCI or coronary artery </a:t>
            </a:r>
            <a:endParaRPr lang="en-US" sz="1400">
              <a:latin typeface="Arial" panose="020B0604020202020204" pitchFamily="34" charset="0"/>
              <a:cs typeface="Arial" panose="020B0604020202020204" pitchFamily="34" charset="0"/>
            </a:endParaRPr>
          </a:p>
          <a:p>
            <a:pPr marL="0" indent="0">
              <a:buNone/>
            </a:pPr>
            <a:r>
              <a:rPr lang="en-US" sz="1400">
                <a:latin typeface="Arial" panose="020B0604020202020204" pitchFamily="34" charset="0"/>
                <a:cs typeface="Arial" panose="020B0604020202020204" pitchFamily="34" charset="0"/>
              </a:rPr>
              <a:t>bypass grafting (CABG) revascularization as an early treatment (3)</a:t>
            </a:r>
            <a:endParaRPr lang="en-US" sz="1400">
              <a:latin typeface="Arial" panose="020B0604020202020204" pitchFamily="34" charset="0"/>
              <a:cs typeface="Arial" panose="020B0604020202020204" pitchFamily="34" charset="0"/>
            </a:endParaRPr>
          </a:p>
          <a:p>
            <a:pPr marL="0" indent="0">
              <a:buNone/>
            </a:pPr>
            <a:r>
              <a:rPr lang="en-US" sz="1400">
                <a:highlight>
                  <a:srgbClr val="FFFF00"/>
                </a:highlight>
                <a:latin typeface="Arial" panose="020B0604020202020204" pitchFamily="34" charset="0"/>
                <a:cs typeface="Arial" panose="020B0604020202020204" pitchFamily="34" charset="0"/>
              </a:rPr>
              <a:t>B- Pharmacological Therapy </a:t>
            </a:r>
            <a:endParaRPr lang="en-US" sz="1400">
              <a:highlight>
                <a:srgbClr val="FFFF00"/>
              </a:highlight>
              <a:latin typeface="Arial" panose="020B0604020202020204" pitchFamily="34" charset="0"/>
              <a:cs typeface="Arial" panose="020B0604020202020204" pitchFamily="34" charset="0"/>
            </a:endParaRPr>
          </a:p>
          <a:p>
            <a:pPr marL="0" indent="0">
              <a:buNone/>
            </a:pPr>
            <a:r>
              <a:rPr lang="en-US" sz="1400">
                <a:solidFill>
                  <a:srgbClr val="FF0000"/>
                </a:solidFill>
                <a:latin typeface="Arial" panose="020B0604020202020204" pitchFamily="34" charset="0"/>
                <a:cs typeface="Arial" panose="020B0604020202020204" pitchFamily="34" charset="0"/>
              </a:rPr>
              <a:t>1-</a:t>
            </a:r>
            <a:r>
              <a:rPr lang="en-US" sz="1400">
                <a:latin typeface="Arial" panose="020B0604020202020204" pitchFamily="34" charset="0"/>
                <a:cs typeface="Arial" panose="020B0604020202020204" pitchFamily="34" charset="0"/>
              </a:rPr>
              <a:t> Oxygen: (if oxygen saturation is &lt;90%)(3, 7)</a:t>
            </a:r>
            <a:endParaRPr lang="en-US" sz="1400">
              <a:latin typeface="Arial" panose="020B0604020202020204" pitchFamily="34" charset="0"/>
              <a:cs typeface="Arial" panose="020B0604020202020204" pitchFamily="34" charset="0"/>
            </a:endParaRPr>
          </a:p>
          <a:p>
            <a:pPr marL="0" indent="0">
              <a:buNone/>
            </a:pPr>
            <a:r>
              <a:rPr lang="en-US" sz="1400">
                <a:solidFill>
                  <a:srgbClr val="FF0000"/>
                </a:solidFill>
                <a:latin typeface="Arial" panose="020B0604020202020204" pitchFamily="34" charset="0"/>
                <a:cs typeface="Arial" panose="020B0604020202020204" pitchFamily="34" charset="0"/>
              </a:rPr>
              <a:t>2-</a:t>
            </a:r>
            <a:r>
              <a:rPr lang="en-US" sz="1400">
                <a:latin typeface="Arial" panose="020B0604020202020204" pitchFamily="34" charset="0"/>
                <a:cs typeface="Arial" panose="020B0604020202020204" pitchFamily="34" charset="0"/>
              </a:rPr>
              <a:t> Morphine: Morphine is administered as an analgesic and a venodilator that lowers preload, but it does not reduce mortality (3)</a:t>
            </a:r>
            <a:endParaRPr lang="en-US" sz="1400">
              <a:latin typeface="Arial" panose="020B0604020202020204" pitchFamily="34" charset="0"/>
              <a:cs typeface="Arial" panose="020B0604020202020204" pitchFamily="34" charset="0"/>
            </a:endParaRPr>
          </a:p>
          <a:p>
            <a:pPr marL="0" indent="0">
              <a:buNone/>
            </a:pPr>
            <a:r>
              <a:rPr lang="en-US" sz="1400">
                <a:solidFill>
                  <a:srgbClr val="FF0000"/>
                </a:solidFill>
                <a:latin typeface="Arial" panose="020B0604020202020204" pitchFamily="34" charset="0"/>
                <a:cs typeface="Arial" panose="020B0604020202020204" pitchFamily="34" charset="0"/>
              </a:rPr>
              <a:t>3-</a:t>
            </a:r>
            <a:r>
              <a:rPr lang="en-US" sz="1400">
                <a:latin typeface="Arial" panose="020B0604020202020204" pitchFamily="34" charset="0"/>
                <a:cs typeface="Arial" panose="020B0604020202020204" pitchFamily="34" charset="0"/>
              </a:rPr>
              <a:t> Sublingual followed by intravenous (IV) nitroglycerin: Immediately upon presentation, sublingual nitroglycerin (NTG) tablet should be administered. Intravenous NTG should be initiated in all patients with an ACS who have persistent ischemic symptoms (i.e. not controlled by SL nitroglycerin), heart </a:t>
            </a:r>
            <a:endParaRPr lang="en-US" sz="1400">
              <a:latin typeface="Arial" panose="020B0604020202020204" pitchFamily="34" charset="0"/>
              <a:cs typeface="Arial" panose="020B0604020202020204" pitchFamily="34" charset="0"/>
            </a:endParaRPr>
          </a:p>
          <a:p>
            <a:pPr marL="0" indent="0">
              <a:buNone/>
            </a:pPr>
            <a:r>
              <a:rPr lang="en-US" sz="1400">
                <a:latin typeface="Arial" panose="020B0604020202020204" pitchFamily="34" charset="0"/>
                <a:cs typeface="Arial" panose="020B0604020202020204" pitchFamily="34" charset="0"/>
              </a:rPr>
              <a:t>failure, or uncontrolled high blood pressure. Treatment should be continued for about 24 hours after ischemia is relieved (3)</a:t>
            </a:r>
            <a:endParaRPr lang="en-US" sz="1400">
              <a:latin typeface="Arial" panose="020B0604020202020204" pitchFamily="34" charset="0"/>
              <a:cs typeface="Arial" panose="020B0604020202020204" pitchFamily="34" charset="0"/>
            </a:endParaRPr>
          </a:p>
          <a:p>
            <a:pPr marL="0" indent="0">
              <a:buNone/>
            </a:pPr>
            <a:endParaRPr lang="en-US" sz="140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p>
            <a:endParaRPr lang="en-US"/>
          </a:p>
        </p:txBody>
      </p:sp>
      <p:sp>
        <p:nvSpPr>
          <p:cNvPr id="3" name="Content Placeholder 2"/>
          <p:cNvSpPr>
            <a:spLocks noGrp="1"/>
          </p:cNvSpPr>
          <p:nvPr>
            <p:ph sz="half" idx="1"/>
          </p:nvPr>
        </p:nvSpPr>
        <p:spPr>
          <a:xfrm>
            <a:off x="457200" y="981710"/>
            <a:ext cx="8241665" cy="5146040"/>
          </a:xfrm>
        </p:spPr>
        <p:txBody>
          <a:bodyPr/>
          <a:p>
            <a:pPr marL="0" indent="0">
              <a:buNone/>
            </a:pPr>
            <a:r>
              <a:rPr lang="en-US" sz="1600">
                <a:solidFill>
                  <a:srgbClr val="FF0000"/>
                </a:solidFill>
                <a:latin typeface="Arial" panose="020B0604020202020204" pitchFamily="34" charset="0"/>
                <a:cs typeface="Arial" panose="020B0604020202020204" pitchFamily="34" charset="0"/>
                <a:sym typeface="+mn-ea"/>
              </a:rPr>
              <a:t>4-</a:t>
            </a:r>
            <a:r>
              <a:rPr lang="en-US" sz="2000">
                <a:latin typeface="Arial" panose="020B0604020202020204" pitchFamily="34" charset="0"/>
                <a:cs typeface="Arial" panose="020B0604020202020204" pitchFamily="34" charset="0"/>
                <a:sym typeface="+mn-ea"/>
              </a:rPr>
              <a:t> </a:t>
            </a:r>
            <a:r>
              <a:rPr lang="en-US" sz="1400">
                <a:latin typeface="Arial" panose="020B0604020202020204" pitchFamily="34" charset="0"/>
                <a:cs typeface="Arial" panose="020B0604020202020204" pitchFamily="34" charset="0"/>
                <a:sym typeface="+mn-ea"/>
              </a:rPr>
              <a:t>Fibrinolytic Therapy: A fibrinolytic agent (alteplase, reteplase, tenecteplase) should be given to patients with STEMI presenting within 12 hours of the onset of chest discomfort when it is anticipated that primary PCI cannot be performed </a:t>
            </a:r>
            <a:endParaRPr lang="en-US" sz="1400">
              <a:latin typeface="Arial" panose="020B0604020202020204" pitchFamily="34" charset="0"/>
              <a:cs typeface="Arial" panose="020B0604020202020204" pitchFamily="34" charset="0"/>
              <a:sym typeface="+mn-ea"/>
            </a:endParaRPr>
          </a:p>
          <a:p>
            <a:pPr marL="0" indent="0">
              <a:buNone/>
            </a:pPr>
            <a:r>
              <a:rPr lang="en-US" sz="1400">
                <a:latin typeface="Arial" panose="020B0604020202020204" pitchFamily="34" charset="0"/>
                <a:cs typeface="Arial" panose="020B0604020202020204" pitchFamily="34" charset="0"/>
                <a:sym typeface="+mn-ea"/>
              </a:rPr>
              <a:t>Alteplase is found as two 50 mg vials each reconstituted with 50 ml water for injection .its dose is 100 mg given as below :</a:t>
            </a:r>
            <a:endParaRPr lang="en-US" sz="1400">
              <a:latin typeface="Arial" panose="020B0604020202020204" pitchFamily="34" charset="0"/>
              <a:cs typeface="Arial" panose="020B0604020202020204" pitchFamily="34" charset="0"/>
            </a:endParaRPr>
          </a:p>
          <a:p>
            <a:pPr marL="0" indent="0">
              <a:buNone/>
            </a:pPr>
            <a:r>
              <a:rPr lang="en-US" sz="1400">
                <a:latin typeface="Arial" panose="020B0604020202020204" pitchFamily="34" charset="0"/>
                <a:cs typeface="Arial" panose="020B0604020202020204" pitchFamily="34" charset="0"/>
                <a:sym typeface="+mn-ea"/>
              </a:rPr>
              <a:t>15 ml direct intravenous injection.(bolus)</a:t>
            </a:r>
            <a:endParaRPr lang="en-US" sz="1400">
              <a:latin typeface="Arial" panose="020B0604020202020204" pitchFamily="34" charset="0"/>
              <a:cs typeface="Arial" panose="020B0604020202020204" pitchFamily="34" charset="0"/>
            </a:endParaRPr>
          </a:p>
          <a:p>
            <a:pPr marL="0" indent="0">
              <a:buNone/>
            </a:pPr>
            <a:r>
              <a:rPr lang="en-US" sz="1400">
                <a:latin typeface="Arial" panose="020B0604020202020204" pitchFamily="34" charset="0"/>
                <a:cs typeface="Arial" panose="020B0604020202020204" pitchFamily="34" charset="0"/>
                <a:sym typeface="+mn-ea"/>
              </a:rPr>
              <a:t>50 ml by intravenous infusion during 30 minutes.</a:t>
            </a:r>
            <a:endParaRPr lang="en-US" sz="1400">
              <a:latin typeface="Arial" panose="020B0604020202020204" pitchFamily="34" charset="0"/>
              <a:cs typeface="Arial" panose="020B0604020202020204" pitchFamily="34" charset="0"/>
            </a:endParaRPr>
          </a:p>
          <a:p>
            <a:pPr marL="0" indent="0">
              <a:buNone/>
            </a:pPr>
            <a:r>
              <a:rPr lang="en-US" sz="1400">
                <a:latin typeface="Arial" panose="020B0604020202020204" pitchFamily="34" charset="0"/>
                <a:cs typeface="Arial" panose="020B0604020202020204" pitchFamily="34" charset="0"/>
                <a:sym typeface="+mn-ea"/>
              </a:rPr>
              <a:t>35 ml intravenous infusion during 1 hour.</a:t>
            </a:r>
            <a:endParaRPr lang="en-US" sz="1400">
              <a:latin typeface="Arial" panose="020B0604020202020204" pitchFamily="34" charset="0"/>
              <a:cs typeface="Arial" panose="020B0604020202020204" pitchFamily="34" charset="0"/>
              <a:sym typeface="+mn-ea"/>
            </a:endParaRPr>
          </a:p>
          <a:p>
            <a:pPr marL="0" indent="0">
              <a:buNone/>
            </a:pPr>
            <a:r>
              <a:rPr lang="en-US" sz="1400">
                <a:solidFill>
                  <a:srgbClr val="FF0000"/>
                </a:solidFill>
                <a:latin typeface="Arial" panose="020B0604020202020204" pitchFamily="34" charset="0"/>
                <a:cs typeface="Arial" panose="020B0604020202020204" pitchFamily="34" charset="0"/>
              </a:rPr>
              <a:t>5-</a:t>
            </a:r>
            <a:r>
              <a:rPr lang="en-US" sz="1400">
                <a:latin typeface="Arial" panose="020B0604020202020204" pitchFamily="34" charset="0"/>
                <a:cs typeface="Arial" panose="020B0604020202020204" pitchFamily="34" charset="0"/>
              </a:rPr>
              <a:t> Antiplatelet and anticoagulant Therapy</a:t>
            </a:r>
            <a:endParaRPr lang="en-US" sz="1400">
              <a:latin typeface="Arial" panose="020B0604020202020204" pitchFamily="34" charset="0"/>
              <a:cs typeface="Arial" panose="020B0604020202020204" pitchFamily="34" charset="0"/>
            </a:endParaRPr>
          </a:p>
          <a:p>
            <a:pPr marL="0" indent="0">
              <a:buNone/>
            </a:pPr>
            <a:r>
              <a:rPr lang="en-US" sz="1400">
                <a:highlight>
                  <a:srgbClr val="FFFF00"/>
                </a:highlight>
                <a:latin typeface="Arial" panose="020B0604020202020204" pitchFamily="34" charset="0"/>
                <a:cs typeface="Arial" panose="020B0604020202020204" pitchFamily="34" charset="0"/>
              </a:rPr>
              <a:t>A- </a:t>
            </a:r>
            <a:r>
              <a:rPr lang="en-US" sz="1400">
                <a:solidFill>
                  <a:srgbClr val="FF0000"/>
                </a:solidFill>
                <a:latin typeface="Arial" panose="020B0604020202020204" pitchFamily="34" charset="0"/>
                <a:cs typeface="Arial" panose="020B0604020202020204" pitchFamily="34" charset="0"/>
              </a:rPr>
              <a:t>Aspirin</a:t>
            </a:r>
            <a:r>
              <a:rPr lang="en-US" sz="1400">
                <a:latin typeface="Arial" panose="020B0604020202020204" pitchFamily="34" charset="0"/>
                <a:cs typeface="Arial" panose="020B0604020202020204" pitchFamily="34" charset="0"/>
              </a:rPr>
              <a:t>: Aspirin should be administered within the first 24 hours of hospital admission [initially 160 to 325 mg of aspirin then a daily maintenance dose of 75 to 162 mg indefinitely]</a:t>
            </a:r>
            <a:endParaRPr lang="en-US" sz="1400">
              <a:latin typeface="Arial" panose="020B0604020202020204" pitchFamily="34" charset="0"/>
              <a:cs typeface="Arial" panose="020B0604020202020204" pitchFamily="34" charset="0"/>
            </a:endParaRPr>
          </a:p>
          <a:p>
            <a:pPr marL="0" indent="0">
              <a:buNone/>
            </a:pPr>
            <a:r>
              <a:rPr lang="en-US" sz="1400">
                <a:highlight>
                  <a:srgbClr val="FFFF00"/>
                </a:highlight>
                <a:latin typeface="Arial" panose="020B0604020202020204" pitchFamily="34" charset="0"/>
                <a:cs typeface="Arial" panose="020B0604020202020204" pitchFamily="34" charset="0"/>
              </a:rPr>
              <a:t>B-</a:t>
            </a:r>
            <a:r>
              <a:rPr lang="en-US" sz="1400">
                <a:latin typeface="Arial" panose="020B0604020202020204" pitchFamily="34" charset="0"/>
                <a:cs typeface="Arial" panose="020B0604020202020204" pitchFamily="34" charset="0"/>
              </a:rPr>
              <a:t> </a:t>
            </a:r>
            <a:r>
              <a:rPr lang="en-US" sz="1400">
                <a:solidFill>
                  <a:srgbClr val="FF0000"/>
                </a:solidFill>
                <a:latin typeface="Arial" panose="020B0604020202020204" pitchFamily="34" charset="0"/>
                <a:cs typeface="Arial" panose="020B0604020202020204" pitchFamily="34" charset="0"/>
              </a:rPr>
              <a:t>P2Y12 receptor inhibitor (Clopidogrel, Prasugrel, Ticagrelor)</a:t>
            </a:r>
            <a:r>
              <a:rPr lang="en-US" sz="1400">
                <a:latin typeface="Arial" panose="020B0604020202020204" pitchFamily="34" charset="0"/>
                <a:cs typeface="Arial" panose="020B0604020202020204" pitchFamily="34" charset="0"/>
              </a:rPr>
              <a:t> : P2Y12 inhibitor therapy should be given for all patient with STEMI in addition to aspirin (3, 7)they are usually given as loading dose followed by maintenance dose (3, 7).</a:t>
            </a:r>
            <a:endParaRPr lang="en-US" sz="1400">
              <a:latin typeface="Arial" panose="020B0604020202020204" pitchFamily="34" charset="0"/>
              <a:cs typeface="Arial" panose="020B0604020202020204" pitchFamily="34" charset="0"/>
            </a:endParaRPr>
          </a:p>
          <a:p>
            <a:pPr marL="0" indent="0">
              <a:buNone/>
            </a:pPr>
            <a:r>
              <a:rPr lang="en-US" sz="1400">
                <a:latin typeface="Arial" panose="020B0604020202020204" pitchFamily="34" charset="0"/>
                <a:cs typeface="Arial" panose="020B0604020202020204" pitchFamily="34" charset="0"/>
              </a:rPr>
              <a:t>Clopidogrel : loading dose 300mg, maintenance dose 75 mg once daily</a:t>
            </a:r>
            <a:endParaRPr lang="en-US" sz="1400">
              <a:latin typeface="Arial" panose="020B0604020202020204" pitchFamily="34" charset="0"/>
              <a:cs typeface="Arial" panose="020B0604020202020204" pitchFamily="34" charset="0"/>
            </a:endParaRPr>
          </a:p>
          <a:p>
            <a:pPr marL="0" indent="0">
              <a:buNone/>
            </a:pPr>
            <a:r>
              <a:rPr lang="en-US" sz="1400">
                <a:latin typeface="Arial" panose="020B0604020202020204" pitchFamily="34" charset="0"/>
                <a:cs typeface="Arial" panose="020B0604020202020204" pitchFamily="34" charset="0"/>
              </a:rPr>
              <a:t>Prasugrel : loading dose 60mg, maintenance dose 5 -10 mg once daily.</a:t>
            </a:r>
            <a:endParaRPr lang="en-US" sz="1400">
              <a:latin typeface="Arial" panose="020B0604020202020204" pitchFamily="34" charset="0"/>
              <a:cs typeface="Arial" panose="020B0604020202020204" pitchFamily="34" charset="0"/>
            </a:endParaRPr>
          </a:p>
          <a:p>
            <a:pPr marL="0" indent="0">
              <a:buNone/>
            </a:pPr>
            <a:r>
              <a:rPr lang="en-US" sz="1400">
                <a:latin typeface="Arial" panose="020B0604020202020204" pitchFamily="34" charset="0"/>
                <a:cs typeface="Arial" panose="020B0604020202020204" pitchFamily="34" charset="0"/>
              </a:rPr>
              <a:t>Ticagrelor :loading dose 180 mg, maintenance dose 90 mg twice daily.</a:t>
            </a:r>
            <a:endParaRPr lang="en-US" sz="1400">
              <a:latin typeface="Arial" panose="020B0604020202020204" pitchFamily="34" charset="0"/>
              <a:cs typeface="Arial" panose="020B0604020202020204" pitchFamily="34" charset="0"/>
            </a:endParaRPr>
          </a:p>
          <a:p>
            <a:pPr marL="0" indent="0">
              <a:buNone/>
            </a:pPr>
            <a:r>
              <a:rPr lang="en-US" sz="1400">
                <a:highlight>
                  <a:srgbClr val="FFFF00"/>
                </a:highlight>
                <a:latin typeface="Arial" panose="020B0604020202020204" pitchFamily="34" charset="0"/>
                <a:cs typeface="Arial" panose="020B0604020202020204" pitchFamily="34" charset="0"/>
              </a:rPr>
              <a:t>C- </a:t>
            </a:r>
            <a:r>
              <a:rPr lang="en-US" sz="1400">
                <a:solidFill>
                  <a:srgbClr val="FF0000"/>
                </a:solidFill>
                <a:latin typeface="Arial" panose="020B0604020202020204" pitchFamily="34" charset="0"/>
                <a:cs typeface="Arial" panose="020B0604020202020204" pitchFamily="34" charset="0"/>
              </a:rPr>
              <a:t>Anticoagulants</a:t>
            </a:r>
            <a:r>
              <a:rPr lang="en-US" sz="1400">
                <a:latin typeface="Arial" panose="020B0604020202020204" pitchFamily="34" charset="0"/>
                <a:cs typeface="Arial" panose="020B0604020202020204" pitchFamily="34" charset="0"/>
              </a:rPr>
              <a:t> [unfractionated heparin (UFH), bivalirudin (Direct thrombin inhibitor) , enoxaparin (a LMWH)] : Anticoagulant therapy should be initiated in the emergency department and continued for 48 hours or longer in some patients (8) The dose of unfractionated heparin is 60 units/kg IV bolus(max 4,000 units)followed by 12 units/kg/hour (max1,000 units/hour) for 48hours or untilrevascularization.</a:t>
            </a:r>
            <a:endParaRPr lang="en-US" sz="1400">
              <a:latin typeface="Arial" panose="020B0604020202020204" pitchFamily="34" charset="0"/>
              <a:cs typeface="Arial" panose="020B0604020202020204" pitchFamily="34" charset="0"/>
            </a:endParaRPr>
          </a:p>
          <a:p>
            <a:endParaRPr lang="en-US" sz="1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72745" y="190500"/>
            <a:ext cx="8314055" cy="822960"/>
          </a:xfrm>
        </p:spPr>
        <p:txBody>
          <a:bodyPr/>
          <a:p>
            <a:r>
              <a:rPr lang="en-US" sz="2800">
                <a:solidFill>
                  <a:srgbClr val="FF0000"/>
                </a:solidFill>
                <a:latin typeface="Arial Black" panose="020B0A04020102020204" charset="0"/>
                <a:cs typeface="Arial Black" panose="020B0A04020102020204" charset="0"/>
              </a:rPr>
              <a:t>Treatment:</a:t>
            </a:r>
            <a:r>
              <a:rPr lang="en-US" sz="2800">
                <a:solidFill>
                  <a:srgbClr val="FF0000"/>
                </a:solidFill>
              </a:rPr>
              <a:t> </a:t>
            </a:r>
            <a:endParaRPr lang="en-US" sz="2800">
              <a:solidFill>
                <a:srgbClr val="FF0000"/>
              </a:solidFill>
            </a:endParaRPr>
          </a:p>
        </p:txBody>
      </p:sp>
      <p:sp>
        <p:nvSpPr>
          <p:cNvPr id="3" name="Content Placeholder 2"/>
          <p:cNvSpPr>
            <a:spLocks noGrp="1"/>
          </p:cNvSpPr>
          <p:nvPr>
            <p:ph idx="1"/>
          </p:nvPr>
        </p:nvSpPr>
        <p:spPr>
          <a:xfrm>
            <a:off x="372745" y="880745"/>
            <a:ext cx="8314055" cy="5247005"/>
          </a:xfrm>
        </p:spPr>
        <p:txBody>
          <a:bodyPr/>
          <a:p>
            <a:pPr marL="0" indent="0">
              <a:buNone/>
            </a:pPr>
            <a:r>
              <a:rPr lang="en-US" sz="1600">
                <a:latin typeface="Arial" panose="020B0604020202020204" pitchFamily="34" charset="0"/>
                <a:cs typeface="Arial" panose="020B0604020202020204" pitchFamily="34" charset="0"/>
                <a:sym typeface="+mn-ea"/>
              </a:rPr>
              <a:t>The dose of enoxaparin is 1mg /kg twice daily by subcutaneous injection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sym typeface="+mn-ea"/>
              </a:rPr>
              <a:t>maximum dose is 100mg twice daily. </a:t>
            </a:r>
            <a:endParaRPr lang="en-US" sz="1600">
              <a:latin typeface="Arial" panose="020B0604020202020204" pitchFamily="34" charset="0"/>
              <a:cs typeface="Arial" panose="020B0604020202020204" pitchFamily="34" charset="0"/>
            </a:endParaRPr>
          </a:p>
          <a:p>
            <a:pPr marL="0" indent="0">
              <a:buNone/>
            </a:pPr>
            <a:r>
              <a:rPr lang="en-US" sz="1600">
                <a:highlight>
                  <a:srgbClr val="FFFF00"/>
                </a:highlight>
                <a:latin typeface="Arial" panose="020B0604020202020204" pitchFamily="34" charset="0"/>
                <a:cs typeface="Arial" panose="020B0604020202020204" pitchFamily="34" charset="0"/>
                <a:sym typeface="+mn-ea"/>
              </a:rPr>
              <a:t>D- </a:t>
            </a:r>
            <a:r>
              <a:rPr lang="en-US" sz="1600">
                <a:latin typeface="Arial" panose="020B0604020202020204" pitchFamily="34" charset="0"/>
                <a:cs typeface="Arial" panose="020B0604020202020204" pitchFamily="34" charset="0"/>
                <a:sym typeface="+mn-ea"/>
              </a:rPr>
              <a:t>Glycoprotein IIb/IIIa Receptor Inhibitors: In patient undergoing PCI in STEMI and receive UFH as anticoagulant, a GP IIb/IIIa inhibitor (e.g.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sym typeface="+mn-ea"/>
              </a:rPr>
              <a:t>abciximab) should be added to UFH (3)</a:t>
            </a:r>
            <a:endParaRPr lang="en-US" sz="1600">
              <a:latin typeface="Arial" panose="020B0604020202020204" pitchFamily="34" charset="0"/>
              <a:cs typeface="Arial" panose="020B0604020202020204" pitchFamily="34" charset="0"/>
            </a:endParaRPr>
          </a:p>
          <a:p>
            <a:pPr marL="0" indent="0">
              <a:buNone/>
            </a:pPr>
            <a:r>
              <a:rPr lang="en-US" sz="1600">
                <a:solidFill>
                  <a:srgbClr val="FF0000"/>
                </a:solidFill>
                <a:latin typeface="Arial" panose="020B0604020202020204" pitchFamily="34" charset="0"/>
                <a:cs typeface="Arial" panose="020B0604020202020204" pitchFamily="34" charset="0"/>
                <a:sym typeface="+mn-ea"/>
              </a:rPr>
              <a:t>6-</a:t>
            </a:r>
            <a:r>
              <a:rPr lang="en-US" sz="1600">
                <a:latin typeface="Arial" panose="020B0604020202020204" pitchFamily="34" charset="0"/>
                <a:cs typeface="Arial" panose="020B0604020202020204" pitchFamily="34" charset="0"/>
                <a:sym typeface="+mn-ea"/>
              </a:rPr>
              <a:t> β-Adrenergic Blockers : A β-blocker should be administered early for patients with STEMI (within the first 24 hours), and then an oral β-blocker should be continued indefinitely(3)</a:t>
            </a:r>
            <a:endParaRPr lang="en-US" sz="1600">
              <a:latin typeface="Arial" panose="020B0604020202020204" pitchFamily="34" charset="0"/>
              <a:cs typeface="Arial" panose="020B0604020202020204" pitchFamily="34" charset="0"/>
            </a:endParaRPr>
          </a:p>
          <a:p>
            <a:pPr marL="0" indent="0">
              <a:buNone/>
            </a:pPr>
            <a:r>
              <a:rPr lang="en-US" sz="1600">
                <a:solidFill>
                  <a:srgbClr val="FF0000"/>
                </a:solidFill>
                <a:latin typeface="Arial" panose="020B0604020202020204" pitchFamily="34" charset="0"/>
                <a:cs typeface="Arial" panose="020B0604020202020204" pitchFamily="34" charset="0"/>
                <a:sym typeface="+mn-ea"/>
              </a:rPr>
              <a:t>7- </a:t>
            </a:r>
            <a:r>
              <a:rPr lang="en-US" sz="1600">
                <a:latin typeface="Arial" panose="020B0604020202020204" pitchFamily="34" charset="0"/>
                <a:cs typeface="Arial" panose="020B0604020202020204" pitchFamily="34" charset="0"/>
                <a:sym typeface="+mn-ea"/>
              </a:rPr>
              <a:t>ACE inhibitors: An ACE inhibitor (or ARBs ) should be started within 24 hours of presentation, in the absence of contraindications (3, 7)</a:t>
            </a:r>
            <a:endParaRPr lang="en-US" sz="1600">
              <a:latin typeface="Arial" panose="020B0604020202020204" pitchFamily="34" charset="0"/>
              <a:cs typeface="Arial" panose="020B0604020202020204" pitchFamily="34" charset="0"/>
            </a:endParaRPr>
          </a:p>
          <a:p>
            <a:pPr marL="0" indent="0">
              <a:buNone/>
            </a:pPr>
            <a:r>
              <a:rPr lang="en-US" sz="1600">
                <a:solidFill>
                  <a:srgbClr val="FF0000"/>
                </a:solidFill>
                <a:latin typeface="Arial" panose="020B0604020202020204" pitchFamily="34" charset="0"/>
                <a:cs typeface="Arial" panose="020B0604020202020204" pitchFamily="34" charset="0"/>
                <a:sym typeface="+mn-ea"/>
              </a:rPr>
              <a:t>8-</a:t>
            </a:r>
            <a:r>
              <a:rPr lang="en-US" sz="1600">
                <a:latin typeface="Arial" panose="020B0604020202020204" pitchFamily="34" charset="0"/>
                <a:cs typeface="Arial" panose="020B0604020202020204" pitchFamily="34" charset="0"/>
                <a:sym typeface="+mn-ea"/>
              </a:rPr>
              <a:t> Statins: a high-intensity statin such as atorvastatin 40 to 80 mg or rosuvastatin 20-40 mg daily should be given. (1)</a:t>
            </a:r>
            <a:endParaRPr lang="en-US" sz="1600">
              <a:latin typeface="Arial" panose="020B0604020202020204" pitchFamily="34" charset="0"/>
              <a:cs typeface="Arial" panose="020B0604020202020204" pitchFamily="34" charset="0"/>
              <a:sym typeface="+mn-ea"/>
            </a:endParaRPr>
          </a:p>
          <a:p>
            <a:pPr marL="0" indent="0">
              <a:buNone/>
            </a:pPr>
            <a:r>
              <a:rPr lang="en-US" sz="1600">
                <a:solidFill>
                  <a:srgbClr val="FF0000"/>
                </a:solidFill>
                <a:latin typeface="Arial Black" panose="020B0A04020102020204" charset="0"/>
                <a:cs typeface="Arial Black" panose="020B0A04020102020204" charset="0"/>
              </a:rPr>
              <a:t>Pharmacotherapy for NSTEMI</a:t>
            </a:r>
            <a:r>
              <a:rPr lang="en-US" sz="1600">
                <a:latin typeface="Arial" panose="020B0604020202020204" pitchFamily="34" charset="0"/>
                <a:cs typeface="Arial" panose="020B0604020202020204" pitchFamily="34" charset="0"/>
              </a:rPr>
              <a:t>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Early pharmacotherapy for UA/ NSTEMI is similar to that for STEMI except that:</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Fibrinolytic therapy is never administered to NSTEMI (3)</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a:t>
            </a:r>
            <a:endParaRPr lang="en-US" sz="1600">
              <a:latin typeface="Arial" panose="020B0604020202020204" pitchFamily="34" charset="0"/>
              <a:cs typeface="Arial" panose="020B0604020202020204" pitchFamily="34" charset="0"/>
            </a:endParaRPr>
          </a:p>
          <a:p>
            <a:endParaRPr lang="en-US" sz="1600"/>
          </a:p>
        </p:txBody>
      </p:sp>
    </p:spTree>
  </p:cSld>
  <p:clrMapOvr>
    <a:masterClrMapping/>
  </p:clrMapOvr>
</p:sld>
</file>

<file path=ppt/theme/theme1.xml><?xml version="1.0" encoding="utf-8"?>
<a:theme xmlns:a="http://schemas.openxmlformats.org/drawingml/2006/main" name="Gear Drives">
  <a:themeElements>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fontScheme name="Gear Dri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ear Dri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ar Dri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ar Dri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ar Dri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ar Dri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ar Dri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ar Dri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ar Dri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ar Dri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ar Dri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ar Dri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ar Dri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25889</Words>
  <Application>WPS Presentation</Application>
  <PresentationFormat/>
  <Paragraphs>292</Paragraphs>
  <Slides>24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24</vt:i4>
      </vt:variant>
    </vt:vector>
  </HeadingPairs>
  <TitlesOfParts>
    <vt:vector size="32" baseType="lpstr">
      <vt:lpstr>Arial</vt:lpstr>
      <vt:lpstr>SimSun</vt:lpstr>
      <vt:lpstr>Wingdings</vt:lpstr>
      <vt:lpstr>Calibri</vt:lpstr>
      <vt:lpstr>Arial Black</vt:lpstr>
      <vt:lpstr>Microsoft YaHei</vt:lpstr>
      <vt:lpstr>Arial Unicode MS</vt:lpstr>
      <vt:lpstr>Gear Drives</vt:lpstr>
      <vt:lpstr>5th Class, 2nd Semester              </vt:lpstr>
      <vt:lpstr> Chronic stable angina</vt:lpstr>
      <vt:lpstr>  Clinical presentation  </vt:lpstr>
      <vt:lpstr> Treatment</vt:lpstr>
      <vt:lpstr> Non pharmacological Treatment:</vt:lpstr>
      <vt:lpstr> Clinical Presentation</vt:lpstr>
      <vt:lpstr>Complication and Treatment</vt:lpstr>
      <vt:lpstr>PowerPoint 演示文稿</vt:lpstr>
      <vt:lpstr>Treatment: </vt:lpstr>
      <vt:lpstr> Stroke</vt:lpstr>
      <vt:lpstr>  Pathophysiology </vt:lpstr>
      <vt:lpstr> Pharmacologic Therapy of Ischemic Stroke</vt:lpstr>
      <vt:lpstr>PowerPoint 演示文稿</vt:lpstr>
      <vt:lpstr> </vt:lpstr>
      <vt:lpstr> Complications of stroke</vt:lpstr>
      <vt:lpstr> Atrial fibrillation (AF) (irregular irregularity):</vt:lpstr>
      <vt:lpstr>Clinical presentation : </vt:lpstr>
      <vt:lpstr>Gastroenterology</vt:lpstr>
      <vt:lpstr>PowerPoint 演示文稿</vt:lpstr>
      <vt:lpstr>Signs and Symptoms</vt:lpstr>
      <vt:lpstr> treatment:</vt:lpstr>
      <vt:lpstr>prophylactic Antibiotics:</vt:lpstr>
      <vt:lpstr>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5th Class, 2nd Semester              </dc:title>
  <dc:creator>kjh</dc:creator>
  <cp:lastModifiedBy>kjh</cp:lastModifiedBy>
  <cp:revision>15</cp:revision>
  <dcterms:created xsi:type="dcterms:W3CDTF">2024-01-31T08:45:00Z</dcterms:created>
  <dcterms:modified xsi:type="dcterms:W3CDTF">2024-02-22T10:01:02Z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1033-12.2.0.13431</vt:lpwstr>
  </property>
  <property fmtid="{D5CDD505-2E9C-101B-9397-08002B2CF9AE}" pid="3" name="ICV">
    <vt:lpwstr>1B7C3D36B0994DB2B76F3CFA6CD48800_12</vt:lpwstr>
  </property>
</Properties>
</file>